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handoutMasterIdLst>
    <p:handoutMasterId r:id="rId22"/>
  </p:handoutMasterIdLst>
  <p:sldIdLst>
    <p:sldId id="256" r:id="rId2"/>
    <p:sldId id="269" r:id="rId3"/>
    <p:sldId id="270" r:id="rId4"/>
    <p:sldId id="282" r:id="rId5"/>
    <p:sldId id="280" r:id="rId6"/>
    <p:sldId id="286" r:id="rId7"/>
    <p:sldId id="289" r:id="rId8"/>
    <p:sldId id="274" r:id="rId9"/>
    <p:sldId id="278" r:id="rId10"/>
    <p:sldId id="297" r:id="rId11"/>
    <p:sldId id="293" r:id="rId12"/>
    <p:sldId id="300" r:id="rId13"/>
    <p:sldId id="299" r:id="rId14"/>
    <p:sldId id="473" r:id="rId15"/>
    <p:sldId id="474" r:id="rId16"/>
    <p:sldId id="276" r:id="rId17"/>
    <p:sldId id="472" r:id="rId18"/>
    <p:sldId id="475" r:id="rId19"/>
    <p:sldId id="4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008000"/>
    <a:srgbClr val="BFBFBF"/>
    <a:srgbClr val="C5E0B4"/>
    <a:srgbClr val="C9C9FF"/>
    <a:srgbClr val="FF9999"/>
    <a:srgbClr val="002060"/>
    <a:srgbClr val="FF5050"/>
    <a:srgbClr val="FFCCCC"/>
    <a:srgbClr val="E4E9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0" autoAdjust="0"/>
    <p:restoredTop sz="78605" autoAdjust="0"/>
  </p:normalViewPr>
  <p:slideViewPr>
    <p:cSldViewPr snapToGrid="0">
      <p:cViewPr varScale="1">
        <p:scale>
          <a:sx n="89" d="100"/>
          <a:sy n="89" d="100"/>
        </p:scale>
        <p:origin x="1314" y="10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2052"/>
    </p:cViewPr>
  </p:sorterViewPr>
  <p:notesViewPr>
    <p:cSldViewPr snapToGrid="0">
      <p:cViewPr varScale="1">
        <p:scale>
          <a:sx n="79" d="100"/>
          <a:sy n="79" d="100"/>
        </p:scale>
        <p:origin x="39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DB3B67-D5F0-46B1-B43A-25F2E12A0B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0BD4EB4-0B6B-402D-A94A-270E754382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2B1713-429A-4F4E-A661-41B4F876733B}" type="datetimeFigureOut">
              <a:rPr lang="en-US" smtClean="0"/>
              <a:t>3/13/2023</a:t>
            </a:fld>
            <a:endParaRPr lang="en-US"/>
          </a:p>
        </p:txBody>
      </p:sp>
      <p:sp>
        <p:nvSpPr>
          <p:cNvPr id="4" name="Footer Placeholder 3">
            <a:extLst>
              <a:ext uri="{FF2B5EF4-FFF2-40B4-BE49-F238E27FC236}">
                <a16:creationId xmlns:a16="http://schemas.microsoft.com/office/drawing/2014/main" id="{AD10A66A-5FF5-4749-AB81-29D04346ED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7476359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A3514-E06D-4293-B16A-E47A3E58A59D}"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B4650-8A53-4092-8B19-560FD7121F6B}" type="slidenum">
              <a:rPr lang="en-US" smtClean="0"/>
              <a:t>‹#›</a:t>
            </a:fld>
            <a:endParaRPr lang="en-US"/>
          </a:p>
        </p:txBody>
      </p:sp>
    </p:spTree>
    <p:extLst>
      <p:ext uri="{BB962C8B-B14F-4D97-AF65-F5344CB8AC3E}">
        <p14:creationId xmlns:p14="http://schemas.microsoft.com/office/powerpoint/2010/main" val="2340320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Thank you Ahmet for the kind introduction.</a:t>
            </a:r>
          </a:p>
          <a:p>
            <a:r>
              <a:rPr lang="en-US" sz="1800" b="0" i="0" u="none" strike="noStrike" dirty="0">
                <a:solidFill>
                  <a:srgbClr val="000000"/>
                </a:solidFill>
                <a:effectLst/>
                <a:latin typeface="Calibri" panose="020F0502020204030204" pitchFamily="34" charset="0"/>
              </a:rPr>
              <a:t>Good morning everyone. Thanks for coming to this special session on “Agile Methodology for Designing Efficient NPUs”</a:t>
            </a:r>
          </a:p>
          <a:p>
            <a:r>
              <a:rPr lang="en-US" sz="1800" b="0" i="0" u="none" strike="noStrike" dirty="0">
                <a:solidFill>
                  <a:srgbClr val="000000"/>
                </a:solidFill>
                <a:effectLst/>
                <a:latin typeface="Calibri" panose="020F0502020204030204" pitchFamily="34" charset="0"/>
              </a:rPr>
              <a:t>This is the first talk in the session, and I will mainly motivate for developing an agile methodology for designing NPUs.</a:t>
            </a:r>
          </a:p>
          <a:p>
            <a:r>
              <a:rPr lang="en-US" sz="1800" b="0" i="0" u="none" strike="noStrike" dirty="0">
                <a:solidFill>
                  <a:srgbClr val="000000"/>
                </a:solidFill>
                <a:effectLst/>
                <a:latin typeface="Calibri" panose="020F0502020204030204" pitchFamily="34" charset="0"/>
              </a:rPr>
              <a:t>This talk presents a language and framework for designing efficient hardware accelerators – with the approach being reusable, explainable, and agile.</a:t>
            </a:r>
          </a:p>
        </p:txBody>
      </p:sp>
      <p:sp>
        <p:nvSpPr>
          <p:cNvPr id="4" name="Slide Number Placeholder 3"/>
          <p:cNvSpPr>
            <a:spLocks noGrp="1"/>
          </p:cNvSpPr>
          <p:nvPr>
            <p:ph type="sldNum" sz="quarter" idx="5"/>
          </p:nvPr>
        </p:nvSpPr>
        <p:spPr/>
        <p:txBody>
          <a:bodyPr/>
          <a:lstStyle/>
          <a:p>
            <a:fld id="{503B4650-8A53-4092-8B19-560FD7121F6B}" type="slidenum">
              <a:rPr lang="en-US" smtClean="0"/>
              <a:t>1</a:t>
            </a:fld>
            <a:endParaRPr lang="en-US"/>
          </a:p>
        </p:txBody>
      </p:sp>
    </p:spTree>
    <p:extLst>
      <p:ext uri="{BB962C8B-B14F-4D97-AF65-F5344CB8AC3E}">
        <p14:creationId xmlns:p14="http://schemas.microsoft.com/office/powerpoint/2010/main" val="1346287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one of the most important aspects of designing a system by design space exploration is to expose the entire design space. How do we enumerate and expose all the possibilities on how a neural network can be designed, both hardware and software design space. DSDL does this for hardware in a hierarchical approach. Instead of coming down at transistor level – which RTLs do – breaks down the hardware design space at the architecture level by component-based design. The neural network is represented as a flow graph of components, and then there are two design spaces… one is how the components and connected, and the second is the design space of each component.</a:t>
            </a:r>
          </a:p>
          <a:p>
            <a:r>
              <a:rPr lang="en-US" dirty="0"/>
              <a:t>So the hardware design space makes sense. The software design space is less intuitive and is less studied. So let me explain that a bit.</a:t>
            </a:r>
          </a:p>
          <a:p>
            <a:endParaRPr lang="en-US" dirty="0"/>
          </a:p>
          <a:p>
            <a:r>
              <a:rPr lang="en-US" dirty="0"/>
              <a:t>Given a simple CNN application, say </a:t>
            </a:r>
            <a:r>
              <a:rPr lang="en-US" dirty="0" err="1"/>
              <a:t>AlexNet</a:t>
            </a:r>
            <a:r>
              <a:rPr lang="en-US" dirty="0"/>
              <a:t>, and you want to run it on PE array – there are many ways to setup the execution and data movement. For example, you can put all the input image values in the PEs and being the weights to them to multiply – this is called input stationary dataflow. Or you can keep the weights stationary in the PEs and move the input values around. That is called weight stationary. Another intuitive one is to compute all the partial sums of the output onto the same PE, and this is called output stationary. All these have different performance, and also may have different optimal hardware configurations.</a:t>
            </a:r>
          </a:p>
          <a:p>
            <a:r>
              <a:rPr lang="en-US" dirty="0"/>
              <a:t>Typically in ADL-based NN design methodologies, people do not explore these choices, and only explore the hardware design choices. While clearly, as you can see, the choice of the dataflow can have significant impact on the performance, and therefore on the goodness of the hardware configuration.</a:t>
            </a:r>
          </a:p>
        </p:txBody>
      </p:sp>
      <p:sp>
        <p:nvSpPr>
          <p:cNvPr id="4" name="Slide Number Placeholder 3"/>
          <p:cNvSpPr>
            <a:spLocks noGrp="1"/>
          </p:cNvSpPr>
          <p:nvPr>
            <p:ph type="sldNum" sz="quarter" idx="5"/>
          </p:nvPr>
        </p:nvSpPr>
        <p:spPr/>
        <p:txBody>
          <a:bodyPr/>
          <a:lstStyle/>
          <a:p>
            <a:fld id="{503B4650-8A53-4092-8B19-560FD7121F6B}" type="slidenum">
              <a:rPr lang="en-US" smtClean="0"/>
              <a:t>10</a:t>
            </a:fld>
            <a:endParaRPr lang="en-US"/>
          </a:p>
        </p:txBody>
      </p:sp>
    </p:spTree>
    <p:extLst>
      <p:ext uri="{BB962C8B-B14F-4D97-AF65-F5344CB8AC3E}">
        <p14:creationId xmlns:p14="http://schemas.microsoft.com/office/powerpoint/2010/main" val="817876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idea of the </a:t>
            </a:r>
            <a:r>
              <a:rPr lang="en-US" dirty="0" err="1"/>
              <a:t>DMazeRunner</a:t>
            </a:r>
            <a:r>
              <a:rPr lang="en-US" dirty="0"/>
              <a:t> paper was that all these different dataflows and actually, all the possible dataflows can be captured by the space of the different ways to order and tile the loops. That opens up the software design space. So for each design, we can explore all the possible ways to tile and order the loops, and then we would have explored all the possible ways of data flow and data reuse in the hardware. The problem only is that the design space just explodes.</a:t>
            </a:r>
          </a:p>
        </p:txBody>
      </p:sp>
      <p:sp>
        <p:nvSpPr>
          <p:cNvPr id="4" name="Slide Number Placeholder 3"/>
          <p:cNvSpPr>
            <a:spLocks noGrp="1"/>
          </p:cNvSpPr>
          <p:nvPr>
            <p:ph type="sldNum" sz="quarter" idx="5"/>
          </p:nvPr>
        </p:nvSpPr>
        <p:spPr/>
        <p:txBody>
          <a:bodyPr/>
          <a:lstStyle/>
          <a:p>
            <a:fld id="{503B4650-8A53-4092-8B19-560FD7121F6B}" type="slidenum">
              <a:rPr lang="en-US" smtClean="0"/>
              <a:t>11</a:t>
            </a:fld>
            <a:endParaRPr lang="en-US"/>
          </a:p>
        </p:txBody>
      </p:sp>
    </p:spTree>
    <p:extLst>
      <p:ext uri="{BB962C8B-B14F-4D97-AF65-F5344CB8AC3E}">
        <p14:creationId xmlns:p14="http://schemas.microsoft.com/office/powerpoint/2010/main" val="1409536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aspect that needs exposing the design space is from data. NN designs started with dense models, but dense models are not very common, and are actually quite inefficient. </a:t>
            </a:r>
          </a:p>
          <a:p>
            <a:r>
              <a:rPr lang="en-US" dirty="0"/>
              <a:t>A lot of values in both the inputs and the filters are 0s. Even more so, most often a lot of the values can be made zeros without significantly impacting the quality of the model.</a:t>
            </a:r>
          </a:p>
          <a:p>
            <a:r>
              <a:rPr lang="en-US" dirty="0"/>
              <a:t>This is called sparsity – the fact that many values are 0s. 90% sparsity is not so uncommon. </a:t>
            </a:r>
          </a:p>
          <a:p>
            <a:r>
              <a:rPr lang="en-US" dirty="0"/>
              <a:t>And this matters is because if possible, you do not want to do the multiplications by 0, you do not want to fetch data that is 0 etc. All this can be optimized.</a:t>
            </a:r>
          </a:p>
          <a:p>
            <a:r>
              <a:rPr lang="en-US" dirty="0"/>
              <a:t>As a result, there is a lot of work going on sparse models, and how to handle sparsity. Handling sparsity means that you do work proportional to the amount of non-zeros in your data.</a:t>
            </a:r>
          </a:p>
        </p:txBody>
      </p:sp>
      <p:sp>
        <p:nvSpPr>
          <p:cNvPr id="4" name="Slide Number Placeholder 3"/>
          <p:cNvSpPr>
            <a:spLocks noGrp="1"/>
          </p:cNvSpPr>
          <p:nvPr>
            <p:ph type="sldNum" sz="quarter" idx="5"/>
          </p:nvPr>
        </p:nvSpPr>
        <p:spPr/>
        <p:txBody>
          <a:bodyPr/>
          <a:lstStyle/>
          <a:p>
            <a:fld id="{503B4650-8A53-4092-8B19-560FD7121F6B}" type="slidenum">
              <a:rPr lang="en-US" smtClean="0"/>
              <a:t>12</a:t>
            </a:fld>
            <a:endParaRPr lang="en-US"/>
          </a:p>
        </p:txBody>
      </p:sp>
    </p:spTree>
    <p:extLst>
      <p:ext uri="{BB962C8B-B14F-4D97-AF65-F5344CB8AC3E}">
        <p14:creationId xmlns:p14="http://schemas.microsoft.com/office/powerpoint/2010/main" val="1330972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Loop invariance of ‘O’</a:t>
            </a:r>
          </a:p>
          <a:p>
            <a:pPr marL="171450" indent="-171450">
              <a:buFontTx/>
              <a:buChar char="-"/>
            </a:pPr>
            <a:r>
              <a:rPr lang="en-US" dirty="0"/>
              <a:t>How to prune the loop orders</a:t>
            </a:r>
          </a:p>
          <a:p>
            <a:pPr marL="171450" indent="-171450">
              <a:buFontTx/>
              <a:buChar char="-"/>
            </a:pPr>
            <a:r>
              <a:rPr lang="en-US" dirty="0"/>
              <a:t>Still left with many valid methods with unique costs. So how to reduce search? Heuristics. Explained in the paper.</a:t>
            </a:r>
          </a:p>
        </p:txBody>
      </p:sp>
      <p:sp>
        <p:nvSpPr>
          <p:cNvPr id="4" name="Slide Number Placeholder 3"/>
          <p:cNvSpPr>
            <a:spLocks noGrp="1"/>
          </p:cNvSpPr>
          <p:nvPr>
            <p:ph type="sldNum" sz="quarter" idx="5"/>
          </p:nvPr>
        </p:nvSpPr>
        <p:spPr/>
        <p:txBody>
          <a:bodyPr/>
          <a:lstStyle/>
          <a:p>
            <a:fld id="{BD37AA87-D62F-4E93-B101-C731436F4A8C}" type="slidenum">
              <a:rPr lang="en-US" smtClean="0"/>
              <a:t>14</a:t>
            </a:fld>
            <a:endParaRPr lang="en-US"/>
          </a:p>
        </p:txBody>
      </p:sp>
    </p:spTree>
    <p:extLst>
      <p:ext uri="{BB962C8B-B14F-4D97-AF65-F5344CB8AC3E}">
        <p14:creationId xmlns:p14="http://schemas.microsoft.com/office/powerpoint/2010/main" val="3899182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We can have explainability because we do bottleneck analysis of flow graphs. It informs us about major factors that contribute to the cost by parsing the cost graph. For instance, computation time is 4 times higher than time to communicate over interconnects. So, it can point to such bottleneck information, and usually also the parameters associated. With the required scaling, we can predict the next values of those parameters. It helps us for driving explainable DSE. Thus, it helps in building agile design flow. </a:t>
            </a:r>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16</a:t>
            </a:fld>
            <a:endParaRPr lang="en-US"/>
          </a:p>
        </p:txBody>
      </p:sp>
    </p:spTree>
    <p:extLst>
      <p:ext uri="{BB962C8B-B14F-4D97-AF65-F5344CB8AC3E}">
        <p14:creationId xmlns:p14="http://schemas.microsoft.com/office/powerpoint/2010/main" val="994446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B74E4E4-84B6-4DE2-A17E-A6CBD07E3215}" type="slidenum">
              <a:rPr lang="en-US" smtClean="0"/>
              <a:t>17</a:t>
            </a:fld>
            <a:endParaRPr lang="en-US"/>
          </a:p>
        </p:txBody>
      </p:sp>
    </p:spTree>
    <p:extLst>
      <p:ext uri="{BB962C8B-B14F-4D97-AF65-F5344CB8AC3E}">
        <p14:creationId xmlns:p14="http://schemas.microsoft.com/office/powerpoint/2010/main" val="3060883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19</a:t>
            </a:fld>
            <a:endParaRPr lang="en-US"/>
          </a:p>
        </p:txBody>
      </p:sp>
    </p:spTree>
    <p:extLst>
      <p:ext uri="{BB962C8B-B14F-4D97-AF65-F5344CB8AC3E}">
        <p14:creationId xmlns:p14="http://schemas.microsoft.com/office/powerpoint/2010/main" val="3664826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Machine learning is now being used or at least people are trying to use it everywhere. Especially because there are several problems that we face that are even hard to define. For example, detecting a tree in an image. This is a problem that is hard to even define formally, let alone solving it.. </a:t>
            </a:r>
          </a:p>
          <a:p>
            <a:r>
              <a:rPr lang="en-US" sz="1800" b="0" i="0" u="none" strike="noStrike" dirty="0">
                <a:solidFill>
                  <a:srgbClr val="000000"/>
                </a:solidFill>
                <a:effectLst/>
                <a:latin typeface="Calibri" panose="020F0502020204030204" pitchFamily="34" charset="0"/>
              </a:rPr>
              <a:t>Machine learning methods have proved to be especially valuable in solving such problems, and problems where approximately correct answer also works fine. </a:t>
            </a:r>
          </a:p>
          <a:p>
            <a:r>
              <a:rPr lang="en-US" sz="1800" b="0" i="0" u="none" strike="noStrike" dirty="0">
                <a:solidFill>
                  <a:srgbClr val="000000"/>
                </a:solidFill>
                <a:effectLst/>
                <a:latin typeface="Calibri" panose="020F0502020204030204" pitchFamily="34" charset="0"/>
              </a:rPr>
              <a:t>Machine learning is now used in many applications, including language processing, media analysis, text analysis, recommendation system, scientific computing, game players, computer vision, etc. ML is being used at all places, from cloud, edge and all intermediate places also.</a:t>
            </a:r>
          </a:p>
          <a:p>
            <a:r>
              <a:rPr lang="en-US" sz="1800" b="0" i="0" u="none" strike="noStrike" dirty="0">
                <a:solidFill>
                  <a:srgbClr val="000000"/>
                </a:solidFill>
                <a:effectLst/>
                <a:latin typeface="Calibri" panose="020F0502020204030204" pitchFamily="34" charset="0"/>
              </a:rPr>
              <a:t>As a result a lot of companies – established and startups are proposing new accelerators. Google TPU, Nvidia H100 Tensor cores, Samsung NPUs, </a:t>
            </a:r>
            <a:r>
              <a:rPr lang="en-US" sz="1800" b="0" i="0" u="none" strike="noStrike" dirty="0" err="1">
                <a:solidFill>
                  <a:srgbClr val="000000"/>
                </a:solidFill>
                <a:effectLst/>
                <a:latin typeface="Calibri" panose="020F0502020204030204" pitchFamily="34" charset="0"/>
              </a:rPr>
              <a:t>Xililnx</a:t>
            </a:r>
            <a:r>
              <a:rPr lang="en-US" sz="1800" b="0" i="0" u="none" strike="noStrike" dirty="0">
                <a:solidFill>
                  <a:srgbClr val="000000"/>
                </a:solidFill>
                <a:effectLst/>
                <a:latin typeface="Calibri" panose="020F0502020204030204" pitchFamily="34" charset="0"/>
              </a:rPr>
              <a:t> Versal, </a:t>
            </a:r>
            <a:r>
              <a:rPr lang="en-US" sz="1800" b="0" i="0" u="none" strike="noStrike" dirty="0" err="1">
                <a:solidFill>
                  <a:srgbClr val="000000"/>
                </a:solidFill>
                <a:effectLst/>
                <a:latin typeface="Calibri" panose="020F0502020204030204" pitchFamily="34" charset="0"/>
              </a:rPr>
              <a:t>Cerebras</a:t>
            </a:r>
            <a:r>
              <a:rPr lang="en-US" sz="1800" b="0" i="0" u="none" strike="noStrike" dirty="0">
                <a:solidFill>
                  <a:srgbClr val="000000"/>
                </a:solidFill>
                <a:effectLst/>
                <a:latin typeface="Calibri" panose="020F0502020204030204" pitchFamily="34" charset="0"/>
              </a:rPr>
              <a:t> Wafer-Scale computing etc. are just few of the examples.</a:t>
            </a:r>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2</a:t>
            </a:fld>
            <a:endParaRPr lang="en-US"/>
          </a:p>
        </p:txBody>
      </p:sp>
    </p:spTree>
    <p:extLst>
      <p:ext uri="{BB962C8B-B14F-4D97-AF65-F5344CB8AC3E}">
        <p14:creationId xmlns:p14="http://schemas.microsoft.com/office/powerpoint/2010/main" val="3499118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dirty="0">
                <a:solidFill>
                  <a:srgbClr val="000000"/>
                </a:solidFill>
                <a:effectLst/>
                <a:latin typeface="Calibri" panose="020F0502020204030204" pitchFamily="34" charset="0"/>
              </a:rPr>
              <a:t>A lot of the work is in designing suitable NPU or accelerator for the application at hand. The tables in this slide just show the range of designs and design constraints of ML accelerators. For example, a </a:t>
            </a:r>
            <a:r>
              <a:rPr lang="en-US" sz="1200" b="0" i="0" u="none" strike="noStrike" dirty="0" err="1">
                <a:solidFill>
                  <a:srgbClr val="000000"/>
                </a:solidFill>
                <a:effectLst/>
                <a:latin typeface="Calibri" panose="020F0502020204030204" pitchFamily="34" charset="0"/>
              </a:rPr>
              <a:t>CloudML</a:t>
            </a:r>
            <a:r>
              <a:rPr lang="en-US" sz="1200" b="0" i="0" u="none" strike="noStrike" dirty="0">
                <a:solidFill>
                  <a:srgbClr val="000000"/>
                </a:solidFill>
                <a:effectLst/>
                <a:latin typeface="Calibri" panose="020F0502020204030204" pitchFamily="34" charset="0"/>
              </a:rPr>
              <a:t> accelerator could have Peta Bytes of memory, and could have 100s of Watts as power budget and even several thousands of dollars as the price point. On the other hands, a NPU that goes into a cell phone can only have a few GB of memory, with a few watts of power budget and cost can be close to 100 dollars. And on the tiny side, or embedded side, some accelerators may have to work with only a few KB of memory, 1/10</a:t>
            </a:r>
            <a:r>
              <a:rPr lang="en-US" sz="1200" b="0" i="0" u="none" strike="noStrike" baseline="30000" dirty="0">
                <a:solidFill>
                  <a:srgbClr val="000000"/>
                </a:solidFill>
                <a:effectLst/>
                <a:latin typeface="Calibri" panose="020F0502020204030204" pitchFamily="34" charset="0"/>
              </a:rPr>
              <a:t>th</a:t>
            </a:r>
            <a:r>
              <a:rPr lang="en-US" sz="1200" b="0" i="0" u="none" strike="noStrike" dirty="0">
                <a:solidFill>
                  <a:srgbClr val="000000"/>
                </a:solidFill>
                <a:effectLst/>
                <a:latin typeface="Calibri" panose="020F0502020204030204" pitchFamily="34" charset="0"/>
              </a:rPr>
              <a:t> of a watt as power budget and can cost less than a dollar.</a:t>
            </a:r>
          </a:p>
          <a:p>
            <a:endParaRPr lang="en-US" sz="1200" b="0" i="0" u="none" strike="noStrike" dirty="0">
              <a:solidFill>
                <a:srgbClr val="000000"/>
              </a:solidFill>
              <a:effectLst/>
              <a:latin typeface="Calibri" panose="020F0502020204030204" pitchFamily="34" charset="0"/>
            </a:endParaRPr>
          </a:p>
          <a:p>
            <a:r>
              <a:rPr lang="en-US" sz="1200" b="0" i="0" u="none" strike="noStrike" dirty="0">
                <a:solidFill>
                  <a:srgbClr val="000000"/>
                </a:solidFill>
                <a:effectLst/>
                <a:latin typeface="Calibri" panose="020F0502020204030204" pitchFamily="34" charset="0"/>
              </a:rPr>
              <a:t>So, in summary there is a wide variety of accelerators that are needed. The ML accelerator for a recommendation system can be very different from the one in a smartwatch that is monitoring human activity.</a:t>
            </a:r>
          </a:p>
          <a:p>
            <a:r>
              <a:rPr lang="en-US" sz="1200" b="0" i="0" u="none" strike="noStrike" dirty="0">
                <a:solidFill>
                  <a:srgbClr val="000000"/>
                </a:solidFill>
                <a:effectLst/>
                <a:latin typeface="Calibri" panose="020F0502020204030204" pitchFamily="34" charset="0"/>
              </a:rPr>
              <a:t>Designing an appropriate accelerator is not only good for the application at hand, but is also important from the power consumption and sustainability perspective. A recent paper from Facebook calculated the carbon footprint of computer chips from manufacturing to disposal – and they found that more than 80% of the footprint is not from the use of the computer, but in the manufacturing. And I think even that is not the whole story. Another aspect of carbon footprint is the time and energy of humans and computing that is used to design the accelerator in the first place. Of course design space exploration is an important step if you want to be able to design an efficient accelerators. You will explore several designs and then pick the one that fits your bill. But the time and power consumption of DSE of ML accelerators itself can be very large! Therefore in this special session, we argue for the need for not only a DSE process that results in a efficient </a:t>
            </a:r>
            <a:r>
              <a:rPr lang="en-US" sz="1200" b="0" i="0" u="none" strike="noStrike" dirty="0" err="1">
                <a:solidFill>
                  <a:srgbClr val="000000"/>
                </a:solidFill>
                <a:effectLst/>
                <a:latin typeface="Calibri" panose="020F0502020204030204" pitchFamily="34" charset="0"/>
              </a:rPr>
              <a:t>accelerater</a:t>
            </a:r>
            <a:r>
              <a:rPr lang="en-US" sz="1200" b="0" i="0" u="none" strike="noStrike" dirty="0">
                <a:solidFill>
                  <a:srgbClr val="000000"/>
                </a:solidFill>
                <a:effectLst/>
                <a:latin typeface="Calibri" panose="020F0502020204030204" pitchFamily="34" charset="0"/>
              </a:rPr>
              <a:t>, but one that is “agile” by itself – that is – it is fast and takes less time.</a:t>
            </a:r>
          </a:p>
        </p:txBody>
      </p:sp>
      <p:sp>
        <p:nvSpPr>
          <p:cNvPr id="4" name="Slide Number Placeholder 3"/>
          <p:cNvSpPr>
            <a:spLocks noGrp="1"/>
          </p:cNvSpPr>
          <p:nvPr>
            <p:ph type="sldNum" sz="quarter" idx="5"/>
          </p:nvPr>
        </p:nvSpPr>
        <p:spPr/>
        <p:txBody>
          <a:bodyPr/>
          <a:lstStyle/>
          <a:p>
            <a:fld id="{503B4650-8A53-4092-8B19-560FD7121F6B}" type="slidenum">
              <a:rPr lang="en-US" smtClean="0"/>
              <a:t>3</a:t>
            </a:fld>
            <a:endParaRPr lang="en-US"/>
          </a:p>
        </p:txBody>
      </p:sp>
    </p:spTree>
    <p:extLst>
      <p:ext uri="{BB962C8B-B14F-4D97-AF65-F5344CB8AC3E}">
        <p14:creationId xmlns:p14="http://schemas.microsoft.com/office/powerpoint/2010/main" val="666027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Most of the DSE approaches or NAS (Neural Architecture Search) approaches that people are working on, are ADL-based. </a:t>
            </a:r>
          </a:p>
          <a:p>
            <a:r>
              <a:rPr lang="en-US" sz="1800" b="0" i="0" u="none" strike="noStrike" dirty="0">
                <a:solidFill>
                  <a:srgbClr val="000000"/>
                </a:solidFill>
                <a:effectLst/>
                <a:latin typeface="Calibri" panose="020F0502020204030204" pitchFamily="34" charset="0"/>
              </a:rPr>
              <a:t>ADL or Architecture Description Language is a language in which developers specify the design of the accelerator. For example, in an ADL you can specify the components that you want to use, and specify the connections between them. Often developers use design templates to make the design in the ADL. For example, the designer may already use a 2D mesh of PEs with a global buffer as the base computing engine. So the figure shows how the express the </a:t>
            </a:r>
            <a:r>
              <a:rPr lang="en-US" sz="1800" b="0" i="0" u="none" strike="noStrike" dirty="0" err="1">
                <a:solidFill>
                  <a:srgbClr val="000000"/>
                </a:solidFill>
                <a:effectLst/>
                <a:latin typeface="Calibri" panose="020F0502020204030204" pitchFamily="34" charset="0"/>
              </a:rPr>
              <a:t>Eyeriss</a:t>
            </a:r>
            <a:r>
              <a:rPr lang="en-US" sz="1800" b="0" i="0" u="none" strike="noStrike" dirty="0">
                <a:solidFill>
                  <a:srgbClr val="000000"/>
                </a:solidFill>
                <a:effectLst/>
                <a:latin typeface="Calibri" panose="020F0502020204030204" pitchFamily="34" charset="0"/>
              </a:rPr>
              <a:t> accelerator in the </a:t>
            </a:r>
            <a:r>
              <a:rPr lang="en-US" sz="1800" b="0" i="0" u="none" strike="noStrike" dirty="0" err="1">
                <a:solidFill>
                  <a:srgbClr val="000000"/>
                </a:solidFill>
                <a:effectLst/>
                <a:latin typeface="Calibri" panose="020F0502020204030204" pitchFamily="34" charset="0"/>
              </a:rPr>
              <a:t>Timeloop</a:t>
            </a:r>
            <a:r>
              <a:rPr lang="en-US" sz="1800" b="0" i="0" u="none" strike="noStrike" dirty="0">
                <a:solidFill>
                  <a:srgbClr val="000000"/>
                </a:solidFill>
                <a:effectLst/>
                <a:latin typeface="Calibri" panose="020F0502020204030204" pitchFamily="34" charset="0"/>
              </a:rPr>
              <a:t> ADL. </a:t>
            </a:r>
          </a:p>
          <a:p>
            <a:endParaRPr lang="en-US" sz="1800" b="0" i="0" u="none" strike="noStrike" dirty="0">
              <a:solidFill>
                <a:srgbClr val="000000"/>
              </a:solidFill>
              <a:effectLst/>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Once the design is specified then the design space is then just the space of the parameters of each component. For example, if you used a buffer the design, then the size of the buffer, width of the buffer will be design space parameters. The DSE is then just a search over these parameters to figure out which works the best for your application.</a:t>
            </a:r>
          </a:p>
          <a:p>
            <a:endParaRPr lang="en-US" sz="1800" b="0" i="0" u="none" strike="noStrike" dirty="0">
              <a:solidFill>
                <a:srgbClr val="000000"/>
              </a:solidFill>
              <a:effectLst/>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Once DSE is complete and the design is fixed, the software stack, e.g., compiler, simulator etc.. for the specified architecture are developed. </a:t>
            </a:r>
          </a:p>
          <a:p>
            <a:endParaRPr lang="en-US" sz="1800" b="0" i="0" u="none" strike="noStrike" dirty="0">
              <a:solidFill>
                <a:srgbClr val="000000"/>
              </a:solidFill>
              <a:effectLst/>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This ADL-based design space exploration have limited design space. The DSE cannot explore the out-of-template architectures – which, depending on the application may actually fit better. A lot of tools, e.g., cost models, and compilers are not re-usable, since they often assume template architecture, or are optimized for them.</a:t>
            </a:r>
          </a:p>
        </p:txBody>
      </p:sp>
      <p:sp>
        <p:nvSpPr>
          <p:cNvPr id="4" name="Slide Number Placeholder 3"/>
          <p:cNvSpPr>
            <a:spLocks noGrp="1"/>
          </p:cNvSpPr>
          <p:nvPr>
            <p:ph type="sldNum" sz="quarter" idx="5"/>
          </p:nvPr>
        </p:nvSpPr>
        <p:spPr/>
        <p:txBody>
          <a:bodyPr/>
          <a:lstStyle/>
          <a:p>
            <a:fld id="{503B4650-8A53-4092-8B19-560FD7121F6B}" type="slidenum">
              <a:rPr lang="en-US" smtClean="0"/>
              <a:t>4</a:t>
            </a:fld>
            <a:endParaRPr lang="en-US"/>
          </a:p>
        </p:txBody>
      </p:sp>
    </p:spTree>
    <p:extLst>
      <p:ext uri="{BB962C8B-B14F-4D97-AF65-F5344CB8AC3E}">
        <p14:creationId xmlns:p14="http://schemas.microsoft.com/office/powerpoint/2010/main" val="3751626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This slide gives a bit more details about the components of DSDL.</a:t>
            </a:r>
          </a:p>
          <a:p>
            <a:r>
              <a:rPr lang="en-US" sz="1800" b="0" i="0" u="none" strike="noStrike" dirty="0">
                <a:solidFill>
                  <a:srgbClr val="000000"/>
                </a:solidFill>
                <a:effectLst/>
                <a:latin typeface="Calibri" panose="020F0502020204030204" pitchFamily="34" charset="0"/>
              </a:rPr>
              <a:t>In DSDL we specify the library components that can be used, the limits on the number of components, if any that are allowed.</a:t>
            </a:r>
          </a:p>
          <a:p>
            <a:r>
              <a:rPr lang="en-US" sz="1800" b="0" i="0" u="none" strike="noStrike" dirty="0">
                <a:solidFill>
                  <a:srgbClr val="000000"/>
                </a:solidFill>
                <a:effectLst/>
                <a:latin typeface="Calibri" panose="020F0502020204030204" pitchFamily="34" charset="0"/>
              </a:rPr>
              <a:t>DSDL also requires the developers to specify how the library components can be connected with each other… which component can receive inputs from the other, and when they are connected, which parameters match. For example, when an ALU is connected to a register file, then the width of the register file should be the same as that of the ALU.</a:t>
            </a:r>
          </a:p>
          <a:p>
            <a:r>
              <a:rPr lang="en-US" sz="1800" b="0" i="0" u="none" strike="noStrike" dirty="0">
                <a:solidFill>
                  <a:srgbClr val="000000"/>
                </a:solidFill>
                <a:effectLst/>
                <a:latin typeface="Calibri" panose="020F0502020204030204" pitchFamily="34" charset="0"/>
              </a:rPr>
              <a:t>The parameters of the library components should also be specified, since this, in addition to how the components are connected will also become a part of the design space.</a:t>
            </a:r>
          </a:p>
          <a:p>
            <a:r>
              <a:rPr lang="en-US" sz="1800" b="0" i="0" u="none" strike="noStrike" dirty="0">
                <a:solidFill>
                  <a:srgbClr val="000000"/>
                </a:solidFill>
                <a:effectLst/>
                <a:latin typeface="Calibri" panose="020F0502020204030204" pitchFamily="34" charset="0"/>
              </a:rPr>
              <a:t>DSDL will allow developers to express optimization rules… that reduce the search space for meaningful exploration. For example, optimization rules may restrict the design space to explore designers with only homogeneous child nodes, or force a certain hierarchy for buffers.</a:t>
            </a:r>
          </a:p>
          <a:p>
            <a:r>
              <a:rPr lang="en-US" sz="1800" b="0" i="0" u="none" strike="noStrike" dirty="0">
                <a:solidFill>
                  <a:srgbClr val="000000"/>
                </a:solidFill>
                <a:effectLst/>
                <a:latin typeface="Calibri" panose="020F0502020204030204" pitchFamily="34" charset="0"/>
              </a:rPr>
              <a:t>DSDL will also allow the application IR at a high-level to be specified. The specification of the application IR is used to drive the software design space exploration.</a:t>
            </a:r>
          </a:p>
          <a:p>
            <a:r>
              <a:rPr lang="en-US" sz="1800" b="0" i="0" u="none" strike="noStrike" dirty="0">
                <a:solidFill>
                  <a:srgbClr val="000000"/>
                </a:solidFill>
                <a:effectLst/>
                <a:latin typeface="Calibri" panose="020F0502020204030204" pitchFamily="34" charset="0"/>
              </a:rPr>
              <a:t>DSDL allows programmers to specify multiple constraints on the final design, e.g., power is less than 4 watts, or area is less than 2 cm^3. In addition to the constraints the optimization criterion must also be specified.</a:t>
            </a:r>
          </a:p>
          <a:p>
            <a:endParaRPr lang="en-US" sz="1800" b="0" i="0" u="none" strike="noStrike" dirty="0">
              <a:solidFill>
                <a:srgbClr val="000000"/>
              </a:solidFill>
              <a:effectLst/>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DSDL will theoretically explore the entire design space of the architectures as well as the software and then come up with the best design. </a:t>
            </a:r>
          </a:p>
          <a:p>
            <a:endParaRPr lang="en-US" sz="1800" b="0" i="0" u="none" strike="noStrike" dirty="0">
              <a:solidFill>
                <a:srgbClr val="000000"/>
              </a:solidFill>
              <a:effectLst/>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The basic idea here in DSDL is that instead of informally and inadvertently restricting the design space, it is better to open up the whole design space, and then systematically or even consciously reject some parts of the design space. In other words, move the technical challenge from “making new and good designs” to “expose the design space and search better for a good design”. Or in yet other words, DSDL wants to move the technical challenge from design to design space exploration.</a:t>
            </a:r>
          </a:p>
        </p:txBody>
      </p:sp>
      <p:sp>
        <p:nvSpPr>
          <p:cNvPr id="4" name="Slide Number Placeholder 3"/>
          <p:cNvSpPr>
            <a:spLocks noGrp="1"/>
          </p:cNvSpPr>
          <p:nvPr>
            <p:ph type="sldNum" sz="quarter" idx="5"/>
          </p:nvPr>
        </p:nvSpPr>
        <p:spPr/>
        <p:txBody>
          <a:bodyPr/>
          <a:lstStyle/>
          <a:p>
            <a:fld id="{503B4650-8A53-4092-8B19-560FD7121F6B}" type="slidenum">
              <a:rPr lang="en-US" smtClean="0"/>
              <a:t>5</a:t>
            </a:fld>
            <a:endParaRPr lang="en-US"/>
          </a:p>
        </p:txBody>
      </p:sp>
    </p:spTree>
    <p:extLst>
      <p:ext uri="{BB962C8B-B14F-4D97-AF65-F5344CB8AC3E}">
        <p14:creationId xmlns:p14="http://schemas.microsoft.com/office/powerpoint/2010/main" val="2277216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The key idea in our proposal is to just go one step higher in abstraction, and drive the DSE by a Design Space Description Language or DSDL.</a:t>
            </a:r>
          </a:p>
          <a:p>
            <a:r>
              <a:rPr lang="en-US" sz="1800" b="0" i="0" u="none" strike="noStrike" dirty="0">
                <a:solidFill>
                  <a:srgbClr val="000000"/>
                </a:solidFill>
                <a:effectLst/>
                <a:latin typeface="Calibri" panose="020F0502020204030204" pitchFamily="34" charset="0"/>
              </a:rPr>
              <a:t>A design space description language, as the name says just describes the design space of the accelerator, the constraints, the library of components, the optimization criterion, the applications that we want to accelerate etc. And the idea is that the DSE can explore the very large design space and find the best design – the only challenge that remains is how to systematically express the entire design space, and how to explore it fast.</a:t>
            </a:r>
            <a:endParaRPr lang="en-US" sz="1800" dirty="0"/>
          </a:p>
        </p:txBody>
      </p:sp>
      <p:sp>
        <p:nvSpPr>
          <p:cNvPr id="4" name="Slide Number Placeholder 3"/>
          <p:cNvSpPr>
            <a:spLocks noGrp="1"/>
          </p:cNvSpPr>
          <p:nvPr>
            <p:ph type="sldNum" sz="quarter" idx="5"/>
          </p:nvPr>
        </p:nvSpPr>
        <p:spPr/>
        <p:txBody>
          <a:bodyPr/>
          <a:lstStyle/>
          <a:p>
            <a:fld id="{503B4650-8A53-4092-8B19-560FD7121F6B}" type="slidenum">
              <a:rPr lang="en-US" smtClean="0"/>
              <a:t>6</a:t>
            </a:fld>
            <a:endParaRPr lang="en-US"/>
          </a:p>
        </p:txBody>
      </p:sp>
    </p:spTree>
    <p:extLst>
      <p:ext uri="{BB962C8B-B14F-4D97-AF65-F5344CB8AC3E}">
        <p14:creationId xmlns:p14="http://schemas.microsoft.com/office/powerpoint/2010/main" val="1859180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7</a:t>
            </a:fld>
            <a:endParaRPr lang="en-US"/>
          </a:p>
        </p:txBody>
      </p:sp>
    </p:spTree>
    <p:extLst>
      <p:ext uri="{BB962C8B-B14F-4D97-AF65-F5344CB8AC3E}">
        <p14:creationId xmlns:p14="http://schemas.microsoft.com/office/powerpoint/2010/main" val="2421954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DSDL uses flow graph abstraction. So, each architecture is formulated as a flow graph, where nodes are components for computation, memory, or control logic, and edges represent interconnects. These components can be even user-defined like for specialization. The nodes can be even a sub-graph.  Thus, DSDL can construct variety of architectures.</a:t>
            </a:r>
          </a:p>
          <a:p>
            <a:endParaRPr lang="en-US" sz="1800" b="0" i="0" u="none" strike="noStrike" dirty="0">
              <a:solidFill>
                <a:srgbClr val="000000"/>
              </a:solidFill>
              <a:effectLst/>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In addition to the flow graph representation of the architecture, we have composition rules for the design metrics that allow us to automatically evaluate each architecture for the design metrics including power, performance, area, price etc. </a:t>
            </a:r>
          </a:p>
          <a:p>
            <a:r>
              <a:rPr lang="en-US" sz="1800" b="0" i="0" u="none" strike="noStrike" dirty="0">
                <a:solidFill>
                  <a:srgbClr val="000000"/>
                </a:solidFill>
                <a:effectLst/>
                <a:latin typeface="Calibri" panose="020F0502020204030204" pitchFamily="34" charset="0"/>
              </a:rPr>
              <a:t>So, for example, simulator of the whole design can be done by simulating each component every cycle. This is very similar to how RTL simulations are done, or even how Gem5 simulator works. So this is relatively straightforward. Composability is key, and is simpler for some metrics, and not so straightforward for others. Power and area metrics are also composable. The power of a bunch of components is just equal to the power consumption of individual components. However, latency is different. It is not simply the addition of the latency of components – it depends on how the components are connected, and where the registers are. </a:t>
            </a:r>
          </a:p>
          <a:p>
            <a:endParaRPr lang="en-US" sz="1800" b="0" i="0" u="none" strike="noStrike" dirty="0">
              <a:solidFill>
                <a:srgbClr val="000000"/>
              </a:solidFill>
              <a:effectLst/>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So then, the design space exploration becomes simple – instantiate an architecture in the form of a flow graph, and then estimate it’s various power, performance area, correctness etc. metrics. The design space consists of not only how the components are connected, but also which components are used, and the internal parameter space of each component.</a:t>
            </a:r>
          </a:p>
          <a:p>
            <a:endParaRPr lang="en-US" sz="1800" b="0" i="0" u="none" strike="noStrike" dirty="0">
              <a:solidFill>
                <a:srgbClr val="000000"/>
              </a:solidFill>
              <a:effectLst/>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The only thing missing in this is the code generation. For any flow graph of the architecture, we want to automatically generate code for it. And this can be done by taking the application IR, and then tiling it with the flow graph of the functionality of the architecture. The important part here however is that there is not just one code that can be generated for a flow graph of the accelerator. The code can be generated in many ways. There is a whole software design space that must be explored. For example, you can run a nested loop on a simple flow graph consisting of some memories and ALUs. But then the loop can be reordered and executed. That has different data reuse characteristics and may require different sizes of on-chip memories, and may be dramatically different in the overall performance metrics. So we generate many possible codes that will execute the application on the given flow graph of the architecture, and explore all of them. </a:t>
            </a:r>
          </a:p>
          <a:p>
            <a:endParaRPr lang="en-US" sz="1800" b="0" i="0" u="none" strike="noStrike" dirty="0">
              <a:solidFill>
                <a:srgbClr val="000000"/>
              </a:solidFill>
              <a:effectLst/>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This is a major strength of the DSDL approach – that it really allows hardware software co-design and co-exploration. We can explore the software space together with the hardware design space. DSDL also allows simultaneous exploration of the data space of the application, but we will come to that in some time.</a:t>
            </a:r>
          </a:p>
        </p:txBody>
      </p:sp>
      <p:sp>
        <p:nvSpPr>
          <p:cNvPr id="4" name="Slide Number Placeholder 3"/>
          <p:cNvSpPr>
            <a:spLocks noGrp="1"/>
          </p:cNvSpPr>
          <p:nvPr>
            <p:ph type="sldNum" sz="quarter" idx="5"/>
          </p:nvPr>
        </p:nvSpPr>
        <p:spPr/>
        <p:txBody>
          <a:bodyPr/>
          <a:lstStyle/>
          <a:p>
            <a:fld id="{503B4650-8A53-4092-8B19-560FD7121F6B}" type="slidenum">
              <a:rPr lang="en-US" smtClean="0"/>
              <a:t>8</a:t>
            </a:fld>
            <a:endParaRPr lang="en-US"/>
          </a:p>
        </p:txBody>
      </p:sp>
    </p:spTree>
    <p:extLst>
      <p:ext uri="{BB962C8B-B14F-4D97-AF65-F5344CB8AC3E}">
        <p14:creationId xmlns:p14="http://schemas.microsoft.com/office/powerpoint/2010/main" val="3054746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the overall flow. DSDL starts with the specification of the ML model, or application, and the constraints, and objective function of the design.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instantiate a design using components from the design library, and the limits of the design space. This architecture is represented as a flow graph. The application IR is specified, and different mappings can be generated for the given architecture flow graph. For each design DSDL can generate the full system stack, from simulator to compiler and cost models. </a:t>
            </a:r>
          </a:p>
          <a:p>
            <a:r>
              <a:rPr lang="en-US" dirty="0"/>
              <a:t>Now this architecture and the microarchitecture, and the different codes that can be generated are evaluated using the metric composition rules. This exploration is explainable – in the sense that for each design point, we know not only how good or bad this design is, but also why it is good or bad. For example, the evaluation can show that this hardware software design choice results in a high number of DRAM accesses. So, then you know that you need to increase the buffer size in the hardware or change the loop ordering.</a:t>
            </a:r>
          </a:p>
        </p:txBody>
      </p:sp>
      <p:sp>
        <p:nvSpPr>
          <p:cNvPr id="4" name="Slide Number Placeholder 3"/>
          <p:cNvSpPr>
            <a:spLocks noGrp="1"/>
          </p:cNvSpPr>
          <p:nvPr>
            <p:ph type="sldNum" sz="quarter" idx="5"/>
          </p:nvPr>
        </p:nvSpPr>
        <p:spPr/>
        <p:txBody>
          <a:bodyPr/>
          <a:lstStyle/>
          <a:p>
            <a:fld id="{503B4650-8A53-4092-8B19-560FD7121F6B}" type="slidenum">
              <a:rPr lang="en-US" smtClean="0"/>
              <a:t>9</a:t>
            </a:fld>
            <a:endParaRPr lang="en-US"/>
          </a:p>
        </p:txBody>
      </p:sp>
    </p:spTree>
    <p:extLst>
      <p:ext uri="{BB962C8B-B14F-4D97-AF65-F5344CB8AC3E}">
        <p14:creationId xmlns:p14="http://schemas.microsoft.com/office/powerpoint/2010/main" val="31986524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aviral.lab.asu.edu/"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aviral.lab.asu.edu/"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aviral.lab.asu.edu/"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aviral.lab.asu.edu/"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aviral.lab.asu.edu/"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aviral.lab.asu.edu/"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aviral.lab.asu.edu/"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511300" y="1114425"/>
            <a:ext cx="9448800" cy="1628774"/>
          </a:xfrm>
        </p:spPr>
        <p:txBody>
          <a:bodyPr anchor="t" anchorCtr="0"/>
          <a:lstStyle>
            <a:lvl1pPr algn="r">
              <a:defRPr sz="3200">
                <a:solidFill>
                  <a:schemeClr val="tx1"/>
                </a:solidFill>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524000" y="3385011"/>
            <a:ext cx="9436100" cy="1044113"/>
          </a:xfrm>
        </p:spPr>
        <p:txBody>
          <a:bodyPr/>
          <a:lstStyle>
            <a:lvl1pPr marL="0" indent="0" algn="r">
              <a:buNone/>
              <a:defRPr sz="2000">
                <a:solidFill>
                  <a:schemeClr val="tx2"/>
                </a:solidFill>
                <a:latin typeface="Candara" panose="020E0502030303020204" pitchFamily="34" charset="0"/>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1" name="Rectangle 20"/>
          <p:cNvSpPr/>
          <p:nvPr/>
        </p:nvSpPr>
        <p:spPr>
          <a:xfrm>
            <a:off x="1206500" y="1114424"/>
            <a:ext cx="9753600" cy="162877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3385011"/>
            <a:ext cx="9753600" cy="1044111"/>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1114425"/>
            <a:ext cx="304800" cy="1628774"/>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3385011"/>
            <a:ext cx="292100" cy="1044111"/>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Date Placeholder 27">
            <a:extLst>
              <a:ext uri="{FF2B5EF4-FFF2-40B4-BE49-F238E27FC236}">
                <a16:creationId xmlns:a16="http://schemas.microsoft.com/office/drawing/2014/main" id="{BCE0B330-C09A-8B4E-AA0B-69C4967F3F7C}"/>
              </a:ext>
            </a:extLst>
          </p:cNvPr>
          <p:cNvSpPr>
            <a:spLocks noGrp="1"/>
          </p:cNvSpPr>
          <p:nvPr>
            <p:ph type="dt" sz="half" idx="10"/>
          </p:nvPr>
        </p:nvSpPr>
        <p:spPr>
          <a:xfrm>
            <a:off x="4820050" y="6365810"/>
            <a:ext cx="2551899" cy="365760"/>
          </a:xfrm>
          <a:prstGeom prst="rect">
            <a:avLst/>
          </a:prstGeom>
        </p:spPr>
        <p:txBody>
          <a:bodyPr/>
          <a:lstStyle>
            <a:lvl1pPr algn="ctr">
              <a:defRPr sz="1800"/>
            </a:lvl1pPr>
          </a:lstStyle>
          <a:p>
            <a:r>
              <a:rPr lang="en-US">
                <a:hlinkClick r:id="rId2"/>
              </a:rPr>
              <a:t>http://aviral.lab.asu.edu/</a:t>
            </a:r>
            <a:endParaRPr lang="en-US" dirty="0"/>
          </a:p>
        </p:txBody>
      </p:sp>
      <p:pic>
        <p:nvPicPr>
          <p:cNvPr id="11" name="Picture 10">
            <a:extLst>
              <a:ext uri="{FF2B5EF4-FFF2-40B4-BE49-F238E27FC236}">
                <a16:creationId xmlns:a16="http://schemas.microsoft.com/office/drawing/2014/main" id="{CD18ECE5-DA11-442D-A613-6CFA5C0B1FCC}"/>
              </a:ext>
            </a:extLst>
          </p:cNvPr>
          <p:cNvPicPr>
            <a:picLocks noChangeAspect="1"/>
          </p:cNvPicPr>
          <p:nvPr userDrawn="1"/>
        </p:nvPicPr>
        <p:blipFill>
          <a:blip r:embed="rId3">
            <a:clrChange>
              <a:clrFrom>
                <a:srgbClr val="000000">
                  <a:alpha val="0"/>
                </a:srgbClr>
              </a:clrFrom>
              <a:clrTo>
                <a:srgbClr val="000000">
                  <a:alpha val="0"/>
                </a:srgbClr>
              </a:clrTo>
            </a:clrChange>
          </a:blip>
          <a:stretch>
            <a:fillRect/>
          </a:stretch>
        </p:blipFill>
        <p:spPr>
          <a:xfrm>
            <a:off x="9747827" y="5797597"/>
            <a:ext cx="2580543" cy="1044112"/>
          </a:xfrm>
          <a:prstGeom prst="rect">
            <a:avLst/>
          </a:prstGeom>
        </p:spPr>
      </p:pic>
    </p:spTree>
    <p:extLst>
      <p:ext uri="{BB962C8B-B14F-4D97-AF65-F5344CB8AC3E}">
        <p14:creationId xmlns:p14="http://schemas.microsoft.com/office/powerpoint/2010/main" val="214370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a:p>
        </p:txBody>
      </p:sp>
      <p:grpSp>
        <p:nvGrpSpPr>
          <p:cNvPr id="8" name="Group 13"/>
          <p:cNvGrpSpPr>
            <a:grpSpLocks/>
          </p:cNvGrpSpPr>
          <p:nvPr/>
        </p:nvGrpSpPr>
        <p:grpSpPr bwMode="auto">
          <a:xfrm>
            <a:off x="10570634" y="5932488"/>
            <a:ext cx="1722966" cy="1008062"/>
            <a:chOff x="4850" y="3497"/>
            <a:chExt cx="814" cy="635"/>
          </a:xfrm>
        </p:grpSpPr>
        <p:sp>
          <p:nvSpPr>
            <p:cNvPr id="9" name="Text Box 8"/>
            <p:cNvSpPr txBox="1">
              <a:spLocks noChangeAspect="1" noChangeArrowheads="1"/>
            </p:cNvSpPr>
            <p:nvPr/>
          </p:nvSpPr>
          <p:spPr bwMode="auto">
            <a:xfrm>
              <a:off x="4850" y="3634"/>
              <a:ext cx="298"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0" name="Text Box 9"/>
            <p:cNvSpPr txBox="1">
              <a:spLocks noChangeAspect="1" noChangeArrowheads="1"/>
            </p:cNvSpPr>
            <p:nvPr/>
          </p:nvSpPr>
          <p:spPr bwMode="auto">
            <a:xfrm>
              <a:off x="5089" y="3497"/>
              <a:ext cx="362"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1" name="Text Box 10"/>
            <p:cNvSpPr txBox="1">
              <a:spLocks noChangeAspect="1" noChangeArrowheads="1"/>
            </p:cNvSpPr>
            <p:nvPr/>
          </p:nvSpPr>
          <p:spPr bwMode="auto">
            <a:xfrm>
              <a:off x="5382" y="3641"/>
              <a:ext cx="282"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2" name="Date Placeholder 27"/>
          <p:cNvSpPr>
            <a:spLocks noGrp="1"/>
          </p:cNvSpPr>
          <p:nvPr>
            <p:ph type="dt" sz="half" idx="10"/>
          </p:nvPr>
        </p:nvSpPr>
        <p:spPr>
          <a:xfrm>
            <a:off x="7209536" y="6355080"/>
            <a:ext cx="3048000" cy="365760"/>
          </a:xfrm>
          <a:prstGeom prst="rect">
            <a:avLst/>
          </a:prstGeom>
        </p:spPr>
        <p:txBody>
          <a:bodyPr/>
          <a:lstStyle>
            <a:lvl1pPr algn="ctr">
              <a:defRPr sz="1400"/>
            </a:lvl1pPr>
          </a:lstStyle>
          <a:p>
            <a:r>
              <a:rPr lang="en-US"/>
              <a:t>http://aviral.lab.asu.edu/</a:t>
            </a:r>
          </a:p>
        </p:txBody>
      </p:sp>
    </p:spTree>
    <p:extLst>
      <p:ext uri="{BB962C8B-B14F-4D97-AF65-F5344CB8AC3E}">
        <p14:creationId xmlns:p14="http://schemas.microsoft.com/office/powerpoint/2010/main" val="2693599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endParaRPr kumimoji="0"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a:p>
        </p:txBody>
      </p:sp>
      <p:grpSp>
        <p:nvGrpSpPr>
          <p:cNvPr id="11" name="Group 13"/>
          <p:cNvGrpSpPr>
            <a:grpSpLocks/>
          </p:cNvGrpSpPr>
          <p:nvPr/>
        </p:nvGrpSpPr>
        <p:grpSpPr bwMode="auto">
          <a:xfrm>
            <a:off x="10570634" y="5932488"/>
            <a:ext cx="1722966" cy="1008062"/>
            <a:chOff x="4850" y="3497"/>
            <a:chExt cx="814" cy="635"/>
          </a:xfrm>
        </p:grpSpPr>
        <p:sp>
          <p:nvSpPr>
            <p:cNvPr id="12" name="Text Box 8"/>
            <p:cNvSpPr txBox="1">
              <a:spLocks noChangeAspect="1" noChangeArrowheads="1"/>
            </p:cNvSpPr>
            <p:nvPr/>
          </p:nvSpPr>
          <p:spPr bwMode="auto">
            <a:xfrm>
              <a:off x="4850" y="3634"/>
              <a:ext cx="298"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3" name="Text Box 9"/>
            <p:cNvSpPr txBox="1">
              <a:spLocks noChangeAspect="1" noChangeArrowheads="1"/>
            </p:cNvSpPr>
            <p:nvPr/>
          </p:nvSpPr>
          <p:spPr bwMode="auto">
            <a:xfrm>
              <a:off x="5089" y="3497"/>
              <a:ext cx="362"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4" name="Text Box 10"/>
            <p:cNvSpPr txBox="1">
              <a:spLocks noChangeAspect="1" noChangeArrowheads="1"/>
            </p:cNvSpPr>
            <p:nvPr/>
          </p:nvSpPr>
          <p:spPr bwMode="auto">
            <a:xfrm>
              <a:off x="5382" y="3641"/>
              <a:ext cx="282"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5" name="Date Placeholder 27"/>
          <p:cNvSpPr>
            <a:spLocks noGrp="1"/>
          </p:cNvSpPr>
          <p:nvPr>
            <p:ph type="dt" sz="half" idx="10"/>
          </p:nvPr>
        </p:nvSpPr>
        <p:spPr>
          <a:xfrm>
            <a:off x="7209536" y="6355080"/>
            <a:ext cx="3048000" cy="365760"/>
          </a:xfrm>
          <a:prstGeom prst="rect">
            <a:avLst/>
          </a:prstGeom>
        </p:spPr>
        <p:txBody>
          <a:bodyPr/>
          <a:lstStyle>
            <a:lvl1pPr algn="ctr">
              <a:defRPr sz="1400"/>
            </a:lvl1pPr>
          </a:lstStyle>
          <a:p>
            <a:r>
              <a:rPr lang="en-US"/>
              <a:t>http://aviral.lab.asu.edu/</a:t>
            </a:r>
          </a:p>
        </p:txBody>
      </p:sp>
      <p:sp>
        <p:nvSpPr>
          <p:cNvPr id="17" name="TextBox 16"/>
          <p:cNvSpPr txBox="1"/>
          <p:nvPr/>
        </p:nvSpPr>
        <p:spPr>
          <a:xfrm>
            <a:off x="2540000" y="6397824"/>
            <a:ext cx="4572000" cy="307777"/>
          </a:xfrm>
          <a:prstGeom prst="rect">
            <a:avLst/>
          </a:prstGeom>
          <a:noFill/>
        </p:spPr>
        <p:txBody>
          <a:bodyPr wrap="square" rtlCol="0">
            <a:spAutoFit/>
          </a:bodyPr>
          <a:lstStyle/>
          <a:p>
            <a:r>
              <a:rPr kumimoji="0" lang="en-US" sz="1400" kern="1200" dirty="0">
                <a:solidFill>
                  <a:srgbClr val="0808C0"/>
                </a:solidFill>
                <a:latin typeface="Comic Sans MS" pitchFamily="66" charset="0"/>
                <a:ea typeface="+mn-ea"/>
                <a:cs typeface="+mn-cs"/>
              </a:rPr>
              <a:t>Web page:  aviral.lab.asu.edu</a:t>
            </a:r>
          </a:p>
        </p:txBody>
      </p:sp>
    </p:spTree>
    <p:extLst>
      <p:ext uri="{BB962C8B-B14F-4D97-AF65-F5344CB8AC3E}">
        <p14:creationId xmlns:p14="http://schemas.microsoft.com/office/powerpoint/2010/main" val="790558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610"/>
          </a:xfrm>
        </p:spPr>
        <p:txBody>
          <a:bodyPr/>
          <a:lstStyle/>
          <a:p>
            <a:r>
              <a:rPr kumimoji="0" lang="en-US"/>
              <a:t>Click to edit Master title style</a:t>
            </a:r>
            <a:endParaRPr kumimoji="0" lang="en-US" dirty="0"/>
          </a:p>
        </p:txBody>
      </p:sp>
      <p:sp>
        <p:nvSpPr>
          <p:cNvPr id="6" name="Slide Number Placeholder 5"/>
          <p:cNvSpPr>
            <a:spLocks noGrp="1"/>
          </p:cNvSpPr>
          <p:nvPr>
            <p:ph type="sldNum" sz="quarter" idx="12"/>
          </p:nvPr>
        </p:nvSpPr>
        <p:spPr>
          <a:xfrm>
            <a:off x="886950" y="6338389"/>
            <a:ext cx="1261164" cy="365760"/>
          </a:xfrm>
          <a:prstGeom prst="rect">
            <a:avLst/>
          </a:prstGeom>
        </p:spPr>
        <p:txBody>
          <a:bodyPr/>
          <a:lstStyle/>
          <a:p>
            <a:fld id="{86E00D81-A243-204E-9897-44BD133A87DB}" type="slidenum">
              <a:rPr lang="en-US" smtClean="0"/>
              <a:t>‹#›</a:t>
            </a:fld>
            <a:endParaRPr lang="en-US" dirty="0"/>
          </a:p>
        </p:txBody>
      </p:sp>
      <p:sp>
        <p:nvSpPr>
          <p:cNvPr id="8" name="Content Placeholder 7"/>
          <p:cNvSpPr>
            <a:spLocks noGrp="1"/>
          </p:cNvSpPr>
          <p:nvPr>
            <p:ph sz="quarter" idx="1"/>
          </p:nvPr>
        </p:nvSpPr>
        <p:spPr>
          <a:xfrm>
            <a:off x="157507" y="1032691"/>
            <a:ext cx="11508922" cy="4792617"/>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4" name="Date Placeholder 27"/>
          <p:cNvSpPr>
            <a:spLocks noGrp="1"/>
          </p:cNvSpPr>
          <p:nvPr>
            <p:ph type="dt" sz="half" idx="10"/>
          </p:nvPr>
        </p:nvSpPr>
        <p:spPr>
          <a:xfrm>
            <a:off x="4820050" y="6365810"/>
            <a:ext cx="2551899" cy="365760"/>
          </a:xfrm>
          <a:prstGeom prst="rect">
            <a:avLst/>
          </a:prstGeom>
        </p:spPr>
        <p:txBody>
          <a:bodyPr/>
          <a:lstStyle>
            <a:lvl1pPr algn="ctr">
              <a:defRPr sz="1800">
                <a:latin typeface="Candara" panose="020E0502030303020204" pitchFamily="34" charset="0"/>
              </a:defRPr>
            </a:lvl1pPr>
          </a:lstStyle>
          <a:p>
            <a:r>
              <a:rPr lang="en-US">
                <a:hlinkClick r:id="rId2"/>
              </a:rPr>
              <a:t>http://aviral.lab.asu.edu/</a:t>
            </a:r>
            <a:endParaRPr lang="en-US" dirty="0"/>
          </a:p>
        </p:txBody>
      </p:sp>
    </p:spTree>
    <p:extLst>
      <p:ext uri="{BB962C8B-B14F-4D97-AF65-F5344CB8AC3E}">
        <p14:creationId xmlns:p14="http://schemas.microsoft.com/office/powerpoint/2010/main" val="3888447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066800"/>
            <a:ext cx="9448800" cy="1280160"/>
          </a:xfrm>
        </p:spPr>
        <p:txBody>
          <a:bodyPr anchor="t" anchorCtr="0"/>
          <a:lstStyle>
            <a:lvl1pPr algn="r">
              <a:buNone/>
              <a:defRPr sz="3200" b="0" cap="none" baseline="0">
                <a:effectLst>
                  <a:outerShdw blurRad="38100" dist="38100" dir="2700000" algn="tl">
                    <a:srgbClr val="000000">
                      <a:alpha val="43137"/>
                    </a:srgbClr>
                  </a:outerShdw>
                </a:effectLst>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1727200" y="28956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a:xfrm>
            <a:off x="1219200" y="10668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10668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Date Placeholder 27">
            <a:extLst>
              <a:ext uri="{FF2B5EF4-FFF2-40B4-BE49-F238E27FC236}">
                <a16:creationId xmlns:a16="http://schemas.microsoft.com/office/drawing/2014/main" id="{8092CCAB-AB79-FF48-BB64-9B731D39FE94}"/>
              </a:ext>
            </a:extLst>
          </p:cNvPr>
          <p:cNvSpPr>
            <a:spLocks noGrp="1"/>
          </p:cNvSpPr>
          <p:nvPr>
            <p:ph type="dt" sz="half" idx="10"/>
          </p:nvPr>
        </p:nvSpPr>
        <p:spPr>
          <a:xfrm>
            <a:off x="4820050" y="6365810"/>
            <a:ext cx="2551899" cy="365760"/>
          </a:xfrm>
          <a:prstGeom prst="rect">
            <a:avLst/>
          </a:prstGeom>
        </p:spPr>
        <p:txBody>
          <a:bodyPr/>
          <a:lstStyle>
            <a:lvl1pPr algn="ctr">
              <a:defRPr sz="1800"/>
            </a:lvl1pPr>
          </a:lstStyle>
          <a:p>
            <a:r>
              <a:rPr lang="en-US">
                <a:hlinkClick r:id="rId2"/>
              </a:rPr>
              <a:t>http://aviral.lab.asu.edu/</a:t>
            </a:r>
            <a:endParaRPr lang="en-US" dirty="0"/>
          </a:p>
        </p:txBody>
      </p:sp>
      <p:pic>
        <p:nvPicPr>
          <p:cNvPr id="18" name="Picture 17" descr="A picture containing object, clock, screen, room&#10;&#10;Description automatically generated">
            <a:extLst>
              <a:ext uri="{FF2B5EF4-FFF2-40B4-BE49-F238E27FC236}">
                <a16:creationId xmlns:a16="http://schemas.microsoft.com/office/drawing/2014/main" id="{3A78478A-CCF5-A64D-882E-20C5BAD06934}"/>
              </a:ext>
            </a:extLst>
          </p:cNvPr>
          <p:cNvPicPr>
            <a:picLocks noChangeAspect="1"/>
          </p:cNvPicPr>
          <p:nvPr/>
        </p:nvPicPr>
        <p:blipFill>
          <a:blip r:embed="rId3"/>
          <a:stretch>
            <a:fillRect/>
          </a:stretch>
        </p:blipFill>
        <p:spPr>
          <a:xfrm>
            <a:off x="9009128" y="5797598"/>
            <a:ext cx="3315392" cy="1044111"/>
          </a:xfrm>
          <a:prstGeom prst="rect">
            <a:avLst/>
          </a:prstGeom>
        </p:spPr>
      </p:pic>
    </p:spTree>
    <p:extLst>
      <p:ext uri="{BB962C8B-B14F-4D97-AF65-F5344CB8AC3E}">
        <p14:creationId xmlns:p14="http://schemas.microsoft.com/office/powerpoint/2010/main" val="110322615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5371"/>
          </a:xfrm>
        </p:spPr>
        <p:txBody>
          <a:bodyPr/>
          <a:lstStyle/>
          <a:p>
            <a:r>
              <a:rPr kumimoji="0" lang="en-US"/>
              <a:t>Click to edit Master title style</a:t>
            </a:r>
            <a:endParaRPr kumimoji="0" lang="en-US" dirty="0"/>
          </a:p>
        </p:txBody>
      </p:sp>
      <p:sp>
        <p:nvSpPr>
          <p:cNvPr id="9" name="Content Placeholder 8"/>
          <p:cNvSpPr>
            <a:spLocks noGrp="1"/>
          </p:cNvSpPr>
          <p:nvPr>
            <p:ph sz="quarter" idx="1"/>
          </p:nvPr>
        </p:nvSpPr>
        <p:spPr>
          <a:xfrm>
            <a:off x="336550" y="1007758"/>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1" name="Content Placeholder 10"/>
          <p:cNvSpPr>
            <a:spLocks noGrp="1"/>
          </p:cNvSpPr>
          <p:nvPr>
            <p:ph sz="quarter" idx="2"/>
          </p:nvPr>
        </p:nvSpPr>
        <p:spPr>
          <a:xfrm>
            <a:off x="6231297" y="1048793"/>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8"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a:p>
        </p:txBody>
      </p:sp>
      <p:sp>
        <p:nvSpPr>
          <p:cNvPr id="16" name="Date Placeholder 27">
            <a:extLst>
              <a:ext uri="{FF2B5EF4-FFF2-40B4-BE49-F238E27FC236}">
                <a16:creationId xmlns:a16="http://schemas.microsoft.com/office/drawing/2014/main" id="{AF625E83-E07C-2D4D-BD0C-10946C3C975A}"/>
              </a:ext>
            </a:extLst>
          </p:cNvPr>
          <p:cNvSpPr>
            <a:spLocks noGrp="1"/>
          </p:cNvSpPr>
          <p:nvPr>
            <p:ph type="dt" sz="half" idx="10"/>
          </p:nvPr>
        </p:nvSpPr>
        <p:spPr>
          <a:xfrm>
            <a:off x="4820050" y="6365810"/>
            <a:ext cx="2551899" cy="365760"/>
          </a:xfrm>
          <a:prstGeom prst="rect">
            <a:avLst/>
          </a:prstGeom>
        </p:spPr>
        <p:txBody>
          <a:bodyPr/>
          <a:lstStyle>
            <a:lvl1pPr algn="ctr">
              <a:defRPr sz="1800"/>
            </a:lvl1pPr>
          </a:lstStyle>
          <a:p>
            <a:r>
              <a:rPr lang="en-US">
                <a:hlinkClick r:id="rId2"/>
              </a:rPr>
              <a:t>http://aviral.lab.asu.edu/</a:t>
            </a:r>
            <a:endParaRPr lang="en-US" dirty="0"/>
          </a:p>
        </p:txBody>
      </p:sp>
    </p:spTree>
    <p:extLst>
      <p:ext uri="{BB962C8B-B14F-4D97-AF65-F5344CB8AC3E}">
        <p14:creationId xmlns:p14="http://schemas.microsoft.com/office/powerpoint/2010/main" val="18221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70857"/>
          </a:xfrm>
        </p:spPr>
        <p:txBody>
          <a:bodyPr anchor="ctr"/>
          <a:lstStyle>
            <a:lvl1pPr>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0"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dirty="0"/>
          </a:p>
        </p:txBody>
      </p:sp>
      <p:sp>
        <p:nvSpPr>
          <p:cNvPr id="18" name="Date Placeholder 27">
            <a:extLst>
              <a:ext uri="{FF2B5EF4-FFF2-40B4-BE49-F238E27FC236}">
                <a16:creationId xmlns:a16="http://schemas.microsoft.com/office/drawing/2014/main" id="{E7970657-EC88-024C-8290-A7B6534FF319}"/>
              </a:ext>
            </a:extLst>
          </p:cNvPr>
          <p:cNvSpPr>
            <a:spLocks noGrp="1"/>
          </p:cNvSpPr>
          <p:nvPr>
            <p:ph type="dt" sz="half" idx="10"/>
          </p:nvPr>
        </p:nvSpPr>
        <p:spPr>
          <a:xfrm>
            <a:off x="4820050" y="6365810"/>
            <a:ext cx="2551899" cy="365760"/>
          </a:xfrm>
          <a:prstGeom prst="rect">
            <a:avLst/>
          </a:prstGeom>
        </p:spPr>
        <p:txBody>
          <a:bodyPr/>
          <a:lstStyle>
            <a:lvl1pPr algn="ctr">
              <a:defRPr sz="1800"/>
            </a:lvl1pPr>
          </a:lstStyle>
          <a:p>
            <a:r>
              <a:rPr lang="en-US">
                <a:hlinkClick r:id="rId2"/>
              </a:rPr>
              <a:t>http://aviral.lab.asu.edu/</a:t>
            </a:r>
            <a:endParaRPr lang="en-US" dirty="0"/>
          </a:p>
        </p:txBody>
      </p:sp>
    </p:spTree>
    <p:extLst>
      <p:ext uri="{BB962C8B-B14F-4D97-AF65-F5344CB8AC3E}">
        <p14:creationId xmlns:p14="http://schemas.microsoft.com/office/powerpoint/2010/main" val="3305019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5371"/>
          </a:xfrm>
        </p:spPr>
        <p:txBody>
          <a:bodyPr/>
          <a:lstStyle/>
          <a:p>
            <a:r>
              <a:rPr kumimoji="0" lang="en-US"/>
              <a:t>Click to edit Master title style</a:t>
            </a:r>
            <a:endParaRPr kumimoji="0"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dirty="0"/>
          </a:p>
        </p:txBody>
      </p:sp>
      <p:sp>
        <p:nvSpPr>
          <p:cNvPr id="13" name="Date Placeholder 27">
            <a:extLst>
              <a:ext uri="{FF2B5EF4-FFF2-40B4-BE49-F238E27FC236}">
                <a16:creationId xmlns:a16="http://schemas.microsoft.com/office/drawing/2014/main" id="{CAF2259C-C183-3640-A509-F39E34FA1F70}"/>
              </a:ext>
            </a:extLst>
          </p:cNvPr>
          <p:cNvSpPr>
            <a:spLocks noGrp="1"/>
          </p:cNvSpPr>
          <p:nvPr>
            <p:ph type="dt" sz="half" idx="10"/>
          </p:nvPr>
        </p:nvSpPr>
        <p:spPr>
          <a:xfrm>
            <a:off x="4820050" y="6365810"/>
            <a:ext cx="2551899" cy="365760"/>
          </a:xfrm>
          <a:prstGeom prst="rect">
            <a:avLst/>
          </a:prstGeom>
        </p:spPr>
        <p:txBody>
          <a:bodyPr/>
          <a:lstStyle>
            <a:lvl1pPr algn="ctr">
              <a:defRPr sz="1800"/>
            </a:lvl1pPr>
          </a:lstStyle>
          <a:p>
            <a:r>
              <a:rPr lang="en-US">
                <a:hlinkClick r:id="rId2"/>
              </a:rPr>
              <a:t>http://aviral.lab.asu.edu/</a:t>
            </a:r>
            <a:endParaRPr lang="en-US" dirty="0"/>
          </a:p>
        </p:txBody>
      </p:sp>
    </p:spTree>
    <p:extLst>
      <p:ext uri="{BB962C8B-B14F-4D97-AF65-F5344CB8AC3E}">
        <p14:creationId xmlns:p14="http://schemas.microsoft.com/office/powerpoint/2010/main" val="28446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a:p>
        </p:txBody>
      </p:sp>
      <p:sp>
        <p:nvSpPr>
          <p:cNvPr id="13" name="Date Placeholder 27">
            <a:extLst>
              <a:ext uri="{FF2B5EF4-FFF2-40B4-BE49-F238E27FC236}">
                <a16:creationId xmlns:a16="http://schemas.microsoft.com/office/drawing/2014/main" id="{483D13DE-6015-8A4F-BDFC-71BF62E8204A}"/>
              </a:ext>
            </a:extLst>
          </p:cNvPr>
          <p:cNvSpPr>
            <a:spLocks noGrp="1"/>
          </p:cNvSpPr>
          <p:nvPr>
            <p:ph type="dt" sz="half" idx="10"/>
          </p:nvPr>
        </p:nvSpPr>
        <p:spPr>
          <a:xfrm>
            <a:off x="4820050" y="6365810"/>
            <a:ext cx="2551899" cy="365760"/>
          </a:xfrm>
          <a:prstGeom prst="rect">
            <a:avLst/>
          </a:prstGeom>
        </p:spPr>
        <p:txBody>
          <a:bodyPr/>
          <a:lstStyle>
            <a:lvl1pPr algn="ctr">
              <a:defRPr sz="1800"/>
            </a:lvl1pPr>
          </a:lstStyle>
          <a:p>
            <a:r>
              <a:rPr lang="en-US">
                <a:hlinkClick r:id="rId2"/>
              </a:rPr>
              <a:t>http://aviral.lab.asu.edu/</a:t>
            </a:r>
            <a:endParaRPr lang="en-US" dirty="0"/>
          </a:p>
        </p:txBody>
      </p:sp>
      <p:pic>
        <p:nvPicPr>
          <p:cNvPr id="16" name="Picture 15" descr="A picture containing object, clock, screen, room&#10;&#10;Description automatically generated">
            <a:extLst>
              <a:ext uri="{FF2B5EF4-FFF2-40B4-BE49-F238E27FC236}">
                <a16:creationId xmlns:a16="http://schemas.microsoft.com/office/drawing/2014/main" id="{29EBD462-D640-5448-9ABD-588D241C240E}"/>
              </a:ext>
            </a:extLst>
          </p:cNvPr>
          <p:cNvPicPr>
            <a:picLocks noChangeAspect="1"/>
          </p:cNvPicPr>
          <p:nvPr/>
        </p:nvPicPr>
        <p:blipFill>
          <a:blip r:embed="rId3"/>
          <a:stretch>
            <a:fillRect/>
          </a:stretch>
        </p:blipFill>
        <p:spPr>
          <a:xfrm>
            <a:off x="9009128" y="5797598"/>
            <a:ext cx="3315392" cy="1044111"/>
          </a:xfrm>
          <a:prstGeom prst="rect">
            <a:avLst/>
          </a:prstGeom>
        </p:spPr>
      </p:pic>
    </p:spTree>
    <p:extLst>
      <p:ext uri="{BB962C8B-B14F-4D97-AF65-F5344CB8AC3E}">
        <p14:creationId xmlns:p14="http://schemas.microsoft.com/office/powerpoint/2010/main" val="3350935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endParaRPr kumimoji="0" lang="en-US" dirty="0"/>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a:p>
        </p:txBody>
      </p:sp>
      <p:sp>
        <p:nvSpPr>
          <p:cNvPr id="19" name="TextBox 18"/>
          <p:cNvSpPr txBox="1"/>
          <p:nvPr/>
        </p:nvSpPr>
        <p:spPr>
          <a:xfrm>
            <a:off x="5234432" y="6353175"/>
            <a:ext cx="1723136" cy="338554"/>
          </a:xfrm>
          <a:prstGeom prst="rect">
            <a:avLst/>
          </a:prstGeom>
          <a:noFill/>
        </p:spPr>
        <p:txBody>
          <a:bodyPr wrap="square" rtlCol="0">
            <a:spAutoFit/>
          </a:bodyPr>
          <a:lstStyle/>
          <a:p>
            <a:r>
              <a:rPr kumimoji="0" lang="en-US" sz="1600" kern="1200" dirty="0" err="1">
                <a:solidFill>
                  <a:srgbClr val="0808C0"/>
                </a:solidFill>
                <a:latin typeface="Candara" panose="020E0502030303020204" pitchFamily="34" charset="0"/>
                <a:ea typeface="+mn-ea"/>
                <a:cs typeface="+mn-cs"/>
              </a:rPr>
              <a:t>aviral.lab.asu.edu</a:t>
            </a:r>
            <a:endParaRPr kumimoji="0" lang="en-US" sz="1600" kern="1200" dirty="0">
              <a:solidFill>
                <a:srgbClr val="0808C0"/>
              </a:solidFill>
              <a:latin typeface="Candara" panose="020E0502030303020204" pitchFamily="34" charset="0"/>
              <a:ea typeface="+mn-ea"/>
              <a:cs typeface="+mn-cs"/>
            </a:endParaRPr>
          </a:p>
        </p:txBody>
      </p:sp>
      <p:pic>
        <p:nvPicPr>
          <p:cNvPr id="18" name="Picture 17" descr="A picture containing object, clock, screen, room&#10;&#10;Description automatically generated">
            <a:extLst>
              <a:ext uri="{FF2B5EF4-FFF2-40B4-BE49-F238E27FC236}">
                <a16:creationId xmlns:a16="http://schemas.microsoft.com/office/drawing/2014/main" id="{732FA9EB-AFF4-3F4C-84AF-EC57F8F87443}"/>
              </a:ext>
            </a:extLst>
          </p:cNvPr>
          <p:cNvPicPr>
            <a:picLocks noChangeAspect="1"/>
          </p:cNvPicPr>
          <p:nvPr/>
        </p:nvPicPr>
        <p:blipFill>
          <a:blip r:embed="rId2"/>
          <a:stretch>
            <a:fillRect/>
          </a:stretch>
        </p:blipFill>
        <p:spPr>
          <a:xfrm>
            <a:off x="9009128" y="5797598"/>
            <a:ext cx="3315392" cy="1044111"/>
          </a:xfrm>
          <a:prstGeom prst="rect">
            <a:avLst/>
          </a:prstGeom>
        </p:spPr>
      </p:pic>
    </p:spTree>
    <p:extLst>
      <p:ext uri="{BB962C8B-B14F-4D97-AF65-F5344CB8AC3E}">
        <p14:creationId xmlns:p14="http://schemas.microsoft.com/office/powerpoint/2010/main" val="509893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endParaRPr kumimoji="0" lang="en-US" dirty="0"/>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a:p>
        </p:txBody>
      </p:sp>
      <p:grpSp>
        <p:nvGrpSpPr>
          <p:cNvPr id="12" name="Group 13"/>
          <p:cNvGrpSpPr>
            <a:grpSpLocks/>
          </p:cNvGrpSpPr>
          <p:nvPr/>
        </p:nvGrpSpPr>
        <p:grpSpPr bwMode="auto">
          <a:xfrm>
            <a:off x="10570634" y="5932488"/>
            <a:ext cx="1722966" cy="1008062"/>
            <a:chOff x="4850" y="3497"/>
            <a:chExt cx="814" cy="635"/>
          </a:xfrm>
        </p:grpSpPr>
        <p:sp>
          <p:nvSpPr>
            <p:cNvPr id="13" name="Text Box 8"/>
            <p:cNvSpPr txBox="1">
              <a:spLocks noChangeAspect="1" noChangeArrowheads="1"/>
            </p:cNvSpPr>
            <p:nvPr/>
          </p:nvSpPr>
          <p:spPr bwMode="auto">
            <a:xfrm>
              <a:off x="4850" y="3634"/>
              <a:ext cx="298"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4" name="Text Box 9"/>
            <p:cNvSpPr txBox="1">
              <a:spLocks noChangeAspect="1" noChangeArrowheads="1"/>
            </p:cNvSpPr>
            <p:nvPr/>
          </p:nvSpPr>
          <p:spPr bwMode="auto">
            <a:xfrm>
              <a:off x="5089" y="3497"/>
              <a:ext cx="362"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5" name="Text Box 10"/>
            <p:cNvSpPr txBox="1">
              <a:spLocks noChangeAspect="1" noChangeArrowheads="1"/>
            </p:cNvSpPr>
            <p:nvPr/>
          </p:nvSpPr>
          <p:spPr bwMode="auto">
            <a:xfrm>
              <a:off x="5382" y="3641"/>
              <a:ext cx="282"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6" name="Date Placeholder 27"/>
          <p:cNvSpPr>
            <a:spLocks noGrp="1"/>
          </p:cNvSpPr>
          <p:nvPr>
            <p:ph type="dt" sz="half" idx="10"/>
          </p:nvPr>
        </p:nvSpPr>
        <p:spPr>
          <a:xfrm>
            <a:off x="7209536" y="6355080"/>
            <a:ext cx="3048000" cy="365760"/>
          </a:xfrm>
          <a:prstGeom prst="rect">
            <a:avLst/>
          </a:prstGeom>
        </p:spPr>
        <p:txBody>
          <a:bodyPr/>
          <a:lstStyle>
            <a:lvl1pPr algn="ctr">
              <a:defRPr sz="1400"/>
            </a:lvl1pPr>
          </a:lstStyle>
          <a:p>
            <a:r>
              <a:rPr lang="en-US"/>
              <a:t>http://aviral.lab.asu.edu/</a:t>
            </a:r>
          </a:p>
        </p:txBody>
      </p:sp>
      <p:sp>
        <p:nvSpPr>
          <p:cNvPr id="18" name="TextBox 17"/>
          <p:cNvSpPr txBox="1"/>
          <p:nvPr/>
        </p:nvSpPr>
        <p:spPr>
          <a:xfrm>
            <a:off x="2540000" y="6397824"/>
            <a:ext cx="4572000" cy="307777"/>
          </a:xfrm>
          <a:prstGeom prst="rect">
            <a:avLst/>
          </a:prstGeom>
          <a:noFill/>
        </p:spPr>
        <p:txBody>
          <a:bodyPr wrap="square" rtlCol="0">
            <a:spAutoFit/>
          </a:bodyPr>
          <a:lstStyle/>
          <a:p>
            <a:r>
              <a:rPr kumimoji="0" lang="en-US" sz="1400" kern="1200" dirty="0">
                <a:solidFill>
                  <a:schemeClr val="tx1"/>
                </a:solidFill>
                <a:latin typeface="Comic Sans MS" pitchFamily="66" charset="0"/>
                <a:ea typeface="+mn-ea"/>
                <a:cs typeface="+mn-cs"/>
              </a:rPr>
              <a:t>Web page:  aviral.lab.asu.edu</a:t>
            </a:r>
          </a:p>
        </p:txBody>
      </p:sp>
    </p:spTree>
    <p:extLst>
      <p:ext uri="{BB962C8B-B14F-4D97-AF65-F5344CB8AC3E}">
        <p14:creationId xmlns:p14="http://schemas.microsoft.com/office/powerpoint/2010/main" val="96831753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aviral.lab.asu.edu/"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0" y="0"/>
            <a:ext cx="12192000" cy="838200"/>
          </a:xfrm>
          <a:prstGeom prst="rect">
            <a:avLst/>
          </a:prstGeom>
        </p:spPr>
        <p:txBody>
          <a:bodyPr vert="horz" anchor="b" anchorCtr="0">
            <a:no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203201" y="990600"/>
            <a:ext cx="11696700" cy="52578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8" name="Straight Connector 27"/>
          <p:cNvSpPr>
            <a:spLocks noChangeShapeType="1"/>
          </p:cNvSpPr>
          <p:nvPr/>
        </p:nvSpPr>
        <p:spPr bwMode="auto">
          <a:xfrm>
            <a:off x="609600" y="6353174"/>
            <a:ext cx="8295861" cy="3175"/>
          </a:xfrm>
          <a:prstGeom prst="line">
            <a:avLst/>
          </a:prstGeom>
          <a:noFill/>
          <a:ln w="12700"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Straight Connector 28"/>
          <p:cNvSpPr>
            <a:spLocks noChangeShapeType="1"/>
          </p:cNvSpPr>
          <p:nvPr/>
        </p:nvSpPr>
        <p:spPr bwMode="auto">
          <a:xfrm>
            <a:off x="0" y="838200"/>
            <a:ext cx="12192000" cy="0"/>
          </a:xfrm>
          <a:prstGeom prst="line">
            <a:avLst/>
          </a:prstGeom>
          <a:noFill/>
          <a:ln w="63500" cap="flat" cmpd="sng" algn="ctr">
            <a:gradFill flip="none" rotWithShape="1">
              <a:gsLst>
                <a:gs pos="0">
                  <a:srgbClr val="0808C0"/>
                </a:gs>
                <a:gs pos="50000">
                  <a:schemeClr val="accent1">
                    <a:tint val="44500"/>
                    <a:satMod val="160000"/>
                  </a:schemeClr>
                </a:gs>
                <a:gs pos="100000">
                  <a:schemeClr val="accent1">
                    <a:tint val="23500"/>
                    <a:satMod val="160000"/>
                  </a:schemeClr>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lide Number Placeholder 5"/>
          <p:cNvSpPr>
            <a:spLocks noGrp="1"/>
          </p:cNvSpPr>
          <p:nvPr>
            <p:ph type="sldNum" sz="quarter" idx="4"/>
          </p:nvPr>
        </p:nvSpPr>
        <p:spPr>
          <a:xfrm>
            <a:off x="816864" y="6356350"/>
            <a:ext cx="1723136" cy="365760"/>
          </a:xfrm>
          <a:prstGeom prst="rect">
            <a:avLst/>
          </a:prstGeom>
        </p:spPr>
        <p:txBody>
          <a:bodyPr/>
          <a:lstStyle>
            <a:lvl1pPr>
              <a:defRPr>
                <a:latin typeface="Candara" panose="020E0502030303020204" pitchFamily="34" charset="0"/>
              </a:defRPr>
            </a:lvl1pPr>
          </a:lstStyle>
          <a:p>
            <a:fld id="{86E00D81-A243-204E-9897-44BD133A87DB}" type="slidenum">
              <a:rPr lang="en-US" smtClean="0"/>
              <a:pPr/>
              <a:t>‹#›</a:t>
            </a:fld>
            <a:endParaRPr lang="en-US"/>
          </a:p>
        </p:txBody>
      </p:sp>
      <p:sp>
        <p:nvSpPr>
          <p:cNvPr id="21" name="Date Placeholder 27">
            <a:extLst>
              <a:ext uri="{FF2B5EF4-FFF2-40B4-BE49-F238E27FC236}">
                <a16:creationId xmlns:a16="http://schemas.microsoft.com/office/drawing/2014/main" id="{301C601F-B298-1347-BC11-1F805E41861E}"/>
              </a:ext>
            </a:extLst>
          </p:cNvPr>
          <p:cNvSpPr>
            <a:spLocks noGrp="1"/>
          </p:cNvSpPr>
          <p:nvPr>
            <p:ph type="dt" sz="half" idx="2"/>
          </p:nvPr>
        </p:nvSpPr>
        <p:spPr>
          <a:xfrm>
            <a:off x="4820050" y="6365810"/>
            <a:ext cx="2551899" cy="365760"/>
          </a:xfrm>
          <a:prstGeom prst="rect">
            <a:avLst/>
          </a:prstGeom>
        </p:spPr>
        <p:txBody>
          <a:bodyPr/>
          <a:lstStyle>
            <a:lvl1pPr algn="ctr">
              <a:defRPr sz="1800"/>
            </a:lvl1pPr>
          </a:lstStyle>
          <a:p>
            <a:r>
              <a:rPr lang="en-US">
                <a:hlinkClick r:id="rId13"/>
              </a:rPr>
              <a:t>http://aviral.lab.asu.edu/</a:t>
            </a:r>
            <a:endParaRPr lang="en-US" dirty="0"/>
          </a:p>
        </p:txBody>
      </p:sp>
      <p:pic>
        <p:nvPicPr>
          <p:cNvPr id="2" name="Picture 1">
            <a:extLst>
              <a:ext uri="{FF2B5EF4-FFF2-40B4-BE49-F238E27FC236}">
                <a16:creationId xmlns:a16="http://schemas.microsoft.com/office/drawing/2014/main" id="{6A58E0E0-A813-46FF-B67C-568D1F542192}"/>
              </a:ext>
            </a:extLst>
          </p:cNvPr>
          <p:cNvPicPr>
            <a:picLocks noChangeAspect="1"/>
          </p:cNvPicPr>
          <p:nvPr userDrawn="1"/>
        </p:nvPicPr>
        <p:blipFill>
          <a:blip r:embed="rId14">
            <a:clrChange>
              <a:clrFrom>
                <a:srgbClr val="000000">
                  <a:alpha val="0"/>
                </a:srgbClr>
              </a:clrFrom>
              <a:clrTo>
                <a:srgbClr val="000000">
                  <a:alpha val="0"/>
                </a:srgbClr>
              </a:clrTo>
            </a:clrChange>
          </a:blip>
          <a:stretch>
            <a:fillRect/>
          </a:stretch>
        </p:blipFill>
        <p:spPr>
          <a:xfrm>
            <a:off x="9747827" y="5797597"/>
            <a:ext cx="2580543" cy="1044112"/>
          </a:xfrm>
          <a:prstGeom prst="rect">
            <a:avLst/>
          </a:prstGeom>
        </p:spPr>
      </p:pic>
    </p:spTree>
    <p:extLst>
      <p:ext uri="{BB962C8B-B14F-4D97-AF65-F5344CB8AC3E}">
        <p14:creationId xmlns:p14="http://schemas.microsoft.com/office/powerpoint/2010/main" val="1303296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b="1" kern="1200">
          <a:solidFill>
            <a:srgbClr val="000066"/>
          </a:solidFill>
          <a:effectLst>
            <a:outerShdw blurRad="38100" dist="38100" dir="2700000" algn="tl">
              <a:srgbClr val="000000">
                <a:alpha val="43137"/>
              </a:srgbClr>
            </a:outerShdw>
          </a:effectLst>
          <a:latin typeface="Candara"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github.com/MPSLab-ASU/dMazeRunner" TargetMode="External"/><Relationship Id="rId5" Type="http://schemas.openxmlformats.org/officeDocument/2006/relationships/image" Target="../media/image43.png"/><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PSLab-ASU"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labs.engineering.asu.edu/mps-lab/research/" TargetMode="External"/><Relationship Id="rId4" Type="http://schemas.openxmlformats.org/officeDocument/2006/relationships/hyperlink" Target="http://www.youtube.com/channel/UCxBoj3qgn-I2BONJXemYpeQ"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PSLab-ASU"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labs.engineering.asu.edu/mps-lab/research/" TargetMode="External"/><Relationship Id="rId4" Type="http://schemas.openxmlformats.org/officeDocument/2006/relationships/hyperlink" Target="http://www.youtube.com/channel/UCxBoj3qgn-I2BONJXemYpeQ"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EF814-D8D1-482B-86AD-E5FE241B2776}"/>
              </a:ext>
            </a:extLst>
          </p:cNvPr>
          <p:cNvSpPr>
            <a:spLocks noGrp="1"/>
          </p:cNvSpPr>
          <p:nvPr>
            <p:ph type="ctrTitle"/>
          </p:nvPr>
        </p:nvSpPr>
        <p:spPr/>
        <p:txBody>
          <a:bodyPr anchor="ctr"/>
          <a:lstStyle/>
          <a:p>
            <a:pPr algn="ctr"/>
            <a:r>
              <a:rPr lang="en-US" sz="6000" dirty="0"/>
              <a:t>Agile Methodology for </a:t>
            </a:r>
            <a:br>
              <a:rPr lang="en-US" sz="6000" dirty="0"/>
            </a:br>
            <a:r>
              <a:rPr lang="en-US" sz="6000" dirty="0"/>
              <a:t>Designing Efficient NPUs</a:t>
            </a:r>
          </a:p>
        </p:txBody>
      </p:sp>
      <p:sp>
        <p:nvSpPr>
          <p:cNvPr id="3" name="Subtitle 2">
            <a:extLst>
              <a:ext uri="{FF2B5EF4-FFF2-40B4-BE49-F238E27FC236}">
                <a16:creationId xmlns:a16="http://schemas.microsoft.com/office/drawing/2014/main" id="{FEE1B0F2-3A1C-46AA-854C-93A2001A5DAF}"/>
              </a:ext>
            </a:extLst>
          </p:cNvPr>
          <p:cNvSpPr>
            <a:spLocks noGrp="1"/>
          </p:cNvSpPr>
          <p:nvPr>
            <p:ph type="subTitle" idx="1"/>
          </p:nvPr>
        </p:nvSpPr>
        <p:spPr/>
        <p:txBody>
          <a:bodyPr>
            <a:normAutofit fontScale="92500" lnSpcReduction="20000"/>
          </a:bodyPr>
          <a:lstStyle/>
          <a:p>
            <a:pPr algn="ctr"/>
            <a:r>
              <a:rPr lang="en-US" sz="3000" dirty="0" err="1">
                <a:solidFill>
                  <a:schemeClr val="tx1"/>
                </a:solidFill>
              </a:rPr>
              <a:t>Shail</a:t>
            </a:r>
            <a:r>
              <a:rPr lang="en-US" sz="3000" dirty="0">
                <a:solidFill>
                  <a:schemeClr val="tx1"/>
                </a:solidFill>
              </a:rPr>
              <a:t> Dave and </a:t>
            </a:r>
            <a:r>
              <a:rPr lang="en-US" sz="3000" b="1" dirty="0">
                <a:solidFill>
                  <a:schemeClr val="tx1"/>
                </a:solidFill>
              </a:rPr>
              <a:t>Aviral Shrivastava</a:t>
            </a:r>
            <a:br>
              <a:rPr lang="en-US" sz="2800" dirty="0">
                <a:solidFill>
                  <a:schemeClr val="tx1"/>
                </a:solidFill>
              </a:rPr>
            </a:br>
            <a:r>
              <a:rPr lang="en-US" sz="2400" dirty="0">
                <a:solidFill>
                  <a:schemeClr val="tx1"/>
                </a:solidFill>
              </a:rPr>
              <a:t>School of Computing and AI</a:t>
            </a:r>
            <a:br>
              <a:rPr lang="en-US" sz="2400" dirty="0">
                <a:solidFill>
                  <a:schemeClr val="tx1"/>
                </a:solidFill>
              </a:rPr>
            </a:br>
            <a:r>
              <a:rPr lang="en-US" sz="2400" dirty="0">
                <a:solidFill>
                  <a:schemeClr val="tx1"/>
                </a:solidFill>
              </a:rPr>
              <a:t>Arizona State University</a:t>
            </a:r>
          </a:p>
        </p:txBody>
      </p:sp>
      <p:pic>
        <p:nvPicPr>
          <p:cNvPr id="7" name="Picture 2" descr="A S U">
            <a:extLst>
              <a:ext uri="{FF2B5EF4-FFF2-40B4-BE49-F238E27FC236}">
                <a16:creationId xmlns:a16="http://schemas.microsoft.com/office/drawing/2014/main" id="{1B18E94A-C144-407E-AAA9-17B76D8F18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005" y="6098656"/>
            <a:ext cx="3105450" cy="558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72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9C323206-BDC3-4326-AA0D-168D2E94E1E8}"/>
              </a:ext>
            </a:extLst>
          </p:cNvPr>
          <p:cNvPicPr>
            <a:picLocks noChangeAspect="1"/>
          </p:cNvPicPr>
          <p:nvPr/>
        </p:nvPicPr>
        <p:blipFill>
          <a:blip r:embed="rId3"/>
          <a:stretch>
            <a:fillRect/>
          </a:stretch>
        </p:blipFill>
        <p:spPr>
          <a:xfrm>
            <a:off x="5797525" y="3902287"/>
            <a:ext cx="3478836" cy="1455957"/>
          </a:xfrm>
          <a:prstGeom prst="rect">
            <a:avLst/>
          </a:prstGeom>
        </p:spPr>
      </p:pic>
      <p:sp>
        <p:nvSpPr>
          <p:cNvPr id="2" name="Title 1">
            <a:extLst>
              <a:ext uri="{FF2B5EF4-FFF2-40B4-BE49-F238E27FC236}">
                <a16:creationId xmlns:a16="http://schemas.microsoft.com/office/drawing/2014/main" id="{D8E86BF3-2312-4FB4-82A4-73828C2AFEFE}"/>
              </a:ext>
            </a:extLst>
          </p:cNvPr>
          <p:cNvSpPr>
            <a:spLocks noGrp="1"/>
          </p:cNvSpPr>
          <p:nvPr>
            <p:ph type="title"/>
          </p:nvPr>
        </p:nvSpPr>
        <p:spPr/>
        <p:txBody>
          <a:bodyPr/>
          <a:lstStyle/>
          <a:p>
            <a:r>
              <a:rPr lang="en-US" dirty="0"/>
              <a:t>Software Design Space: Fixed Dataflows</a:t>
            </a:r>
          </a:p>
        </p:txBody>
      </p:sp>
      <p:sp>
        <p:nvSpPr>
          <p:cNvPr id="3" name="Slide Number Placeholder 2">
            <a:extLst>
              <a:ext uri="{FF2B5EF4-FFF2-40B4-BE49-F238E27FC236}">
                <a16:creationId xmlns:a16="http://schemas.microsoft.com/office/drawing/2014/main" id="{2A1D26C3-B20A-46F0-9EF8-889F929DA4FB}"/>
              </a:ext>
            </a:extLst>
          </p:cNvPr>
          <p:cNvSpPr>
            <a:spLocks noGrp="1"/>
          </p:cNvSpPr>
          <p:nvPr>
            <p:ph type="sldNum" sz="quarter" idx="12"/>
          </p:nvPr>
        </p:nvSpPr>
        <p:spPr/>
        <p:txBody>
          <a:bodyPr/>
          <a:lstStyle/>
          <a:p>
            <a:fld id="{86E00D81-A243-204E-9897-44BD133A87DB}" type="slidenum">
              <a:rPr lang="en-US" smtClean="0"/>
              <a:t>10</a:t>
            </a:fld>
            <a:endParaRPr lang="en-US" dirty="0"/>
          </a:p>
        </p:txBody>
      </p:sp>
      <p:sp>
        <p:nvSpPr>
          <p:cNvPr id="4" name="Content Placeholder 3">
            <a:extLst>
              <a:ext uri="{FF2B5EF4-FFF2-40B4-BE49-F238E27FC236}">
                <a16:creationId xmlns:a16="http://schemas.microsoft.com/office/drawing/2014/main" id="{FCAAD316-6AD4-4B4F-8314-640F32B5E6EF}"/>
              </a:ext>
            </a:extLst>
          </p:cNvPr>
          <p:cNvSpPr>
            <a:spLocks noGrp="1"/>
          </p:cNvSpPr>
          <p:nvPr>
            <p:ph sz="quarter" idx="1"/>
          </p:nvPr>
        </p:nvSpPr>
        <p:spPr>
          <a:xfrm>
            <a:off x="184578" y="875997"/>
            <a:ext cx="11508922" cy="4792617"/>
          </a:xfrm>
        </p:spPr>
        <p:txBody>
          <a:bodyPr/>
          <a:lstStyle/>
          <a:p>
            <a:r>
              <a:rPr lang="en-US" dirty="0"/>
              <a:t>Conventional approaches use fixed-dataflow designs for NPUs</a:t>
            </a:r>
          </a:p>
          <a:p>
            <a:endParaRPr lang="en-US" dirty="0"/>
          </a:p>
          <a:p>
            <a:endParaRPr lang="en-US" dirty="0"/>
          </a:p>
          <a:p>
            <a:endParaRPr lang="en-US" dirty="0"/>
          </a:p>
          <a:p>
            <a:endParaRPr lang="en-US" dirty="0"/>
          </a:p>
          <a:p>
            <a:r>
              <a:rPr lang="en-US" dirty="0"/>
              <a:t>Can be inefficient for various tensors shapes &amp; functions of ML operators</a:t>
            </a:r>
          </a:p>
        </p:txBody>
      </p:sp>
      <p:pic>
        <p:nvPicPr>
          <p:cNvPr id="5" name="Picture 4">
            <a:extLst>
              <a:ext uri="{FF2B5EF4-FFF2-40B4-BE49-F238E27FC236}">
                <a16:creationId xmlns:a16="http://schemas.microsoft.com/office/drawing/2014/main" id="{722F0919-EFAF-490C-A20E-072A4594B742}"/>
              </a:ext>
            </a:extLst>
          </p:cNvPr>
          <p:cNvPicPr>
            <a:picLocks noChangeAspect="1"/>
          </p:cNvPicPr>
          <p:nvPr/>
        </p:nvPicPr>
        <p:blipFill>
          <a:blip r:embed="rId4"/>
          <a:stretch>
            <a:fillRect/>
          </a:stretch>
        </p:blipFill>
        <p:spPr>
          <a:xfrm>
            <a:off x="1412199" y="1837297"/>
            <a:ext cx="3278591" cy="1391729"/>
          </a:xfrm>
          <a:prstGeom prst="rect">
            <a:avLst/>
          </a:prstGeom>
        </p:spPr>
      </p:pic>
      <p:sp>
        <p:nvSpPr>
          <p:cNvPr id="6" name="Content Placeholder 2">
            <a:extLst>
              <a:ext uri="{FF2B5EF4-FFF2-40B4-BE49-F238E27FC236}">
                <a16:creationId xmlns:a16="http://schemas.microsoft.com/office/drawing/2014/main" id="{D9FAD1C0-3A73-4858-BF14-1196C362882F}"/>
              </a:ext>
            </a:extLst>
          </p:cNvPr>
          <p:cNvSpPr txBox="1">
            <a:spLocks/>
          </p:cNvSpPr>
          <p:nvPr/>
        </p:nvSpPr>
        <p:spPr>
          <a:xfrm>
            <a:off x="550175" y="1388609"/>
            <a:ext cx="5388864" cy="533963"/>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r>
              <a:rPr lang="en-US" dirty="0"/>
              <a:t>Output Stationary </a:t>
            </a:r>
            <a:r>
              <a:rPr lang="en-US" sz="2000" dirty="0"/>
              <a:t>[</a:t>
            </a:r>
            <a:r>
              <a:rPr lang="en-US" sz="2000" dirty="0" err="1"/>
              <a:t>ShiDianNao</a:t>
            </a:r>
            <a:r>
              <a:rPr lang="en-US" sz="2000" dirty="0"/>
              <a:t>]</a:t>
            </a:r>
            <a:endParaRPr lang="en-US" dirty="0"/>
          </a:p>
        </p:txBody>
      </p:sp>
      <p:sp>
        <p:nvSpPr>
          <p:cNvPr id="7" name="Content Placeholder 3">
            <a:extLst>
              <a:ext uri="{FF2B5EF4-FFF2-40B4-BE49-F238E27FC236}">
                <a16:creationId xmlns:a16="http://schemas.microsoft.com/office/drawing/2014/main" id="{DF7872E8-A844-45F2-84D8-FA85E2ABF060}"/>
              </a:ext>
            </a:extLst>
          </p:cNvPr>
          <p:cNvSpPr txBox="1">
            <a:spLocks/>
          </p:cNvSpPr>
          <p:nvPr/>
        </p:nvSpPr>
        <p:spPr>
          <a:xfrm>
            <a:off x="6030921" y="1382616"/>
            <a:ext cx="5388864" cy="533963"/>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r>
              <a:rPr lang="en-US" dirty="0"/>
              <a:t>Weight Stationary </a:t>
            </a:r>
            <a:r>
              <a:rPr lang="en-US" sz="2000" dirty="0"/>
              <a:t>[TPU]</a:t>
            </a:r>
            <a:endParaRPr lang="en-US" dirty="0"/>
          </a:p>
        </p:txBody>
      </p:sp>
      <p:sp>
        <p:nvSpPr>
          <p:cNvPr id="73" name="TextBox 72">
            <a:extLst>
              <a:ext uri="{FF2B5EF4-FFF2-40B4-BE49-F238E27FC236}">
                <a16:creationId xmlns:a16="http://schemas.microsoft.com/office/drawing/2014/main" id="{DEE22CD3-AF58-4DFA-ABD4-948C7AEA40A9}"/>
              </a:ext>
            </a:extLst>
          </p:cNvPr>
          <p:cNvSpPr txBox="1"/>
          <p:nvPr/>
        </p:nvSpPr>
        <p:spPr>
          <a:xfrm>
            <a:off x="9963645" y="1423849"/>
            <a:ext cx="2118080" cy="646331"/>
          </a:xfrm>
          <a:prstGeom prst="rect">
            <a:avLst/>
          </a:prstGeom>
          <a:noFill/>
        </p:spPr>
        <p:txBody>
          <a:bodyPr wrap="none" rtlCol="0">
            <a:spAutoFit/>
          </a:bodyPr>
          <a:lstStyle/>
          <a:p>
            <a:r>
              <a:rPr lang="en-US" dirty="0"/>
              <a:t>Ref: Eyeriss Dataflow</a:t>
            </a:r>
          </a:p>
          <a:p>
            <a:r>
              <a:rPr lang="en-US" dirty="0"/>
              <a:t>Understanding reuse</a:t>
            </a:r>
          </a:p>
        </p:txBody>
      </p:sp>
      <p:grpSp>
        <p:nvGrpSpPr>
          <p:cNvPr id="113" name="Group 112">
            <a:extLst>
              <a:ext uri="{FF2B5EF4-FFF2-40B4-BE49-F238E27FC236}">
                <a16:creationId xmlns:a16="http://schemas.microsoft.com/office/drawing/2014/main" id="{2A082F80-AE06-4CD9-95D6-D0A067755A26}"/>
              </a:ext>
            </a:extLst>
          </p:cNvPr>
          <p:cNvGrpSpPr/>
          <p:nvPr/>
        </p:nvGrpSpPr>
        <p:grpSpPr>
          <a:xfrm>
            <a:off x="6030921" y="1959129"/>
            <a:ext cx="4494800" cy="1311509"/>
            <a:chOff x="6042242" y="2348997"/>
            <a:chExt cx="4494800" cy="1311509"/>
          </a:xfrm>
        </p:grpSpPr>
        <p:pic>
          <p:nvPicPr>
            <p:cNvPr id="86" name="Picture 85">
              <a:extLst>
                <a:ext uri="{FF2B5EF4-FFF2-40B4-BE49-F238E27FC236}">
                  <a16:creationId xmlns:a16="http://schemas.microsoft.com/office/drawing/2014/main" id="{9366AAFA-0C52-41B7-B758-2F9DF30AA5EE}"/>
                </a:ext>
              </a:extLst>
            </p:cNvPr>
            <p:cNvPicPr>
              <a:picLocks noChangeAspect="1"/>
            </p:cNvPicPr>
            <p:nvPr/>
          </p:nvPicPr>
          <p:blipFill>
            <a:blip r:embed="rId5"/>
            <a:stretch>
              <a:fillRect/>
            </a:stretch>
          </p:blipFill>
          <p:spPr>
            <a:xfrm>
              <a:off x="6521233" y="2363195"/>
              <a:ext cx="523875" cy="514350"/>
            </a:xfrm>
            <a:prstGeom prst="rect">
              <a:avLst/>
            </a:prstGeom>
          </p:spPr>
        </p:pic>
        <p:pic>
          <p:nvPicPr>
            <p:cNvPr id="88" name="Picture 87">
              <a:extLst>
                <a:ext uri="{FF2B5EF4-FFF2-40B4-BE49-F238E27FC236}">
                  <a16:creationId xmlns:a16="http://schemas.microsoft.com/office/drawing/2014/main" id="{6F9C9E56-30E4-47D4-AE9C-68F3C7F4DD7D}"/>
                </a:ext>
              </a:extLst>
            </p:cNvPr>
            <p:cNvPicPr>
              <a:picLocks noChangeAspect="1"/>
            </p:cNvPicPr>
            <p:nvPr/>
          </p:nvPicPr>
          <p:blipFill>
            <a:blip r:embed="rId6"/>
            <a:stretch>
              <a:fillRect/>
            </a:stretch>
          </p:blipFill>
          <p:spPr>
            <a:xfrm>
              <a:off x="7602132" y="2348997"/>
              <a:ext cx="542925" cy="504825"/>
            </a:xfrm>
            <a:prstGeom prst="rect">
              <a:avLst/>
            </a:prstGeom>
          </p:spPr>
        </p:pic>
        <p:sp>
          <p:nvSpPr>
            <p:cNvPr id="89" name="TextBox 88">
              <a:extLst>
                <a:ext uri="{FF2B5EF4-FFF2-40B4-BE49-F238E27FC236}">
                  <a16:creationId xmlns:a16="http://schemas.microsoft.com/office/drawing/2014/main" id="{82AC43FC-84BC-4811-AB28-914D00ED72FA}"/>
                </a:ext>
              </a:extLst>
            </p:cNvPr>
            <p:cNvSpPr txBox="1"/>
            <p:nvPr/>
          </p:nvSpPr>
          <p:spPr>
            <a:xfrm>
              <a:off x="7150158" y="2435704"/>
              <a:ext cx="300082" cy="369332"/>
            </a:xfrm>
            <a:prstGeom prst="rect">
              <a:avLst/>
            </a:prstGeom>
            <a:noFill/>
          </p:spPr>
          <p:txBody>
            <a:bodyPr wrap="none" rtlCol="0">
              <a:spAutoFit/>
            </a:bodyPr>
            <a:lstStyle/>
            <a:p>
              <a:r>
                <a:rPr lang="en-US" dirty="0"/>
                <a:t>x</a:t>
              </a:r>
            </a:p>
          </p:txBody>
        </p:sp>
        <p:sp>
          <p:nvSpPr>
            <p:cNvPr id="90" name="Rectangle 89">
              <a:extLst>
                <a:ext uri="{FF2B5EF4-FFF2-40B4-BE49-F238E27FC236}">
                  <a16:creationId xmlns:a16="http://schemas.microsoft.com/office/drawing/2014/main" id="{D9D28074-46C4-4083-B1AD-4BF514FD4600}"/>
                </a:ext>
              </a:extLst>
            </p:cNvPr>
            <p:cNvSpPr/>
            <p:nvPr/>
          </p:nvSpPr>
          <p:spPr>
            <a:xfrm>
              <a:off x="6553891" y="2384967"/>
              <a:ext cx="457200" cy="4572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5FAF90C4-E4F6-4501-A36C-949DC061B7C6}"/>
                </a:ext>
              </a:extLst>
            </p:cNvPr>
            <p:cNvSpPr/>
            <p:nvPr/>
          </p:nvSpPr>
          <p:spPr>
            <a:xfrm>
              <a:off x="7622453" y="2369683"/>
              <a:ext cx="457200" cy="4572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93">
              <a:extLst>
                <a:ext uri="{FF2B5EF4-FFF2-40B4-BE49-F238E27FC236}">
                  <a16:creationId xmlns:a16="http://schemas.microsoft.com/office/drawing/2014/main" id="{6A382351-4FB6-49C9-AE36-A901E38BD970}"/>
                </a:ext>
              </a:extLst>
            </p:cNvPr>
            <p:cNvPicPr>
              <a:picLocks noChangeAspect="1"/>
            </p:cNvPicPr>
            <p:nvPr/>
          </p:nvPicPr>
          <p:blipFill>
            <a:blip r:embed="rId7"/>
            <a:stretch>
              <a:fillRect/>
            </a:stretch>
          </p:blipFill>
          <p:spPr>
            <a:xfrm rot="16200000">
              <a:off x="8599957" y="2286786"/>
              <a:ext cx="1028700" cy="1162050"/>
            </a:xfrm>
            <a:prstGeom prst="rect">
              <a:avLst/>
            </a:prstGeom>
          </p:spPr>
        </p:pic>
        <p:pic>
          <p:nvPicPr>
            <p:cNvPr id="97" name="Picture 96">
              <a:extLst>
                <a:ext uri="{FF2B5EF4-FFF2-40B4-BE49-F238E27FC236}">
                  <a16:creationId xmlns:a16="http://schemas.microsoft.com/office/drawing/2014/main" id="{DADB0CFA-89BA-498C-BF41-FF1C17231081}"/>
                </a:ext>
              </a:extLst>
            </p:cNvPr>
            <p:cNvPicPr>
              <a:picLocks noChangeAspect="1"/>
            </p:cNvPicPr>
            <p:nvPr/>
          </p:nvPicPr>
          <p:blipFill>
            <a:blip r:embed="rId8"/>
            <a:stretch>
              <a:fillRect/>
            </a:stretch>
          </p:blipFill>
          <p:spPr>
            <a:xfrm>
              <a:off x="9755992" y="2489742"/>
              <a:ext cx="781050" cy="704850"/>
            </a:xfrm>
            <a:prstGeom prst="rect">
              <a:avLst/>
            </a:prstGeom>
          </p:spPr>
        </p:pic>
        <p:pic>
          <p:nvPicPr>
            <p:cNvPr id="99" name="Picture 98">
              <a:extLst>
                <a:ext uri="{FF2B5EF4-FFF2-40B4-BE49-F238E27FC236}">
                  <a16:creationId xmlns:a16="http://schemas.microsoft.com/office/drawing/2014/main" id="{B87218A0-A9D8-4B82-A8C7-F85317D7A6E0}"/>
                </a:ext>
              </a:extLst>
            </p:cNvPr>
            <p:cNvPicPr>
              <a:picLocks noChangeAspect="1"/>
            </p:cNvPicPr>
            <p:nvPr/>
          </p:nvPicPr>
          <p:blipFill>
            <a:blip r:embed="rId9"/>
            <a:stretch>
              <a:fillRect/>
            </a:stretch>
          </p:blipFill>
          <p:spPr>
            <a:xfrm>
              <a:off x="6042242" y="3210711"/>
              <a:ext cx="1143000" cy="238125"/>
            </a:xfrm>
            <a:prstGeom prst="rect">
              <a:avLst/>
            </a:prstGeom>
          </p:spPr>
        </p:pic>
        <p:pic>
          <p:nvPicPr>
            <p:cNvPr id="101" name="Picture 100">
              <a:extLst>
                <a:ext uri="{FF2B5EF4-FFF2-40B4-BE49-F238E27FC236}">
                  <a16:creationId xmlns:a16="http://schemas.microsoft.com/office/drawing/2014/main" id="{C2170358-9A07-4F2E-85FD-74270A3B24B9}"/>
                </a:ext>
              </a:extLst>
            </p:cNvPr>
            <p:cNvPicPr>
              <a:picLocks noChangeAspect="1"/>
            </p:cNvPicPr>
            <p:nvPr/>
          </p:nvPicPr>
          <p:blipFill rotWithShape="1">
            <a:blip r:embed="rId10"/>
            <a:srcRect t="1" b="12139"/>
            <a:stretch/>
          </p:blipFill>
          <p:spPr>
            <a:xfrm>
              <a:off x="7387819" y="3250276"/>
              <a:ext cx="971550" cy="184112"/>
            </a:xfrm>
            <a:prstGeom prst="rect">
              <a:avLst/>
            </a:prstGeom>
          </p:spPr>
        </p:pic>
        <p:sp>
          <p:nvSpPr>
            <p:cNvPr id="102" name="TextBox 101">
              <a:extLst>
                <a:ext uri="{FF2B5EF4-FFF2-40B4-BE49-F238E27FC236}">
                  <a16:creationId xmlns:a16="http://schemas.microsoft.com/office/drawing/2014/main" id="{3397172B-C13F-4369-8BD2-6CB821A439AB}"/>
                </a:ext>
              </a:extLst>
            </p:cNvPr>
            <p:cNvSpPr txBox="1"/>
            <p:nvPr/>
          </p:nvSpPr>
          <p:spPr>
            <a:xfrm>
              <a:off x="6448232" y="2871095"/>
              <a:ext cx="627095" cy="369332"/>
            </a:xfrm>
            <a:prstGeom prst="rect">
              <a:avLst/>
            </a:prstGeom>
            <a:noFill/>
          </p:spPr>
          <p:txBody>
            <a:bodyPr wrap="none" rtlCol="0">
              <a:spAutoFit/>
            </a:bodyPr>
            <a:lstStyle/>
            <a:p>
              <a:r>
                <a:rPr lang="en-US" dirty="0">
                  <a:solidFill>
                    <a:srgbClr val="008000"/>
                  </a:solidFill>
                </a:rPr>
                <a:t>IA</a:t>
              </a:r>
              <a:r>
                <a:rPr lang="en-US" baseline="-25000" dirty="0">
                  <a:solidFill>
                    <a:srgbClr val="008000"/>
                  </a:solidFill>
                </a:rPr>
                <a:t>4x4</a:t>
              </a:r>
            </a:p>
          </p:txBody>
        </p:sp>
        <p:sp>
          <p:nvSpPr>
            <p:cNvPr id="103" name="TextBox 102">
              <a:extLst>
                <a:ext uri="{FF2B5EF4-FFF2-40B4-BE49-F238E27FC236}">
                  <a16:creationId xmlns:a16="http://schemas.microsoft.com/office/drawing/2014/main" id="{B83E7EED-9216-40BF-B35A-570BAAACC469}"/>
                </a:ext>
              </a:extLst>
            </p:cNvPr>
            <p:cNvSpPr txBox="1"/>
            <p:nvPr/>
          </p:nvSpPr>
          <p:spPr>
            <a:xfrm>
              <a:off x="7561416" y="2880944"/>
              <a:ext cx="655949" cy="369332"/>
            </a:xfrm>
            <a:prstGeom prst="rect">
              <a:avLst/>
            </a:prstGeom>
            <a:noFill/>
          </p:spPr>
          <p:txBody>
            <a:bodyPr wrap="none" rtlCol="0">
              <a:spAutoFit/>
            </a:bodyPr>
            <a:lstStyle/>
            <a:p>
              <a:r>
                <a:rPr lang="en-US" dirty="0">
                  <a:solidFill>
                    <a:schemeClr val="tx1">
                      <a:lumMod val="75000"/>
                      <a:lumOff val="25000"/>
                    </a:schemeClr>
                  </a:solidFill>
                </a:rPr>
                <a:t>W</a:t>
              </a:r>
              <a:r>
                <a:rPr lang="en-US" baseline="-25000" dirty="0">
                  <a:solidFill>
                    <a:schemeClr val="tx1">
                      <a:lumMod val="75000"/>
                      <a:lumOff val="25000"/>
                    </a:schemeClr>
                  </a:solidFill>
                </a:rPr>
                <a:t>4x4</a:t>
              </a:r>
            </a:p>
          </p:txBody>
        </p:sp>
        <p:cxnSp>
          <p:nvCxnSpPr>
            <p:cNvPr id="105" name="Straight Arrow Connector 104">
              <a:extLst>
                <a:ext uri="{FF2B5EF4-FFF2-40B4-BE49-F238E27FC236}">
                  <a16:creationId xmlns:a16="http://schemas.microsoft.com/office/drawing/2014/main" id="{572DA252-0C41-4D51-B163-3156838C2BEA}"/>
                </a:ext>
              </a:extLst>
            </p:cNvPr>
            <p:cNvCxnSpPr/>
            <p:nvPr/>
          </p:nvCxnSpPr>
          <p:spPr>
            <a:xfrm>
              <a:off x="9123832" y="2719883"/>
              <a:ext cx="0" cy="17583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FF0CB856-19CB-4453-8813-6FDBB43E7E10}"/>
                </a:ext>
              </a:extLst>
            </p:cNvPr>
            <p:cNvCxnSpPr/>
            <p:nvPr/>
          </p:nvCxnSpPr>
          <p:spPr>
            <a:xfrm>
              <a:off x="9581032" y="2724569"/>
              <a:ext cx="0" cy="17583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B696EA37-0E24-40E7-B17D-5976AB7A86E3}"/>
                </a:ext>
              </a:extLst>
            </p:cNvPr>
            <p:cNvCxnSpPr/>
            <p:nvPr/>
          </p:nvCxnSpPr>
          <p:spPr>
            <a:xfrm>
              <a:off x="9038107" y="3230256"/>
              <a:ext cx="0" cy="17583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AF7D65EA-87CA-454A-BBBE-2B6D5FD73F48}"/>
                </a:ext>
              </a:extLst>
            </p:cNvPr>
            <p:cNvCxnSpPr/>
            <p:nvPr/>
          </p:nvCxnSpPr>
          <p:spPr>
            <a:xfrm>
              <a:off x="9495307" y="3223488"/>
              <a:ext cx="0" cy="17583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9" name="TextBox 108">
              <a:extLst>
                <a:ext uri="{FF2B5EF4-FFF2-40B4-BE49-F238E27FC236}">
                  <a16:creationId xmlns:a16="http://schemas.microsoft.com/office/drawing/2014/main" id="{3AD540B5-9125-4030-AC20-EC44C73715DF}"/>
                </a:ext>
              </a:extLst>
            </p:cNvPr>
            <p:cNvSpPr txBox="1"/>
            <p:nvPr/>
          </p:nvSpPr>
          <p:spPr>
            <a:xfrm>
              <a:off x="8725151" y="3291174"/>
              <a:ext cx="683200" cy="369332"/>
            </a:xfrm>
            <a:prstGeom prst="rect">
              <a:avLst/>
            </a:prstGeom>
            <a:noFill/>
          </p:spPr>
          <p:txBody>
            <a:bodyPr wrap="none" rtlCol="0">
              <a:spAutoFit/>
            </a:bodyPr>
            <a:lstStyle/>
            <a:p>
              <a:r>
                <a:rPr lang="en-US" dirty="0" err="1">
                  <a:solidFill>
                    <a:srgbClr val="FF0000"/>
                  </a:solidFill>
                </a:rPr>
                <a:t>Psum</a:t>
              </a:r>
              <a:endParaRPr lang="en-US" dirty="0">
                <a:solidFill>
                  <a:srgbClr val="FF0000"/>
                </a:solidFill>
              </a:endParaRPr>
            </a:p>
          </p:txBody>
        </p:sp>
      </p:grpSp>
      <p:sp>
        <p:nvSpPr>
          <p:cNvPr id="110" name="Content Placeholder 3">
            <a:extLst>
              <a:ext uri="{FF2B5EF4-FFF2-40B4-BE49-F238E27FC236}">
                <a16:creationId xmlns:a16="http://schemas.microsoft.com/office/drawing/2014/main" id="{2EFF2E50-A2C7-4234-ACDA-74E698799D97}"/>
              </a:ext>
            </a:extLst>
          </p:cNvPr>
          <p:cNvSpPr txBox="1">
            <a:spLocks/>
          </p:cNvSpPr>
          <p:nvPr/>
        </p:nvSpPr>
        <p:spPr>
          <a:xfrm>
            <a:off x="157506" y="3796075"/>
            <a:ext cx="6112665" cy="2117771"/>
          </a:xfrm>
          <a:prstGeom prst="rect">
            <a:avLst/>
          </a:prstGeom>
        </p:spPr>
        <p:txBody>
          <a:bodyPr vert="horz">
            <a:normAutofit fontScale="92500"/>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r>
              <a:rPr lang="en-US" dirty="0"/>
              <a:t>Low PE utilization</a:t>
            </a:r>
          </a:p>
          <a:p>
            <a:pPr lvl="1"/>
            <a:r>
              <a:rPr lang="en-US" dirty="0"/>
              <a:t>Hard to hide communication time, </a:t>
            </a:r>
            <a:br>
              <a:rPr lang="en-US" dirty="0"/>
            </a:br>
            <a:r>
              <a:rPr lang="en-US" dirty="0"/>
              <a:t>memory accesses behind computation time</a:t>
            </a:r>
          </a:p>
          <a:p>
            <a:pPr lvl="1"/>
            <a:r>
              <a:rPr lang="en-US" dirty="0"/>
              <a:t>Inefficient reuse of various operands at </a:t>
            </a:r>
            <a:br>
              <a:rPr lang="en-US" dirty="0"/>
            </a:br>
            <a:r>
              <a:rPr lang="en-US" dirty="0"/>
              <a:t>different spatial and temporal levels in NPU</a:t>
            </a:r>
          </a:p>
        </p:txBody>
      </p:sp>
      <p:sp>
        <p:nvSpPr>
          <p:cNvPr id="112" name="TextBox 111">
            <a:extLst>
              <a:ext uri="{FF2B5EF4-FFF2-40B4-BE49-F238E27FC236}">
                <a16:creationId xmlns:a16="http://schemas.microsoft.com/office/drawing/2014/main" id="{58467704-AAFC-495C-B9A6-2FF32C3E2AC5}"/>
              </a:ext>
            </a:extLst>
          </p:cNvPr>
          <p:cNvSpPr txBox="1"/>
          <p:nvPr/>
        </p:nvSpPr>
        <p:spPr>
          <a:xfrm>
            <a:off x="9276361" y="3902287"/>
            <a:ext cx="2534519" cy="1754326"/>
          </a:xfrm>
          <a:prstGeom prst="rect">
            <a:avLst/>
          </a:prstGeom>
          <a:noFill/>
        </p:spPr>
        <p:txBody>
          <a:bodyPr wrap="square" rtlCol="0">
            <a:spAutoFit/>
          </a:bodyPr>
          <a:lstStyle/>
          <a:p>
            <a:r>
              <a:rPr lang="en-US" dirty="0"/>
              <a:t>Example:  Low utilization of 16×16 PE-array in (a) coarse weight stationary for depth-wise CONV and (b) input stationary for later CNN layers</a:t>
            </a:r>
          </a:p>
        </p:txBody>
      </p:sp>
      <p:sp>
        <p:nvSpPr>
          <p:cNvPr id="114" name="TextBox 113">
            <a:extLst>
              <a:ext uri="{FF2B5EF4-FFF2-40B4-BE49-F238E27FC236}">
                <a16:creationId xmlns:a16="http://schemas.microsoft.com/office/drawing/2014/main" id="{711D7CA7-6A05-4F8C-A9AB-135C11D9A984}"/>
              </a:ext>
            </a:extLst>
          </p:cNvPr>
          <p:cNvSpPr txBox="1"/>
          <p:nvPr/>
        </p:nvSpPr>
        <p:spPr>
          <a:xfrm>
            <a:off x="6783204" y="5196256"/>
            <a:ext cx="433132" cy="369332"/>
          </a:xfrm>
          <a:prstGeom prst="rect">
            <a:avLst/>
          </a:prstGeom>
          <a:noFill/>
        </p:spPr>
        <p:txBody>
          <a:bodyPr wrap="none" rtlCol="0">
            <a:spAutoFit/>
          </a:bodyPr>
          <a:lstStyle/>
          <a:p>
            <a:r>
              <a:rPr lang="en-US" dirty="0"/>
              <a:t>(a)</a:t>
            </a:r>
          </a:p>
        </p:txBody>
      </p:sp>
      <p:sp>
        <p:nvSpPr>
          <p:cNvPr id="115" name="TextBox 114">
            <a:extLst>
              <a:ext uri="{FF2B5EF4-FFF2-40B4-BE49-F238E27FC236}">
                <a16:creationId xmlns:a16="http://schemas.microsoft.com/office/drawing/2014/main" id="{B6A92F6D-9D5A-4ADC-9EE0-736FEF5945E4}"/>
              </a:ext>
            </a:extLst>
          </p:cNvPr>
          <p:cNvSpPr txBox="1"/>
          <p:nvPr/>
        </p:nvSpPr>
        <p:spPr>
          <a:xfrm>
            <a:off x="8321935" y="5232965"/>
            <a:ext cx="450764" cy="369332"/>
          </a:xfrm>
          <a:prstGeom prst="rect">
            <a:avLst/>
          </a:prstGeom>
          <a:noFill/>
        </p:spPr>
        <p:txBody>
          <a:bodyPr wrap="none" rtlCol="0">
            <a:spAutoFit/>
          </a:bodyPr>
          <a:lstStyle/>
          <a:p>
            <a:r>
              <a:rPr lang="en-US" dirty="0"/>
              <a:t>(b)</a:t>
            </a:r>
          </a:p>
        </p:txBody>
      </p:sp>
      <p:sp>
        <p:nvSpPr>
          <p:cNvPr id="116" name="TextBox 115">
            <a:extLst>
              <a:ext uri="{FF2B5EF4-FFF2-40B4-BE49-F238E27FC236}">
                <a16:creationId xmlns:a16="http://schemas.microsoft.com/office/drawing/2014/main" id="{FCF3BD84-BA23-4C1C-892A-F7879670C7AA}"/>
              </a:ext>
            </a:extLst>
          </p:cNvPr>
          <p:cNvSpPr txBox="1"/>
          <p:nvPr/>
        </p:nvSpPr>
        <p:spPr>
          <a:xfrm>
            <a:off x="6635719" y="5735735"/>
            <a:ext cx="2453107" cy="338554"/>
          </a:xfrm>
          <a:prstGeom prst="rect">
            <a:avLst/>
          </a:prstGeom>
          <a:noFill/>
          <a:ln>
            <a:solidFill>
              <a:schemeClr val="tx1"/>
            </a:solidFill>
          </a:ln>
        </p:spPr>
        <p:txBody>
          <a:bodyPr wrap="none" rtlCol="0">
            <a:spAutoFit/>
          </a:bodyPr>
          <a:lstStyle/>
          <a:p>
            <a:r>
              <a:rPr lang="en-US" sz="1600" b="1" i="1" dirty="0">
                <a:latin typeface="Calibri" panose="020F0502020204030204" pitchFamily="34" charset="0"/>
                <a:cs typeface="Calibri" panose="020F0502020204030204" pitchFamily="34" charset="0"/>
              </a:rPr>
              <a:t>[S. Dave et al., PIEEE 2021]</a:t>
            </a:r>
          </a:p>
        </p:txBody>
      </p:sp>
      <p:sp>
        <p:nvSpPr>
          <p:cNvPr id="118" name="TextBox 117">
            <a:extLst>
              <a:ext uri="{FF2B5EF4-FFF2-40B4-BE49-F238E27FC236}">
                <a16:creationId xmlns:a16="http://schemas.microsoft.com/office/drawing/2014/main" id="{616704FD-2A0F-41DA-A6AF-6183B2FA90BC}"/>
              </a:ext>
            </a:extLst>
          </p:cNvPr>
          <p:cNvSpPr txBox="1"/>
          <p:nvPr/>
        </p:nvSpPr>
        <p:spPr>
          <a:xfrm>
            <a:off x="1098694" y="5723825"/>
            <a:ext cx="3048764" cy="369332"/>
          </a:xfrm>
          <a:prstGeom prst="rect">
            <a:avLst/>
          </a:prstGeom>
          <a:noFill/>
          <a:ln>
            <a:solidFill>
              <a:schemeClr val="tx1"/>
            </a:solidFill>
          </a:ln>
        </p:spPr>
        <p:txBody>
          <a:bodyPr wrap="square">
            <a:spAutoFit/>
          </a:bodyPr>
          <a:lstStyle/>
          <a:p>
            <a:r>
              <a:rPr lang="en-US" sz="1800" b="1" i="1" dirty="0">
                <a:latin typeface="Calibri" panose="020F0502020204030204" pitchFamily="34" charset="0"/>
                <a:cs typeface="Calibri" panose="020F0502020204030204" pitchFamily="34" charset="0"/>
              </a:rPr>
              <a:t>[S. Dave et al., ICASSP 2020] </a:t>
            </a:r>
          </a:p>
        </p:txBody>
      </p:sp>
    </p:spTree>
    <p:extLst>
      <p:ext uri="{BB962C8B-B14F-4D97-AF65-F5344CB8AC3E}">
        <p14:creationId xmlns:p14="http://schemas.microsoft.com/office/powerpoint/2010/main" val="3537340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86BF3-2312-4FB4-82A4-73828C2AFEFE}"/>
              </a:ext>
            </a:extLst>
          </p:cNvPr>
          <p:cNvSpPr>
            <a:spLocks noGrp="1"/>
          </p:cNvSpPr>
          <p:nvPr>
            <p:ph type="title"/>
          </p:nvPr>
        </p:nvSpPr>
        <p:spPr/>
        <p:txBody>
          <a:bodyPr/>
          <a:lstStyle/>
          <a:p>
            <a:r>
              <a:rPr lang="en-US" sz="4000" dirty="0"/>
              <a:t>NPU Code Optimization: Comprehensive Map Space</a:t>
            </a:r>
          </a:p>
        </p:txBody>
      </p:sp>
      <p:sp>
        <p:nvSpPr>
          <p:cNvPr id="3" name="Slide Number Placeholder 2">
            <a:extLst>
              <a:ext uri="{FF2B5EF4-FFF2-40B4-BE49-F238E27FC236}">
                <a16:creationId xmlns:a16="http://schemas.microsoft.com/office/drawing/2014/main" id="{2A1D26C3-B20A-46F0-9EF8-889F929DA4FB}"/>
              </a:ext>
            </a:extLst>
          </p:cNvPr>
          <p:cNvSpPr>
            <a:spLocks noGrp="1"/>
          </p:cNvSpPr>
          <p:nvPr>
            <p:ph type="sldNum" sz="quarter" idx="12"/>
          </p:nvPr>
        </p:nvSpPr>
        <p:spPr/>
        <p:txBody>
          <a:bodyPr/>
          <a:lstStyle/>
          <a:p>
            <a:fld id="{86E00D81-A243-204E-9897-44BD133A87DB}" type="slidenum">
              <a:rPr lang="en-US" smtClean="0"/>
              <a:t>11</a:t>
            </a:fld>
            <a:endParaRPr lang="en-US" dirty="0"/>
          </a:p>
        </p:txBody>
      </p:sp>
      <p:grpSp>
        <p:nvGrpSpPr>
          <p:cNvPr id="5" name="Group 4">
            <a:extLst>
              <a:ext uri="{FF2B5EF4-FFF2-40B4-BE49-F238E27FC236}">
                <a16:creationId xmlns:a16="http://schemas.microsoft.com/office/drawing/2014/main" id="{EEE29AB0-89FE-4CB4-928C-EE5C00509F79}"/>
              </a:ext>
            </a:extLst>
          </p:cNvPr>
          <p:cNvGrpSpPr/>
          <p:nvPr/>
        </p:nvGrpSpPr>
        <p:grpSpPr>
          <a:xfrm>
            <a:off x="6128330" y="1082711"/>
            <a:ext cx="7046332" cy="3795901"/>
            <a:chOff x="5152815" y="67586"/>
            <a:chExt cx="7046332" cy="3795901"/>
          </a:xfrm>
        </p:grpSpPr>
        <p:sp>
          <p:nvSpPr>
            <p:cNvPr id="6" name="Rectangle 5">
              <a:extLst>
                <a:ext uri="{FF2B5EF4-FFF2-40B4-BE49-F238E27FC236}">
                  <a16:creationId xmlns:a16="http://schemas.microsoft.com/office/drawing/2014/main" id="{1D9C1AE8-ED12-48D0-8ADC-705A8EAE944F}"/>
                </a:ext>
              </a:extLst>
            </p:cNvPr>
            <p:cNvSpPr/>
            <p:nvPr/>
          </p:nvSpPr>
          <p:spPr>
            <a:xfrm>
              <a:off x="7874006" y="110152"/>
              <a:ext cx="4325141" cy="3753335"/>
            </a:xfrm>
            <a:prstGeom prst="rect">
              <a:avLst/>
            </a:prstGeom>
            <a:noFill/>
          </p:spPr>
          <p:txBody>
            <a:bodyPr wrap="square">
              <a:spAutoFit/>
            </a:bodyPr>
            <a:lstStyle/>
            <a:p>
              <a:pPr marL="0" marR="0" lvl="0" indent="0" algn="l" defTabSz="457200"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for b_L3 = 1:</a:t>
              </a:r>
              <a:r>
                <a:rPr kumimoji="0" lang="en-US" sz="1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B_DRAM</a:t>
              </a:r>
              <a:endParaRPr kumimoji="0" lang="en-US" sz="700" b="1" i="0" u="none" strike="noStrike" kern="1200" cap="none" spc="0" normalizeH="0" baseline="0" noProof="0" dirty="0">
                <a:ln>
                  <a:noFill/>
                </a:ln>
                <a:solidFill>
                  <a:srgbClr val="70AD47">
                    <a:lumMod val="75000"/>
                  </a:srgbClr>
                </a:solidFill>
                <a:effectLst/>
                <a:uLnTx/>
                <a:uFillTx/>
                <a:latin typeface="Courier New" panose="02070309020205020404" pitchFamily="49" charset="0"/>
                <a:ea typeface="+mn-ea"/>
                <a:cs typeface="Courier New" panose="02070309020205020404" pitchFamily="49" charset="0"/>
              </a:endParaRPr>
            </a:p>
            <a:p>
              <a:pPr marL="0" marR="0" lvl="0" indent="0" algn="l" defTabSz="4572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for oa_L3 = 1:</a:t>
              </a:r>
              <a:r>
                <a:rPr kumimoji="0" lang="en-US" sz="1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OA_DRAM</a:t>
              </a:r>
              <a:endParaRPr kumimoji="0" lang="en-US" sz="1200" b="1" i="0" u="none" strike="noStrike" kern="1200" cap="none" spc="0" normalizeH="0" baseline="0" noProof="0" dirty="0">
                <a:ln>
                  <a:noFill/>
                </a:ln>
                <a:solidFill>
                  <a:srgbClr val="70AD47">
                    <a:lumMod val="75000"/>
                  </a:srgbClr>
                </a:solidFill>
                <a:effectLst/>
                <a:uLnTx/>
                <a:uFillTx/>
                <a:latin typeface="Courier New" panose="02070309020205020404" pitchFamily="49" charset="0"/>
                <a:ea typeface="+mn-ea"/>
                <a:cs typeface="Courier New" panose="02070309020205020404" pitchFamily="49" charset="0"/>
              </a:endParaRPr>
            </a:p>
            <a:p>
              <a:pPr marL="0" marR="0" lvl="0" indent="0" algn="l" defTabSz="4572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for ia_L3 = 1:</a:t>
              </a:r>
              <a:r>
                <a:rPr kumimoji="0" lang="en-US" sz="1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IA_DRAM</a:t>
              </a:r>
            </a:p>
            <a:p>
              <a:pPr marL="0" marR="0" lvl="0" indent="0" algn="l"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endParaRPr kumimoji="0" lang="en-US" sz="12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endParaRPr>
            </a:p>
            <a:p>
              <a:pPr marL="0" marR="0" lvl="0" indent="0" algn="l" defTabSz="4572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err="1">
                  <a:ln>
                    <a:noFill/>
                  </a:ln>
                  <a:solidFill>
                    <a:srgbClr val="0000FF"/>
                  </a:solidFill>
                  <a:effectLst/>
                  <a:uLnTx/>
                  <a:uFillTx/>
                  <a:latin typeface="Courier New" panose="02070309020205020404" pitchFamily="49" charset="0"/>
                  <a:ea typeface="+mn-ea"/>
                  <a:cs typeface="Courier New" panose="02070309020205020404" pitchFamily="49" charset="0"/>
                </a:rPr>
                <a:t>dma</a:t>
              </a:r>
              <a:r>
                <a:rPr kumimoji="0" lang="en-US" sz="12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	  </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457200" rtl="0" eaLnBrk="1" fontAlgn="auto" latinLnBrk="0" hangingPunct="1">
                <a:lnSpc>
                  <a:spcPct val="90000"/>
                </a:lnSpc>
                <a:spcBef>
                  <a:spcPts val="0"/>
                </a:spcBef>
                <a:spcAft>
                  <a:spcPts val="0"/>
                </a:spcAft>
                <a:buClrTx/>
                <a:buSzTx/>
                <a:buFontTx/>
                <a:buNone/>
                <a:tabLst/>
                <a:defRPr/>
              </a:pPr>
              <a:r>
                <a:rPr lang="en-US" sz="1200" dirty="0">
                  <a:solidFill>
                    <a:prstClr val="black"/>
                  </a:solidFill>
                  <a:latin typeface="Courier New" panose="02070309020205020404" pitchFamily="49" charset="0"/>
                  <a:cs typeface="Courier New" panose="02070309020205020404" pitchFamily="49" charset="0"/>
                </a:rPr>
                <a:t>  </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for b_L2 = 1:</a:t>
              </a:r>
              <a:r>
                <a:rPr kumimoji="0" lang="en-US" sz="1200" b="1" i="0" u="none" strike="noStrike" kern="1200" cap="none" spc="0" normalizeH="0" baseline="0" noProof="0" dirty="0">
                  <a:ln>
                    <a:noFill/>
                  </a:ln>
                  <a:solidFill>
                    <a:srgbClr val="70AD47">
                      <a:lumMod val="75000"/>
                    </a:srgbClr>
                  </a:solidFill>
                  <a:effectLst/>
                  <a:uLnTx/>
                  <a:uFillTx/>
                  <a:latin typeface="Courier New" panose="02070309020205020404" pitchFamily="49" charset="0"/>
                  <a:ea typeface="+mn-ea"/>
                  <a:cs typeface="Courier New" panose="02070309020205020404" pitchFamily="49" charset="0"/>
                </a:rPr>
                <a:t>B_SPM</a:t>
              </a:r>
            </a:p>
            <a:p>
              <a:pPr marL="0" marR="0" lvl="0" indent="0" algn="l" defTabSz="457200" rtl="0" eaLnBrk="1" fontAlgn="auto" latinLnBrk="0" hangingPunct="1">
                <a:lnSpc>
                  <a:spcPct val="90000"/>
                </a:lnSpc>
                <a:spcBef>
                  <a:spcPts val="0"/>
                </a:spcBef>
                <a:spcAft>
                  <a:spcPts val="0"/>
                </a:spcAft>
                <a:buClrTx/>
                <a:buSzTx/>
                <a:buFontTx/>
                <a:buNone/>
                <a:tabLst/>
                <a:defRPr/>
              </a:pPr>
              <a:r>
                <a:rPr lang="en-US" sz="800" dirty="0">
                  <a:solidFill>
                    <a:prstClr val="black"/>
                  </a:solidFill>
                  <a:latin typeface="Courier New" panose="02070309020205020404" pitchFamily="49" charset="0"/>
                  <a:cs typeface="Courier New" panose="02070309020205020404" pitchFamily="49" charset="0"/>
                </a:rPr>
                <a:t>    </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for oa_L2 = 1:</a:t>
              </a:r>
              <a:r>
                <a:rPr kumimoji="0" lang="en-US" sz="1200" b="1" i="0" u="none" strike="noStrike" kern="1200" cap="none" spc="0" normalizeH="0" baseline="0" noProof="0" dirty="0">
                  <a:ln>
                    <a:noFill/>
                  </a:ln>
                  <a:solidFill>
                    <a:srgbClr val="70AD47">
                      <a:lumMod val="75000"/>
                    </a:srgbClr>
                  </a:solidFill>
                  <a:effectLst/>
                  <a:uLnTx/>
                  <a:uFillTx/>
                  <a:latin typeface="Courier New" panose="02070309020205020404" pitchFamily="49" charset="0"/>
                  <a:ea typeface="+mn-ea"/>
                  <a:cs typeface="Courier New" panose="02070309020205020404" pitchFamily="49" charset="0"/>
                </a:rPr>
                <a:t>OA_SPM</a:t>
              </a:r>
            </a:p>
            <a:p>
              <a:pPr marL="0" marR="0" lvl="0" indent="0" algn="l" defTabSz="457200" rtl="0" eaLnBrk="1" fontAlgn="auto" latinLnBrk="0" hangingPunct="1">
                <a:lnSpc>
                  <a:spcPct val="90000"/>
                </a:lnSpc>
                <a:spcBef>
                  <a:spcPts val="0"/>
                </a:spcBef>
                <a:spcAft>
                  <a:spcPts val="0"/>
                </a:spcAft>
                <a:buClrTx/>
                <a:buSzTx/>
                <a:buFontTx/>
                <a:buNone/>
                <a:tabLst/>
                <a:defRPr/>
              </a:pPr>
              <a:r>
                <a:rPr lang="en-US" sz="800" dirty="0">
                  <a:solidFill>
                    <a:prstClr val="black"/>
                  </a:solidFill>
                  <a:latin typeface="Courier New" panose="02070309020205020404" pitchFamily="49" charset="0"/>
                  <a:cs typeface="Courier New" panose="02070309020205020404" pitchFamily="49" charset="0"/>
                </a:rPr>
                <a:t>     </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for ia_L2 = 1:</a:t>
              </a:r>
              <a:r>
                <a:rPr kumimoji="0" lang="en-US" sz="1200" b="1" i="0" u="none" strike="noStrike" kern="1200" cap="none" spc="0" normalizeH="0" baseline="0" noProof="0" dirty="0">
                  <a:ln>
                    <a:noFill/>
                  </a:ln>
                  <a:solidFill>
                    <a:srgbClr val="70AD47">
                      <a:lumMod val="75000"/>
                    </a:srgbClr>
                  </a:solidFill>
                  <a:effectLst/>
                  <a:uLnTx/>
                  <a:uFillTx/>
                  <a:latin typeface="Courier New" panose="02070309020205020404" pitchFamily="49" charset="0"/>
                  <a:ea typeface="+mn-ea"/>
                  <a:cs typeface="Courier New" panose="02070309020205020404" pitchFamily="49" charset="0"/>
                </a:rPr>
                <a:t>IA_SPM</a:t>
              </a:r>
            </a:p>
            <a:p>
              <a:pPr marL="0" marR="0" lvl="0" indent="0" algn="l" defTabSz="457200" rtl="0" eaLnBrk="1" fontAlgn="auto" latinLnBrk="0" hangingPunct="1">
                <a:lnSpc>
                  <a:spcPct val="9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Courier New" panose="02070309020205020404" pitchFamily="49" charset="0"/>
                  <a:ea typeface="+mn-ea"/>
                  <a:cs typeface="Courier New" panose="02070309020205020404" pitchFamily="49" charset="0"/>
                </a:rPr>
                <a:t>     </a:t>
              </a:r>
              <a:r>
                <a:rPr kumimoji="0" lang="en-US" sz="1200" b="1" i="0" u="none" strike="noStrike" kern="1200" cap="none" spc="0" normalizeH="0" baseline="0" noProof="0" dirty="0">
                  <a:ln>
                    <a:noFill/>
                  </a:ln>
                  <a:solidFill>
                    <a:srgbClr val="70AD47">
                      <a:lumMod val="75000"/>
                    </a:srgbClr>
                  </a:solidFill>
                  <a:effectLst/>
                  <a:uLnTx/>
                  <a:uFillTx/>
                  <a:latin typeface="Courier New" panose="02070309020205020404" pitchFamily="49" charset="0"/>
                  <a:ea typeface="+mn-ea"/>
                  <a:cs typeface="Courier New" panose="02070309020205020404" pitchFamily="49" charset="0"/>
                </a:rPr>
                <a:t>{</a:t>
              </a:r>
            </a:p>
            <a:p>
              <a:pPr marL="0" marR="0" lvl="0" indent="0" algn="l" defTabSz="4572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err="1">
                  <a:ln>
                    <a:noFill/>
                  </a:ln>
                  <a:solidFill>
                    <a:srgbClr val="0000FF"/>
                  </a:solidFill>
                  <a:effectLst/>
                  <a:uLnTx/>
                  <a:uFillTx/>
                  <a:latin typeface="Courier New" panose="02070309020205020404" pitchFamily="49" charset="0"/>
                  <a:ea typeface="+mn-ea"/>
                  <a:cs typeface="Courier New" panose="02070309020205020404" pitchFamily="49" charset="0"/>
                </a:rPr>
                <a:t>communicate_data_NoC</a:t>
              </a:r>
              <a:r>
                <a:rPr kumimoji="0" lang="en-US" sz="12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 );</a:t>
              </a:r>
              <a:r>
                <a:rPr kumimoji="0" lang="en-US" sz="1200" b="1" i="0" u="none" strike="noStrike" kern="1200" cap="none" spc="0" normalizeH="0" baseline="0" noProof="0" dirty="0">
                  <a:ln>
                    <a:noFill/>
                  </a:ln>
                  <a:solidFill>
                    <a:srgbClr val="70AD47">
                      <a:lumMod val="75000"/>
                    </a:srgbClr>
                  </a:solidFill>
                  <a:effectLst/>
                  <a:uLnTx/>
                  <a:uFillTx/>
                  <a:latin typeface="Courier New" panose="02070309020205020404" pitchFamily="49" charset="0"/>
                  <a:ea typeface="+mn-ea"/>
                  <a:cs typeface="Courier New" panose="02070309020205020404" pitchFamily="49" charset="0"/>
                </a:rPr>
                <a:t>	</a:t>
              </a:r>
              <a:endPar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4572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lang="en-US" sz="800" dirty="0">
                  <a:solidFill>
                    <a:prstClr val="black"/>
                  </a:solidFill>
                  <a:latin typeface="Courier New" panose="02070309020205020404" pitchFamily="49" charset="0"/>
                  <a:cs typeface="Courier New" panose="02070309020205020404" pitchFamily="49" charset="0"/>
                </a:rPr>
                <a:t>      </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for b_L1 = 1:</a:t>
              </a:r>
              <a:r>
                <a:rPr kumimoji="0" lang="en-US" sz="1200" b="1" i="0" u="none" strike="noStrike" kern="1200" cap="none" spc="0" normalizeH="0" baseline="0" noProof="0" dirty="0">
                  <a:ln>
                    <a:noFill/>
                  </a:ln>
                  <a:solidFill>
                    <a:srgbClr val="5C4600"/>
                  </a:solidFill>
                  <a:effectLst/>
                  <a:uLnTx/>
                  <a:uFillTx/>
                  <a:latin typeface="Courier New" panose="02070309020205020404" pitchFamily="49" charset="0"/>
                  <a:ea typeface="+mn-ea"/>
                  <a:cs typeface="Courier New" panose="02070309020205020404" pitchFamily="49" charset="0"/>
                </a:rPr>
                <a:t>B_RF</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endParaRPr kumimoji="0" lang="en-US" sz="12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endParaRPr>
            </a:p>
            <a:p>
              <a:pPr marL="0" marR="0" lvl="0" indent="0" algn="l" defTabSz="4572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for oa_L1 = 1:</a:t>
              </a:r>
              <a:r>
                <a:rPr kumimoji="0" lang="en-US" sz="1200" b="1" i="0" u="none" strike="noStrike" kern="1200" cap="none" spc="0" normalizeH="0" baseline="0" noProof="0" dirty="0">
                  <a:ln>
                    <a:noFill/>
                  </a:ln>
                  <a:solidFill>
                    <a:srgbClr val="5C4600"/>
                  </a:solidFill>
                  <a:effectLst/>
                  <a:uLnTx/>
                  <a:uFillTx/>
                  <a:latin typeface="Courier New" panose="02070309020205020404" pitchFamily="49" charset="0"/>
                  <a:ea typeface="+mn-ea"/>
                  <a:cs typeface="Courier New" panose="02070309020205020404" pitchFamily="49" charset="0"/>
                </a:rPr>
                <a:t>OA_RF</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endParaRPr kumimoji="0" lang="en-US" sz="12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endParaRPr>
            </a:p>
            <a:p>
              <a:pPr marL="0" marR="0" lvl="0" indent="0" algn="l" defTabSz="4572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for ia_L1 = 1:</a:t>
              </a:r>
              <a:r>
                <a:rPr kumimoji="0" lang="en-US" sz="1200" b="1" i="0" u="none" strike="noStrike" kern="1200" cap="none" spc="0" normalizeH="0" baseline="0" noProof="0" dirty="0">
                  <a:ln>
                    <a:noFill/>
                  </a:ln>
                  <a:solidFill>
                    <a:srgbClr val="5C4600"/>
                  </a:solidFill>
                  <a:effectLst/>
                  <a:uLnTx/>
                  <a:uFillTx/>
                  <a:latin typeface="Courier New" panose="02070309020205020404" pitchFamily="49" charset="0"/>
                  <a:ea typeface="+mn-ea"/>
                  <a:cs typeface="Courier New" panose="02070309020205020404" pitchFamily="49" charset="0"/>
                </a:rPr>
                <a:t>IA_RF</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endParaRPr kumimoji="0" lang="en-US" sz="12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endParaRPr>
            </a:p>
            <a:p>
              <a:pPr marL="0" marR="0" lvl="0" indent="0" algn="l"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C4600"/>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for </a:t>
              </a:r>
              <a:r>
                <a:rPr kumimoji="0" lang="en-US" sz="12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b_S</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1:</a:t>
              </a:r>
              <a:r>
                <a:rPr kumimoji="0" lang="en-US" sz="1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B_SPATIAL</a:t>
              </a:r>
            </a:p>
            <a:p>
              <a:pPr marL="0" marR="0" lvl="0" indent="0" algn="l" defTabSz="4572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for </a:t>
              </a:r>
              <a:r>
                <a:rPr kumimoji="0" lang="en-US" sz="12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oa_S</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1:</a:t>
              </a:r>
              <a:r>
                <a:rPr kumimoji="0" lang="en-US" sz="1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OA_SPATIAL</a:t>
              </a:r>
            </a:p>
            <a:p>
              <a:pPr marL="0" marR="0" lvl="0" indent="0" algn="l" defTabSz="4572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for </a:t>
              </a:r>
              <a:r>
                <a:rPr kumimoji="0" lang="en-US" sz="12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ia_S</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1:</a:t>
              </a:r>
              <a:r>
                <a:rPr kumimoji="0" lang="en-US" sz="1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IA_SPATIAL</a:t>
              </a:r>
            </a:p>
            <a:p>
              <a:pPr marL="0" marR="0" lvl="0" indent="0" algn="l" defTabSz="457200"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tOA</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[b][</a:t>
              </a:r>
              <a:r>
                <a:rPr kumimoji="0" lang="en-US" sz="12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oa</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b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b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tIA</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[b][</a:t>
              </a:r>
              <a:r>
                <a:rPr kumimoji="0" lang="en-US" sz="12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ia</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2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tW</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2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ia</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2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oa</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C4600"/>
                  </a:solidFill>
                  <a:effectLst/>
                  <a:uLnTx/>
                  <a:uFillTx/>
                  <a:latin typeface="Courier New" panose="02070309020205020404" pitchFamily="49" charset="0"/>
                  <a:ea typeface="+mn-ea"/>
                  <a:cs typeface="Courier New" panose="02070309020205020404" pitchFamily="49" charset="0"/>
                </a:rPr>
                <a:t>	</a:t>
              </a:r>
              <a:r>
                <a:rPr lang="en-US" sz="1200" b="1" dirty="0">
                  <a:solidFill>
                    <a:srgbClr val="5C4600"/>
                  </a:solidFill>
                  <a:latin typeface="Courier New" panose="02070309020205020404" pitchFamily="49" charset="0"/>
                  <a:cs typeface="Courier New" panose="02070309020205020404" pitchFamily="49" charset="0"/>
                </a:rPr>
                <a:t> </a:t>
              </a:r>
              <a:r>
                <a:rPr kumimoji="0" lang="en-US" sz="1200" b="1" i="0" u="none" strike="noStrike" kern="1200" cap="none" spc="0" normalizeH="0" baseline="0" noProof="0" dirty="0">
                  <a:ln>
                    <a:noFill/>
                  </a:ln>
                  <a:solidFill>
                    <a:srgbClr val="5C4600"/>
                  </a:solidFill>
                  <a:effectLst/>
                  <a:uLnTx/>
                  <a:uFillTx/>
                  <a:latin typeface="Courier New" panose="02070309020205020404" pitchFamily="49" charset="0"/>
                  <a:ea typeface="+mn-ea"/>
                  <a:cs typeface="Courier New" panose="02070309020205020404" pitchFamily="49" charset="0"/>
                </a:rPr>
                <a:t>}</a:t>
              </a:r>
            </a:p>
            <a:p>
              <a:pPr marL="0" marR="0" lvl="0" indent="0" algn="l" defTabSz="457200" rtl="0" eaLnBrk="1" fontAlgn="auto" latinLnBrk="0" hangingPunct="1">
                <a:lnSpc>
                  <a:spcPct val="90000"/>
                </a:lnSpc>
                <a:spcBef>
                  <a:spcPts val="0"/>
                </a:spcBef>
                <a:spcAft>
                  <a:spcPts val="0"/>
                </a:spcAft>
                <a:buClrTx/>
                <a:buSzTx/>
                <a:buFontTx/>
                <a:buNone/>
                <a:tabLst/>
                <a:defRPr/>
              </a:pPr>
              <a:r>
                <a:rPr lang="en-US" sz="800" dirty="0">
                  <a:solidFill>
                    <a:prstClr val="black"/>
                  </a:solidFill>
                  <a:latin typeface="Courier New" panose="02070309020205020404" pitchFamily="49" charset="0"/>
                  <a:cs typeface="Courier New" panose="02070309020205020404" pitchFamily="49" charset="0"/>
                </a:rPr>
                <a:t>     </a:t>
              </a:r>
              <a:r>
                <a:rPr kumimoji="0" lang="en-US" sz="1200" b="1" i="0" u="none" strike="noStrike" kern="1200" cap="none" spc="0" normalizeH="0" baseline="0" noProof="0" dirty="0">
                  <a:ln>
                    <a:noFill/>
                  </a:ln>
                  <a:solidFill>
                    <a:srgbClr val="548235"/>
                  </a:solidFill>
                  <a:effectLst/>
                  <a:uLnTx/>
                  <a:uFillTx/>
                  <a:latin typeface="Courier New" panose="02070309020205020404" pitchFamily="49" charset="0"/>
                  <a:ea typeface="+mn-ea"/>
                  <a:cs typeface="Courier New" panose="02070309020205020404" pitchFamily="49" charset="0"/>
                </a:rPr>
                <a:t>}</a:t>
              </a:r>
            </a:p>
            <a:p>
              <a:pPr marL="0" marR="0" lvl="0" indent="0" algn="l"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p:txBody>
        </p:sp>
        <p:sp>
          <p:nvSpPr>
            <p:cNvPr id="7" name="Rectangle 6">
              <a:extLst>
                <a:ext uri="{FF2B5EF4-FFF2-40B4-BE49-F238E27FC236}">
                  <a16:creationId xmlns:a16="http://schemas.microsoft.com/office/drawing/2014/main" id="{043F3474-64C5-4E9E-82F9-C0F9D45CB025}"/>
                </a:ext>
              </a:extLst>
            </p:cNvPr>
            <p:cNvSpPr/>
            <p:nvPr/>
          </p:nvSpPr>
          <p:spPr>
            <a:xfrm>
              <a:off x="5247570" y="463024"/>
              <a:ext cx="2528036" cy="858312"/>
            </a:xfrm>
            <a:prstGeom prst="rect">
              <a:avLst/>
            </a:prstGeom>
            <a:solidFill>
              <a:schemeClr val="bg1">
                <a:lumMod val="95000"/>
              </a:schemeClr>
            </a:solidFill>
          </p:spPr>
          <p:txBody>
            <a:bodyPr wrap="square">
              <a:spAutoFit/>
            </a:bodyPr>
            <a:lstStyle/>
            <a:p>
              <a:pPr marL="0" marR="0" lvl="0" indent="0" algn="l" defTabSz="457200" rtl="0" eaLnBrk="1" fontAlgn="auto" latinLnBrk="0" hangingPunct="1">
                <a:lnSpc>
                  <a:spcPct val="90000"/>
                </a:lnSpc>
                <a:spcBef>
                  <a:spcPts val="0"/>
                </a:spcBef>
                <a:spcAft>
                  <a:spcPts val="0"/>
                </a:spcAft>
                <a:buClrTx/>
                <a:buSzTx/>
                <a:buFontTx/>
                <a:buNone/>
                <a:tabLst/>
                <a:defRPr/>
              </a:pPr>
              <a:r>
                <a:rPr kumimoji="0" lang="en-US" sz="1100" i="0" u="none" strike="noStrike" kern="1200" cap="none" spc="0" normalizeH="0" baseline="0" noProof="0" dirty="0">
                  <a:ln>
                    <a:noFill/>
                  </a:ln>
                  <a:effectLst/>
                  <a:uLnTx/>
                  <a:uFillTx/>
                  <a:latin typeface="Courier New" panose="02070309020205020404" pitchFamily="49" charset="0"/>
                  <a:ea typeface="+mn-ea"/>
                  <a:cs typeface="Courier New" panose="02070309020205020404" pitchFamily="49" charset="0"/>
                </a:rPr>
                <a:t>for b = 1:B </a:t>
              </a:r>
              <a:r>
                <a:rPr kumimoji="0" lang="en-US" sz="1100" i="0" u="none" strike="noStrike" kern="1200" cap="none" spc="0" normalizeH="0" baseline="0" noProof="0" dirty="0">
                  <a:ln>
                    <a:noFill/>
                  </a:ln>
                  <a:solidFill>
                    <a:schemeClr val="accent6">
                      <a:lumMod val="50000"/>
                    </a:schemeClr>
                  </a:solidFill>
                  <a:effectLst/>
                  <a:uLnTx/>
                  <a:uFillTx/>
                  <a:latin typeface="Courier New" panose="02070309020205020404" pitchFamily="49" charset="0"/>
                  <a:ea typeface="+mn-ea"/>
                  <a:cs typeface="Courier New" panose="02070309020205020404" pitchFamily="49" charset="0"/>
                </a:rPr>
                <a:t>#batch</a:t>
              </a:r>
              <a:endParaRPr kumimoji="0" lang="en-US" sz="600" i="0" u="none" strike="noStrike" kern="1200" cap="none" spc="0" normalizeH="0" baseline="0" noProof="0" dirty="0">
                <a:ln>
                  <a:noFill/>
                </a:ln>
                <a:solidFill>
                  <a:schemeClr val="accent6">
                    <a:lumMod val="50000"/>
                  </a:schemeClr>
                </a:solidFill>
                <a:effectLst/>
                <a:uLnTx/>
                <a:uFillTx/>
                <a:latin typeface="Courier New" panose="02070309020205020404" pitchFamily="49" charset="0"/>
                <a:ea typeface="+mn-ea"/>
                <a:cs typeface="Courier New" panose="02070309020205020404" pitchFamily="49" charset="0"/>
              </a:endParaRPr>
            </a:p>
            <a:p>
              <a:pPr marL="0" marR="0" lvl="0" indent="0" algn="l" defTabSz="457200" rtl="0" eaLnBrk="1" fontAlgn="auto" latinLnBrk="0" hangingPunct="1">
                <a:lnSpc>
                  <a:spcPct val="90000"/>
                </a:lnSpc>
                <a:spcBef>
                  <a:spcPts val="0"/>
                </a:spcBef>
                <a:spcAft>
                  <a:spcPts val="0"/>
                </a:spcAft>
                <a:buClrTx/>
                <a:buSzTx/>
                <a:buFontTx/>
                <a:buNone/>
                <a:tabLst/>
                <a:defRPr/>
              </a:pPr>
              <a:r>
                <a:rPr kumimoji="0" lang="en-US" sz="700" i="0" u="none" strike="noStrike" kern="1200" cap="none" spc="0" normalizeH="0" baseline="0" noProof="0" dirty="0">
                  <a:ln>
                    <a:noFill/>
                  </a:ln>
                  <a:effectLst/>
                  <a:uLnTx/>
                  <a:uFillTx/>
                  <a:latin typeface="Courier New" panose="02070309020205020404" pitchFamily="49" charset="0"/>
                  <a:ea typeface="+mn-ea"/>
                  <a:cs typeface="Courier New" panose="02070309020205020404" pitchFamily="49" charset="0"/>
                </a:rPr>
                <a:t> </a:t>
              </a:r>
              <a:r>
                <a:rPr kumimoji="0" lang="en-US" sz="1100" i="0" u="none" strike="noStrike" kern="1200" cap="none" spc="0" normalizeH="0" baseline="0" noProof="0" dirty="0">
                  <a:ln>
                    <a:noFill/>
                  </a:ln>
                  <a:effectLst/>
                  <a:uLnTx/>
                  <a:uFillTx/>
                  <a:latin typeface="Courier New" panose="02070309020205020404" pitchFamily="49" charset="0"/>
                  <a:ea typeface="+mn-ea"/>
                  <a:cs typeface="Courier New" panose="02070309020205020404" pitchFamily="49" charset="0"/>
                </a:rPr>
                <a:t>for </a:t>
              </a:r>
              <a:r>
                <a:rPr kumimoji="0" lang="en-US" sz="1100" i="0" u="none" strike="noStrike" kern="1200" cap="none" spc="0" normalizeH="0" baseline="0" noProof="0" dirty="0" err="1">
                  <a:ln>
                    <a:noFill/>
                  </a:ln>
                  <a:effectLst/>
                  <a:uLnTx/>
                  <a:uFillTx/>
                  <a:latin typeface="Courier New" panose="02070309020205020404" pitchFamily="49" charset="0"/>
                  <a:ea typeface="+mn-ea"/>
                  <a:cs typeface="Courier New" panose="02070309020205020404" pitchFamily="49" charset="0"/>
                </a:rPr>
                <a:t>oa</a:t>
              </a:r>
              <a:r>
                <a:rPr kumimoji="0" lang="en-US" sz="1100" i="0" u="none" strike="noStrike" kern="1200" cap="none" spc="0" normalizeH="0" baseline="0" noProof="0" dirty="0">
                  <a:ln>
                    <a:noFill/>
                  </a:ln>
                  <a:effectLst/>
                  <a:uLnTx/>
                  <a:uFillTx/>
                  <a:latin typeface="Courier New" panose="02070309020205020404" pitchFamily="49" charset="0"/>
                  <a:ea typeface="+mn-ea"/>
                  <a:cs typeface="Courier New" panose="02070309020205020404" pitchFamily="49" charset="0"/>
                </a:rPr>
                <a:t> = 1:OA </a:t>
              </a:r>
              <a:r>
                <a:rPr kumimoji="0" lang="en-US" sz="1100" i="0" u="none" strike="noStrike" kern="1200" cap="none" spc="0" normalizeH="0" baseline="0" noProof="0" dirty="0">
                  <a:ln>
                    <a:noFill/>
                  </a:ln>
                  <a:solidFill>
                    <a:schemeClr val="accent6">
                      <a:lumMod val="50000"/>
                    </a:schemeClr>
                  </a:solidFill>
                  <a:effectLst/>
                  <a:uLnTx/>
                  <a:uFillTx/>
                  <a:latin typeface="Courier New" panose="02070309020205020404" pitchFamily="49" charset="0"/>
                  <a:ea typeface="+mn-ea"/>
                  <a:cs typeface="Courier New" panose="02070309020205020404" pitchFamily="49" charset="0"/>
                </a:rPr>
                <a:t>#output act.</a:t>
              </a:r>
            </a:p>
            <a:p>
              <a:pPr marL="0" marR="0" lvl="0" indent="0" algn="l" defTabSz="457200" rtl="0" eaLnBrk="1" fontAlgn="auto" latinLnBrk="0" hangingPunct="1">
                <a:lnSpc>
                  <a:spcPct val="90000"/>
                </a:lnSpc>
                <a:spcBef>
                  <a:spcPts val="0"/>
                </a:spcBef>
                <a:spcAft>
                  <a:spcPts val="0"/>
                </a:spcAft>
                <a:buClrTx/>
                <a:buSzTx/>
                <a:buFontTx/>
                <a:buNone/>
                <a:tabLst/>
                <a:defRPr/>
              </a:pPr>
              <a:r>
                <a:rPr kumimoji="0" lang="en-US" sz="700" i="0" u="none" strike="noStrike" kern="1200" cap="none" spc="0" normalizeH="0" baseline="0" noProof="0" dirty="0">
                  <a:ln>
                    <a:noFill/>
                  </a:ln>
                  <a:effectLst/>
                  <a:uLnTx/>
                  <a:uFillTx/>
                  <a:latin typeface="Courier New" panose="02070309020205020404" pitchFamily="49" charset="0"/>
                  <a:ea typeface="+mn-ea"/>
                  <a:cs typeface="Courier New" panose="02070309020205020404" pitchFamily="49" charset="0"/>
                </a:rPr>
                <a:t>  </a:t>
              </a:r>
              <a:r>
                <a:rPr kumimoji="0" lang="en-US" sz="1100" i="0" u="none" strike="noStrike" kern="1200" cap="none" spc="0" normalizeH="0" baseline="0" noProof="0" dirty="0">
                  <a:ln>
                    <a:noFill/>
                  </a:ln>
                  <a:effectLst/>
                  <a:uLnTx/>
                  <a:uFillTx/>
                  <a:latin typeface="Courier New" panose="02070309020205020404" pitchFamily="49" charset="0"/>
                  <a:ea typeface="+mn-ea"/>
                  <a:cs typeface="Courier New" panose="02070309020205020404" pitchFamily="49" charset="0"/>
                </a:rPr>
                <a:t>for </a:t>
              </a:r>
              <a:r>
                <a:rPr kumimoji="0" lang="en-US" sz="1100" i="0" u="none" strike="noStrike" kern="1200" cap="none" spc="0" normalizeH="0" baseline="0" noProof="0" dirty="0" err="1">
                  <a:ln>
                    <a:noFill/>
                  </a:ln>
                  <a:effectLst/>
                  <a:uLnTx/>
                  <a:uFillTx/>
                  <a:latin typeface="Courier New" panose="02070309020205020404" pitchFamily="49" charset="0"/>
                  <a:ea typeface="+mn-ea"/>
                  <a:cs typeface="Courier New" panose="02070309020205020404" pitchFamily="49" charset="0"/>
                </a:rPr>
                <a:t>ia</a:t>
              </a:r>
              <a:r>
                <a:rPr kumimoji="0" lang="en-US" sz="1100" i="0" u="none" strike="noStrike" kern="1200" cap="none" spc="0" normalizeH="0" baseline="0" noProof="0" dirty="0">
                  <a:ln>
                    <a:noFill/>
                  </a:ln>
                  <a:effectLst/>
                  <a:uLnTx/>
                  <a:uFillTx/>
                  <a:latin typeface="Courier New" panose="02070309020205020404" pitchFamily="49" charset="0"/>
                  <a:ea typeface="+mn-ea"/>
                  <a:cs typeface="Courier New" panose="02070309020205020404" pitchFamily="49" charset="0"/>
                </a:rPr>
                <a:t> = 1:IA </a:t>
              </a:r>
              <a:r>
                <a:rPr kumimoji="0" lang="en-US" sz="1100" i="0" u="none" strike="noStrike" kern="1200" cap="none" spc="0" normalizeH="0" baseline="0" noProof="0" dirty="0">
                  <a:ln>
                    <a:noFill/>
                  </a:ln>
                  <a:solidFill>
                    <a:schemeClr val="accent6">
                      <a:lumMod val="50000"/>
                    </a:schemeClr>
                  </a:solidFill>
                  <a:effectLst/>
                  <a:uLnTx/>
                  <a:uFillTx/>
                  <a:latin typeface="Courier New" panose="02070309020205020404" pitchFamily="49" charset="0"/>
                  <a:ea typeface="+mn-ea"/>
                  <a:cs typeface="Courier New" panose="02070309020205020404" pitchFamily="49" charset="0"/>
                </a:rPr>
                <a:t>#input act.</a:t>
              </a:r>
            </a:p>
            <a:p>
              <a:pPr marL="0" marR="0" lvl="0" indent="0" algn="l" defTabSz="457200" rtl="0" eaLnBrk="1" fontAlgn="auto" latinLnBrk="0" hangingPunct="1">
                <a:lnSpc>
                  <a:spcPct val="90000"/>
                </a:lnSpc>
                <a:spcBef>
                  <a:spcPts val="0"/>
                </a:spcBef>
                <a:spcAft>
                  <a:spcPts val="0"/>
                </a:spcAft>
                <a:buClrTx/>
                <a:buSzTx/>
                <a:buFontTx/>
                <a:buNone/>
                <a:tabLst/>
                <a:defRPr/>
              </a:pPr>
              <a:r>
                <a:rPr lang="en-US" sz="1100" dirty="0">
                  <a:latin typeface="Courier New" panose="02070309020205020404" pitchFamily="49" charset="0"/>
                  <a:cs typeface="Courier New" panose="02070309020205020404" pitchFamily="49" charset="0"/>
                </a:rPr>
                <a:t> </a:t>
              </a:r>
              <a:r>
                <a:rPr kumimoji="0" lang="en-US" sz="1100" i="0" u="none" strike="noStrike" kern="1200" cap="none" spc="0" normalizeH="0" baseline="0" noProof="0" dirty="0">
                  <a:ln>
                    <a:noFill/>
                  </a:ln>
                  <a:effectLst/>
                  <a:uLnTx/>
                  <a:uFillTx/>
                  <a:latin typeface="Courier New" panose="02070309020205020404" pitchFamily="49" charset="0"/>
                  <a:ea typeface="+mn-ea"/>
                  <a:cs typeface="Courier New" panose="02070309020205020404" pitchFamily="49" charset="0"/>
                </a:rPr>
                <a:t>  </a:t>
              </a:r>
              <a:r>
                <a:rPr kumimoji="0" lang="en-US" sz="1100" i="0" u="none" strike="noStrike" kern="1200" cap="none" spc="0" normalizeH="0" baseline="0" noProof="0" dirty="0" err="1">
                  <a:ln>
                    <a:noFill/>
                  </a:ln>
                  <a:effectLst/>
                  <a:uLnTx/>
                  <a:uFillTx/>
                  <a:latin typeface="Courier New" panose="02070309020205020404" pitchFamily="49" charset="0"/>
                  <a:ea typeface="+mn-ea"/>
                  <a:cs typeface="Courier New" panose="02070309020205020404" pitchFamily="49" charset="0"/>
                </a:rPr>
                <a:t>tOA</a:t>
              </a:r>
              <a:r>
                <a:rPr kumimoji="0" lang="en-US" sz="1100" i="0" u="none" strike="noStrike" kern="1200" cap="none" spc="0" normalizeH="0" baseline="0" noProof="0" dirty="0">
                  <a:ln>
                    <a:noFill/>
                  </a:ln>
                  <a:effectLst/>
                  <a:uLnTx/>
                  <a:uFillTx/>
                  <a:latin typeface="Courier New" panose="02070309020205020404" pitchFamily="49" charset="0"/>
                  <a:ea typeface="+mn-ea"/>
                  <a:cs typeface="Courier New" panose="02070309020205020404" pitchFamily="49" charset="0"/>
                </a:rPr>
                <a:t>[b][</a:t>
              </a:r>
              <a:r>
                <a:rPr kumimoji="0" lang="en-US" sz="1100" i="0" u="none" strike="noStrike" kern="1200" cap="none" spc="0" normalizeH="0" baseline="0" noProof="0" dirty="0" err="1">
                  <a:ln>
                    <a:noFill/>
                  </a:ln>
                  <a:effectLst/>
                  <a:uLnTx/>
                  <a:uFillTx/>
                  <a:latin typeface="Courier New" panose="02070309020205020404" pitchFamily="49" charset="0"/>
                  <a:ea typeface="+mn-ea"/>
                  <a:cs typeface="Courier New" panose="02070309020205020404" pitchFamily="49" charset="0"/>
                </a:rPr>
                <a:t>oa</a:t>
              </a:r>
              <a:r>
                <a:rPr kumimoji="0" lang="en-US" sz="1100" i="0" u="none" strike="noStrike" kern="1200" cap="none" spc="0" normalizeH="0" baseline="0" noProof="0" dirty="0">
                  <a:ln>
                    <a:noFill/>
                  </a:ln>
                  <a:effectLst/>
                  <a:uLnTx/>
                  <a:uFillTx/>
                  <a:latin typeface="Courier New" panose="02070309020205020404" pitchFamily="49" charset="0"/>
                  <a:ea typeface="+mn-ea"/>
                  <a:cs typeface="Courier New" panose="02070309020205020404" pitchFamily="49" charset="0"/>
                </a:rPr>
                <a:t>] += IA[b][</a:t>
              </a:r>
              <a:r>
                <a:rPr kumimoji="0" lang="en-US" sz="1100" i="0" u="none" strike="noStrike" kern="1200" cap="none" spc="0" normalizeH="0" baseline="0" noProof="0" dirty="0" err="1">
                  <a:ln>
                    <a:noFill/>
                  </a:ln>
                  <a:effectLst/>
                  <a:uLnTx/>
                  <a:uFillTx/>
                  <a:latin typeface="Courier New" panose="02070309020205020404" pitchFamily="49" charset="0"/>
                  <a:ea typeface="+mn-ea"/>
                  <a:cs typeface="Courier New" panose="02070309020205020404" pitchFamily="49" charset="0"/>
                </a:rPr>
                <a:t>ia</a:t>
              </a:r>
              <a:r>
                <a:rPr kumimoji="0" lang="en-US" sz="1100" i="0" u="none" strike="noStrike" kern="1200" cap="none" spc="0" normalizeH="0" baseline="0" noProof="0" dirty="0">
                  <a:ln>
                    <a:noFill/>
                  </a:ln>
                  <a:effectLst/>
                  <a:uLnTx/>
                  <a:uFillTx/>
                  <a:latin typeface="Courier New" panose="02070309020205020404" pitchFamily="49" charset="0"/>
                  <a:ea typeface="+mn-ea"/>
                  <a:cs typeface="Courier New" panose="02070309020205020404" pitchFamily="49" charset="0"/>
                </a:rPr>
                <a:t>]*</a:t>
              </a:r>
              <a:br>
                <a:rPr kumimoji="0" lang="en-US" sz="1100" i="0" u="none" strike="noStrike" kern="1200" cap="none" spc="0" normalizeH="0" baseline="0" noProof="0" dirty="0">
                  <a:ln>
                    <a:noFill/>
                  </a:ln>
                  <a:effectLst/>
                  <a:uLnTx/>
                  <a:uFillTx/>
                  <a:latin typeface="Courier New" panose="02070309020205020404" pitchFamily="49" charset="0"/>
                  <a:ea typeface="+mn-ea"/>
                  <a:cs typeface="Courier New" panose="02070309020205020404" pitchFamily="49" charset="0"/>
                </a:rPr>
              </a:br>
              <a:r>
                <a:rPr kumimoji="0" lang="en-US" sz="1100" i="0" u="none" strike="noStrike" kern="1200" cap="none" spc="0" normalizeH="0" baseline="0" noProof="0" dirty="0">
                  <a:ln>
                    <a:noFill/>
                  </a:ln>
                  <a:effectLst/>
                  <a:uLnTx/>
                  <a:uFillTx/>
                  <a:latin typeface="Courier New" panose="02070309020205020404" pitchFamily="49" charset="0"/>
                  <a:ea typeface="+mn-ea"/>
                  <a:cs typeface="Courier New" panose="02070309020205020404" pitchFamily="49" charset="0"/>
                </a:rPr>
                <a:t>                 W[</a:t>
              </a:r>
              <a:r>
                <a:rPr kumimoji="0" lang="en-US" sz="1100" i="0" u="none" strike="noStrike" kern="1200" cap="none" spc="0" normalizeH="0" baseline="0" noProof="0" dirty="0" err="1">
                  <a:ln>
                    <a:noFill/>
                  </a:ln>
                  <a:effectLst/>
                  <a:uLnTx/>
                  <a:uFillTx/>
                  <a:latin typeface="Courier New" panose="02070309020205020404" pitchFamily="49" charset="0"/>
                  <a:ea typeface="+mn-ea"/>
                  <a:cs typeface="Courier New" panose="02070309020205020404" pitchFamily="49" charset="0"/>
                </a:rPr>
                <a:t>ia</a:t>
              </a:r>
              <a:r>
                <a:rPr kumimoji="0" lang="en-US" sz="1100" i="0" u="none" strike="noStrike" kern="1200" cap="none" spc="0" normalizeH="0" baseline="0" noProof="0" dirty="0">
                  <a:ln>
                    <a:noFill/>
                  </a:ln>
                  <a:effectLst/>
                  <a:uLnTx/>
                  <a:uFillTx/>
                  <a:latin typeface="Courier New" panose="02070309020205020404" pitchFamily="49" charset="0"/>
                  <a:ea typeface="+mn-ea"/>
                  <a:cs typeface="Courier New" panose="02070309020205020404" pitchFamily="49" charset="0"/>
                </a:rPr>
                <a:t>][</a:t>
              </a:r>
              <a:r>
                <a:rPr kumimoji="0" lang="en-US" sz="1100" i="0" u="none" strike="noStrike" kern="1200" cap="none" spc="0" normalizeH="0" baseline="0" noProof="0" dirty="0" err="1">
                  <a:ln>
                    <a:noFill/>
                  </a:ln>
                  <a:effectLst/>
                  <a:uLnTx/>
                  <a:uFillTx/>
                  <a:latin typeface="Courier New" panose="02070309020205020404" pitchFamily="49" charset="0"/>
                  <a:ea typeface="+mn-ea"/>
                  <a:cs typeface="Courier New" panose="02070309020205020404" pitchFamily="49" charset="0"/>
                </a:rPr>
                <a:t>oa</a:t>
              </a:r>
              <a:r>
                <a:rPr kumimoji="0" lang="en-US" sz="1100" i="0" u="none" strike="noStrike" kern="1200" cap="none" spc="0" normalizeH="0" baseline="0" noProof="0" dirty="0">
                  <a:ln>
                    <a:noFill/>
                  </a:ln>
                  <a:effectLst/>
                  <a:uLnTx/>
                  <a:uFillTx/>
                  <a:latin typeface="Courier New" panose="02070309020205020404" pitchFamily="49" charset="0"/>
                  <a:ea typeface="+mn-ea"/>
                  <a:cs typeface="Courier New" panose="02070309020205020404" pitchFamily="49" charset="0"/>
                </a:rPr>
                <a:t>];</a:t>
              </a:r>
            </a:p>
          </p:txBody>
        </p:sp>
        <p:sp>
          <p:nvSpPr>
            <p:cNvPr id="8" name="Rectangle 7">
              <a:extLst>
                <a:ext uri="{FF2B5EF4-FFF2-40B4-BE49-F238E27FC236}">
                  <a16:creationId xmlns:a16="http://schemas.microsoft.com/office/drawing/2014/main" id="{7E1362B4-CFDA-4161-A14C-B47174F8B025}"/>
                </a:ext>
              </a:extLst>
            </p:cNvPr>
            <p:cNvSpPr/>
            <p:nvPr/>
          </p:nvSpPr>
          <p:spPr>
            <a:xfrm>
              <a:off x="6605661" y="1747842"/>
              <a:ext cx="1117271" cy="768227"/>
            </a:xfrm>
            <a:prstGeom prst="rect">
              <a:avLst/>
            </a:prstGeom>
            <a:solidFill>
              <a:sysClr val="window" lastClr="FFFFFF">
                <a:lumMod val="95000"/>
              </a:sysClr>
            </a:solidFill>
            <a:ln w="12700" cap="flat" cmpd="sng" algn="ctr">
              <a:solidFill>
                <a:sysClr val="window" lastClr="FFFFFF">
                  <a:lumMod val="50000"/>
                </a:sysClr>
              </a:solid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8B041535-E6AC-4075-A3C5-A9B1ADD3C684}"/>
                </a:ext>
              </a:extLst>
            </p:cNvPr>
            <p:cNvGrpSpPr/>
            <p:nvPr/>
          </p:nvGrpSpPr>
          <p:grpSpPr>
            <a:xfrm>
              <a:off x="6569525" y="2516010"/>
              <a:ext cx="1127448" cy="566842"/>
              <a:chOff x="4317119" y="346702"/>
              <a:chExt cx="1648272" cy="1280730"/>
            </a:xfrm>
          </p:grpSpPr>
          <p:sp>
            <p:nvSpPr>
              <p:cNvPr id="72" name="Rectangle 71">
                <a:extLst>
                  <a:ext uri="{FF2B5EF4-FFF2-40B4-BE49-F238E27FC236}">
                    <a16:creationId xmlns:a16="http://schemas.microsoft.com/office/drawing/2014/main" id="{D1DF85EA-216A-4938-A5C9-5FC6B5D5001D}"/>
                  </a:ext>
                </a:extLst>
              </p:cNvPr>
              <p:cNvSpPr/>
              <p:nvPr/>
            </p:nvSpPr>
            <p:spPr>
              <a:xfrm>
                <a:off x="4317119" y="817896"/>
                <a:ext cx="1648272" cy="809536"/>
              </a:xfrm>
              <a:prstGeom prst="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Scratchpad</a:t>
                </a:r>
              </a:p>
            </p:txBody>
          </p:sp>
          <p:sp>
            <p:nvSpPr>
              <p:cNvPr id="73" name="Arrow: Up-Down 72">
                <a:extLst>
                  <a:ext uri="{FF2B5EF4-FFF2-40B4-BE49-F238E27FC236}">
                    <a16:creationId xmlns:a16="http://schemas.microsoft.com/office/drawing/2014/main" id="{1D883E55-7216-42F2-BE5C-B119B784588A}"/>
                  </a:ext>
                </a:extLst>
              </p:cNvPr>
              <p:cNvSpPr/>
              <p:nvPr/>
            </p:nvSpPr>
            <p:spPr>
              <a:xfrm>
                <a:off x="5063815" y="346702"/>
                <a:ext cx="141768" cy="471194"/>
              </a:xfrm>
              <a:prstGeom prst="upDownArrow">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10" name="Arrow: Up-Down 9">
              <a:extLst>
                <a:ext uri="{FF2B5EF4-FFF2-40B4-BE49-F238E27FC236}">
                  <a16:creationId xmlns:a16="http://schemas.microsoft.com/office/drawing/2014/main" id="{E687734B-929D-4C87-B4F2-AAEAC66B41F6}"/>
                </a:ext>
              </a:extLst>
            </p:cNvPr>
            <p:cNvSpPr/>
            <p:nvPr/>
          </p:nvSpPr>
          <p:spPr>
            <a:xfrm>
              <a:off x="7043105" y="3085789"/>
              <a:ext cx="177235" cy="271233"/>
            </a:xfrm>
            <a:prstGeom prst="upDownArrow">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B9F66C1-FF97-420E-B9E0-2664421A2420}"/>
                </a:ext>
              </a:extLst>
            </p:cNvPr>
            <p:cNvSpPr/>
            <p:nvPr/>
          </p:nvSpPr>
          <p:spPr>
            <a:xfrm>
              <a:off x="6514653" y="3357022"/>
              <a:ext cx="1237737" cy="278760"/>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DRAM</a:t>
              </a:r>
            </a:p>
          </p:txBody>
        </p:sp>
        <p:grpSp>
          <p:nvGrpSpPr>
            <p:cNvPr id="12" name="Group 11">
              <a:extLst>
                <a:ext uri="{FF2B5EF4-FFF2-40B4-BE49-F238E27FC236}">
                  <a16:creationId xmlns:a16="http://schemas.microsoft.com/office/drawing/2014/main" id="{9A7E3789-712A-4B5F-84E4-FF800F9E87D3}"/>
                </a:ext>
              </a:extLst>
            </p:cNvPr>
            <p:cNvGrpSpPr/>
            <p:nvPr/>
          </p:nvGrpSpPr>
          <p:grpSpPr>
            <a:xfrm>
              <a:off x="6634918" y="1794238"/>
              <a:ext cx="1032564" cy="668465"/>
              <a:chOff x="5003958" y="1100237"/>
              <a:chExt cx="2010317" cy="1209832"/>
            </a:xfrm>
          </p:grpSpPr>
          <p:cxnSp>
            <p:nvCxnSpPr>
              <p:cNvPr id="30" name="Straight Arrow Connector 29">
                <a:extLst>
                  <a:ext uri="{FF2B5EF4-FFF2-40B4-BE49-F238E27FC236}">
                    <a16:creationId xmlns:a16="http://schemas.microsoft.com/office/drawing/2014/main" id="{F41D5000-B22D-4460-9D7D-4632DF7DAA4B}"/>
                  </a:ext>
                </a:extLst>
              </p:cNvPr>
              <p:cNvCxnSpPr>
                <a:cxnSpLocks/>
              </p:cNvCxnSpPr>
              <p:nvPr/>
            </p:nvCxnSpPr>
            <p:spPr>
              <a:xfrm flipV="1">
                <a:off x="5189781" y="1391330"/>
                <a:ext cx="0" cy="169271"/>
              </a:xfrm>
              <a:prstGeom prst="straightConnector1">
                <a:avLst/>
              </a:prstGeom>
              <a:noFill/>
              <a:ln w="6350" cap="flat" cmpd="sng" algn="ctr">
                <a:solidFill>
                  <a:sysClr val="windowText" lastClr="000000"/>
                </a:solidFill>
                <a:prstDash val="solid"/>
                <a:miter lim="800000"/>
                <a:headEnd type="oval" w="sm" len="sm"/>
                <a:tailEnd type="oval" w="sm" len="sm"/>
              </a:ln>
              <a:effectLst/>
            </p:spPr>
          </p:cxnSp>
          <p:grpSp>
            <p:nvGrpSpPr>
              <p:cNvPr id="31" name="Group 30">
                <a:extLst>
                  <a:ext uri="{FF2B5EF4-FFF2-40B4-BE49-F238E27FC236}">
                    <a16:creationId xmlns:a16="http://schemas.microsoft.com/office/drawing/2014/main" id="{3A5AFA0A-7698-498F-995B-C08F9E770134}"/>
                  </a:ext>
                </a:extLst>
              </p:cNvPr>
              <p:cNvGrpSpPr/>
              <p:nvPr/>
            </p:nvGrpSpPr>
            <p:grpSpPr>
              <a:xfrm>
                <a:off x="5003958" y="1100237"/>
                <a:ext cx="2010317" cy="291474"/>
                <a:chOff x="857365" y="1694015"/>
                <a:chExt cx="2243873" cy="349391"/>
              </a:xfrm>
            </p:grpSpPr>
            <p:grpSp>
              <p:nvGrpSpPr>
                <p:cNvPr id="61" name="Group 60">
                  <a:extLst>
                    <a:ext uri="{FF2B5EF4-FFF2-40B4-BE49-F238E27FC236}">
                      <a16:creationId xmlns:a16="http://schemas.microsoft.com/office/drawing/2014/main" id="{1793BCC8-401C-4C24-B47D-B4AFF577DF57}"/>
                    </a:ext>
                  </a:extLst>
                </p:cNvPr>
                <p:cNvGrpSpPr/>
                <p:nvPr/>
              </p:nvGrpSpPr>
              <p:grpSpPr>
                <a:xfrm>
                  <a:off x="857365" y="1694015"/>
                  <a:ext cx="590180" cy="349391"/>
                  <a:chOff x="513643" y="722488"/>
                  <a:chExt cx="822465" cy="593625"/>
                </a:xfrm>
              </p:grpSpPr>
              <p:sp>
                <p:nvSpPr>
                  <p:cNvPr id="70" name="Rectangle 69">
                    <a:extLst>
                      <a:ext uri="{FF2B5EF4-FFF2-40B4-BE49-F238E27FC236}">
                        <a16:creationId xmlns:a16="http://schemas.microsoft.com/office/drawing/2014/main" id="{11C18080-3F3A-4A34-AB39-D9E34F1DEB4E}"/>
                      </a:ext>
                    </a:extLst>
                  </p:cNvPr>
                  <p:cNvSpPr/>
                  <p:nvPr/>
                </p:nvSpPr>
                <p:spPr>
                  <a:xfrm>
                    <a:off x="1011849" y="732142"/>
                    <a:ext cx="324259" cy="583970"/>
                  </a:xfrm>
                  <a:prstGeom prst="rect">
                    <a:avLst/>
                  </a:prstGeom>
                  <a:solidFill>
                    <a:srgbClr val="FFC000"/>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1" name="Rectangle 70">
                    <a:extLst>
                      <a:ext uri="{FF2B5EF4-FFF2-40B4-BE49-F238E27FC236}">
                        <a16:creationId xmlns:a16="http://schemas.microsoft.com/office/drawing/2014/main" id="{03B99185-E0D1-4ECB-9E70-759215033984}"/>
                      </a:ext>
                    </a:extLst>
                  </p:cNvPr>
                  <p:cNvSpPr/>
                  <p:nvPr/>
                </p:nvSpPr>
                <p:spPr>
                  <a:xfrm>
                    <a:off x="513643" y="722488"/>
                    <a:ext cx="822465" cy="593625"/>
                  </a:xfrm>
                  <a:prstGeom prst="rect">
                    <a:avLst/>
                  </a:prstGeom>
                  <a:noFill/>
                  <a:ln w="12700" cap="flat" cmpd="sng" algn="ctr">
                    <a:solidFill>
                      <a:srgbClr val="0033CC"/>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cxnSp>
              <p:nvCxnSpPr>
                <p:cNvPr id="62" name="Straight Arrow Connector 61">
                  <a:extLst>
                    <a:ext uri="{FF2B5EF4-FFF2-40B4-BE49-F238E27FC236}">
                      <a16:creationId xmlns:a16="http://schemas.microsoft.com/office/drawing/2014/main" id="{9FEF9AED-6109-47EE-ACAD-B202E59AF83D}"/>
                    </a:ext>
                  </a:extLst>
                </p:cNvPr>
                <p:cNvCxnSpPr>
                  <a:cxnSpLocks/>
                </p:cNvCxnSpPr>
                <p:nvPr/>
              </p:nvCxnSpPr>
              <p:spPr>
                <a:xfrm>
                  <a:off x="1445752" y="1862045"/>
                  <a:ext cx="232680" cy="1"/>
                </a:xfrm>
                <a:prstGeom prst="straightConnector1">
                  <a:avLst/>
                </a:prstGeom>
                <a:noFill/>
                <a:ln w="6350" cap="flat" cmpd="sng" algn="ctr">
                  <a:solidFill>
                    <a:sysClr val="windowText" lastClr="000000"/>
                  </a:solidFill>
                  <a:prstDash val="solid"/>
                  <a:miter lim="800000"/>
                  <a:headEnd type="oval" w="sm" len="sm"/>
                  <a:tailEnd type="oval" w="sm" len="sm"/>
                </a:ln>
                <a:effectLst/>
              </p:spPr>
            </p:cxnSp>
            <p:grpSp>
              <p:nvGrpSpPr>
                <p:cNvPr id="63" name="Group 62">
                  <a:extLst>
                    <a:ext uri="{FF2B5EF4-FFF2-40B4-BE49-F238E27FC236}">
                      <a16:creationId xmlns:a16="http://schemas.microsoft.com/office/drawing/2014/main" id="{1643D4B7-6E86-4D8A-8496-0833250ECD7A}"/>
                    </a:ext>
                  </a:extLst>
                </p:cNvPr>
                <p:cNvGrpSpPr/>
                <p:nvPr/>
              </p:nvGrpSpPr>
              <p:grpSpPr>
                <a:xfrm>
                  <a:off x="1678409" y="1694015"/>
                  <a:ext cx="590180" cy="343708"/>
                  <a:chOff x="513643" y="722488"/>
                  <a:chExt cx="822465" cy="583968"/>
                </a:xfrm>
              </p:grpSpPr>
              <p:sp>
                <p:nvSpPr>
                  <p:cNvPr id="68" name="Rectangle 67">
                    <a:extLst>
                      <a:ext uri="{FF2B5EF4-FFF2-40B4-BE49-F238E27FC236}">
                        <a16:creationId xmlns:a16="http://schemas.microsoft.com/office/drawing/2014/main" id="{A191E7FE-E112-45B1-802B-19B13A35519C}"/>
                      </a:ext>
                    </a:extLst>
                  </p:cNvPr>
                  <p:cNvSpPr/>
                  <p:nvPr/>
                </p:nvSpPr>
                <p:spPr>
                  <a:xfrm>
                    <a:off x="1011849" y="726747"/>
                    <a:ext cx="324259" cy="579708"/>
                  </a:xfrm>
                  <a:prstGeom prst="rect">
                    <a:avLst/>
                  </a:prstGeom>
                  <a:solidFill>
                    <a:srgbClr val="FFC000"/>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69" name="Rectangle 68">
                    <a:extLst>
                      <a:ext uri="{FF2B5EF4-FFF2-40B4-BE49-F238E27FC236}">
                        <a16:creationId xmlns:a16="http://schemas.microsoft.com/office/drawing/2014/main" id="{72015C07-82F0-4AF9-8716-9244FB1BB901}"/>
                      </a:ext>
                    </a:extLst>
                  </p:cNvPr>
                  <p:cNvSpPr/>
                  <p:nvPr/>
                </p:nvSpPr>
                <p:spPr>
                  <a:xfrm>
                    <a:off x="513643" y="722488"/>
                    <a:ext cx="822465" cy="583968"/>
                  </a:xfrm>
                  <a:prstGeom prst="rect">
                    <a:avLst/>
                  </a:prstGeom>
                  <a:noFill/>
                  <a:ln w="12700" cap="flat" cmpd="sng" algn="ctr">
                    <a:solidFill>
                      <a:srgbClr val="0033CC"/>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cxnSp>
              <p:nvCxnSpPr>
                <p:cNvPr id="64" name="Straight Arrow Connector 63">
                  <a:extLst>
                    <a:ext uri="{FF2B5EF4-FFF2-40B4-BE49-F238E27FC236}">
                      <a16:creationId xmlns:a16="http://schemas.microsoft.com/office/drawing/2014/main" id="{1051E271-883A-443B-BEAE-7BA361A48011}"/>
                    </a:ext>
                  </a:extLst>
                </p:cNvPr>
                <p:cNvCxnSpPr>
                  <a:cxnSpLocks/>
                </p:cNvCxnSpPr>
                <p:nvPr/>
              </p:nvCxnSpPr>
              <p:spPr>
                <a:xfrm flipV="1">
                  <a:off x="2280194" y="1862045"/>
                  <a:ext cx="230887" cy="2637"/>
                </a:xfrm>
                <a:prstGeom prst="straightConnector1">
                  <a:avLst/>
                </a:prstGeom>
                <a:noFill/>
                <a:ln w="6350" cap="flat" cmpd="sng" algn="ctr">
                  <a:solidFill>
                    <a:sysClr val="windowText" lastClr="000000"/>
                  </a:solidFill>
                  <a:prstDash val="solid"/>
                  <a:miter lim="800000"/>
                  <a:headEnd type="oval" w="sm" len="sm"/>
                  <a:tailEnd type="oval" w="sm" len="sm"/>
                </a:ln>
                <a:effectLst/>
              </p:spPr>
            </p:cxnSp>
            <p:grpSp>
              <p:nvGrpSpPr>
                <p:cNvPr id="65" name="Group 64">
                  <a:extLst>
                    <a:ext uri="{FF2B5EF4-FFF2-40B4-BE49-F238E27FC236}">
                      <a16:creationId xmlns:a16="http://schemas.microsoft.com/office/drawing/2014/main" id="{949F3D6C-6EC7-440E-A4AA-ABEAA9A022AC}"/>
                    </a:ext>
                  </a:extLst>
                </p:cNvPr>
                <p:cNvGrpSpPr/>
                <p:nvPr/>
              </p:nvGrpSpPr>
              <p:grpSpPr>
                <a:xfrm>
                  <a:off x="2511058" y="1694015"/>
                  <a:ext cx="590180" cy="349390"/>
                  <a:chOff x="513643" y="722488"/>
                  <a:chExt cx="822465" cy="801885"/>
                </a:xfrm>
              </p:grpSpPr>
              <p:sp>
                <p:nvSpPr>
                  <p:cNvPr id="66" name="Rectangle 65">
                    <a:extLst>
                      <a:ext uri="{FF2B5EF4-FFF2-40B4-BE49-F238E27FC236}">
                        <a16:creationId xmlns:a16="http://schemas.microsoft.com/office/drawing/2014/main" id="{67C22000-7DA0-4EE5-A011-F9A837F248C7}"/>
                      </a:ext>
                    </a:extLst>
                  </p:cNvPr>
                  <p:cNvSpPr/>
                  <p:nvPr/>
                </p:nvSpPr>
                <p:spPr>
                  <a:xfrm>
                    <a:off x="1011849" y="732140"/>
                    <a:ext cx="324259" cy="792233"/>
                  </a:xfrm>
                  <a:prstGeom prst="rect">
                    <a:avLst/>
                  </a:prstGeom>
                  <a:solidFill>
                    <a:srgbClr val="FFC000"/>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440AF67E-BD28-4C96-9B26-9E326DE9194C}"/>
                      </a:ext>
                    </a:extLst>
                  </p:cNvPr>
                  <p:cNvSpPr/>
                  <p:nvPr/>
                </p:nvSpPr>
                <p:spPr>
                  <a:xfrm>
                    <a:off x="513643" y="722488"/>
                    <a:ext cx="822465" cy="801885"/>
                  </a:xfrm>
                  <a:prstGeom prst="rect">
                    <a:avLst/>
                  </a:prstGeom>
                  <a:noFill/>
                  <a:ln w="12700" cap="flat" cmpd="sng" algn="ctr">
                    <a:solidFill>
                      <a:srgbClr val="0033CC"/>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cxnSp>
            <p:nvCxnSpPr>
              <p:cNvPr id="32" name="Straight Arrow Connector 31">
                <a:extLst>
                  <a:ext uri="{FF2B5EF4-FFF2-40B4-BE49-F238E27FC236}">
                    <a16:creationId xmlns:a16="http://schemas.microsoft.com/office/drawing/2014/main" id="{A149A525-8BC3-4847-9AF3-83A902019DF2}"/>
                  </a:ext>
                </a:extLst>
              </p:cNvPr>
              <p:cNvCxnSpPr>
                <a:cxnSpLocks/>
              </p:cNvCxnSpPr>
              <p:nvPr/>
            </p:nvCxnSpPr>
            <p:spPr>
              <a:xfrm flipV="1">
                <a:off x="5894760" y="1391330"/>
                <a:ext cx="0" cy="169271"/>
              </a:xfrm>
              <a:prstGeom prst="straightConnector1">
                <a:avLst/>
              </a:prstGeom>
              <a:noFill/>
              <a:ln w="6350" cap="flat" cmpd="sng" algn="ctr">
                <a:solidFill>
                  <a:sysClr val="windowText" lastClr="000000"/>
                </a:solidFill>
                <a:prstDash val="solid"/>
                <a:miter lim="800000"/>
                <a:headEnd type="oval" w="sm" len="sm"/>
                <a:tailEnd type="oval" w="sm" len="sm"/>
              </a:ln>
              <a:effectLst/>
            </p:spPr>
          </p:cxnSp>
          <p:cxnSp>
            <p:nvCxnSpPr>
              <p:cNvPr id="33" name="Straight Arrow Connector 32">
                <a:extLst>
                  <a:ext uri="{FF2B5EF4-FFF2-40B4-BE49-F238E27FC236}">
                    <a16:creationId xmlns:a16="http://schemas.microsoft.com/office/drawing/2014/main" id="{02824630-B1FF-4C43-8065-0C7402E8B2B9}"/>
                  </a:ext>
                </a:extLst>
              </p:cNvPr>
              <p:cNvCxnSpPr>
                <a:cxnSpLocks/>
              </p:cNvCxnSpPr>
              <p:nvPr/>
            </p:nvCxnSpPr>
            <p:spPr>
              <a:xfrm flipV="1">
                <a:off x="6637798" y="1391330"/>
                <a:ext cx="0" cy="169271"/>
              </a:xfrm>
              <a:prstGeom prst="straightConnector1">
                <a:avLst/>
              </a:prstGeom>
              <a:noFill/>
              <a:ln w="6350" cap="flat" cmpd="sng" algn="ctr">
                <a:solidFill>
                  <a:sysClr val="windowText" lastClr="000000"/>
                </a:solidFill>
                <a:prstDash val="solid"/>
                <a:miter lim="800000"/>
                <a:headEnd type="oval" w="sm" len="sm"/>
                <a:tailEnd type="oval" w="sm" len="sm"/>
              </a:ln>
              <a:effectLst/>
            </p:spPr>
          </p:cxnSp>
          <p:cxnSp>
            <p:nvCxnSpPr>
              <p:cNvPr id="34" name="Straight Arrow Connector 33">
                <a:extLst>
                  <a:ext uri="{FF2B5EF4-FFF2-40B4-BE49-F238E27FC236}">
                    <a16:creationId xmlns:a16="http://schemas.microsoft.com/office/drawing/2014/main" id="{0D4572BD-A387-4102-B75F-CDA3C46FEA60}"/>
                  </a:ext>
                </a:extLst>
              </p:cNvPr>
              <p:cNvCxnSpPr>
                <a:cxnSpLocks/>
              </p:cNvCxnSpPr>
              <p:nvPr/>
            </p:nvCxnSpPr>
            <p:spPr>
              <a:xfrm flipV="1">
                <a:off x="5189781" y="1854401"/>
                <a:ext cx="0" cy="169271"/>
              </a:xfrm>
              <a:prstGeom prst="straightConnector1">
                <a:avLst/>
              </a:prstGeom>
              <a:noFill/>
              <a:ln w="6350" cap="flat" cmpd="sng" algn="ctr">
                <a:solidFill>
                  <a:sysClr val="windowText" lastClr="000000"/>
                </a:solidFill>
                <a:prstDash val="solid"/>
                <a:miter lim="800000"/>
                <a:headEnd type="oval" w="sm" len="sm"/>
                <a:tailEnd type="oval" w="sm" len="sm"/>
              </a:ln>
              <a:effectLst/>
            </p:spPr>
          </p:cxnSp>
          <p:grpSp>
            <p:nvGrpSpPr>
              <p:cNvPr id="35" name="Group 34">
                <a:extLst>
                  <a:ext uri="{FF2B5EF4-FFF2-40B4-BE49-F238E27FC236}">
                    <a16:creationId xmlns:a16="http://schemas.microsoft.com/office/drawing/2014/main" id="{6408F159-5634-4633-B3E2-502B245E5F5B}"/>
                  </a:ext>
                </a:extLst>
              </p:cNvPr>
              <p:cNvGrpSpPr/>
              <p:nvPr/>
            </p:nvGrpSpPr>
            <p:grpSpPr>
              <a:xfrm>
                <a:off x="5003958" y="1563308"/>
                <a:ext cx="2010316" cy="291474"/>
                <a:chOff x="857365" y="1694015"/>
                <a:chExt cx="2243873" cy="349391"/>
              </a:xfrm>
            </p:grpSpPr>
            <p:grpSp>
              <p:nvGrpSpPr>
                <p:cNvPr id="50" name="Group 49">
                  <a:extLst>
                    <a:ext uri="{FF2B5EF4-FFF2-40B4-BE49-F238E27FC236}">
                      <a16:creationId xmlns:a16="http://schemas.microsoft.com/office/drawing/2014/main" id="{6C8FF21D-ADD3-4B84-9D10-E204D303AEA0}"/>
                    </a:ext>
                  </a:extLst>
                </p:cNvPr>
                <p:cNvGrpSpPr/>
                <p:nvPr/>
              </p:nvGrpSpPr>
              <p:grpSpPr>
                <a:xfrm>
                  <a:off x="857365" y="1694015"/>
                  <a:ext cx="590180" cy="349391"/>
                  <a:chOff x="513643" y="722488"/>
                  <a:chExt cx="822465" cy="593625"/>
                </a:xfrm>
              </p:grpSpPr>
              <p:sp>
                <p:nvSpPr>
                  <p:cNvPr id="59" name="Rectangle 58">
                    <a:extLst>
                      <a:ext uri="{FF2B5EF4-FFF2-40B4-BE49-F238E27FC236}">
                        <a16:creationId xmlns:a16="http://schemas.microsoft.com/office/drawing/2014/main" id="{BBBAD10E-7318-4BEA-A6CE-AE02385E07DD}"/>
                      </a:ext>
                    </a:extLst>
                  </p:cNvPr>
                  <p:cNvSpPr/>
                  <p:nvPr/>
                </p:nvSpPr>
                <p:spPr>
                  <a:xfrm>
                    <a:off x="1011849" y="732142"/>
                    <a:ext cx="324259" cy="583970"/>
                  </a:xfrm>
                  <a:prstGeom prst="rect">
                    <a:avLst/>
                  </a:prstGeom>
                  <a:solidFill>
                    <a:srgbClr val="FFC000"/>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60" name="Rectangle 59">
                    <a:extLst>
                      <a:ext uri="{FF2B5EF4-FFF2-40B4-BE49-F238E27FC236}">
                        <a16:creationId xmlns:a16="http://schemas.microsoft.com/office/drawing/2014/main" id="{45838BDD-E544-4C63-A48E-09AD37B7F334}"/>
                      </a:ext>
                    </a:extLst>
                  </p:cNvPr>
                  <p:cNvSpPr/>
                  <p:nvPr/>
                </p:nvSpPr>
                <p:spPr>
                  <a:xfrm>
                    <a:off x="513643" y="722488"/>
                    <a:ext cx="822465" cy="593625"/>
                  </a:xfrm>
                  <a:prstGeom prst="rect">
                    <a:avLst/>
                  </a:prstGeom>
                  <a:noFill/>
                  <a:ln w="12700" cap="flat" cmpd="sng" algn="ctr">
                    <a:solidFill>
                      <a:srgbClr val="0033CC"/>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cxnSp>
              <p:nvCxnSpPr>
                <p:cNvPr id="51" name="Straight Arrow Connector 50">
                  <a:extLst>
                    <a:ext uri="{FF2B5EF4-FFF2-40B4-BE49-F238E27FC236}">
                      <a16:creationId xmlns:a16="http://schemas.microsoft.com/office/drawing/2014/main" id="{F54B4518-3E2A-4D28-AE19-EBE41A4BBBDB}"/>
                    </a:ext>
                  </a:extLst>
                </p:cNvPr>
                <p:cNvCxnSpPr>
                  <a:cxnSpLocks/>
                </p:cNvCxnSpPr>
                <p:nvPr/>
              </p:nvCxnSpPr>
              <p:spPr>
                <a:xfrm>
                  <a:off x="1445752" y="1862045"/>
                  <a:ext cx="232680" cy="1"/>
                </a:xfrm>
                <a:prstGeom prst="straightConnector1">
                  <a:avLst/>
                </a:prstGeom>
                <a:noFill/>
                <a:ln w="6350" cap="flat" cmpd="sng" algn="ctr">
                  <a:solidFill>
                    <a:sysClr val="windowText" lastClr="000000"/>
                  </a:solidFill>
                  <a:prstDash val="solid"/>
                  <a:miter lim="800000"/>
                  <a:headEnd type="oval" w="sm" len="sm"/>
                  <a:tailEnd type="oval" w="sm" len="sm"/>
                </a:ln>
                <a:effectLst/>
              </p:spPr>
            </p:cxnSp>
            <p:grpSp>
              <p:nvGrpSpPr>
                <p:cNvPr id="52" name="Group 51">
                  <a:extLst>
                    <a:ext uri="{FF2B5EF4-FFF2-40B4-BE49-F238E27FC236}">
                      <a16:creationId xmlns:a16="http://schemas.microsoft.com/office/drawing/2014/main" id="{6C264AA5-6F5E-44A5-B69E-25810F229442}"/>
                    </a:ext>
                  </a:extLst>
                </p:cNvPr>
                <p:cNvGrpSpPr/>
                <p:nvPr/>
              </p:nvGrpSpPr>
              <p:grpSpPr>
                <a:xfrm>
                  <a:off x="1678409" y="1694015"/>
                  <a:ext cx="590180" cy="343708"/>
                  <a:chOff x="513643" y="722488"/>
                  <a:chExt cx="822465" cy="583968"/>
                </a:xfrm>
              </p:grpSpPr>
              <p:sp>
                <p:nvSpPr>
                  <p:cNvPr id="57" name="Rectangle 56">
                    <a:extLst>
                      <a:ext uri="{FF2B5EF4-FFF2-40B4-BE49-F238E27FC236}">
                        <a16:creationId xmlns:a16="http://schemas.microsoft.com/office/drawing/2014/main" id="{C9C170A4-D226-4163-AC41-C4D228754668}"/>
                      </a:ext>
                    </a:extLst>
                  </p:cNvPr>
                  <p:cNvSpPr/>
                  <p:nvPr/>
                </p:nvSpPr>
                <p:spPr>
                  <a:xfrm>
                    <a:off x="1011849" y="726747"/>
                    <a:ext cx="324259" cy="579708"/>
                  </a:xfrm>
                  <a:prstGeom prst="rect">
                    <a:avLst/>
                  </a:prstGeom>
                  <a:solidFill>
                    <a:srgbClr val="FFC000"/>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9162C5F2-8671-4CB2-A889-5B12C8314857}"/>
                      </a:ext>
                    </a:extLst>
                  </p:cNvPr>
                  <p:cNvSpPr/>
                  <p:nvPr/>
                </p:nvSpPr>
                <p:spPr>
                  <a:xfrm>
                    <a:off x="513643" y="722488"/>
                    <a:ext cx="822465" cy="583968"/>
                  </a:xfrm>
                  <a:prstGeom prst="rect">
                    <a:avLst/>
                  </a:prstGeom>
                  <a:noFill/>
                  <a:ln w="12700" cap="flat" cmpd="sng" algn="ctr">
                    <a:solidFill>
                      <a:srgbClr val="0033CC"/>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cxnSp>
              <p:nvCxnSpPr>
                <p:cNvPr id="53" name="Straight Arrow Connector 52">
                  <a:extLst>
                    <a:ext uri="{FF2B5EF4-FFF2-40B4-BE49-F238E27FC236}">
                      <a16:creationId xmlns:a16="http://schemas.microsoft.com/office/drawing/2014/main" id="{5311A576-4BFE-41B4-9D28-23E9F1989DAE}"/>
                    </a:ext>
                  </a:extLst>
                </p:cNvPr>
                <p:cNvCxnSpPr>
                  <a:cxnSpLocks/>
                </p:cNvCxnSpPr>
                <p:nvPr/>
              </p:nvCxnSpPr>
              <p:spPr>
                <a:xfrm flipV="1">
                  <a:off x="2280194" y="1862045"/>
                  <a:ext cx="230887" cy="2637"/>
                </a:xfrm>
                <a:prstGeom prst="straightConnector1">
                  <a:avLst/>
                </a:prstGeom>
                <a:noFill/>
                <a:ln w="6350" cap="flat" cmpd="sng" algn="ctr">
                  <a:solidFill>
                    <a:sysClr val="windowText" lastClr="000000"/>
                  </a:solidFill>
                  <a:prstDash val="solid"/>
                  <a:miter lim="800000"/>
                  <a:headEnd type="oval" w="sm" len="sm"/>
                  <a:tailEnd type="oval" w="sm" len="sm"/>
                </a:ln>
                <a:effectLst/>
              </p:spPr>
            </p:cxnSp>
            <p:grpSp>
              <p:nvGrpSpPr>
                <p:cNvPr id="54" name="Group 53">
                  <a:extLst>
                    <a:ext uri="{FF2B5EF4-FFF2-40B4-BE49-F238E27FC236}">
                      <a16:creationId xmlns:a16="http://schemas.microsoft.com/office/drawing/2014/main" id="{07601C23-1A37-4878-A615-30EBB2CC44D8}"/>
                    </a:ext>
                  </a:extLst>
                </p:cNvPr>
                <p:cNvGrpSpPr/>
                <p:nvPr/>
              </p:nvGrpSpPr>
              <p:grpSpPr>
                <a:xfrm>
                  <a:off x="2511058" y="1694015"/>
                  <a:ext cx="590180" cy="349390"/>
                  <a:chOff x="513643" y="722488"/>
                  <a:chExt cx="822465" cy="801885"/>
                </a:xfrm>
              </p:grpSpPr>
              <p:sp>
                <p:nvSpPr>
                  <p:cNvPr id="55" name="Rectangle 54">
                    <a:extLst>
                      <a:ext uri="{FF2B5EF4-FFF2-40B4-BE49-F238E27FC236}">
                        <a16:creationId xmlns:a16="http://schemas.microsoft.com/office/drawing/2014/main" id="{60EED0C0-7F93-4208-9008-5C66F79811BF}"/>
                      </a:ext>
                    </a:extLst>
                  </p:cNvPr>
                  <p:cNvSpPr/>
                  <p:nvPr/>
                </p:nvSpPr>
                <p:spPr>
                  <a:xfrm>
                    <a:off x="1011849" y="732140"/>
                    <a:ext cx="324259" cy="792233"/>
                  </a:xfrm>
                  <a:prstGeom prst="rect">
                    <a:avLst/>
                  </a:prstGeom>
                  <a:solidFill>
                    <a:srgbClr val="FFC000"/>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88FAA055-D35D-4DF2-B8D1-0B5BF43B303E}"/>
                      </a:ext>
                    </a:extLst>
                  </p:cNvPr>
                  <p:cNvSpPr/>
                  <p:nvPr/>
                </p:nvSpPr>
                <p:spPr>
                  <a:xfrm>
                    <a:off x="513643" y="722488"/>
                    <a:ext cx="822465" cy="801885"/>
                  </a:xfrm>
                  <a:prstGeom prst="rect">
                    <a:avLst/>
                  </a:prstGeom>
                  <a:noFill/>
                  <a:ln w="12700" cap="flat" cmpd="sng" algn="ctr">
                    <a:solidFill>
                      <a:srgbClr val="0033CC"/>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cxnSp>
            <p:nvCxnSpPr>
              <p:cNvPr id="36" name="Straight Arrow Connector 35">
                <a:extLst>
                  <a:ext uri="{FF2B5EF4-FFF2-40B4-BE49-F238E27FC236}">
                    <a16:creationId xmlns:a16="http://schemas.microsoft.com/office/drawing/2014/main" id="{555DD963-9721-414F-8C8C-A7ECA64E0C0C}"/>
                  </a:ext>
                </a:extLst>
              </p:cNvPr>
              <p:cNvCxnSpPr>
                <a:cxnSpLocks/>
              </p:cNvCxnSpPr>
              <p:nvPr/>
            </p:nvCxnSpPr>
            <p:spPr>
              <a:xfrm flipV="1">
                <a:off x="5894760" y="1854401"/>
                <a:ext cx="0" cy="169271"/>
              </a:xfrm>
              <a:prstGeom prst="straightConnector1">
                <a:avLst/>
              </a:prstGeom>
              <a:noFill/>
              <a:ln w="6350" cap="flat" cmpd="sng" algn="ctr">
                <a:solidFill>
                  <a:sysClr val="windowText" lastClr="000000"/>
                </a:solidFill>
                <a:prstDash val="solid"/>
                <a:miter lim="800000"/>
                <a:headEnd type="oval" w="sm" len="sm"/>
                <a:tailEnd type="oval" w="sm" len="sm"/>
              </a:ln>
              <a:effectLst/>
            </p:spPr>
          </p:cxnSp>
          <p:cxnSp>
            <p:nvCxnSpPr>
              <p:cNvPr id="37" name="Straight Arrow Connector 36">
                <a:extLst>
                  <a:ext uri="{FF2B5EF4-FFF2-40B4-BE49-F238E27FC236}">
                    <a16:creationId xmlns:a16="http://schemas.microsoft.com/office/drawing/2014/main" id="{6D65124D-4F97-4A9E-8736-0D619B5B3272}"/>
                  </a:ext>
                </a:extLst>
              </p:cNvPr>
              <p:cNvCxnSpPr>
                <a:cxnSpLocks/>
              </p:cNvCxnSpPr>
              <p:nvPr/>
            </p:nvCxnSpPr>
            <p:spPr>
              <a:xfrm flipV="1">
                <a:off x="6637798" y="1854401"/>
                <a:ext cx="0" cy="169271"/>
              </a:xfrm>
              <a:prstGeom prst="straightConnector1">
                <a:avLst/>
              </a:prstGeom>
              <a:noFill/>
              <a:ln w="6350" cap="flat" cmpd="sng" algn="ctr">
                <a:solidFill>
                  <a:sysClr val="windowText" lastClr="000000"/>
                </a:solidFill>
                <a:prstDash val="solid"/>
                <a:miter lim="800000"/>
                <a:headEnd type="oval" w="sm" len="sm"/>
                <a:tailEnd type="oval" w="sm" len="sm"/>
              </a:ln>
              <a:effectLst/>
            </p:spPr>
          </p:cxnSp>
          <p:grpSp>
            <p:nvGrpSpPr>
              <p:cNvPr id="38" name="Group 37">
                <a:extLst>
                  <a:ext uri="{FF2B5EF4-FFF2-40B4-BE49-F238E27FC236}">
                    <a16:creationId xmlns:a16="http://schemas.microsoft.com/office/drawing/2014/main" id="{0343A16E-6EB8-418A-AE58-36EE075EB35D}"/>
                  </a:ext>
                </a:extLst>
              </p:cNvPr>
              <p:cNvGrpSpPr/>
              <p:nvPr/>
            </p:nvGrpSpPr>
            <p:grpSpPr>
              <a:xfrm>
                <a:off x="5003958" y="2018595"/>
                <a:ext cx="2010317" cy="291474"/>
                <a:chOff x="857365" y="1694015"/>
                <a:chExt cx="2243873" cy="349391"/>
              </a:xfrm>
            </p:grpSpPr>
            <p:grpSp>
              <p:nvGrpSpPr>
                <p:cNvPr id="39" name="Group 38">
                  <a:extLst>
                    <a:ext uri="{FF2B5EF4-FFF2-40B4-BE49-F238E27FC236}">
                      <a16:creationId xmlns:a16="http://schemas.microsoft.com/office/drawing/2014/main" id="{53BED7DD-BC44-49F8-9DBC-0D7CFD0B2514}"/>
                    </a:ext>
                  </a:extLst>
                </p:cNvPr>
                <p:cNvGrpSpPr/>
                <p:nvPr/>
              </p:nvGrpSpPr>
              <p:grpSpPr>
                <a:xfrm>
                  <a:off x="857365" y="1694015"/>
                  <a:ext cx="590180" cy="349391"/>
                  <a:chOff x="513643" y="722488"/>
                  <a:chExt cx="822465" cy="593625"/>
                </a:xfrm>
              </p:grpSpPr>
              <p:sp>
                <p:nvSpPr>
                  <p:cNvPr id="48" name="Rectangle 47">
                    <a:extLst>
                      <a:ext uri="{FF2B5EF4-FFF2-40B4-BE49-F238E27FC236}">
                        <a16:creationId xmlns:a16="http://schemas.microsoft.com/office/drawing/2014/main" id="{DE6B555B-1EFA-4347-ABE5-6C84EE8236DD}"/>
                      </a:ext>
                    </a:extLst>
                  </p:cNvPr>
                  <p:cNvSpPr/>
                  <p:nvPr/>
                </p:nvSpPr>
                <p:spPr>
                  <a:xfrm>
                    <a:off x="1011849" y="732142"/>
                    <a:ext cx="324259" cy="583970"/>
                  </a:xfrm>
                  <a:prstGeom prst="rect">
                    <a:avLst/>
                  </a:prstGeom>
                  <a:solidFill>
                    <a:srgbClr val="FFC000"/>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8EF30CF8-BAB7-4510-B5FF-46D9CF77FEF1}"/>
                      </a:ext>
                    </a:extLst>
                  </p:cNvPr>
                  <p:cNvSpPr/>
                  <p:nvPr/>
                </p:nvSpPr>
                <p:spPr>
                  <a:xfrm>
                    <a:off x="513643" y="722488"/>
                    <a:ext cx="822465" cy="593625"/>
                  </a:xfrm>
                  <a:prstGeom prst="rect">
                    <a:avLst/>
                  </a:prstGeom>
                  <a:noFill/>
                  <a:ln w="12700" cap="flat" cmpd="sng" algn="ctr">
                    <a:solidFill>
                      <a:srgbClr val="0033CC"/>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cxnSp>
              <p:nvCxnSpPr>
                <p:cNvPr id="40" name="Straight Arrow Connector 39">
                  <a:extLst>
                    <a:ext uri="{FF2B5EF4-FFF2-40B4-BE49-F238E27FC236}">
                      <a16:creationId xmlns:a16="http://schemas.microsoft.com/office/drawing/2014/main" id="{0DE01E37-4097-4C61-91D8-23198389A5E1}"/>
                    </a:ext>
                  </a:extLst>
                </p:cNvPr>
                <p:cNvCxnSpPr>
                  <a:cxnSpLocks/>
                </p:cNvCxnSpPr>
                <p:nvPr/>
              </p:nvCxnSpPr>
              <p:spPr>
                <a:xfrm>
                  <a:off x="1445752" y="1862045"/>
                  <a:ext cx="232680" cy="1"/>
                </a:xfrm>
                <a:prstGeom prst="straightConnector1">
                  <a:avLst/>
                </a:prstGeom>
                <a:noFill/>
                <a:ln w="6350" cap="flat" cmpd="sng" algn="ctr">
                  <a:solidFill>
                    <a:sysClr val="windowText" lastClr="000000"/>
                  </a:solidFill>
                  <a:prstDash val="solid"/>
                  <a:miter lim="800000"/>
                  <a:headEnd type="oval" w="sm" len="sm"/>
                  <a:tailEnd type="oval" w="sm" len="sm"/>
                </a:ln>
                <a:effectLst/>
              </p:spPr>
            </p:cxnSp>
            <p:grpSp>
              <p:nvGrpSpPr>
                <p:cNvPr id="41" name="Group 40">
                  <a:extLst>
                    <a:ext uri="{FF2B5EF4-FFF2-40B4-BE49-F238E27FC236}">
                      <a16:creationId xmlns:a16="http://schemas.microsoft.com/office/drawing/2014/main" id="{3C619363-BFCC-48F8-AD86-EF75E55446F5}"/>
                    </a:ext>
                  </a:extLst>
                </p:cNvPr>
                <p:cNvGrpSpPr/>
                <p:nvPr/>
              </p:nvGrpSpPr>
              <p:grpSpPr>
                <a:xfrm>
                  <a:off x="1678409" y="1694015"/>
                  <a:ext cx="590180" cy="343708"/>
                  <a:chOff x="513643" y="722488"/>
                  <a:chExt cx="822465" cy="583968"/>
                </a:xfrm>
              </p:grpSpPr>
              <p:sp>
                <p:nvSpPr>
                  <p:cNvPr id="46" name="Rectangle 45">
                    <a:extLst>
                      <a:ext uri="{FF2B5EF4-FFF2-40B4-BE49-F238E27FC236}">
                        <a16:creationId xmlns:a16="http://schemas.microsoft.com/office/drawing/2014/main" id="{39F5BE6B-BBAF-4632-98F0-A53979BE44BD}"/>
                      </a:ext>
                    </a:extLst>
                  </p:cNvPr>
                  <p:cNvSpPr/>
                  <p:nvPr/>
                </p:nvSpPr>
                <p:spPr>
                  <a:xfrm>
                    <a:off x="1011849" y="726747"/>
                    <a:ext cx="324259" cy="579708"/>
                  </a:xfrm>
                  <a:prstGeom prst="rect">
                    <a:avLst/>
                  </a:prstGeom>
                  <a:solidFill>
                    <a:srgbClr val="FFC000"/>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6650F86A-2D4A-444E-9D38-8297146A5C2E}"/>
                      </a:ext>
                    </a:extLst>
                  </p:cNvPr>
                  <p:cNvSpPr/>
                  <p:nvPr/>
                </p:nvSpPr>
                <p:spPr>
                  <a:xfrm>
                    <a:off x="513643" y="722488"/>
                    <a:ext cx="822465" cy="583968"/>
                  </a:xfrm>
                  <a:prstGeom prst="rect">
                    <a:avLst/>
                  </a:prstGeom>
                  <a:noFill/>
                  <a:ln w="12700" cap="flat" cmpd="sng" algn="ctr">
                    <a:solidFill>
                      <a:srgbClr val="0033CC"/>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cxnSp>
              <p:nvCxnSpPr>
                <p:cNvPr id="42" name="Straight Arrow Connector 41">
                  <a:extLst>
                    <a:ext uri="{FF2B5EF4-FFF2-40B4-BE49-F238E27FC236}">
                      <a16:creationId xmlns:a16="http://schemas.microsoft.com/office/drawing/2014/main" id="{AF767D69-BF9A-4E27-A2D1-2A3A3BCB91DE}"/>
                    </a:ext>
                  </a:extLst>
                </p:cNvPr>
                <p:cNvCxnSpPr>
                  <a:cxnSpLocks/>
                </p:cNvCxnSpPr>
                <p:nvPr/>
              </p:nvCxnSpPr>
              <p:spPr>
                <a:xfrm flipV="1">
                  <a:off x="2280194" y="1862045"/>
                  <a:ext cx="230887" cy="2637"/>
                </a:xfrm>
                <a:prstGeom prst="straightConnector1">
                  <a:avLst/>
                </a:prstGeom>
                <a:noFill/>
                <a:ln w="6350" cap="flat" cmpd="sng" algn="ctr">
                  <a:solidFill>
                    <a:sysClr val="windowText" lastClr="000000"/>
                  </a:solidFill>
                  <a:prstDash val="solid"/>
                  <a:miter lim="800000"/>
                  <a:headEnd type="oval" w="sm" len="sm"/>
                  <a:tailEnd type="oval" w="sm" len="sm"/>
                </a:ln>
                <a:effectLst/>
              </p:spPr>
            </p:cxnSp>
            <p:grpSp>
              <p:nvGrpSpPr>
                <p:cNvPr id="43" name="Group 42">
                  <a:extLst>
                    <a:ext uri="{FF2B5EF4-FFF2-40B4-BE49-F238E27FC236}">
                      <a16:creationId xmlns:a16="http://schemas.microsoft.com/office/drawing/2014/main" id="{B50BF5FA-7FCF-4BC6-8780-C896E86A5530}"/>
                    </a:ext>
                  </a:extLst>
                </p:cNvPr>
                <p:cNvGrpSpPr/>
                <p:nvPr/>
              </p:nvGrpSpPr>
              <p:grpSpPr>
                <a:xfrm>
                  <a:off x="2511058" y="1694015"/>
                  <a:ext cx="590180" cy="349390"/>
                  <a:chOff x="513643" y="722488"/>
                  <a:chExt cx="822465" cy="801885"/>
                </a:xfrm>
              </p:grpSpPr>
              <p:sp>
                <p:nvSpPr>
                  <p:cNvPr id="44" name="Rectangle 43">
                    <a:extLst>
                      <a:ext uri="{FF2B5EF4-FFF2-40B4-BE49-F238E27FC236}">
                        <a16:creationId xmlns:a16="http://schemas.microsoft.com/office/drawing/2014/main" id="{C63BD28B-F3FC-4054-9AE4-4CE47DA46C8B}"/>
                      </a:ext>
                    </a:extLst>
                  </p:cNvPr>
                  <p:cNvSpPr/>
                  <p:nvPr/>
                </p:nvSpPr>
                <p:spPr>
                  <a:xfrm>
                    <a:off x="1011849" y="732140"/>
                    <a:ext cx="324259" cy="792233"/>
                  </a:xfrm>
                  <a:prstGeom prst="rect">
                    <a:avLst/>
                  </a:prstGeom>
                  <a:solidFill>
                    <a:srgbClr val="FFC000"/>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B465CD93-ED7D-4395-A722-64453283E173}"/>
                      </a:ext>
                    </a:extLst>
                  </p:cNvPr>
                  <p:cNvSpPr/>
                  <p:nvPr/>
                </p:nvSpPr>
                <p:spPr>
                  <a:xfrm>
                    <a:off x="513643" y="722488"/>
                    <a:ext cx="822465" cy="801885"/>
                  </a:xfrm>
                  <a:prstGeom prst="rect">
                    <a:avLst/>
                  </a:prstGeom>
                  <a:noFill/>
                  <a:ln w="12700" cap="flat" cmpd="sng" algn="ctr">
                    <a:solidFill>
                      <a:srgbClr val="0033CC"/>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grpSp>
        <p:sp>
          <p:nvSpPr>
            <p:cNvPr id="13" name="Rectangle 12">
              <a:extLst>
                <a:ext uri="{FF2B5EF4-FFF2-40B4-BE49-F238E27FC236}">
                  <a16:creationId xmlns:a16="http://schemas.microsoft.com/office/drawing/2014/main" id="{1A51E4B7-AC40-46AF-966F-5181559DDC5C}"/>
                </a:ext>
              </a:extLst>
            </p:cNvPr>
            <p:cNvSpPr/>
            <p:nvPr/>
          </p:nvSpPr>
          <p:spPr>
            <a:xfrm>
              <a:off x="6858763" y="1405301"/>
              <a:ext cx="611065"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prstClr val="black"/>
                  </a:solidFill>
                  <a:effectLst/>
                  <a:uLnTx/>
                  <a:uFillTx/>
                  <a:latin typeface="Calibri" panose="020F0502020204030204"/>
                  <a:ea typeface="+mn-ea"/>
                  <a:cs typeface="+mn-cs"/>
                </a:rPr>
                <a:t>NPU</a:t>
              </a:r>
              <a:endParaRPr kumimoji="0" lang="en-US"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554A9CEF-043D-46E8-9B15-5A5D77A85822}"/>
                </a:ext>
              </a:extLst>
            </p:cNvPr>
            <p:cNvSpPr txBox="1"/>
            <p:nvPr/>
          </p:nvSpPr>
          <p:spPr>
            <a:xfrm>
              <a:off x="5482620" y="2127548"/>
              <a:ext cx="1040681" cy="491160"/>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5C4600"/>
                  </a:solidFill>
                  <a:effectLst/>
                  <a:uLnTx/>
                  <a:uFillTx/>
                  <a:latin typeface="Calibri" panose="020F0502020204030204" pitchFamily="34" charset="0"/>
                  <a:ea typeface="+mn-ea"/>
                  <a:cs typeface="Calibri" panose="020F0502020204030204" pitchFamily="34" charset="0"/>
                </a:rPr>
                <a:t>L1 Accesses</a:t>
              </a:r>
            </a:p>
          </p:txBody>
        </p:sp>
        <p:sp>
          <p:nvSpPr>
            <p:cNvPr id="15" name="TextBox 14">
              <a:extLst>
                <a:ext uri="{FF2B5EF4-FFF2-40B4-BE49-F238E27FC236}">
                  <a16:creationId xmlns:a16="http://schemas.microsoft.com/office/drawing/2014/main" id="{05E5CF82-7110-46BD-9932-9D5BCC9B52CC}"/>
                </a:ext>
              </a:extLst>
            </p:cNvPr>
            <p:cNvSpPr txBox="1"/>
            <p:nvPr/>
          </p:nvSpPr>
          <p:spPr>
            <a:xfrm>
              <a:off x="5444392" y="2682718"/>
              <a:ext cx="1040681" cy="491160"/>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6F9555"/>
                  </a:solidFill>
                  <a:effectLst/>
                  <a:uLnTx/>
                  <a:uFillTx/>
                  <a:latin typeface="Calibri" panose="020F0502020204030204" pitchFamily="34" charset="0"/>
                  <a:ea typeface="+mn-ea"/>
                  <a:cs typeface="Calibri" panose="020F0502020204030204" pitchFamily="34" charset="0"/>
                </a:rPr>
                <a:t>L2 Accesses</a:t>
              </a:r>
            </a:p>
          </p:txBody>
        </p:sp>
        <p:sp>
          <p:nvSpPr>
            <p:cNvPr id="16" name="TextBox 15">
              <a:extLst>
                <a:ext uri="{FF2B5EF4-FFF2-40B4-BE49-F238E27FC236}">
                  <a16:creationId xmlns:a16="http://schemas.microsoft.com/office/drawing/2014/main" id="{FC08A46F-9728-48AF-9B52-5AEE240037F8}"/>
                </a:ext>
              </a:extLst>
            </p:cNvPr>
            <p:cNvSpPr txBox="1"/>
            <p:nvPr/>
          </p:nvSpPr>
          <p:spPr>
            <a:xfrm>
              <a:off x="5453264" y="3218107"/>
              <a:ext cx="1040681" cy="491160"/>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L3 Accesses</a:t>
              </a:r>
            </a:p>
          </p:txBody>
        </p:sp>
        <p:sp>
          <p:nvSpPr>
            <p:cNvPr id="17" name="TextBox 16">
              <a:extLst>
                <a:ext uri="{FF2B5EF4-FFF2-40B4-BE49-F238E27FC236}">
                  <a16:creationId xmlns:a16="http://schemas.microsoft.com/office/drawing/2014/main" id="{4AD43F4D-4960-4160-A6BE-168637AF25C5}"/>
                </a:ext>
              </a:extLst>
            </p:cNvPr>
            <p:cNvSpPr txBox="1"/>
            <p:nvPr/>
          </p:nvSpPr>
          <p:spPr>
            <a:xfrm>
              <a:off x="5526237" y="1579843"/>
              <a:ext cx="1139030" cy="620426"/>
            </a:xfrm>
            <a:prstGeom prst="rect">
              <a:avLst/>
            </a:prstGeom>
            <a:noFill/>
          </p:spPr>
          <p:txBody>
            <a:bodyPr wrap="none" rtlCol="0">
              <a:spAutoFit/>
            </a:bodyPr>
            <a:lstStyle/>
            <a:p>
              <a:pPr marR="0" lvl="0" indent="0" fontAlgn="auto">
                <a:lnSpc>
                  <a:spcPct val="70000"/>
                </a:lnSpc>
                <a:spcBef>
                  <a:spcPts val="0"/>
                </a:spcBef>
                <a:spcAft>
                  <a:spcPts val="0"/>
                </a:spcAft>
                <a:buClrTx/>
                <a:buSzTx/>
                <a:buFontTx/>
                <a:buNone/>
                <a:tabLst/>
                <a:defRPr/>
              </a:pPr>
              <a:r>
                <a:rPr lang="en-US" sz="1600" b="1" dirty="0">
                  <a:solidFill>
                    <a:srgbClr val="002060"/>
                  </a:solidFill>
                  <a:latin typeface="Calibri" panose="020F0502020204030204" pitchFamily="34" charset="0"/>
                  <a:cs typeface="Calibri" panose="020F0502020204030204" pitchFamily="34" charset="0"/>
                </a:rPr>
                <a:t>Concurrent</a:t>
              </a:r>
              <a:br>
                <a:rPr lang="en-US" sz="1600" b="1" dirty="0">
                  <a:solidFill>
                    <a:srgbClr val="002060"/>
                  </a:solidFill>
                  <a:latin typeface="Calibri" panose="020F0502020204030204" pitchFamily="34" charset="0"/>
                  <a:cs typeface="Calibri" panose="020F0502020204030204" pitchFamily="34" charset="0"/>
                </a:rPr>
              </a:br>
              <a:r>
                <a:rPr lang="en-US" sz="1600" b="1" dirty="0">
                  <a:solidFill>
                    <a:srgbClr val="002060"/>
                  </a:solidFill>
                  <a:latin typeface="Calibri" panose="020F0502020204030204" pitchFamily="34" charset="0"/>
                  <a:cs typeface="Calibri" panose="020F0502020204030204" pitchFamily="34" charset="0"/>
                </a:rPr>
                <a:t>Execution</a:t>
              </a:r>
            </a:p>
            <a:p>
              <a:pPr marR="0" lvl="0" indent="0" fontAlgn="auto">
                <a:lnSpc>
                  <a:spcPct val="70000"/>
                </a:lnSpc>
                <a:spcBef>
                  <a:spcPts val="0"/>
                </a:spcBef>
                <a:spcAft>
                  <a:spcPts val="0"/>
                </a:spcAft>
                <a:buClrTx/>
                <a:buSzTx/>
                <a:buFontTx/>
                <a:buNone/>
                <a:tabLst/>
                <a:defRPr/>
              </a:pPr>
              <a:r>
                <a:rPr lang="en-US" sz="1600" b="1" dirty="0">
                  <a:solidFill>
                    <a:srgbClr val="002060"/>
                  </a:solidFill>
                  <a:latin typeface="Calibri" panose="020F0502020204030204" pitchFamily="34" charset="0"/>
                  <a:cs typeface="Calibri" panose="020F0502020204030204" pitchFamily="34" charset="0"/>
                </a:rPr>
                <a:t>on PEs</a:t>
              </a:r>
            </a:p>
          </p:txBody>
        </p:sp>
        <p:cxnSp>
          <p:nvCxnSpPr>
            <p:cNvPr id="18" name="Straight Arrow Connector 17">
              <a:extLst>
                <a:ext uri="{FF2B5EF4-FFF2-40B4-BE49-F238E27FC236}">
                  <a16:creationId xmlns:a16="http://schemas.microsoft.com/office/drawing/2014/main" id="{CE860F2D-299B-484C-B3D7-BCC062AE4E17}"/>
                </a:ext>
              </a:extLst>
            </p:cNvPr>
            <p:cNvCxnSpPr>
              <a:cxnSpLocks/>
            </p:cNvCxnSpPr>
            <p:nvPr/>
          </p:nvCxnSpPr>
          <p:spPr>
            <a:xfrm flipH="1" flipV="1">
              <a:off x="6680983" y="1871689"/>
              <a:ext cx="1603780" cy="1042050"/>
            </a:xfrm>
            <a:prstGeom prst="straightConnector1">
              <a:avLst/>
            </a:prstGeom>
            <a:ln w="508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02E254A4-AC93-42F4-9C20-47E9EA3A1C3F}"/>
                </a:ext>
              </a:extLst>
            </p:cNvPr>
            <p:cNvCxnSpPr>
              <a:cxnSpLocks/>
            </p:cNvCxnSpPr>
            <p:nvPr/>
          </p:nvCxnSpPr>
          <p:spPr>
            <a:xfrm flipH="1">
              <a:off x="7325152" y="698527"/>
              <a:ext cx="619294" cy="2658495"/>
            </a:xfrm>
            <a:prstGeom prst="straightConnector1">
              <a:avLst/>
            </a:prstGeom>
            <a:ln w="508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94365515-E273-4EF5-8FB8-E7F79B053A01}"/>
                </a:ext>
              </a:extLst>
            </p:cNvPr>
            <p:cNvCxnSpPr>
              <a:cxnSpLocks/>
              <a:endCxn id="44" idx="3"/>
            </p:cNvCxnSpPr>
            <p:nvPr/>
          </p:nvCxnSpPr>
          <p:spPr>
            <a:xfrm flipH="1">
              <a:off x="7667482" y="2208523"/>
              <a:ext cx="398580" cy="174626"/>
            </a:xfrm>
            <a:prstGeom prst="straightConnector1">
              <a:avLst/>
            </a:prstGeom>
            <a:ln w="508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BBFA63F0-949B-44EE-9F6F-7F936F7DFCAE}"/>
                </a:ext>
              </a:extLst>
            </p:cNvPr>
            <p:cNvCxnSpPr>
              <a:cxnSpLocks/>
              <a:endCxn id="73" idx="5"/>
            </p:cNvCxnSpPr>
            <p:nvPr/>
          </p:nvCxnSpPr>
          <p:spPr>
            <a:xfrm flipH="1">
              <a:off x="7177251" y="1513600"/>
              <a:ext cx="948248" cy="1162471"/>
            </a:xfrm>
            <a:prstGeom prst="straightConnector1">
              <a:avLst/>
            </a:prstGeom>
            <a:ln w="5080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22" name="Left Brace 21">
              <a:extLst>
                <a:ext uri="{FF2B5EF4-FFF2-40B4-BE49-F238E27FC236}">
                  <a16:creationId xmlns:a16="http://schemas.microsoft.com/office/drawing/2014/main" id="{F9638875-F854-46D0-AF0B-B390DA89E507}"/>
                </a:ext>
              </a:extLst>
            </p:cNvPr>
            <p:cNvSpPr/>
            <p:nvPr/>
          </p:nvSpPr>
          <p:spPr>
            <a:xfrm rot="20407990">
              <a:off x="8572858" y="2554247"/>
              <a:ext cx="110354" cy="525491"/>
            </a:xfrm>
            <a:prstGeom prst="leftBrace">
              <a:avLst/>
            </a:prstGeom>
            <a:ln w="50800">
              <a:solidFill>
                <a:srgbClr val="0070C0"/>
              </a:solidFill>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BB6FED59-DBEE-4885-8427-3CDDC34EBB0E}"/>
                </a:ext>
              </a:extLst>
            </p:cNvPr>
            <p:cNvSpPr txBox="1"/>
            <p:nvPr/>
          </p:nvSpPr>
          <p:spPr>
            <a:xfrm>
              <a:off x="9250937" y="3325187"/>
              <a:ext cx="1498744" cy="276999"/>
            </a:xfrm>
            <a:prstGeom prst="rect">
              <a:avLst/>
            </a:prstGeom>
            <a:solidFill>
              <a:schemeClr val="bg1"/>
            </a:solidFill>
          </p:spPr>
          <p:txBody>
            <a:bodyPr wrap="none" rtlCol="0">
              <a:spAutoFit/>
            </a:bodyPr>
            <a:lstStyle/>
            <a:p>
              <a:r>
                <a:rPr lang="en-US" sz="1200" b="1" dirty="0">
                  <a:latin typeface="Calibri" panose="020F0502020204030204" pitchFamily="34" charset="0"/>
                  <a:cs typeface="Calibri" panose="020F0502020204030204" pitchFamily="34" charset="0"/>
                </a:rPr>
                <a:t>12-deep nested loop</a:t>
              </a:r>
            </a:p>
          </p:txBody>
        </p:sp>
        <p:sp>
          <p:nvSpPr>
            <p:cNvPr id="24" name="Left Brace 23">
              <a:extLst>
                <a:ext uri="{FF2B5EF4-FFF2-40B4-BE49-F238E27FC236}">
                  <a16:creationId xmlns:a16="http://schemas.microsoft.com/office/drawing/2014/main" id="{082CB1E2-129C-47C4-90C9-366E715C0E40}"/>
                </a:ext>
              </a:extLst>
            </p:cNvPr>
            <p:cNvSpPr/>
            <p:nvPr/>
          </p:nvSpPr>
          <p:spPr>
            <a:xfrm rot="20407990">
              <a:off x="8310044" y="1797352"/>
              <a:ext cx="110354" cy="525491"/>
            </a:xfrm>
            <a:prstGeom prst="leftBrace">
              <a:avLst/>
            </a:prstGeom>
            <a:ln w="50800">
              <a:solidFill>
                <a:srgbClr val="0070C0"/>
              </a:solidFill>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Left Brace 24">
              <a:extLst>
                <a:ext uri="{FF2B5EF4-FFF2-40B4-BE49-F238E27FC236}">
                  <a16:creationId xmlns:a16="http://schemas.microsoft.com/office/drawing/2014/main" id="{0FEB492C-F9E2-4534-AE30-40F724A127B5}"/>
                </a:ext>
              </a:extLst>
            </p:cNvPr>
            <p:cNvSpPr/>
            <p:nvPr/>
          </p:nvSpPr>
          <p:spPr>
            <a:xfrm rot="20407990">
              <a:off x="8094322" y="1002917"/>
              <a:ext cx="110354" cy="525491"/>
            </a:xfrm>
            <a:prstGeom prst="leftBrace">
              <a:avLst/>
            </a:prstGeom>
            <a:ln w="50800">
              <a:solidFill>
                <a:srgbClr val="0070C0"/>
              </a:solidFill>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Left Brace 25">
              <a:extLst>
                <a:ext uri="{FF2B5EF4-FFF2-40B4-BE49-F238E27FC236}">
                  <a16:creationId xmlns:a16="http://schemas.microsoft.com/office/drawing/2014/main" id="{C934F5B1-22A8-4F5A-9A2C-1FE1C51DB9C6}"/>
                </a:ext>
              </a:extLst>
            </p:cNvPr>
            <p:cNvSpPr/>
            <p:nvPr/>
          </p:nvSpPr>
          <p:spPr>
            <a:xfrm rot="20407990">
              <a:off x="7875340" y="169922"/>
              <a:ext cx="110354" cy="525491"/>
            </a:xfrm>
            <a:prstGeom prst="leftBrace">
              <a:avLst/>
            </a:prstGeom>
            <a:ln w="50800">
              <a:solidFill>
                <a:srgbClr val="0070C0"/>
              </a:solidFill>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Arrow: Curved Up 26">
              <a:extLst>
                <a:ext uri="{FF2B5EF4-FFF2-40B4-BE49-F238E27FC236}">
                  <a16:creationId xmlns:a16="http://schemas.microsoft.com/office/drawing/2014/main" id="{355FBDDB-E9A9-4B4F-B046-5A6952B19A9C}"/>
                </a:ext>
              </a:extLst>
            </p:cNvPr>
            <p:cNvSpPr/>
            <p:nvPr/>
          </p:nvSpPr>
          <p:spPr>
            <a:xfrm rot="12489042" flipH="1">
              <a:off x="6516447" y="1275800"/>
              <a:ext cx="349037" cy="272096"/>
            </a:xfrm>
            <a:prstGeom prst="curvedUp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78890B67-6E7E-4D70-B95D-C8F53E5B7201}"/>
                </a:ext>
              </a:extLst>
            </p:cNvPr>
            <p:cNvSpPr txBox="1"/>
            <p:nvPr/>
          </p:nvSpPr>
          <p:spPr>
            <a:xfrm>
              <a:off x="5152815" y="1179200"/>
              <a:ext cx="1420197" cy="276999"/>
            </a:xfrm>
            <a:prstGeom prst="rect">
              <a:avLst/>
            </a:prstGeom>
            <a:noFill/>
          </p:spPr>
          <p:txBody>
            <a:bodyPr wrap="none" rtlCol="0">
              <a:spAutoFit/>
            </a:bodyPr>
            <a:lstStyle/>
            <a:p>
              <a:r>
                <a:rPr lang="en-US" sz="1200" b="1" dirty="0">
                  <a:latin typeface="Calibri" panose="020F0502020204030204" pitchFamily="34" charset="0"/>
                  <a:cs typeface="Calibri" panose="020F0502020204030204" pitchFamily="34" charset="0"/>
                </a:rPr>
                <a:t>3-deep nested loop</a:t>
              </a:r>
            </a:p>
          </p:txBody>
        </p:sp>
        <p:sp>
          <p:nvSpPr>
            <p:cNvPr id="29" name="TextBox 28">
              <a:extLst>
                <a:ext uri="{FF2B5EF4-FFF2-40B4-BE49-F238E27FC236}">
                  <a16:creationId xmlns:a16="http://schemas.microsoft.com/office/drawing/2014/main" id="{76D38BD2-2C79-4CC3-989C-629287128533}"/>
                </a:ext>
              </a:extLst>
            </p:cNvPr>
            <p:cNvSpPr txBox="1"/>
            <p:nvPr/>
          </p:nvSpPr>
          <p:spPr>
            <a:xfrm>
              <a:off x="5362895" y="67586"/>
              <a:ext cx="2066720"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Transformer GEMM</a:t>
              </a:r>
            </a:p>
          </p:txBody>
        </p:sp>
      </p:grpSp>
      <p:sp>
        <p:nvSpPr>
          <p:cNvPr id="76" name="Content Placeholder 2">
            <a:extLst>
              <a:ext uri="{FF2B5EF4-FFF2-40B4-BE49-F238E27FC236}">
                <a16:creationId xmlns:a16="http://schemas.microsoft.com/office/drawing/2014/main" id="{A3C33902-2D3C-4B47-84BA-8BF2EE701F79}"/>
              </a:ext>
            </a:extLst>
          </p:cNvPr>
          <p:cNvSpPr txBox="1">
            <a:spLocks/>
          </p:cNvSpPr>
          <p:nvPr/>
        </p:nvSpPr>
        <p:spPr>
          <a:xfrm>
            <a:off x="335783" y="1025766"/>
            <a:ext cx="4768631" cy="5133873"/>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400" dirty="0"/>
              <a:t>Many </a:t>
            </a:r>
            <a:r>
              <a:rPr lang="en-US" sz="2400" dirty="0" err="1"/>
              <a:t>many</a:t>
            </a:r>
            <a:r>
              <a:rPr lang="en-US" sz="2400" dirty="0"/>
              <a:t> ways to execute nested loops (of DNN) on a dataflow accelerator</a:t>
            </a:r>
          </a:p>
          <a:p>
            <a:pPr lvl="1">
              <a:spcBef>
                <a:spcPts val="600"/>
              </a:spcBef>
            </a:pPr>
            <a:r>
              <a:rPr lang="en-US" sz="2200" dirty="0">
                <a:solidFill>
                  <a:srgbClr val="0000FF"/>
                </a:solidFill>
              </a:rPr>
              <a:t>Both software and hardware design space</a:t>
            </a:r>
          </a:p>
          <a:p>
            <a:pPr lvl="1">
              <a:spcBef>
                <a:spcPts val="600"/>
              </a:spcBef>
            </a:pPr>
            <a:r>
              <a:rPr lang="en-US" sz="2200" b="1" dirty="0">
                <a:solidFill>
                  <a:srgbClr val="0000FF"/>
                </a:solidFill>
              </a:rPr>
              <a:t>Hardware:</a:t>
            </a:r>
            <a:r>
              <a:rPr lang="en-US" sz="2200" dirty="0">
                <a:solidFill>
                  <a:schemeClr val="tx1"/>
                </a:solidFill>
              </a:rPr>
              <a:t> Size, layout, and connectivity of PEs, size of on-chip buffer and registers, etc.</a:t>
            </a:r>
          </a:p>
          <a:p>
            <a:pPr lvl="1">
              <a:spcBef>
                <a:spcPts val="600"/>
              </a:spcBef>
            </a:pPr>
            <a:r>
              <a:rPr lang="en-US" sz="2200" b="1" dirty="0">
                <a:solidFill>
                  <a:srgbClr val="0000FF"/>
                </a:solidFill>
              </a:rPr>
              <a:t>Software:</a:t>
            </a:r>
            <a:r>
              <a:rPr lang="en-US" sz="2200" dirty="0">
                <a:solidFill>
                  <a:srgbClr val="0000FF"/>
                </a:solidFill>
              </a:rPr>
              <a:t> </a:t>
            </a:r>
            <a:r>
              <a:rPr lang="en-US" sz="2200" dirty="0">
                <a:solidFill>
                  <a:schemeClr val="tx1"/>
                </a:solidFill>
              </a:rPr>
              <a:t>loop mappings, e.g., </a:t>
            </a:r>
            <a:r>
              <a:rPr lang="en-US" sz="2200" b="1" dirty="0">
                <a:solidFill>
                  <a:srgbClr val="0000FF"/>
                </a:solidFill>
              </a:rPr>
              <a:t>Spatial:</a:t>
            </a:r>
            <a:r>
              <a:rPr lang="en-US" sz="2200" b="1" dirty="0">
                <a:solidFill>
                  <a:schemeClr val="tx1"/>
                </a:solidFill>
              </a:rPr>
              <a:t> </a:t>
            </a:r>
            <a:r>
              <a:rPr lang="en-US" sz="2200" dirty="0">
                <a:solidFill>
                  <a:schemeClr val="tx1"/>
                </a:solidFill>
              </a:rPr>
              <a:t>parallelism, data reuse,</a:t>
            </a:r>
            <a:br>
              <a:rPr lang="en-US" sz="2200" dirty="0">
                <a:solidFill>
                  <a:schemeClr val="tx1"/>
                </a:solidFill>
              </a:rPr>
            </a:br>
            <a:r>
              <a:rPr lang="en-US" sz="2200" b="1" dirty="0">
                <a:solidFill>
                  <a:srgbClr val="0000FF"/>
                </a:solidFill>
              </a:rPr>
              <a:t>Temporal:</a:t>
            </a:r>
            <a:r>
              <a:rPr lang="en-US" sz="2200" dirty="0">
                <a:solidFill>
                  <a:schemeClr val="tx1"/>
                </a:solidFill>
              </a:rPr>
              <a:t> ordering and tiling of the loops, data reuse, data buffering, etc.</a:t>
            </a:r>
          </a:p>
        </p:txBody>
      </p:sp>
      <p:sp>
        <p:nvSpPr>
          <p:cNvPr id="77" name="TextBox 76">
            <a:extLst>
              <a:ext uri="{FF2B5EF4-FFF2-40B4-BE49-F238E27FC236}">
                <a16:creationId xmlns:a16="http://schemas.microsoft.com/office/drawing/2014/main" id="{17DCF7A5-A21D-4F44-A510-1D3C0DC0FB14}"/>
              </a:ext>
            </a:extLst>
          </p:cNvPr>
          <p:cNvSpPr txBox="1"/>
          <p:nvPr/>
        </p:nvSpPr>
        <p:spPr>
          <a:xfrm>
            <a:off x="4916533" y="4847949"/>
            <a:ext cx="5387800" cy="1200329"/>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b="0" i="1" u="none" strike="noStrike" kern="1200" cap="none" spc="0" normalizeH="0" baseline="0" noProof="0" dirty="0">
                <a:ln>
                  <a:noFill/>
                </a:ln>
                <a:solidFill>
                  <a:prstClr val="black"/>
                </a:solidFill>
                <a:effectLst/>
                <a:uLnTx/>
                <a:uFillTx/>
                <a:latin typeface="Cambria"/>
                <a:ea typeface="+mn-ea"/>
                <a:cs typeface="+mn-cs"/>
              </a:rPr>
              <a:t>The problem of exploring “execution methods” for mapping 3-deep nested loop onto dataflow accelerator becomes the problem of exploring all possibilities of tiling and ordering factors in the 12-deep nested loop.</a:t>
            </a:r>
          </a:p>
        </p:txBody>
      </p:sp>
      <p:sp>
        <p:nvSpPr>
          <p:cNvPr id="78" name="TextBox 77">
            <a:extLst>
              <a:ext uri="{FF2B5EF4-FFF2-40B4-BE49-F238E27FC236}">
                <a16:creationId xmlns:a16="http://schemas.microsoft.com/office/drawing/2014/main" id="{4BC8D38B-FE2E-4EE9-A1AF-22D509633397}"/>
              </a:ext>
            </a:extLst>
          </p:cNvPr>
          <p:cNvSpPr txBox="1"/>
          <p:nvPr/>
        </p:nvSpPr>
        <p:spPr>
          <a:xfrm>
            <a:off x="446567" y="6036620"/>
            <a:ext cx="362600"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385688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86BF3-2312-4FB4-82A4-73828C2AFEFE}"/>
              </a:ext>
            </a:extLst>
          </p:cNvPr>
          <p:cNvSpPr>
            <a:spLocks noGrp="1"/>
          </p:cNvSpPr>
          <p:nvPr>
            <p:ph type="title"/>
          </p:nvPr>
        </p:nvSpPr>
        <p:spPr/>
        <p:txBody>
          <a:bodyPr/>
          <a:lstStyle/>
          <a:p>
            <a:r>
              <a:rPr lang="en-US" sz="3900" dirty="0"/>
              <a:t>NPUs for Compact Models: Background</a:t>
            </a:r>
          </a:p>
        </p:txBody>
      </p:sp>
      <p:sp>
        <p:nvSpPr>
          <p:cNvPr id="3" name="Slide Number Placeholder 2">
            <a:extLst>
              <a:ext uri="{FF2B5EF4-FFF2-40B4-BE49-F238E27FC236}">
                <a16:creationId xmlns:a16="http://schemas.microsoft.com/office/drawing/2014/main" id="{2A1D26C3-B20A-46F0-9EF8-889F929DA4FB}"/>
              </a:ext>
            </a:extLst>
          </p:cNvPr>
          <p:cNvSpPr>
            <a:spLocks noGrp="1"/>
          </p:cNvSpPr>
          <p:nvPr>
            <p:ph type="sldNum" sz="quarter" idx="12"/>
          </p:nvPr>
        </p:nvSpPr>
        <p:spPr/>
        <p:txBody>
          <a:bodyPr/>
          <a:lstStyle/>
          <a:p>
            <a:fld id="{86E00D81-A243-204E-9897-44BD133A87DB}" type="slidenum">
              <a:rPr lang="en-US" smtClean="0"/>
              <a:t>12</a:t>
            </a:fld>
            <a:endParaRPr lang="en-US" dirty="0"/>
          </a:p>
        </p:txBody>
      </p:sp>
      <p:sp>
        <p:nvSpPr>
          <p:cNvPr id="4" name="Content Placeholder 3">
            <a:extLst>
              <a:ext uri="{FF2B5EF4-FFF2-40B4-BE49-F238E27FC236}">
                <a16:creationId xmlns:a16="http://schemas.microsoft.com/office/drawing/2014/main" id="{FCAAD316-6AD4-4B4F-8314-640F32B5E6EF}"/>
              </a:ext>
            </a:extLst>
          </p:cNvPr>
          <p:cNvSpPr>
            <a:spLocks noGrp="1"/>
          </p:cNvSpPr>
          <p:nvPr>
            <p:ph sz="quarter" idx="1"/>
          </p:nvPr>
        </p:nvSpPr>
        <p:spPr>
          <a:xfrm>
            <a:off x="157507" y="936996"/>
            <a:ext cx="11508922" cy="4792617"/>
          </a:xfrm>
        </p:spPr>
        <p:txBody>
          <a:bodyPr/>
          <a:lstStyle/>
          <a:p>
            <a:r>
              <a:rPr lang="en-US" dirty="0"/>
              <a:t>Tensor Compression: Needed for efficient on-device inference/learning.</a:t>
            </a:r>
          </a:p>
          <a:p>
            <a:pPr lvl="1"/>
            <a:r>
              <a:rPr lang="en-US" dirty="0"/>
              <a:t>Compute and memory requirements double every few months!</a:t>
            </a:r>
          </a:p>
          <a:p>
            <a:pPr lvl="2"/>
            <a:r>
              <a:rPr lang="en-US" dirty="0"/>
              <a:t>E.g., for language tasks, 50-100M (Transformers) </a:t>
            </a:r>
            <a:r>
              <a:rPr lang="en-US" dirty="0">
                <a:sym typeface="Wingdings" panose="05000000000000000000" pitchFamily="2" charset="2"/>
              </a:rPr>
              <a:t> 175B (GPT-3)</a:t>
            </a:r>
            <a:r>
              <a:rPr lang="en-US" dirty="0"/>
              <a:t> </a:t>
            </a:r>
          </a:p>
          <a:p>
            <a:pPr lvl="1"/>
            <a:endParaRPr lang="en-US" sz="800" dirty="0"/>
          </a:p>
          <a:p>
            <a:r>
              <a:rPr lang="en-US" dirty="0"/>
              <a:t>Tensor Compression</a:t>
            </a:r>
          </a:p>
        </p:txBody>
      </p:sp>
      <p:sp>
        <p:nvSpPr>
          <p:cNvPr id="5" name="TextBox 4">
            <a:extLst>
              <a:ext uri="{FF2B5EF4-FFF2-40B4-BE49-F238E27FC236}">
                <a16:creationId xmlns:a16="http://schemas.microsoft.com/office/drawing/2014/main" id="{B72F91ED-3D9F-45F0-9416-B2EDD9E6752A}"/>
              </a:ext>
            </a:extLst>
          </p:cNvPr>
          <p:cNvSpPr txBox="1"/>
          <p:nvPr/>
        </p:nvSpPr>
        <p:spPr>
          <a:xfrm>
            <a:off x="1161057" y="5272915"/>
            <a:ext cx="1207382"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4x4 Matrix</a:t>
            </a:r>
          </a:p>
        </p:txBody>
      </p:sp>
      <p:graphicFrame>
        <p:nvGraphicFramePr>
          <p:cNvPr id="6" name="Table 6">
            <a:extLst>
              <a:ext uri="{FF2B5EF4-FFF2-40B4-BE49-F238E27FC236}">
                <a16:creationId xmlns:a16="http://schemas.microsoft.com/office/drawing/2014/main" id="{CF800425-F865-44C8-BACA-4938248C39BF}"/>
              </a:ext>
            </a:extLst>
          </p:cNvPr>
          <p:cNvGraphicFramePr>
            <a:graphicFrameLocks noGrp="1"/>
          </p:cNvGraphicFramePr>
          <p:nvPr>
            <p:extLst>
              <p:ext uri="{D42A27DB-BD31-4B8C-83A1-F6EECF244321}">
                <p14:modId xmlns:p14="http://schemas.microsoft.com/office/powerpoint/2010/main" val="3327282192"/>
              </p:ext>
            </p:extLst>
          </p:nvPr>
        </p:nvGraphicFramePr>
        <p:xfrm>
          <a:off x="420038" y="3530467"/>
          <a:ext cx="2657045" cy="1742448"/>
        </p:xfrm>
        <a:graphic>
          <a:graphicData uri="http://schemas.openxmlformats.org/drawingml/2006/table">
            <a:tbl>
              <a:tblPr firstRow="1" bandRow="1">
                <a:tableStyleId>{2D5ABB26-0587-4C30-8999-92F81FD0307C}</a:tableStyleId>
              </a:tblPr>
              <a:tblGrid>
                <a:gridCol w="636895">
                  <a:extLst>
                    <a:ext uri="{9D8B030D-6E8A-4147-A177-3AD203B41FA5}">
                      <a16:colId xmlns:a16="http://schemas.microsoft.com/office/drawing/2014/main" val="1049392368"/>
                    </a:ext>
                  </a:extLst>
                </a:gridCol>
                <a:gridCol w="636895">
                  <a:extLst>
                    <a:ext uri="{9D8B030D-6E8A-4147-A177-3AD203B41FA5}">
                      <a16:colId xmlns:a16="http://schemas.microsoft.com/office/drawing/2014/main" val="3458043097"/>
                    </a:ext>
                  </a:extLst>
                </a:gridCol>
                <a:gridCol w="666749">
                  <a:extLst>
                    <a:ext uri="{9D8B030D-6E8A-4147-A177-3AD203B41FA5}">
                      <a16:colId xmlns:a16="http://schemas.microsoft.com/office/drawing/2014/main" val="3407514687"/>
                    </a:ext>
                  </a:extLst>
                </a:gridCol>
                <a:gridCol w="716506">
                  <a:extLst>
                    <a:ext uri="{9D8B030D-6E8A-4147-A177-3AD203B41FA5}">
                      <a16:colId xmlns:a16="http://schemas.microsoft.com/office/drawing/2014/main" val="253606535"/>
                    </a:ext>
                  </a:extLst>
                </a:gridCol>
              </a:tblGrid>
              <a:tr h="435612">
                <a:tc>
                  <a:txBody>
                    <a:bodyPr/>
                    <a:lstStyle/>
                    <a:p>
                      <a:r>
                        <a:rPr lang="en-US" sz="1600"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t>14.9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t>141.3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t>-10.5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49284966"/>
                  </a:ext>
                </a:extLst>
              </a:tr>
              <a:tr h="435612">
                <a:tc>
                  <a:txBody>
                    <a:bodyPr/>
                    <a:lstStyle/>
                    <a:p>
                      <a:r>
                        <a:rPr lang="en-US" sz="1600" dirty="0"/>
                        <a:t>-21.1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t>58.4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t>-191.3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13611590"/>
                  </a:ext>
                </a:extLst>
              </a:tr>
              <a:tr h="435612">
                <a:tc>
                  <a:txBody>
                    <a:bodyPr/>
                    <a:lstStyle/>
                    <a:p>
                      <a:r>
                        <a:rPr lang="en-US" sz="1600" dirty="0"/>
                        <a:t>25.8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t>161.1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7859444"/>
                  </a:ext>
                </a:extLst>
              </a:tr>
              <a:tr h="435612">
                <a:tc>
                  <a:txBody>
                    <a:bodyPr/>
                    <a:lstStyle/>
                    <a:p>
                      <a:r>
                        <a:rPr lang="en-US" sz="1600" dirty="0"/>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t>52.7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t>84.5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37204390"/>
                  </a:ext>
                </a:extLst>
              </a:tr>
            </a:tbl>
          </a:graphicData>
        </a:graphic>
      </p:graphicFrame>
      <p:graphicFrame>
        <p:nvGraphicFramePr>
          <p:cNvPr id="7" name="Table 6">
            <a:extLst>
              <a:ext uri="{FF2B5EF4-FFF2-40B4-BE49-F238E27FC236}">
                <a16:creationId xmlns:a16="http://schemas.microsoft.com/office/drawing/2014/main" id="{9F01C753-C0DB-4A1C-A44E-8A46754BBCB6}"/>
              </a:ext>
            </a:extLst>
          </p:cNvPr>
          <p:cNvGraphicFramePr>
            <a:graphicFrameLocks noGrp="1"/>
          </p:cNvGraphicFramePr>
          <p:nvPr>
            <p:extLst>
              <p:ext uri="{D42A27DB-BD31-4B8C-83A1-F6EECF244321}">
                <p14:modId xmlns:p14="http://schemas.microsoft.com/office/powerpoint/2010/main" val="3075131201"/>
              </p:ext>
            </p:extLst>
          </p:nvPr>
        </p:nvGraphicFramePr>
        <p:xfrm>
          <a:off x="4020575" y="3539496"/>
          <a:ext cx="2657046" cy="1762972"/>
        </p:xfrm>
        <a:graphic>
          <a:graphicData uri="http://schemas.openxmlformats.org/drawingml/2006/table">
            <a:tbl>
              <a:tblPr firstRow="1" bandRow="1">
                <a:tableStyleId>{2D5ABB26-0587-4C30-8999-92F81FD0307C}</a:tableStyleId>
              </a:tblPr>
              <a:tblGrid>
                <a:gridCol w="625955">
                  <a:extLst>
                    <a:ext uri="{9D8B030D-6E8A-4147-A177-3AD203B41FA5}">
                      <a16:colId xmlns:a16="http://schemas.microsoft.com/office/drawing/2014/main" val="1049392368"/>
                    </a:ext>
                  </a:extLst>
                </a:gridCol>
                <a:gridCol w="625955">
                  <a:extLst>
                    <a:ext uri="{9D8B030D-6E8A-4147-A177-3AD203B41FA5}">
                      <a16:colId xmlns:a16="http://schemas.microsoft.com/office/drawing/2014/main" val="3458043097"/>
                    </a:ext>
                  </a:extLst>
                </a:gridCol>
                <a:gridCol w="655296">
                  <a:extLst>
                    <a:ext uri="{9D8B030D-6E8A-4147-A177-3AD203B41FA5}">
                      <a16:colId xmlns:a16="http://schemas.microsoft.com/office/drawing/2014/main" val="3407514687"/>
                    </a:ext>
                  </a:extLst>
                </a:gridCol>
                <a:gridCol w="749840">
                  <a:extLst>
                    <a:ext uri="{9D8B030D-6E8A-4147-A177-3AD203B41FA5}">
                      <a16:colId xmlns:a16="http://schemas.microsoft.com/office/drawing/2014/main" val="253606535"/>
                    </a:ext>
                  </a:extLst>
                </a:gridCol>
              </a:tblGrid>
              <a:tr h="440743">
                <a:tc>
                  <a:txBody>
                    <a:bodyPr/>
                    <a:lstStyle/>
                    <a:p>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sz="1600" dirty="0"/>
                        <a:t>148.9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149284966"/>
                  </a:ext>
                </a:extLst>
              </a:tr>
              <a:tr h="440743">
                <a:tc>
                  <a:txBody>
                    <a:bodyPr/>
                    <a:lstStyle/>
                    <a:p>
                      <a:r>
                        <a:rPr lang="en-US" sz="1600" dirty="0"/>
                        <a:t>-24.3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600" dirty="0"/>
                        <a:t>57.9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sz="1600" dirty="0"/>
                        <a:t>-190.9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313611590"/>
                  </a:ext>
                </a:extLst>
              </a:tr>
              <a:tr h="440743">
                <a:tc>
                  <a:txBody>
                    <a:bodyPr/>
                    <a:lstStyle/>
                    <a:p>
                      <a:r>
                        <a:rPr lang="en-US" sz="1600" dirty="0"/>
                        <a:t>27.4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sz="1600" dirty="0"/>
                        <a:t>171.5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97859444"/>
                  </a:ext>
                </a:extLst>
              </a:tr>
              <a:tr h="440743">
                <a:tc>
                  <a:txBody>
                    <a:bodyPr/>
                    <a:lstStyle/>
                    <a:p>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sz="1600" dirty="0"/>
                        <a:t>57.6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sz="1600" dirty="0"/>
                        <a:t>87.2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337204390"/>
                  </a:ext>
                </a:extLst>
              </a:tr>
            </a:tbl>
          </a:graphicData>
        </a:graphic>
      </p:graphicFrame>
      <p:graphicFrame>
        <p:nvGraphicFramePr>
          <p:cNvPr id="8" name="Table 7">
            <a:extLst>
              <a:ext uri="{FF2B5EF4-FFF2-40B4-BE49-F238E27FC236}">
                <a16:creationId xmlns:a16="http://schemas.microsoft.com/office/drawing/2014/main" id="{9264D02B-8E49-4AD8-BBA2-6BC6AFAE38C5}"/>
              </a:ext>
            </a:extLst>
          </p:cNvPr>
          <p:cNvGraphicFramePr>
            <a:graphicFrameLocks noGrp="1"/>
          </p:cNvGraphicFramePr>
          <p:nvPr>
            <p:extLst>
              <p:ext uri="{D42A27DB-BD31-4B8C-83A1-F6EECF244321}">
                <p14:modId xmlns:p14="http://schemas.microsoft.com/office/powerpoint/2010/main" val="1090565002"/>
              </p:ext>
            </p:extLst>
          </p:nvPr>
        </p:nvGraphicFramePr>
        <p:xfrm>
          <a:off x="7603864" y="3986496"/>
          <a:ext cx="1072580" cy="1341120"/>
        </p:xfrm>
        <a:graphic>
          <a:graphicData uri="http://schemas.openxmlformats.org/drawingml/2006/table">
            <a:tbl>
              <a:tblPr firstRow="1" bandRow="1">
                <a:tableStyleId>{2D5ABB26-0587-4C30-8999-92F81FD0307C}</a:tableStyleId>
              </a:tblPr>
              <a:tblGrid>
                <a:gridCol w="265039">
                  <a:extLst>
                    <a:ext uri="{9D8B030D-6E8A-4147-A177-3AD203B41FA5}">
                      <a16:colId xmlns:a16="http://schemas.microsoft.com/office/drawing/2014/main" val="1049392368"/>
                    </a:ext>
                  </a:extLst>
                </a:gridCol>
                <a:gridCol w="265039">
                  <a:extLst>
                    <a:ext uri="{9D8B030D-6E8A-4147-A177-3AD203B41FA5}">
                      <a16:colId xmlns:a16="http://schemas.microsoft.com/office/drawing/2014/main" val="3458043097"/>
                    </a:ext>
                  </a:extLst>
                </a:gridCol>
                <a:gridCol w="277463">
                  <a:extLst>
                    <a:ext uri="{9D8B030D-6E8A-4147-A177-3AD203B41FA5}">
                      <a16:colId xmlns:a16="http://schemas.microsoft.com/office/drawing/2014/main" val="3407514687"/>
                    </a:ext>
                  </a:extLst>
                </a:gridCol>
                <a:gridCol w="265039">
                  <a:extLst>
                    <a:ext uri="{9D8B030D-6E8A-4147-A177-3AD203B41FA5}">
                      <a16:colId xmlns:a16="http://schemas.microsoft.com/office/drawing/2014/main" val="253606535"/>
                    </a:ext>
                  </a:extLst>
                </a:gridCol>
              </a:tblGrid>
              <a:tr h="304214">
                <a:tc>
                  <a:txBody>
                    <a:bodyPr/>
                    <a:lstStyle/>
                    <a:p>
                      <a:r>
                        <a:rPr lang="en-US" sz="16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149284966"/>
                  </a:ext>
                </a:extLst>
              </a:tr>
              <a:tr h="304214">
                <a:tc>
                  <a:txBody>
                    <a:bodyPr/>
                    <a:lstStyle/>
                    <a:p>
                      <a:r>
                        <a:rPr lang="en-US" sz="16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313611590"/>
                  </a:ext>
                </a:extLst>
              </a:tr>
              <a:tr h="304214">
                <a:tc>
                  <a:txBody>
                    <a:bodyPr/>
                    <a:lstStyle/>
                    <a:p>
                      <a:r>
                        <a:rPr lang="en-US" sz="16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97859444"/>
                  </a:ext>
                </a:extLst>
              </a:tr>
              <a:tr h="304214">
                <a:tc>
                  <a:txBody>
                    <a:bodyPr/>
                    <a:lstStyle/>
                    <a:p>
                      <a:r>
                        <a:rPr lang="en-US" sz="16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337204390"/>
                  </a:ext>
                </a:extLst>
              </a:tr>
            </a:tbl>
          </a:graphicData>
        </a:graphic>
      </p:graphicFrame>
      <p:graphicFrame>
        <p:nvGraphicFramePr>
          <p:cNvPr id="10" name="Table 6">
            <a:extLst>
              <a:ext uri="{FF2B5EF4-FFF2-40B4-BE49-F238E27FC236}">
                <a16:creationId xmlns:a16="http://schemas.microsoft.com/office/drawing/2014/main" id="{96C515D0-35BB-47DF-B05D-D8913EA735DD}"/>
              </a:ext>
            </a:extLst>
          </p:cNvPr>
          <p:cNvGraphicFramePr>
            <a:graphicFrameLocks noGrp="1"/>
          </p:cNvGraphicFramePr>
          <p:nvPr>
            <p:extLst>
              <p:ext uri="{D42A27DB-BD31-4B8C-83A1-F6EECF244321}">
                <p14:modId xmlns:p14="http://schemas.microsoft.com/office/powerpoint/2010/main" val="4029379027"/>
              </p:ext>
            </p:extLst>
          </p:nvPr>
        </p:nvGraphicFramePr>
        <p:xfrm>
          <a:off x="9427643" y="4141297"/>
          <a:ext cx="1396301" cy="682648"/>
        </p:xfrm>
        <a:graphic>
          <a:graphicData uri="http://schemas.openxmlformats.org/drawingml/2006/table">
            <a:tbl>
              <a:tblPr firstRow="1" bandRow="1">
                <a:tableStyleId>{2D5ABB26-0587-4C30-8999-92F81FD0307C}</a:tableStyleId>
              </a:tblPr>
              <a:tblGrid>
                <a:gridCol w="649128">
                  <a:extLst>
                    <a:ext uri="{9D8B030D-6E8A-4147-A177-3AD203B41FA5}">
                      <a16:colId xmlns:a16="http://schemas.microsoft.com/office/drawing/2014/main" val="1049392368"/>
                    </a:ext>
                  </a:extLst>
                </a:gridCol>
                <a:gridCol w="747173">
                  <a:extLst>
                    <a:ext uri="{9D8B030D-6E8A-4147-A177-3AD203B41FA5}">
                      <a16:colId xmlns:a16="http://schemas.microsoft.com/office/drawing/2014/main" val="3458043097"/>
                    </a:ext>
                  </a:extLst>
                </a:gridCol>
              </a:tblGrid>
              <a:tr h="347368">
                <a:tc>
                  <a:txBody>
                    <a:bodyPr/>
                    <a:lstStyle/>
                    <a:p>
                      <a:r>
                        <a:rPr lang="en-US" sz="1600" dirty="0"/>
                        <a:t>58.4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600" dirty="0"/>
                        <a:t>-191.3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149284966"/>
                  </a:ext>
                </a:extLst>
              </a:tr>
              <a:tr h="298963">
                <a:tc>
                  <a:txBody>
                    <a:bodyPr/>
                    <a:lstStyle/>
                    <a:p>
                      <a:r>
                        <a:rPr lang="en-US" sz="1600" dirty="0"/>
                        <a:t>52.7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600" dirty="0"/>
                        <a:t>161.1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313611590"/>
                  </a:ext>
                </a:extLst>
              </a:tr>
            </a:tbl>
          </a:graphicData>
        </a:graphic>
      </p:graphicFrame>
      <p:sp>
        <p:nvSpPr>
          <p:cNvPr id="11" name="TextBox 10">
            <a:extLst>
              <a:ext uri="{FF2B5EF4-FFF2-40B4-BE49-F238E27FC236}">
                <a16:creationId xmlns:a16="http://schemas.microsoft.com/office/drawing/2014/main" id="{3C6D4FF8-86A8-4E70-AC27-65CF8F51FFBA}"/>
              </a:ext>
            </a:extLst>
          </p:cNvPr>
          <p:cNvSpPr txBox="1"/>
          <p:nvPr/>
        </p:nvSpPr>
        <p:spPr>
          <a:xfrm>
            <a:off x="3992802" y="5298140"/>
            <a:ext cx="2858026" cy="369332"/>
          </a:xfrm>
          <a:prstGeom prst="rect">
            <a:avLst/>
          </a:prstGeom>
          <a:noFill/>
        </p:spPr>
        <p:txBody>
          <a:bodyPr wrap="square" rtlCol="0">
            <a:spAutoFit/>
          </a:bodyPr>
          <a:lstStyle/>
          <a:p>
            <a:r>
              <a:rPr lang="en-US" dirty="0">
                <a:solidFill>
                  <a:prstClr val="black"/>
                </a:solidFill>
                <a:latin typeface="Calibri" panose="020F0502020204030204"/>
              </a:rPr>
              <a:t>Discard Unimportant Values</a:t>
            </a:r>
          </a:p>
        </p:txBody>
      </p:sp>
      <p:sp>
        <p:nvSpPr>
          <p:cNvPr id="12" name="TextBox 11">
            <a:extLst>
              <a:ext uri="{FF2B5EF4-FFF2-40B4-BE49-F238E27FC236}">
                <a16:creationId xmlns:a16="http://schemas.microsoft.com/office/drawing/2014/main" id="{B2F30934-46F6-493F-984F-875462C033A0}"/>
              </a:ext>
            </a:extLst>
          </p:cNvPr>
          <p:cNvSpPr txBox="1"/>
          <p:nvPr/>
        </p:nvSpPr>
        <p:spPr>
          <a:xfrm>
            <a:off x="9083032" y="4855006"/>
            <a:ext cx="2388539" cy="646331"/>
          </a:xfrm>
          <a:prstGeom prst="rect">
            <a:avLst/>
          </a:prstGeom>
          <a:noFill/>
        </p:spPr>
        <p:txBody>
          <a:bodyPr wrap="none" rtlCol="0">
            <a:spAutoFit/>
          </a:bodyPr>
          <a:lstStyle/>
          <a:p>
            <a:r>
              <a:rPr lang="en-US" dirty="0">
                <a:solidFill>
                  <a:prstClr val="black"/>
                </a:solidFill>
                <a:latin typeface="Calibri" panose="020F0502020204030204"/>
              </a:rPr>
              <a:t>Reduce Number of </a:t>
            </a:r>
            <a:br>
              <a:rPr lang="en-US" dirty="0">
                <a:solidFill>
                  <a:prstClr val="black"/>
                </a:solidFill>
                <a:latin typeface="Calibri" panose="020F0502020204030204"/>
              </a:rPr>
            </a:br>
            <a:r>
              <a:rPr lang="en-US" dirty="0">
                <a:solidFill>
                  <a:prstClr val="black"/>
                </a:solidFill>
                <a:latin typeface="Calibri" panose="020F0502020204030204"/>
              </a:rPr>
              <a:t>Values To Be Processed</a:t>
            </a:r>
          </a:p>
        </p:txBody>
      </p:sp>
      <p:sp>
        <p:nvSpPr>
          <p:cNvPr id="13" name="TextBox 12">
            <a:extLst>
              <a:ext uri="{FF2B5EF4-FFF2-40B4-BE49-F238E27FC236}">
                <a16:creationId xmlns:a16="http://schemas.microsoft.com/office/drawing/2014/main" id="{15C63969-5191-4CB1-BD82-F3375E8729CD}"/>
              </a:ext>
            </a:extLst>
          </p:cNvPr>
          <p:cNvSpPr txBox="1"/>
          <p:nvPr/>
        </p:nvSpPr>
        <p:spPr>
          <a:xfrm>
            <a:off x="7116113" y="5402877"/>
            <a:ext cx="2311530" cy="646331"/>
          </a:xfrm>
          <a:prstGeom prst="rect">
            <a:avLst/>
          </a:prstGeom>
          <a:noFill/>
        </p:spPr>
        <p:txBody>
          <a:bodyPr wrap="none" rtlCol="0">
            <a:spAutoFit/>
          </a:bodyPr>
          <a:lstStyle/>
          <a:p>
            <a:r>
              <a:rPr lang="en-US" dirty="0">
                <a:solidFill>
                  <a:prstClr val="black"/>
                </a:solidFill>
                <a:latin typeface="Calibri" panose="020F0502020204030204"/>
              </a:rPr>
              <a:t>Limit Range of Values,</a:t>
            </a:r>
          </a:p>
          <a:p>
            <a:r>
              <a:rPr lang="en-US" dirty="0">
                <a:solidFill>
                  <a:prstClr val="black"/>
                </a:solidFill>
                <a:latin typeface="Calibri" panose="020F0502020204030204"/>
              </a:rPr>
              <a:t>Eliminate Redundancy</a:t>
            </a:r>
          </a:p>
        </p:txBody>
      </p:sp>
      <p:sp>
        <p:nvSpPr>
          <p:cNvPr id="14" name="Rectangle 13">
            <a:extLst>
              <a:ext uri="{FF2B5EF4-FFF2-40B4-BE49-F238E27FC236}">
                <a16:creationId xmlns:a16="http://schemas.microsoft.com/office/drawing/2014/main" id="{6FE1950F-B89F-49B8-B9E2-7EFC05E12BC9}"/>
              </a:ext>
            </a:extLst>
          </p:cNvPr>
          <p:cNvSpPr/>
          <p:nvPr/>
        </p:nvSpPr>
        <p:spPr>
          <a:xfrm>
            <a:off x="4890798" y="2638109"/>
            <a:ext cx="1205202" cy="461665"/>
          </a:xfrm>
          <a:prstGeom prst="rect">
            <a:avLst/>
          </a:prstGeom>
        </p:spPr>
        <p:txBody>
          <a:bodyPr wrap="none">
            <a:spAutoFit/>
          </a:bodyPr>
          <a:lstStyle/>
          <a:p>
            <a:r>
              <a:rPr lang="en-US" sz="2400" b="1" dirty="0">
                <a:solidFill>
                  <a:srgbClr val="002060"/>
                </a:solidFill>
                <a:latin typeface="Calibri" panose="020F0502020204030204"/>
              </a:rPr>
              <a:t>Sparsity</a:t>
            </a:r>
          </a:p>
        </p:txBody>
      </p:sp>
      <p:sp>
        <p:nvSpPr>
          <p:cNvPr id="15" name="Rectangle 14">
            <a:extLst>
              <a:ext uri="{FF2B5EF4-FFF2-40B4-BE49-F238E27FC236}">
                <a16:creationId xmlns:a16="http://schemas.microsoft.com/office/drawing/2014/main" id="{1B6A4883-8FF5-41D7-9204-C4BC3EF55E67}"/>
              </a:ext>
            </a:extLst>
          </p:cNvPr>
          <p:cNvSpPr/>
          <p:nvPr/>
        </p:nvSpPr>
        <p:spPr>
          <a:xfrm>
            <a:off x="9191529" y="2421545"/>
            <a:ext cx="1780006" cy="830997"/>
          </a:xfrm>
          <a:prstGeom prst="rect">
            <a:avLst/>
          </a:prstGeom>
        </p:spPr>
        <p:txBody>
          <a:bodyPr wrap="square">
            <a:spAutoFit/>
          </a:bodyPr>
          <a:lstStyle/>
          <a:p>
            <a:pPr algn="ctr"/>
            <a:r>
              <a:rPr lang="en-US" sz="2400" b="1" dirty="0">
                <a:solidFill>
                  <a:srgbClr val="002060"/>
                </a:solidFill>
                <a:latin typeface="Calibri" panose="020F0502020204030204"/>
              </a:rPr>
              <a:t>Size Reduction</a:t>
            </a:r>
          </a:p>
        </p:txBody>
      </p:sp>
      <p:sp>
        <p:nvSpPr>
          <p:cNvPr id="16" name="Rectangle 15">
            <a:extLst>
              <a:ext uri="{FF2B5EF4-FFF2-40B4-BE49-F238E27FC236}">
                <a16:creationId xmlns:a16="http://schemas.microsoft.com/office/drawing/2014/main" id="{C92FE671-C7CA-4F97-8658-F2FB6F743F19}"/>
              </a:ext>
            </a:extLst>
          </p:cNvPr>
          <p:cNvSpPr/>
          <p:nvPr/>
        </p:nvSpPr>
        <p:spPr>
          <a:xfrm>
            <a:off x="7113164" y="2466785"/>
            <a:ext cx="2126214" cy="830997"/>
          </a:xfrm>
          <a:prstGeom prst="rect">
            <a:avLst/>
          </a:prstGeom>
        </p:spPr>
        <p:txBody>
          <a:bodyPr wrap="square">
            <a:spAutoFit/>
          </a:bodyPr>
          <a:lstStyle/>
          <a:p>
            <a:pPr algn="ctr"/>
            <a:r>
              <a:rPr lang="en-US" sz="2400" b="1" dirty="0">
                <a:solidFill>
                  <a:srgbClr val="002060"/>
                </a:solidFill>
                <a:latin typeface="Calibri" panose="020F0502020204030204"/>
              </a:rPr>
              <a:t>Value Approximation</a:t>
            </a:r>
          </a:p>
        </p:txBody>
      </p:sp>
      <p:sp>
        <p:nvSpPr>
          <p:cNvPr id="17" name="Arrow: Right 16">
            <a:extLst>
              <a:ext uri="{FF2B5EF4-FFF2-40B4-BE49-F238E27FC236}">
                <a16:creationId xmlns:a16="http://schemas.microsoft.com/office/drawing/2014/main" id="{97442DC3-F6EF-4337-AACB-C44FC6A279C3}"/>
              </a:ext>
            </a:extLst>
          </p:cNvPr>
          <p:cNvSpPr/>
          <p:nvPr/>
        </p:nvSpPr>
        <p:spPr>
          <a:xfrm>
            <a:off x="3226140" y="4261493"/>
            <a:ext cx="566903" cy="318977"/>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A6687C7-1E70-463B-A3F0-6EEF827C8AF0}"/>
              </a:ext>
            </a:extLst>
          </p:cNvPr>
          <p:cNvSpPr txBox="1"/>
          <p:nvPr/>
        </p:nvSpPr>
        <p:spPr>
          <a:xfrm>
            <a:off x="2230213" y="5774619"/>
            <a:ext cx="4883646" cy="830997"/>
          </a:xfrm>
          <a:prstGeom prst="rect">
            <a:avLst/>
          </a:prstGeom>
          <a:solidFill>
            <a:schemeClr val="accent4">
              <a:lumMod val="60000"/>
              <a:lumOff val="40000"/>
            </a:schemeClr>
          </a:solidFill>
          <a:ln w="12700">
            <a:solidFill>
              <a:srgbClr val="C00000"/>
            </a:solidFill>
          </a:ln>
        </p:spPr>
        <p:txBody>
          <a:bodyPr wrap="square" rtlCol="0">
            <a:spAutoFit/>
          </a:bodyPr>
          <a:lstStyle/>
          <a:p>
            <a:r>
              <a:rPr lang="en-US" sz="2400" b="1" i="1" dirty="0">
                <a:solidFill>
                  <a:srgbClr val="C00000"/>
                </a:solidFill>
              </a:rPr>
              <a:t>“Special HW/SW mechanisms are needed for exploiting the benefits”</a:t>
            </a:r>
          </a:p>
        </p:txBody>
      </p:sp>
      <p:sp>
        <p:nvSpPr>
          <p:cNvPr id="21" name="TextBox 20">
            <a:extLst>
              <a:ext uri="{FF2B5EF4-FFF2-40B4-BE49-F238E27FC236}">
                <a16:creationId xmlns:a16="http://schemas.microsoft.com/office/drawing/2014/main" id="{7E695DC6-2219-43E2-ACA5-4E087FA0C3CD}"/>
              </a:ext>
            </a:extLst>
          </p:cNvPr>
          <p:cNvSpPr txBox="1"/>
          <p:nvPr/>
        </p:nvSpPr>
        <p:spPr>
          <a:xfrm>
            <a:off x="4212700" y="3102945"/>
            <a:ext cx="2858026" cy="369332"/>
          </a:xfrm>
          <a:prstGeom prst="rect">
            <a:avLst/>
          </a:prstGeom>
          <a:noFill/>
        </p:spPr>
        <p:txBody>
          <a:bodyPr wrap="square" rtlCol="0">
            <a:spAutoFit/>
          </a:bodyPr>
          <a:lstStyle/>
          <a:p>
            <a:r>
              <a:rPr lang="en-US" b="1" dirty="0">
                <a:solidFill>
                  <a:prstClr val="black"/>
                </a:solidFill>
                <a:latin typeface="Calibri" panose="020F0502020204030204"/>
              </a:rPr>
              <a:t>Unstructured/Structured</a:t>
            </a:r>
          </a:p>
        </p:txBody>
      </p:sp>
      <p:sp>
        <p:nvSpPr>
          <p:cNvPr id="22" name="TextBox 21">
            <a:extLst>
              <a:ext uri="{FF2B5EF4-FFF2-40B4-BE49-F238E27FC236}">
                <a16:creationId xmlns:a16="http://schemas.microsoft.com/office/drawing/2014/main" id="{380EEDF5-C8C2-46C5-856A-91BFE79AFB92}"/>
              </a:ext>
            </a:extLst>
          </p:cNvPr>
          <p:cNvSpPr txBox="1"/>
          <p:nvPr/>
        </p:nvSpPr>
        <p:spPr>
          <a:xfrm>
            <a:off x="6677621" y="3207302"/>
            <a:ext cx="2858026" cy="646331"/>
          </a:xfrm>
          <a:prstGeom prst="rect">
            <a:avLst/>
          </a:prstGeom>
          <a:noFill/>
        </p:spPr>
        <p:txBody>
          <a:bodyPr wrap="square" rtlCol="0">
            <a:spAutoFit/>
          </a:bodyPr>
          <a:lstStyle/>
          <a:p>
            <a:pPr algn="ctr"/>
            <a:r>
              <a:rPr lang="en-US" b="1" dirty="0">
                <a:solidFill>
                  <a:prstClr val="black"/>
                </a:solidFill>
                <a:latin typeface="Calibri" panose="020F0502020204030204"/>
              </a:rPr>
              <a:t>Quantization, </a:t>
            </a:r>
            <a:br>
              <a:rPr lang="en-US" b="1" dirty="0">
                <a:solidFill>
                  <a:prstClr val="black"/>
                </a:solidFill>
                <a:latin typeface="Calibri" panose="020F0502020204030204"/>
              </a:rPr>
            </a:br>
            <a:r>
              <a:rPr lang="en-US" b="1" dirty="0">
                <a:solidFill>
                  <a:prstClr val="black"/>
                </a:solidFill>
                <a:latin typeface="Calibri" panose="020F0502020204030204"/>
              </a:rPr>
              <a:t>Value Similarity</a:t>
            </a:r>
          </a:p>
        </p:txBody>
      </p:sp>
      <p:sp>
        <p:nvSpPr>
          <p:cNvPr id="23" name="TextBox 22">
            <a:extLst>
              <a:ext uri="{FF2B5EF4-FFF2-40B4-BE49-F238E27FC236}">
                <a16:creationId xmlns:a16="http://schemas.microsoft.com/office/drawing/2014/main" id="{666BDC8C-2D69-4FE1-BDEE-642E622180C2}"/>
              </a:ext>
            </a:extLst>
          </p:cNvPr>
          <p:cNvSpPr txBox="1"/>
          <p:nvPr/>
        </p:nvSpPr>
        <p:spPr>
          <a:xfrm>
            <a:off x="8676444" y="3186906"/>
            <a:ext cx="2858026" cy="923330"/>
          </a:xfrm>
          <a:prstGeom prst="rect">
            <a:avLst/>
          </a:prstGeom>
          <a:noFill/>
        </p:spPr>
        <p:txBody>
          <a:bodyPr wrap="square" rtlCol="0">
            <a:spAutoFit/>
          </a:bodyPr>
          <a:lstStyle/>
          <a:p>
            <a:pPr algn="ctr"/>
            <a:r>
              <a:rPr lang="en-US" b="1" dirty="0">
                <a:solidFill>
                  <a:prstClr val="black"/>
                </a:solidFill>
                <a:latin typeface="Calibri" panose="020F0502020204030204"/>
              </a:rPr>
              <a:t>Reduction of Dimension/Shape, Decomposition</a:t>
            </a:r>
          </a:p>
        </p:txBody>
      </p:sp>
    </p:spTree>
    <p:extLst>
      <p:ext uri="{BB962C8B-B14F-4D97-AF65-F5344CB8AC3E}">
        <p14:creationId xmlns:p14="http://schemas.microsoft.com/office/powerpoint/2010/main" val="1499454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56822-9301-484C-A845-C05D6239D0CE}"/>
              </a:ext>
            </a:extLst>
          </p:cNvPr>
          <p:cNvSpPr>
            <a:spLocks noGrp="1"/>
          </p:cNvSpPr>
          <p:nvPr>
            <p:ph type="title"/>
          </p:nvPr>
        </p:nvSpPr>
        <p:spPr/>
        <p:txBody>
          <a:bodyPr/>
          <a:lstStyle/>
          <a:p>
            <a:r>
              <a:rPr lang="en-US" dirty="0"/>
              <a:t>Analyzing NPUs for Recent Dense/Sparse DNNs</a:t>
            </a:r>
          </a:p>
        </p:txBody>
      </p:sp>
      <p:sp>
        <p:nvSpPr>
          <p:cNvPr id="3" name="Slide Number Placeholder 2">
            <a:extLst>
              <a:ext uri="{FF2B5EF4-FFF2-40B4-BE49-F238E27FC236}">
                <a16:creationId xmlns:a16="http://schemas.microsoft.com/office/drawing/2014/main" id="{481ABBA3-9D55-4390-BE28-F26E5ABD4856}"/>
              </a:ext>
            </a:extLst>
          </p:cNvPr>
          <p:cNvSpPr>
            <a:spLocks noGrp="1"/>
          </p:cNvSpPr>
          <p:nvPr>
            <p:ph type="sldNum" sz="quarter" idx="12"/>
          </p:nvPr>
        </p:nvSpPr>
        <p:spPr/>
        <p:txBody>
          <a:bodyPr/>
          <a:lstStyle/>
          <a:p>
            <a:fld id="{86E00D81-A243-204E-9897-44BD133A87DB}" type="slidenum">
              <a:rPr lang="en-US" smtClean="0"/>
              <a:t>13</a:t>
            </a:fld>
            <a:endParaRPr lang="en-US" dirty="0"/>
          </a:p>
        </p:txBody>
      </p:sp>
      <p:pic>
        <p:nvPicPr>
          <p:cNvPr id="6" name="Picture 5">
            <a:extLst>
              <a:ext uri="{FF2B5EF4-FFF2-40B4-BE49-F238E27FC236}">
                <a16:creationId xmlns:a16="http://schemas.microsoft.com/office/drawing/2014/main" id="{8818D4F7-22B1-417D-9EBE-8B813731B7F2}"/>
              </a:ext>
            </a:extLst>
          </p:cNvPr>
          <p:cNvPicPr>
            <a:picLocks noChangeAspect="1"/>
          </p:cNvPicPr>
          <p:nvPr/>
        </p:nvPicPr>
        <p:blipFill>
          <a:blip r:embed="rId2"/>
          <a:stretch>
            <a:fillRect/>
          </a:stretch>
        </p:blipFill>
        <p:spPr>
          <a:xfrm>
            <a:off x="0" y="4117530"/>
            <a:ext cx="8288948" cy="1863623"/>
          </a:xfrm>
          <a:prstGeom prst="rect">
            <a:avLst/>
          </a:prstGeom>
        </p:spPr>
      </p:pic>
      <p:sp>
        <p:nvSpPr>
          <p:cNvPr id="7" name="TextBox 6">
            <a:extLst>
              <a:ext uri="{FF2B5EF4-FFF2-40B4-BE49-F238E27FC236}">
                <a16:creationId xmlns:a16="http://schemas.microsoft.com/office/drawing/2014/main" id="{480AA933-F227-4336-BB0A-5E1170E223F3}"/>
              </a:ext>
            </a:extLst>
          </p:cNvPr>
          <p:cNvSpPr txBox="1"/>
          <p:nvPr/>
        </p:nvSpPr>
        <p:spPr>
          <a:xfrm>
            <a:off x="536202" y="3867609"/>
            <a:ext cx="7427583" cy="369332"/>
          </a:xfrm>
          <a:prstGeom prst="rect">
            <a:avLst/>
          </a:prstGeom>
          <a:noFill/>
        </p:spPr>
        <p:txBody>
          <a:bodyPr wrap="square" rtlCol="0">
            <a:spAutoFit/>
          </a:bodyPr>
          <a:lstStyle/>
          <a:p>
            <a:pPr algn="ctr"/>
            <a:r>
              <a:rPr lang="en-US" dirty="0"/>
              <a:t>Understanding Data Reuse of Recent Computer Vision and Language Models</a:t>
            </a:r>
          </a:p>
        </p:txBody>
      </p:sp>
      <p:pic>
        <p:nvPicPr>
          <p:cNvPr id="9" name="Picture 8">
            <a:extLst>
              <a:ext uri="{FF2B5EF4-FFF2-40B4-BE49-F238E27FC236}">
                <a16:creationId xmlns:a16="http://schemas.microsoft.com/office/drawing/2014/main" id="{D831077D-962E-4DB4-852A-9D250577F0C3}"/>
              </a:ext>
            </a:extLst>
          </p:cNvPr>
          <p:cNvPicPr>
            <a:picLocks noChangeAspect="1"/>
          </p:cNvPicPr>
          <p:nvPr/>
        </p:nvPicPr>
        <p:blipFill>
          <a:blip r:embed="rId3"/>
          <a:stretch>
            <a:fillRect/>
          </a:stretch>
        </p:blipFill>
        <p:spPr>
          <a:xfrm>
            <a:off x="8288948" y="3219411"/>
            <a:ext cx="3791300" cy="1981202"/>
          </a:xfrm>
          <a:prstGeom prst="rect">
            <a:avLst/>
          </a:prstGeom>
        </p:spPr>
      </p:pic>
      <p:pic>
        <p:nvPicPr>
          <p:cNvPr id="11" name="Picture 10">
            <a:extLst>
              <a:ext uri="{FF2B5EF4-FFF2-40B4-BE49-F238E27FC236}">
                <a16:creationId xmlns:a16="http://schemas.microsoft.com/office/drawing/2014/main" id="{D34B70AA-0252-4067-99C7-D15F9DEF4DD2}"/>
              </a:ext>
            </a:extLst>
          </p:cNvPr>
          <p:cNvPicPr>
            <a:picLocks noChangeAspect="1"/>
          </p:cNvPicPr>
          <p:nvPr/>
        </p:nvPicPr>
        <p:blipFill>
          <a:blip r:embed="rId4"/>
          <a:stretch>
            <a:fillRect/>
          </a:stretch>
        </p:blipFill>
        <p:spPr>
          <a:xfrm>
            <a:off x="5911968" y="927866"/>
            <a:ext cx="5721791" cy="1932581"/>
          </a:xfrm>
          <a:prstGeom prst="rect">
            <a:avLst/>
          </a:prstGeom>
        </p:spPr>
      </p:pic>
      <p:sp>
        <p:nvSpPr>
          <p:cNvPr id="12" name="TextBox 11">
            <a:extLst>
              <a:ext uri="{FF2B5EF4-FFF2-40B4-BE49-F238E27FC236}">
                <a16:creationId xmlns:a16="http://schemas.microsoft.com/office/drawing/2014/main" id="{62C715A7-72EA-4DAB-8EB5-C36F7BE08B04}"/>
              </a:ext>
            </a:extLst>
          </p:cNvPr>
          <p:cNvSpPr txBox="1"/>
          <p:nvPr/>
        </p:nvSpPr>
        <p:spPr>
          <a:xfrm>
            <a:off x="1517532" y="6085752"/>
            <a:ext cx="7605203" cy="584775"/>
          </a:xfrm>
          <a:prstGeom prst="rect">
            <a:avLst/>
          </a:prstGeom>
          <a:solidFill>
            <a:schemeClr val="bg1"/>
          </a:solidFill>
          <a:ln>
            <a:solidFill>
              <a:schemeClr val="tx1"/>
            </a:solidFill>
          </a:ln>
        </p:spPr>
        <p:txBody>
          <a:bodyPr wrap="square">
            <a:spAutoFit/>
          </a:bodyPr>
          <a:lstStyle/>
          <a:p>
            <a:r>
              <a:rPr lang="en-US" sz="1600" b="1" i="1" dirty="0">
                <a:latin typeface="Calibri" panose="020F0502020204030204" pitchFamily="34" charset="0"/>
                <a:cs typeface="Calibri" panose="020F0502020204030204" pitchFamily="34" charset="0"/>
              </a:rPr>
              <a:t>Hardware Acceleration of Sparse and Irregular Tensor Computations of ML Models: A Survey and Insights. </a:t>
            </a:r>
            <a:r>
              <a:rPr lang="en-US" sz="1600" b="1" dirty="0">
                <a:latin typeface="Calibri" panose="020F0502020204030204" pitchFamily="34" charset="0"/>
                <a:cs typeface="Calibri" panose="020F0502020204030204" pitchFamily="34" charset="0"/>
              </a:rPr>
              <a:t>S. Dave et al. In Proceedings of the IEEE, volume 109, no 10, 2021.</a:t>
            </a:r>
          </a:p>
        </p:txBody>
      </p:sp>
      <p:sp>
        <p:nvSpPr>
          <p:cNvPr id="13" name="TextBox 12">
            <a:extLst>
              <a:ext uri="{FF2B5EF4-FFF2-40B4-BE49-F238E27FC236}">
                <a16:creationId xmlns:a16="http://schemas.microsoft.com/office/drawing/2014/main" id="{384252D7-0B41-414F-A9E3-0963F63D0402}"/>
              </a:ext>
            </a:extLst>
          </p:cNvPr>
          <p:cNvSpPr txBox="1"/>
          <p:nvPr/>
        </p:nvSpPr>
        <p:spPr>
          <a:xfrm>
            <a:off x="6386858" y="2736320"/>
            <a:ext cx="5471754" cy="369332"/>
          </a:xfrm>
          <a:prstGeom prst="rect">
            <a:avLst/>
          </a:prstGeom>
          <a:noFill/>
        </p:spPr>
        <p:txBody>
          <a:bodyPr wrap="none" rtlCol="0">
            <a:spAutoFit/>
          </a:bodyPr>
          <a:lstStyle/>
          <a:p>
            <a:r>
              <a:rPr lang="en-US" dirty="0"/>
              <a:t>Understanding Load Balancing and Structured Structures</a:t>
            </a:r>
          </a:p>
        </p:txBody>
      </p:sp>
      <p:sp>
        <p:nvSpPr>
          <p:cNvPr id="14" name="TextBox 13">
            <a:extLst>
              <a:ext uri="{FF2B5EF4-FFF2-40B4-BE49-F238E27FC236}">
                <a16:creationId xmlns:a16="http://schemas.microsoft.com/office/drawing/2014/main" id="{CCC2F624-0316-460C-A80E-A6510D6860C1}"/>
              </a:ext>
            </a:extLst>
          </p:cNvPr>
          <p:cNvSpPr txBox="1"/>
          <p:nvPr/>
        </p:nvSpPr>
        <p:spPr>
          <a:xfrm>
            <a:off x="9122735" y="5130084"/>
            <a:ext cx="2722505" cy="646331"/>
          </a:xfrm>
          <a:prstGeom prst="rect">
            <a:avLst/>
          </a:prstGeom>
          <a:noFill/>
        </p:spPr>
        <p:txBody>
          <a:bodyPr wrap="square" rtlCol="0">
            <a:spAutoFit/>
          </a:bodyPr>
          <a:lstStyle/>
          <a:p>
            <a:pPr algn="ctr"/>
            <a:r>
              <a:rPr lang="en-US" dirty="0"/>
              <a:t>Storage Savings for Different Encodings</a:t>
            </a:r>
          </a:p>
        </p:txBody>
      </p:sp>
      <p:pic>
        <p:nvPicPr>
          <p:cNvPr id="16" name="Picture 15">
            <a:extLst>
              <a:ext uri="{FF2B5EF4-FFF2-40B4-BE49-F238E27FC236}">
                <a16:creationId xmlns:a16="http://schemas.microsoft.com/office/drawing/2014/main" id="{7F848707-B9ED-4B95-AEFF-661237E5B255}"/>
              </a:ext>
            </a:extLst>
          </p:cNvPr>
          <p:cNvPicPr>
            <a:picLocks noChangeAspect="1"/>
          </p:cNvPicPr>
          <p:nvPr/>
        </p:nvPicPr>
        <p:blipFill>
          <a:blip r:embed="rId5"/>
          <a:stretch>
            <a:fillRect/>
          </a:stretch>
        </p:blipFill>
        <p:spPr>
          <a:xfrm>
            <a:off x="300717" y="896795"/>
            <a:ext cx="3482437" cy="2917281"/>
          </a:xfrm>
          <a:prstGeom prst="rect">
            <a:avLst/>
          </a:prstGeom>
        </p:spPr>
      </p:pic>
      <p:sp>
        <p:nvSpPr>
          <p:cNvPr id="17" name="TextBox 16">
            <a:extLst>
              <a:ext uri="{FF2B5EF4-FFF2-40B4-BE49-F238E27FC236}">
                <a16:creationId xmlns:a16="http://schemas.microsoft.com/office/drawing/2014/main" id="{87FA7339-2E5F-441E-9253-2AAE8183C33F}"/>
              </a:ext>
            </a:extLst>
          </p:cNvPr>
          <p:cNvSpPr txBox="1"/>
          <p:nvPr/>
        </p:nvSpPr>
        <p:spPr>
          <a:xfrm>
            <a:off x="3475315" y="1893770"/>
            <a:ext cx="1872862" cy="1200329"/>
          </a:xfrm>
          <a:prstGeom prst="rect">
            <a:avLst/>
          </a:prstGeom>
          <a:noFill/>
        </p:spPr>
        <p:txBody>
          <a:bodyPr wrap="square" rtlCol="0">
            <a:spAutoFit/>
          </a:bodyPr>
          <a:lstStyle/>
          <a:p>
            <a:pPr algn="ctr"/>
            <a:r>
              <a:rPr lang="en-US" dirty="0"/>
              <a:t>Obtained Speedups and Execution Overheads</a:t>
            </a:r>
          </a:p>
        </p:txBody>
      </p:sp>
    </p:spTree>
    <p:extLst>
      <p:ext uri="{BB962C8B-B14F-4D97-AF65-F5344CB8AC3E}">
        <p14:creationId xmlns:p14="http://schemas.microsoft.com/office/powerpoint/2010/main" val="2644523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1BC3-97CA-476A-83DD-B90D66A1BD9F}"/>
              </a:ext>
            </a:extLst>
          </p:cNvPr>
          <p:cNvSpPr>
            <a:spLocks noGrp="1"/>
          </p:cNvSpPr>
          <p:nvPr>
            <p:ph type="title"/>
          </p:nvPr>
        </p:nvSpPr>
        <p:spPr>
          <a:xfrm>
            <a:off x="0" y="0"/>
            <a:ext cx="12192000" cy="885371"/>
          </a:xfrm>
        </p:spPr>
        <p:txBody>
          <a:bodyPr vert="horz" anchor="b" anchorCtr="0">
            <a:normAutofit/>
          </a:bodyPr>
          <a:lstStyle/>
          <a:p>
            <a:r>
              <a:rPr kumimoji="0" lang="en-US" b="1" kern="1200" dirty="0">
                <a:effectLst>
                  <a:outerShdw blurRad="38100" dist="38100" dir="2700000" algn="tl">
                    <a:srgbClr val="000000">
                      <a:alpha val="43137"/>
                    </a:srgbClr>
                  </a:outerShdw>
                </a:effectLst>
                <a:latin typeface="Candara" pitchFamily="34" charset="0"/>
                <a:ea typeface="+mj-ea"/>
                <a:cs typeface="+mj-cs"/>
              </a:rPr>
              <a:t>DSE: Drastic but Systematic Pruning</a:t>
            </a:r>
          </a:p>
        </p:txBody>
      </p:sp>
      <p:pic>
        <p:nvPicPr>
          <p:cNvPr id="12" name="Picture 11" descr="Graphical user interface, application&#10;&#10;Description automatically generated">
            <a:extLst>
              <a:ext uri="{FF2B5EF4-FFF2-40B4-BE49-F238E27FC236}">
                <a16:creationId xmlns:a16="http://schemas.microsoft.com/office/drawing/2014/main" id="{674D543B-9B39-4E7E-A682-015F016146EA}"/>
              </a:ext>
            </a:extLst>
          </p:cNvPr>
          <p:cNvPicPr>
            <a:picLocks noChangeAspect="1"/>
          </p:cNvPicPr>
          <p:nvPr/>
        </p:nvPicPr>
        <p:blipFill>
          <a:blip r:embed="rId3"/>
          <a:stretch>
            <a:fillRect/>
          </a:stretch>
        </p:blipFill>
        <p:spPr>
          <a:xfrm>
            <a:off x="6231297" y="1880806"/>
            <a:ext cx="5388864" cy="3273734"/>
          </a:xfrm>
          <a:prstGeom prst="rect">
            <a:avLst/>
          </a:prstGeom>
          <a:noFill/>
        </p:spPr>
      </p:pic>
      <p:sp>
        <p:nvSpPr>
          <p:cNvPr id="3" name="Slide Number Placeholder 2">
            <a:extLst>
              <a:ext uri="{FF2B5EF4-FFF2-40B4-BE49-F238E27FC236}">
                <a16:creationId xmlns:a16="http://schemas.microsoft.com/office/drawing/2014/main" id="{B47A4241-D081-4B95-8C5A-28CF448417B9}"/>
              </a:ext>
            </a:extLst>
          </p:cNvPr>
          <p:cNvSpPr>
            <a:spLocks noGrp="1"/>
          </p:cNvSpPr>
          <p:nvPr>
            <p:ph type="sldNum" sz="quarter" idx="12"/>
          </p:nvPr>
        </p:nvSpPr>
        <p:spPr>
          <a:xfrm>
            <a:off x="816864" y="6356350"/>
            <a:ext cx="1723136" cy="365760"/>
          </a:xfrm>
        </p:spPr>
        <p:txBody>
          <a:bodyPr>
            <a:normAutofit/>
          </a:bodyPr>
          <a:lstStyle/>
          <a:p>
            <a:pPr>
              <a:spcAft>
                <a:spcPts val="600"/>
              </a:spcAft>
            </a:pPr>
            <a:fld id="{8CCC4A39-5B80-42BB-B647-BDC5234C2101}" type="slidenum">
              <a:rPr lang="en-US" smtClean="0"/>
              <a:pPr>
                <a:spcAft>
                  <a:spcPts val="600"/>
                </a:spcAft>
              </a:pPr>
              <a:t>14</a:t>
            </a:fld>
            <a:endParaRPr lang="en-US"/>
          </a:p>
        </p:txBody>
      </p:sp>
      <p:sp>
        <p:nvSpPr>
          <p:cNvPr id="15" name="TextBox 14">
            <a:extLst>
              <a:ext uri="{FF2B5EF4-FFF2-40B4-BE49-F238E27FC236}">
                <a16:creationId xmlns:a16="http://schemas.microsoft.com/office/drawing/2014/main" id="{901B2AB9-0604-44E4-86E3-1622A4EF24CD}"/>
              </a:ext>
            </a:extLst>
          </p:cNvPr>
          <p:cNvSpPr txBox="1"/>
          <p:nvPr/>
        </p:nvSpPr>
        <p:spPr>
          <a:xfrm>
            <a:off x="6466588" y="1029145"/>
            <a:ext cx="4423144" cy="707886"/>
          </a:xfrm>
          <a:prstGeom prst="rect">
            <a:avLst/>
          </a:prstGeom>
          <a:noFill/>
        </p:spPr>
        <p:txBody>
          <a:bodyPr wrap="square" rtlCol="0">
            <a:spAutoFit/>
          </a:bodyPr>
          <a:lstStyle/>
          <a:p>
            <a:pPr algn="ctr"/>
            <a:r>
              <a:rPr lang="en-US" sz="2000" b="1" dirty="0">
                <a:latin typeface="Calibri" panose="020F0502020204030204" pitchFamily="34" charset="0"/>
                <a:cs typeface="Calibri" panose="020F0502020204030204" pitchFamily="34" charset="0"/>
              </a:rPr>
              <a:t>Quick Algorithms for Finding All Schedules for Unique Data Reuse</a:t>
            </a:r>
          </a:p>
        </p:txBody>
      </p:sp>
      <p:sp>
        <p:nvSpPr>
          <p:cNvPr id="30" name="Content Placeholder 3">
            <a:extLst>
              <a:ext uri="{FF2B5EF4-FFF2-40B4-BE49-F238E27FC236}">
                <a16:creationId xmlns:a16="http://schemas.microsoft.com/office/drawing/2014/main" id="{6735C210-7A8E-4AEB-ABBB-01AECE4151D5}"/>
              </a:ext>
            </a:extLst>
          </p:cNvPr>
          <p:cNvSpPr>
            <a:spLocks noGrp="1"/>
          </p:cNvSpPr>
          <p:nvPr>
            <p:ph sz="quarter" idx="1"/>
          </p:nvPr>
        </p:nvSpPr>
        <p:spPr>
          <a:xfrm>
            <a:off x="123180" y="3984792"/>
            <a:ext cx="6343408" cy="2170965"/>
          </a:xfrm>
        </p:spPr>
        <p:txBody>
          <a:bodyPr>
            <a:normAutofit fontScale="92500" lnSpcReduction="10000"/>
          </a:bodyPr>
          <a:lstStyle/>
          <a:p>
            <a:r>
              <a:rPr lang="en-US" dirty="0"/>
              <a:t>Quick Exploration:</a:t>
            </a:r>
          </a:p>
          <a:p>
            <a:pPr lvl="1"/>
            <a:r>
              <a:rPr lang="en-US" dirty="0"/>
              <a:t>In-built support for a few common optimization strategies</a:t>
            </a:r>
          </a:p>
          <a:p>
            <a:pPr lvl="1"/>
            <a:r>
              <a:rPr lang="en-US" dirty="0"/>
              <a:t>Adaptive tuning of resource utilizations based on effective methods found</a:t>
            </a:r>
          </a:p>
          <a:p>
            <a:pPr lvl="1"/>
            <a:r>
              <a:rPr lang="en-US" dirty="0"/>
              <a:t>Data Reuse calculation algorithms</a:t>
            </a:r>
          </a:p>
        </p:txBody>
      </p:sp>
      <p:pic>
        <p:nvPicPr>
          <p:cNvPr id="31" name="Picture 30">
            <a:extLst>
              <a:ext uri="{FF2B5EF4-FFF2-40B4-BE49-F238E27FC236}">
                <a16:creationId xmlns:a16="http://schemas.microsoft.com/office/drawing/2014/main" id="{B2CA523B-15AB-4065-8419-E224076919C6}"/>
              </a:ext>
            </a:extLst>
          </p:cNvPr>
          <p:cNvPicPr>
            <a:picLocks noChangeAspect="1"/>
          </p:cNvPicPr>
          <p:nvPr/>
        </p:nvPicPr>
        <p:blipFill>
          <a:blip r:embed="rId4"/>
          <a:stretch>
            <a:fillRect/>
          </a:stretch>
        </p:blipFill>
        <p:spPr>
          <a:xfrm>
            <a:off x="361227" y="1029145"/>
            <a:ext cx="4889416" cy="2170364"/>
          </a:xfrm>
          <a:prstGeom prst="rect">
            <a:avLst/>
          </a:prstGeom>
        </p:spPr>
      </p:pic>
      <p:sp>
        <p:nvSpPr>
          <p:cNvPr id="32" name="TextBox 31">
            <a:extLst>
              <a:ext uri="{FF2B5EF4-FFF2-40B4-BE49-F238E27FC236}">
                <a16:creationId xmlns:a16="http://schemas.microsoft.com/office/drawing/2014/main" id="{99F4F4F3-14C3-4191-8F0B-D8EAC06D5074}"/>
              </a:ext>
            </a:extLst>
          </p:cNvPr>
          <p:cNvSpPr txBox="1"/>
          <p:nvPr/>
        </p:nvSpPr>
        <p:spPr>
          <a:xfrm>
            <a:off x="8120487" y="5298315"/>
            <a:ext cx="2671559" cy="369332"/>
          </a:xfrm>
          <a:prstGeom prst="rect">
            <a:avLst/>
          </a:prstGeom>
          <a:noFill/>
          <a:ln>
            <a:solidFill>
              <a:schemeClr val="tx1"/>
            </a:solidFill>
          </a:ln>
        </p:spPr>
        <p:txBody>
          <a:bodyPr wrap="square">
            <a:spAutoFit/>
          </a:bodyPr>
          <a:lstStyle/>
          <a:p>
            <a:r>
              <a:rPr lang="en-US" sz="1800" b="1" i="1" dirty="0">
                <a:latin typeface="Calibri" panose="020F0502020204030204" pitchFamily="34" charset="0"/>
                <a:cs typeface="Calibri" panose="020F0502020204030204" pitchFamily="34" charset="0"/>
              </a:rPr>
              <a:t>[S. Dave et al., TECS 2019]</a:t>
            </a:r>
          </a:p>
        </p:txBody>
      </p:sp>
      <p:sp>
        <p:nvSpPr>
          <p:cNvPr id="33" name="TextBox 32">
            <a:extLst>
              <a:ext uri="{FF2B5EF4-FFF2-40B4-BE49-F238E27FC236}">
                <a16:creationId xmlns:a16="http://schemas.microsoft.com/office/drawing/2014/main" id="{C2820FB3-189F-484F-8D11-EB500CF65956}"/>
              </a:ext>
            </a:extLst>
          </p:cNvPr>
          <p:cNvSpPr txBox="1"/>
          <p:nvPr/>
        </p:nvSpPr>
        <p:spPr>
          <a:xfrm>
            <a:off x="621540" y="3407485"/>
            <a:ext cx="2894843" cy="369332"/>
          </a:xfrm>
          <a:prstGeom prst="rect">
            <a:avLst/>
          </a:prstGeom>
          <a:noFill/>
          <a:ln>
            <a:solidFill>
              <a:schemeClr val="tx1"/>
            </a:solidFill>
          </a:ln>
        </p:spPr>
        <p:txBody>
          <a:bodyPr wrap="square">
            <a:spAutoFit/>
          </a:bodyPr>
          <a:lstStyle/>
          <a:p>
            <a:r>
              <a:rPr lang="en-US" sz="1800" b="1" i="1" dirty="0">
                <a:latin typeface="Calibri" panose="020F0502020204030204" pitchFamily="34" charset="0"/>
                <a:cs typeface="Calibri" panose="020F0502020204030204" pitchFamily="34" charset="0"/>
              </a:rPr>
              <a:t>[S. Dave et al., ICASSP 2020] </a:t>
            </a:r>
          </a:p>
        </p:txBody>
      </p:sp>
      <p:sp>
        <p:nvSpPr>
          <p:cNvPr id="17" name="TextBox 16">
            <a:extLst>
              <a:ext uri="{FF2B5EF4-FFF2-40B4-BE49-F238E27FC236}">
                <a16:creationId xmlns:a16="http://schemas.microsoft.com/office/drawing/2014/main" id="{0C493FFD-0B26-4FB2-8861-EF7948EF3B4E}"/>
              </a:ext>
            </a:extLst>
          </p:cNvPr>
          <p:cNvSpPr txBox="1"/>
          <p:nvPr/>
        </p:nvSpPr>
        <p:spPr>
          <a:xfrm>
            <a:off x="480796" y="3065732"/>
            <a:ext cx="3228769" cy="369332"/>
          </a:xfrm>
          <a:prstGeom prst="rect">
            <a:avLst/>
          </a:prstGeom>
          <a:noFill/>
        </p:spPr>
        <p:txBody>
          <a:bodyPr wrap="none" rtlCol="0">
            <a:spAutoFit/>
          </a:bodyPr>
          <a:lstStyle/>
          <a:p>
            <a:r>
              <a:rPr lang="en-US" b="1" dirty="0">
                <a:solidFill>
                  <a:srgbClr val="008000"/>
                </a:solidFill>
                <a:latin typeface="Calibri" panose="020F0502020204030204" pitchFamily="34" charset="0"/>
                <a:cs typeface="Calibri" panose="020F0502020204030204" pitchFamily="34" charset="0"/>
              </a:rPr>
              <a:t>3x10</a:t>
            </a:r>
            <a:r>
              <a:rPr lang="en-US" b="1" baseline="30000" dirty="0">
                <a:solidFill>
                  <a:srgbClr val="008000"/>
                </a:solidFill>
                <a:latin typeface="Calibri" panose="020F0502020204030204" pitchFamily="34" charset="0"/>
                <a:cs typeface="Calibri" panose="020F0502020204030204" pitchFamily="34" charset="0"/>
              </a:rPr>
              <a:t>17</a:t>
            </a:r>
            <a:r>
              <a:rPr lang="en-US" b="1" dirty="0">
                <a:solidFill>
                  <a:srgbClr val="008000"/>
                </a:solidFill>
                <a:latin typeface="Calibri" panose="020F0502020204030204" pitchFamily="34" charset="0"/>
                <a:cs typeface="Calibri" panose="020F0502020204030204" pitchFamily="34" charset="0"/>
              </a:rPr>
              <a:t> </a:t>
            </a:r>
            <a:r>
              <a:rPr lang="en-US" b="1" dirty="0">
                <a:solidFill>
                  <a:srgbClr val="008000"/>
                </a:solidFill>
                <a:latin typeface="Calibri" panose="020F0502020204030204" pitchFamily="34" charset="0"/>
                <a:cs typeface="Calibri" panose="020F0502020204030204" pitchFamily="34" charset="0"/>
                <a:sym typeface="Wingdings" panose="05000000000000000000" pitchFamily="2" charset="2"/>
              </a:rPr>
              <a:t> 2x10</a:t>
            </a:r>
            <a:r>
              <a:rPr lang="en-US" b="1" baseline="30000" dirty="0">
                <a:solidFill>
                  <a:srgbClr val="008000"/>
                </a:solidFill>
                <a:latin typeface="Calibri" panose="020F0502020204030204" pitchFamily="34" charset="0"/>
                <a:cs typeface="Calibri" panose="020F0502020204030204" pitchFamily="34" charset="0"/>
                <a:sym typeface="Wingdings" panose="05000000000000000000" pitchFamily="2" charset="2"/>
              </a:rPr>
              <a:t>6 </a:t>
            </a:r>
            <a:r>
              <a:rPr lang="en-US" b="1" dirty="0">
                <a:solidFill>
                  <a:srgbClr val="008000"/>
                </a:solidFill>
                <a:latin typeface="Calibri" panose="020F0502020204030204" pitchFamily="34" charset="0"/>
                <a:cs typeface="Calibri" panose="020F0502020204030204" pitchFamily="34" charset="0"/>
              </a:rPr>
              <a:t>(within 4% EDP)</a:t>
            </a:r>
            <a:endParaRPr lang="en-US" b="1" baseline="30000" dirty="0">
              <a:solidFill>
                <a:srgbClr val="008000"/>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BF0BAB34-416B-496D-AEE8-2448BCE0BF63}"/>
              </a:ext>
            </a:extLst>
          </p:cNvPr>
          <p:cNvSpPr txBox="1"/>
          <p:nvPr/>
        </p:nvSpPr>
        <p:spPr>
          <a:xfrm>
            <a:off x="3619304" y="3065732"/>
            <a:ext cx="2418811" cy="923330"/>
          </a:xfrm>
          <a:prstGeom prst="rect">
            <a:avLst/>
          </a:prstGeom>
          <a:noFill/>
        </p:spPr>
        <p:txBody>
          <a:bodyPr wrap="square" rtlCol="0">
            <a:spAutoFit/>
          </a:bodyPr>
          <a:lstStyle/>
          <a:p>
            <a:r>
              <a:rPr lang="en-US" dirty="0">
                <a:solidFill>
                  <a:srgbClr val="3333CC"/>
                </a:solidFill>
                <a:latin typeface="Calibri" panose="020F0502020204030204" pitchFamily="34" charset="0"/>
                <a:cs typeface="Calibri" panose="020F0502020204030204" pitchFamily="34" charset="0"/>
              </a:rPr>
              <a:t>Current tool can</a:t>
            </a:r>
          </a:p>
          <a:p>
            <a:r>
              <a:rPr lang="en-US" dirty="0">
                <a:solidFill>
                  <a:srgbClr val="3333CC"/>
                </a:solidFill>
                <a:latin typeface="Calibri" panose="020F0502020204030204" pitchFamily="34" charset="0"/>
                <a:cs typeface="Calibri" panose="020F0502020204030204" pitchFamily="34" charset="0"/>
              </a:rPr>
              <a:t>do even more aggressive optimization</a:t>
            </a:r>
          </a:p>
        </p:txBody>
      </p:sp>
    </p:spTree>
    <p:extLst>
      <p:ext uri="{BB962C8B-B14F-4D97-AF65-F5344CB8AC3E}">
        <p14:creationId xmlns:p14="http://schemas.microsoft.com/office/powerpoint/2010/main" val="1955122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D513-D763-4E3B-A204-343270D751F7}"/>
              </a:ext>
            </a:extLst>
          </p:cNvPr>
          <p:cNvSpPr>
            <a:spLocks noGrp="1"/>
          </p:cNvSpPr>
          <p:nvPr>
            <p:ph type="title"/>
          </p:nvPr>
        </p:nvSpPr>
        <p:spPr/>
        <p:txBody>
          <a:bodyPr/>
          <a:lstStyle/>
          <a:p>
            <a:r>
              <a:rPr lang="en-US" dirty="0"/>
              <a:t>Efficient HW/SW Codesign: Need Explainability</a:t>
            </a:r>
          </a:p>
        </p:txBody>
      </p:sp>
      <p:sp>
        <p:nvSpPr>
          <p:cNvPr id="3" name="Slide Number Placeholder 2">
            <a:extLst>
              <a:ext uri="{FF2B5EF4-FFF2-40B4-BE49-F238E27FC236}">
                <a16:creationId xmlns:a16="http://schemas.microsoft.com/office/drawing/2014/main" id="{21E90B90-2612-4B6A-B078-AD53BF2040BD}"/>
              </a:ext>
            </a:extLst>
          </p:cNvPr>
          <p:cNvSpPr>
            <a:spLocks noGrp="1"/>
          </p:cNvSpPr>
          <p:nvPr>
            <p:ph type="sldNum" sz="quarter" idx="12"/>
          </p:nvPr>
        </p:nvSpPr>
        <p:spPr/>
        <p:txBody>
          <a:bodyPr/>
          <a:lstStyle/>
          <a:p>
            <a:fld id="{86E00D81-A243-204E-9897-44BD133A87DB}" type="slidenum">
              <a:rPr lang="en-US" smtClean="0"/>
              <a:t>15</a:t>
            </a:fld>
            <a:endParaRPr lang="en-US" dirty="0"/>
          </a:p>
        </p:txBody>
      </p:sp>
      <p:grpSp>
        <p:nvGrpSpPr>
          <p:cNvPr id="48" name="Group 47">
            <a:extLst>
              <a:ext uri="{FF2B5EF4-FFF2-40B4-BE49-F238E27FC236}">
                <a16:creationId xmlns:a16="http://schemas.microsoft.com/office/drawing/2014/main" id="{00C55FE8-9234-45ED-AE08-EA6619A04933}"/>
              </a:ext>
            </a:extLst>
          </p:cNvPr>
          <p:cNvGrpSpPr/>
          <p:nvPr/>
        </p:nvGrpSpPr>
        <p:grpSpPr>
          <a:xfrm>
            <a:off x="6383312" y="1032689"/>
            <a:ext cx="5808688" cy="2795455"/>
            <a:chOff x="6383312" y="936996"/>
            <a:chExt cx="5808688" cy="2795455"/>
          </a:xfrm>
        </p:grpSpPr>
        <p:grpSp>
          <p:nvGrpSpPr>
            <p:cNvPr id="5" name="Group 4">
              <a:extLst>
                <a:ext uri="{FF2B5EF4-FFF2-40B4-BE49-F238E27FC236}">
                  <a16:creationId xmlns:a16="http://schemas.microsoft.com/office/drawing/2014/main" id="{9E0EC93F-BD16-4F5A-9D43-7E544A4FE3B4}"/>
                </a:ext>
              </a:extLst>
            </p:cNvPr>
            <p:cNvGrpSpPr/>
            <p:nvPr/>
          </p:nvGrpSpPr>
          <p:grpSpPr>
            <a:xfrm>
              <a:off x="9270952" y="1013472"/>
              <a:ext cx="2921048" cy="2718979"/>
              <a:chOff x="525571" y="2776537"/>
              <a:chExt cx="2828925" cy="2562225"/>
            </a:xfrm>
          </p:grpSpPr>
          <p:pic>
            <p:nvPicPr>
              <p:cNvPr id="6" name="Picture 5">
                <a:extLst>
                  <a:ext uri="{FF2B5EF4-FFF2-40B4-BE49-F238E27FC236}">
                    <a16:creationId xmlns:a16="http://schemas.microsoft.com/office/drawing/2014/main" id="{54F54334-715B-4414-A07E-2D49B06E5BB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25571" y="2776537"/>
                <a:ext cx="2828925" cy="2562225"/>
              </a:xfrm>
              <a:prstGeom prst="rect">
                <a:avLst/>
              </a:prstGeom>
            </p:spPr>
          </p:pic>
          <p:sp>
            <p:nvSpPr>
              <p:cNvPr id="7" name="Rectangle 6">
                <a:extLst>
                  <a:ext uri="{FF2B5EF4-FFF2-40B4-BE49-F238E27FC236}">
                    <a16:creationId xmlns:a16="http://schemas.microsoft.com/office/drawing/2014/main" id="{3AA0065C-9046-4F07-8E27-5C8AA916166E}"/>
                  </a:ext>
                </a:extLst>
              </p:cNvPr>
              <p:cNvSpPr/>
              <p:nvPr/>
            </p:nvSpPr>
            <p:spPr>
              <a:xfrm>
                <a:off x="525571" y="5097889"/>
                <a:ext cx="214086" cy="178462"/>
              </a:xfrm>
              <a:prstGeom prst="rect">
                <a:avLst/>
              </a:prstGeom>
              <a:solidFill>
                <a:sysClr val="window" lastClr="FFFFFF"/>
              </a:solidFill>
              <a:ln w="1905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grpSp>
        <p:grpSp>
          <p:nvGrpSpPr>
            <p:cNvPr id="8" name="Group 7">
              <a:extLst>
                <a:ext uri="{FF2B5EF4-FFF2-40B4-BE49-F238E27FC236}">
                  <a16:creationId xmlns:a16="http://schemas.microsoft.com/office/drawing/2014/main" id="{BD20F652-49D5-4890-8B7E-65C58884C0BE}"/>
                </a:ext>
              </a:extLst>
            </p:cNvPr>
            <p:cNvGrpSpPr/>
            <p:nvPr/>
          </p:nvGrpSpPr>
          <p:grpSpPr>
            <a:xfrm>
              <a:off x="6393112" y="936996"/>
              <a:ext cx="3013983" cy="2795452"/>
              <a:chOff x="2061328" y="3406510"/>
              <a:chExt cx="2799292" cy="2432787"/>
            </a:xfrm>
          </p:grpSpPr>
          <p:pic>
            <p:nvPicPr>
              <p:cNvPr id="9" name="Picture 8">
                <a:extLst>
                  <a:ext uri="{FF2B5EF4-FFF2-40B4-BE49-F238E27FC236}">
                    <a16:creationId xmlns:a16="http://schemas.microsoft.com/office/drawing/2014/main" id="{A03A0E10-5428-4462-B066-0CB19BBC1A8F}"/>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061328" y="3406510"/>
                <a:ext cx="2522227" cy="2432787"/>
              </a:xfrm>
              <a:prstGeom prst="rect">
                <a:avLst/>
              </a:prstGeom>
            </p:spPr>
          </p:pic>
          <p:pic>
            <p:nvPicPr>
              <p:cNvPr id="10" name="Picture 9">
                <a:extLst>
                  <a:ext uri="{FF2B5EF4-FFF2-40B4-BE49-F238E27FC236}">
                    <a16:creationId xmlns:a16="http://schemas.microsoft.com/office/drawing/2014/main" id="{FE685386-5536-4C8B-8310-59A122D4FF5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498670" y="4220786"/>
                <a:ext cx="361950" cy="838200"/>
              </a:xfrm>
              <a:prstGeom prst="rect">
                <a:avLst/>
              </a:prstGeom>
            </p:spPr>
          </p:pic>
        </p:grpSp>
        <p:grpSp>
          <p:nvGrpSpPr>
            <p:cNvPr id="11" name="Group 10">
              <a:extLst>
                <a:ext uri="{FF2B5EF4-FFF2-40B4-BE49-F238E27FC236}">
                  <a16:creationId xmlns:a16="http://schemas.microsoft.com/office/drawing/2014/main" id="{61227CCA-05EA-406E-B168-D324A28ACD35}"/>
                </a:ext>
              </a:extLst>
            </p:cNvPr>
            <p:cNvGrpSpPr/>
            <p:nvPr/>
          </p:nvGrpSpPr>
          <p:grpSpPr>
            <a:xfrm>
              <a:off x="6794524" y="1401957"/>
              <a:ext cx="1942010" cy="1934249"/>
              <a:chOff x="1976848" y="717505"/>
              <a:chExt cx="1942010" cy="1934249"/>
            </a:xfrm>
          </p:grpSpPr>
          <p:cxnSp>
            <p:nvCxnSpPr>
              <p:cNvPr id="12" name="Straight Connector 11">
                <a:extLst>
                  <a:ext uri="{FF2B5EF4-FFF2-40B4-BE49-F238E27FC236}">
                    <a16:creationId xmlns:a16="http://schemas.microsoft.com/office/drawing/2014/main" id="{8C606360-987A-4957-A1F4-42C9146424C0}"/>
                  </a:ext>
                </a:extLst>
              </p:cNvPr>
              <p:cNvCxnSpPr>
                <a:cxnSpLocks/>
              </p:cNvCxnSpPr>
              <p:nvPr/>
            </p:nvCxnSpPr>
            <p:spPr>
              <a:xfrm>
                <a:off x="1985557" y="1384661"/>
                <a:ext cx="1924592" cy="0"/>
              </a:xfrm>
              <a:prstGeom prst="line">
                <a:avLst/>
              </a:prstGeom>
              <a:noFill/>
              <a:ln w="12700" cap="flat" cmpd="sng" algn="ctr">
                <a:solidFill>
                  <a:sysClr val="window" lastClr="FFFFFF">
                    <a:lumMod val="65000"/>
                  </a:sysClr>
                </a:solidFill>
                <a:prstDash val="dash"/>
                <a:miter lim="800000"/>
              </a:ln>
              <a:effectLst/>
            </p:spPr>
          </p:cxnSp>
          <p:cxnSp>
            <p:nvCxnSpPr>
              <p:cNvPr id="13" name="Straight Connector 12">
                <a:extLst>
                  <a:ext uri="{FF2B5EF4-FFF2-40B4-BE49-F238E27FC236}">
                    <a16:creationId xmlns:a16="http://schemas.microsoft.com/office/drawing/2014/main" id="{45FE0673-D8AE-4DD7-9FD3-F715FF85AE4D}"/>
                  </a:ext>
                </a:extLst>
              </p:cNvPr>
              <p:cNvCxnSpPr>
                <a:cxnSpLocks/>
              </p:cNvCxnSpPr>
              <p:nvPr/>
            </p:nvCxnSpPr>
            <p:spPr>
              <a:xfrm>
                <a:off x="1976848" y="1679801"/>
                <a:ext cx="1924592" cy="0"/>
              </a:xfrm>
              <a:prstGeom prst="line">
                <a:avLst/>
              </a:prstGeom>
              <a:noFill/>
              <a:ln w="12700" cap="flat" cmpd="sng" algn="ctr">
                <a:solidFill>
                  <a:sysClr val="window" lastClr="FFFFFF">
                    <a:lumMod val="65000"/>
                  </a:sysClr>
                </a:solidFill>
                <a:prstDash val="dash"/>
                <a:miter lim="800000"/>
              </a:ln>
              <a:effectLst/>
            </p:spPr>
          </p:cxnSp>
          <p:cxnSp>
            <p:nvCxnSpPr>
              <p:cNvPr id="14" name="Straight Connector 13">
                <a:extLst>
                  <a:ext uri="{FF2B5EF4-FFF2-40B4-BE49-F238E27FC236}">
                    <a16:creationId xmlns:a16="http://schemas.microsoft.com/office/drawing/2014/main" id="{38EEC20C-CFB8-4F83-8478-C8B024445763}"/>
                  </a:ext>
                </a:extLst>
              </p:cNvPr>
              <p:cNvCxnSpPr>
                <a:cxnSpLocks/>
              </p:cNvCxnSpPr>
              <p:nvPr/>
            </p:nvCxnSpPr>
            <p:spPr>
              <a:xfrm>
                <a:off x="1988390" y="1989907"/>
                <a:ext cx="1924592" cy="0"/>
              </a:xfrm>
              <a:prstGeom prst="line">
                <a:avLst/>
              </a:prstGeom>
              <a:noFill/>
              <a:ln w="12700" cap="flat" cmpd="sng" algn="ctr">
                <a:solidFill>
                  <a:sysClr val="window" lastClr="FFFFFF">
                    <a:lumMod val="65000"/>
                  </a:sysClr>
                </a:solidFill>
                <a:prstDash val="dash"/>
                <a:miter lim="800000"/>
              </a:ln>
              <a:effectLst/>
            </p:spPr>
          </p:cxnSp>
          <p:cxnSp>
            <p:nvCxnSpPr>
              <p:cNvPr id="15" name="Straight Connector 14">
                <a:extLst>
                  <a:ext uri="{FF2B5EF4-FFF2-40B4-BE49-F238E27FC236}">
                    <a16:creationId xmlns:a16="http://schemas.microsoft.com/office/drawing/2014/main" id="{3864D830-41EF-45DA-8EE1-0B9D406EBD6E}"/>
                  </a:ext>
                </a:extLst>
              </p:cNvPr>
              <p:cNvCxnSpPr>
                <a:cxnSpLocks/>
              </p:cNvCxnSpPr>
              <p:nvPr/>
            </p:nvCxnSpPr>
            <p:spPr>
              <a:xfrm>
                <a:off x="1988390" y="2303414"/>
                <a:ext cx="1924592" cy="0"/>
              </a:xfrm>
              <a:prstGeom prst="line">
                <a:avLst/>
              </a:prstGeom>
              <a:noFill/>
              <a:ln w="12700" cap="flat" cmpd="sng" algn="ctr">
                <a:solidFill>
                  <a:sysClr val="window" lastClr="FFFFFF">
                    <a:lumMod val="65000"/>
                  </a:sysClr>
                </a:solidFill>
                <a:prstDash val="dash"/>
                <a:miter lim="800000"/>
              </a:ln>
              <a:effectLst/>
            </p:spPr>
          </p:cxnSp>
          <p:cxnSp>
            <p:nvCxnSpPr>
              <p:cNvPr id="16" name="Straight Connector 15">
                <a:extLst>
                  <a:ext uri="{FF2B5EF4-FFF2-40B4-BE49-F238E27FC236}">
                    <a16:creationId xmlns:a16="http://schemas.microsoft.com/office/drawing/2014/main" id="{D237031C-FC1E-45B2-9F50-89DE65F3A5EE}"/>
                  </a:ext>
                </a:extLst>
              </p:cNvPr>
              <p:cNvCxnSpPr>
                <a:cxnSpLocks/>
              </p:cNvCxnSpPr>
              <p:nvPr/>
            </p:nvCxnSpPr>
            <p:spPr>
              <a:xfrm>
                <a:off x="1985557" y="2608214"/>
                <a:ext cx="1924592" cy="0"/>
              </a:xfrm>
              <a:prstGeom prst="line">
                <a:avLst/>
              </a:prstGeom>
              <a:noFill/>
              <a:ln w="12700" cap="flat" cmpd="sng" algn="ctr">
                <a:solidFill>
                  <a:sysClr val="window" lastClr="FFFFFF">
                    <a:lumMod val="65000"/>
                  </a:sysClr>
                </a:solidFill>
                <a:prstDash val="dash"/>
                <a:miter lim="800000"/>
              </a:ln>
              <a:effectLst/>
            </p:spPr>
          </p:cxnSp>
          <p:cxnSp>
            <p:nvCxnSpPr>
              <p:cNvPr id="17" name="Straight Connector 16">
                <a:extLst>
                  <a:ext uri="{FF2B5EF4-FFF2-40B4-BE49-F238E27FC236}">
                    <a16:creationId xmlns:a16="http://schemas.microsoft.com/office/drawing/2014/main" id="{0365B93E-65EE-494B-8559-3E3EA3DD0816}"/>
                  </a:ext>
                </a:extLst>
              </p:cNvPr>
              <p:cNvCxnSpPr>
                <a:cxnSpLocks/>
              </p:cNvCxnSpPr>
              <p:nvPr/>
            </p:nvCxnSpPr>
            <p:spPr>
              <a:xfrm>
                <a:off x="1985557" y="1084214"/>
                <a:ext cx="1924592" cy="0"/>
              </a:xfrm>
              <a:prstGeom prst="line">
                <a:avLst/>
              </a:prstGeom>
              <a:noFill/>
              <a:ln w="12700" cap="flat" cmpd="sng" algn="ctr">
                <a:solidFill>
                  <a:sysClr val="window" lastClr="FFFFFF">
                    <a:lumMod val="65000"/>
                  </a:sysClr>
                </a:solidFill>
                <a:prstDash val="dash"/>
                <a:miter lim="800000"/>
              </a:ln>
              <a:effectLst/>
            </p:spPr>
          </p:cxnSp>
          <p:cxnSp>
            <p:nvCxnSpPr>
              <p:cNvPr id="18" name="Straight Connector 17">
                <a:extLst>
                  <a:ext uri="{FF2B5EF4-FFF2-40B4-BE49-F238E27FC236}">
                    <a16:creationId xmlns:a16="http://schemas.microsoft.com/office/drawing/2014/main" id="{3CF478DF-B1CF-4A73-8C0B-E8A2FB22C7CB}"/>
                  </a:ext>
                </a:extLst>
              </p:cNvPr>
              <p:cNvCxnSpPr>
                <a:cxnSpLocks/>
              </p:cNvCxnSpPr>
              <p:nvPr/>
            </p:nvCxnSpPr>
            <p:spPr>
              <a:xfrm>
                <a:off x="1994266" y="770707"/>
                <a:ext cx="1924592" cy="0"/>
              </a:xfrm>
              <a:prstGeom prst="line">
                <a:avLst/>
              </a:prstGeom>
              <a:noFill/>
              <a:ln w="12700" cap="flat" cmpd="sng" algn="ctr">
                <a:solidFill>
                  <a:sysClr val="window" lastClr="FFFFFF">
                    <a:lumMod val="65000"/>
                  </a:sysClr>
                </a:solidFill>
                <a:prstDash val="dash"/>
                <a:miter lim="800000"/>
              </a:ln>
              <a:effectLst/>
            </p:spPr>
          </p:cxnSp>
          <p:cxnSp>
            <p:nvCxnSpPr>
              <p:cNvPr id="19" name="Straight Connector 18">
                <a:extLst>
                  <a:ext uri="{FF2B5EF4-FFF2-40B4-BE49-F238E27FC236}">
                    <a16:creationId xmlns:a16="http://schemas.microsoft.com/office/drawing/2014/main" id="{ECB87FC8-ED83-4BCA-8191-50CB67F91C6C}"/>
                  </a:ext>
                </a:extLst>
              </p:cNvPr>
              <p:cNvCxnSpPr>
                <a:cxnSpLocks/>
              </p:cNvCxnSpPr>
              <p:nvPr/>
            </p:nvCxnSpPr>
            <p:spPr>
              <a:xfrm rot="16200000">
                <a:off x="1066798" y="1689458"/>
                <a:ext cx="1924592" cy="0"/>
              </a:xfrm>
              <a:prstGeom prst="line">
                <a:avLst/>
              </a:prstGeom>
              <a:noFill/>
              <a:ln w="12700" cap="flat" cmpd="sng" algn="ctr">
                <a:solidFill>
                  <a:sysClr val="window" lastClr="FFFFFF">
                    <a:lumMod val="65000"/>
                  </a:sysClr>
                </a:solidFill>
                <a:prstDash val="dash"/>
                <a:miter lim="800000"/>
              </a:ln>
              <a:effectLst/>
            </p:spPr>
          </p:cxnSp>
          <p:cxnSp>
            <p:nvCxnSpPr>
              <p:cNvPr id="20" name="Straight Connector 19">
                <a:extLst>
                  <a:ext uri="{FF2B5EF4-FFF2-40B4-BE49-F238E27FC236}">
                    <a16:creationId xmlns:a16="http://schemas.microsoft.com/office/drawing/2014/main" id="{00045B02-8BB4-49DC-AB6D-6B897DF7D0A8}"/>
                  </a:ext>
                </a:extLst>
              </p:cNvPr>
              <p:cNvCxnSpPr>
                <a:cxnSpLocks/>
              </p:cNvCxnSpPr>
              <p:nvPr/>
            </p:nvCxnSpPr>
            <p:spPr>
              <a:xfrm rot="16200000">
                <a:off x="1367243" y="1689458"/>
                <a:ext cx="1924592" cy="0"/>
              </a:xfrm>
              <a:prstGeom prst="line">
                <a:avLst/>
              </a:prstGeom>
              <a:noFill/>
              <a:ln w="12700" cap="flat" cmpd="sng" algn="ctr">
                <a:solidFill>
                  <a:sysClr val="window" lastClr="FFFFFF">
                    <a:lumMod val="65000"/>
                  </a:sysClr>
                </a:solidFill>
                <a:prstDash val="dash"/>
                <a:miter lim="800000"/>
              </a:ln>
              <a:effectLst/>
            </p:spPr>
          </p:cxnSp>
          <p:cxnSp>
            <p:nvCxnSpPr>
              <p:cNvPr id="21" name="Straight Connector 20">
                <a:extLst>
                  <a:ext uri="{FF2B5EF4-FFF2-40B4-BE49-F238E27FC236}">
                    <a16:creationId xmlns:a16="http://schemas.microsoft.com/office/drawing/2014/main" id="{44AE5EFA-54AF-4FF4-97A6-5260191DA12A}"/>
                  </a:ext>
                </a:extLst>
              </p:cNvPr>
              <p:cNvCxnSpPr>
                <a:cxnSpLocks/>
              </p:cNvCxnSpPr>
              <p:nvPr/>
            </p:nvCxnSpPr>
            <p:spPr>
              <a:xfrm rot="16200000">
                <a:off x="1685106" y="1684150"/>
                <a:ext cx="1924592" cy="0"/>
              </a:xfrm>
              <a:prstGeom prst="line">
                <a:avLst/>
              </a:prstGeom>
              <a:noFill/>
              <a:ln w="12700" cap="flat" cmpd="sng" algn="ctr">
                <a:solidFill>
                  <a:sysClr val="window" lastClr="FFFFFF">
                    <a:lumMod val="65000"/>
                  </a:sysClr>
                </a:solidFill>
                <a:prstDash val="dash"/>
                <a:miter lim="800000"/>
              </a:ln>
              <a:effectLst/>
            </p:spPr>
          </p:cxnSp>
          <p:cxnSp>
            <p:nvCxnSpPr>
              <p:cNvPr id="22" name="Straight Connector 21">
                <a:extLst>
                  <a:ext uri="{FF2B5EF4-FFF2-40B4-BE49-F238E27FC236}">
                    <a16:creationId xmlns:a16="http://schemas.microsoft.com/office/drawing/2014/main" id="{1AD48DEB-0D46-4FAE-B373-9B9A18E9E6B1}"/>
                  </a:ext>
                </a:extLst>
              </p:cNvPr>
              <p:cNvCxnSpPr>
                <a:cxnSpLocks/>
              </p:cNvCxnSpPr>
              <p:nvPr/>
            </p:nvCxnSpPr>
            <p:spPr>
              <a:xfrm rot="16200000">
                <a:off x="1976848" y="1680749"/>
                <a:ext cx="1924592" cy="0"/>
              </a:xfrm>
              <a:prstGeom prst="line">
                <a:avLst/>
              </a:prstGeom>
              <a:noFill/>
              <a:ln w="12700" cap="flat" cmpd="sng" algn="ctr">
                <a:solidFill>
                  <a:sysClr val="window" lastClr="FFFFFF">
                    <a:lumMod val="65000"/>
                  </a:sysClr>
                </a:solidFill>
                <a:prstDash val="dash"/>
                <a:miter lim="800000"/>
              </a:ln>
              <a:effectLst/>
            </p:spPr>
          </p:cxnSp>
          <p:cxnSp>
            <p:nvCxnSpPr>
              <p:cNvPr id="23" name="Straight Connector 22">
                <a:extLst>
                  <a:ext uri="{FF2B5EF4-FFF2-40B4-BE49-F238E27FC236}">
                    <a16:creationId xmlns:a16="http://schemas.microsoft.com/office/drawing/2014/main" id="{1CF5E873-C468-48EE-BCC3-A8481BC8186F}"/>
                  </a:ext>
                </a:extLst>
              </p:cNvPr>
              <p:cNvCxnSpPr>
                <a:cxnSpLocks/>
              </p:cNvCxnSpPr>
              <p:nvPr/>
            </p:nvCxnSpPr>
            <p:spPr>
              <a:xfrm rot="16200000">
                <a:off x="2286003" y="1689458"/>
                <a:ext cx="1924592" cy="0"/>
              </a:xfrm>
              <a:prstGeom prst="line">
                <a:avLst/>
              </a:prstGeom>
              <a:noFill/>
              <a:ln w="12700" cap="flat" cmpd="sng" algn="ctr">
                <a:solidFill>
                  <a:sysClr val="window" lastClr="FFFFFF">
                    <a:lumMod val="65000"/>
                  </a:sysClr>
                </a:solidFill>
                <a:prstDash val="dash"/>
                <a:miter lim="800000"/>
              </a:ln>
              <a:effectLst/>
            </p:spPr>
          </p:cxnSp>
          <p:cxnSp>
            <p:nvCxnSpPr>
              <p:cNvPr id="24" name="Straight Connector 23">
                <a:extLst>
                  <a:ext uri="{FF2B5EF4-FFF2-40B4-BE49-F238E27FC236}">
                    <a16:creationId xmlns:a16="http://schemas.microsoft.com/office/drawing/2014/main" id="{7D7D481B-1990-4000-8159-AF69B74AB65A}"/>
                  </a:ext>
                </a:extLst>
              </p:cNvPr>
              <p:cNvCxnSpPr>
                <a:cxnSpLocks/>
              </p:cNvCxnSpPr>
              <p:nvPr/>
            </p:nvCxnSpPr>
            <p:spPr>
              <a:xfrm rot="16200000">
                <a:off x="2599511" y="1679801"/>
                <a:ext cx="1924592" cy="0"/>
              </a:xfrm>
              <a:prstGeom prst="line">
                <a:avLst/>
              </a:prstGeom>
              <a:noFill/>
              <a:ln w="12700" cap="flat" cmpd="sng" algn="ctr">
                <a:solidFill>
                  <a:sysClr val="window" lastClr="FFFFFF">
                    <a:lumMod val="65000"/>
                  </a:sysClr>
                </a:solidFill>
                <a:prstDash val="dash"/>
                <a:miter lim="800000"/>
              </a:ln>
              <a:effectLst/>
            </p:spPr>
          </p:cxnSp>
          <p:cxnSp>
            <p:nvCxnSpPr>
              <p:cNvPr id="25" name="Straight Connector 24">
                <a:extLst>
                  <a:ext uri="{FF2B5EF4-FFF2-40B4-BE49-F238E27FC236}">
                    <a16:creationId xmlns:a16="http://schemas.microsoft.com/office/drawing/2014/main" id="{5BDC8509-BBA4-4255-99EF-A5FE4E8CE344}"/>
                  </a:ext>
                </a:extLst>
              </p:cNvPr>
              <p:cNvCxnSpPr>
                <a:cxnSpLocks/>
              </p:cNvCxnSpPr>
              <p:nvPr/>
            </p:nvCxnSpPr>
            <p:spPr>
              <a:xfrm rot="16200000">
                <a:off x="2904313" y="1680749"/>
                <a:ext cx="1924592" cy="0"/>
              </a:xfrm>
              <a:prstGeom prst="line">
                <a:avLst/>
              </a:prstGeom>
              <a:noFill/>
              <a:ln w="12700" cap="flat" cmpd="sng" algn="ctr">
                <a:solidFill>
                  <a:sysClr val="window" lastClr="FFFFFF">
                    <a:lumMod val="65000"/>
                  </a:sysClr>
                </a:solidFill>
                <a:prstDash val="dash"/>
                <a:miter lim="800000"/>
              </a:ln>
              <a:effectLst/>
            </p:spPr>
          </p:cxnSp>
        </p:grpSp>
        <p:grpSp>
          <p:nvGrpSpPr>
            <p:cNvPr id="26" name="Group 25">
              <a:extLst>
                <a:ext uri="{FF2B5EF4-FFF2-40B4-BE49-F238E27FC236}">
                  <a16:creationId xmlns:a16="http://schemas.microsoft.com/office/drawing/2014/main" id="{54D46025-E147-4E94-986C-77B178287C4C}"/>
                </a:ext>
              </a:extLst>
            </p:cNvPr>
            <p:cNvGrpSpPr/>
            <p:nvPr/>
          </p:nvGrpSpPr>
          <p:grpSpPr>
            <a:xfrm>
              <a:off x="9568889" y="1380374"/>
              <a:ext cx="1943101" cy="1934249"/>
              <a:chOff x="1976848" y="717505"/>
              <a:chExt cx="1943101" cy="1934249"/>
            </a:xfrm>
          </p:grpSpPr>
          <p:cxnSp>
            <p:nvCxnSpPr>
              <p:cNvPr id="27" name="Straight Connector 26">
                <a:extLst>
                  <a:ext uri="{FF2B5EF4-FFF2-40B4-BE49-F238E27FC236}">
                    <a16:creationId xmlns:a16="http://schemas.microsoft.com/office/drawing/2014/main" id="{188EFAC9-A0F1-4295-8DA6-C12557CCA9CD}"/>
                  </a:ext>
                </a:extLst>
              </p:cNvPr>
              <p:cNvCxnSpPr>
                <a:cxnSpLocks/>
              </p:cNvCxnSpPr>
              <p:nvPr/>
            </p:nvCxnSpPr>
            <p:spPr>
              <a:xfrm>
                <a:off x="1985557" y="1384661"/>
                <a:ext cx="1924592" cy="0"/>
              </a:xfrm>
              <a:prstGeom prst="line">
                <a:avLst/>
              </a:prstGeom>
              <a:noFill/>
              <a:ln w="12700" cap="flat" cmpd="sng" algn="ctr">
                <a:solidFill>
                  <a:sysClr val="window" lastClr="FFFFFF">
                    <a:lumMod val="65000"/>
                  </a:sysClr>
                </a:solidFill>
                <a:prstDash val="dash"/>
                <a:miter lim="800000"/>
              </a:ln>
              <a:effectLst/>
            </p:spPr>
          </p:cxnSp>
          <p:cxnSp>
            <p:nvCxnSpPr>
              <p:cNvPr id="28" name="Straight Connector 27">
                <a:extLst>
                  <a:ext uri="{FF2B5EF4-FFF2-40B4-BE49-F238E27FC236}">
                    <a16:creationId xmlns:a16="http://schemas.microsoft.com/office/drawing/2014/main" id="{DCC26E05-37CD-4C85-828E-CDC9E51C8FEA}"/>
                  </a:ext>
                </a:extLst>
              </p:cNvPr>
              <p:cNvCxnSpPr>
                <a:cxnSpLocks/>
              </p:cNvCxnSpPr>
              <p:nvPr/>
            </p:nvCxnSpPr>
            <p:spPr>
              <a:xfrm>
                <a:off x="1976848" y="1679801"/>
                <a:ext cx="1924592" cy="0"/>
              </a:xfrm>
              <a:prstGeom prst="line">
                <a:avLst/>
              </a:prstGeom>
              <a:noFill/>
              <a:ln w="12700" cap="flat" cmpd="sng" algn="ctr">
                <a:solidFill>
                  <a:sysClr val="window" lastClr="FFFFFF">
                    <a:lumMod val="65000"/>
                  </a:sysClr>
                </a:solidFill>
                <a:prstDash val="dash"/>
                <a:miter lim="800000"/>
              </a:ln>
              <a:effectLst/>
            </p:spPr>
          </p:cxnSp>
          <p:cxnSp>
            <p:nvCxnSpPr>
              <p:cNvPr id="29" name="Straight Connector 28">
                <a:extLst>
                  <a:ext uri="{FF2B5EF4-FFF2-40B4-BE49-F238E27FC236}">
                    <a16:creationId xmlns:a16="http://schemas.microsoft.com/office/drawing/2014/main" id="{4899379F-F504-4477-AC7D-F50B893A3B61}"/>
                  </a:ext>
                </a:extLst>
              </p:cNvPr>
              <p:cNvCxnSpPr>
                <a:cxnSpLocks/>
              </p:cNvCxnSpPr>
              <p:nvPr/>
            </p:nvCxnSpPr>
            <p:spPr>
              <a:xfrm>
                <a:off x="1988390" y="1989907"/>
                <a:ext cx="1924592" cy="0"/>
              </a:xfrm>
              <a:prstGeom prst="line">
                <a:avLst/>
              </a:prstGeom>
              <a:noFill/>
              <a:ln w="12700" cap="flat" cmpd="sng" algn="ctr">
                <a:solidFill>
                  <a:sysClr val="window" lastClr="FFFFFF">
                    <a:lumMod val="65000"/>
                  </a:sysClr>
                </a:solidFill>
                <a:prstDash val="dash"/>
                <a:miter lim="800000"/>
              </a:ln>
              <a:effectLst/>
            </p:spPr>
          </p:cxnSp>
          <p:cxnSp>
            <p:nvCxnSpPr>
              <p:cNvPr id="30" name="Straight Connector 29">
                <a:extLst>
                  <a:ext uri="{FF2B5EF4-FFF2-40B4-BE49-F238E27FC236}">
                    <a16:creationId xmlns:a16="http://schemas.microsoft.com/office/drawing/2014/main" id="{4F542CD4-99BB-41CD-86B9-C498CC423EF7}"/>
                  </a:ext>
                </a:extLst>
              </p:cNvPr>
              <p:cNvCxnSpPr>
                <a:cxnSpLocks/>
              </p:cNvCxnSpPr>
              <p:nvPr/>
            </p:nvCxnSpPr>
            <p:spPr>
              <a:xfrm>
                <a:off x="1988390" y="2303414"/>
                <a:ext cx="1924592" cy="0"/>
              </a:xfrm>
              <a:prstGeom prst="line">
                <a:avLst/>
              </a:prstGeom>
              <a:noFill/>
              <a:ln w="12700" cap="flat" cmpd="sng" algn="ctr">
                <a:solidFill>
                  <a:sysClr val="window" lastClr="FFFFFF">
                    <a:lumMod val="65000"/>
                  </a:sysClr>
                </a:solidFill>
                <a:prstDash val="dash"/>
                <a:miter lim="800000"/>
              </a:ln>
              <a:effectLst/>
            </p:spPr>
          </p:cxnSp>
          <p:cxnSp>
            <p:nvCxnSpPr>
              <p:cNvPr id="31" name="Straight Connector 30">
                <a:extLst>
                  <a:ext uri="{FF2B5EF4-FFF2-40B4-BE49-F238E27FC236}">
                    <a16:creationId xmlns:a16="http://schemas.microsoft.com/office/drawing/2014/main" id="{D9C6A584-3AF5-46D7-8149-970FC0DC8C6E}"/>
                  </a:ext>
                </a:extLst>
              </p:cNvPr>
              <p:cNvCxnSpPr>
                <a:cxnSpLocks/>
              </p:cNvCxnSpPr>
              <p:nvPr/>
            </p:nvCxnSpPr>
            <p:spPr>
              <a:xfrm>
                <a:off x="1985557" y="2608214"/>
                <a:ext cx="1924592" cy="0"/>
              </a:xfrm>
              <a:prstGeom prst="line">
                <a:avLst/>
              </a:prstGeom>
              <a:noFill/>
              <a:ln w="12700" cap="flat" cmpd="sng" algn="ctr">
                <a:solidFill>
                  <a:sysClr val="window" lastClr="FFFFFF">
                    <a:lumMod val="65000"/>
                  </a:sysClr>
                </a:solidFill>
                <a:prstDash val="dash"/>
                <a:miter lim="800000"/>
              </a:ln>
              <a:effectLst/>
            </p:spPr>
          </p:cxnSp>
          <p:cxnSp>
            <p:nvCxnSpPr>
              <p:cNvPr id="32" name="Straight Connector 31">
                <a:extLst>
                  <a:ext uri="{FF2B5EF4-FFF2-40B4-BE49-F238E27FC236}">
                    <a16:creationId xmlns:a16="http://schemas.microsoft.com/office/drawing/2014/main" id="{5823627D-EDC5-4533-95F4-DEFC1F2F1959}"/>
                  </a:ext>
                </a:extLst>
              </p:cNvPr>
              <p:cNvCxnSpPr>
                <a:cxnSpLocks/>
              </p:cNvCxnSpPr>
              <p:nvPr/>
            </p:nvCxnSpPr>
            <p:spPr>
              <a:xfrm>
                <a:off x="1985557" y="1084214"/>
                <a:ext cx="1924592" cy="0"/>
              </a:xfrm>
              <a:prstGeom prst="line">
                <a:avLst/>
              </a:prstGeom>
              <a:noFill/>
              <a:ln w="12700" cap="flat" cmpd="sng" algn="ctr">
                <a:solidFill>
                  <a:sysClr val="window" lastClr="FFFFFF">
                    <a:lumMod val="65000"/>
                  </a:sysClr>
                </a:solidFill>
                <a:prstDash val="dash"/>
                <a:miter lim="800000"/>
              </a:ln>
              <a:effectLst/>
            </p:spPr>
          </p:cxnSp>
          <p:cxnSp>
            <p:nvCxnSpPr>
              <p:cNvPr id="33" name="Straight Connector 32">
                <a:extLst>
                  <a:ext uri="{FF2B5EF4-FFF2-40B4-BE49-F238E27FC236}">
                    <a16:creationId xmlns:a16="http://schemas.microsoft.com/office/drawing/2014/main" id="{7F2BE703-847F-4DC8-9E5B-D4ACFD81EB16}"/>
                  </a:ext>
                </a:extLst>
              </p:cNvPr>
              <p:cNvCxnSpPr>
                <a:cxnSpLocks/>
              </p:cNvCxnSpPr>
              <p:nvPr/>
            </p:nvCxnSpPr>
            <p:spPr>
              <a:xfrm>
                <a:off x="1994266" y="770707"/>
                <a:ext cx="1924592" cy="0"/>
              </a:xfrm>
              <a:prstGeom prst="line">
                <a:avLst/>
              </a:prstGeom>
              <a:noFill/>
              <a:ln w="12700" cap="flat" cmpd="sng" algn="ctr">
                <a:solidFill>
                  <a:sysClr val="window" lastClr="FFFFFF">
                    <a:lumMod val="65000"/>
                  </a:sysClr>
                </a:solidFill>
                <a:prstDash val="dash"/>
                <a:miter lim="800000"/>
              </a:ln>
              <a:effectLst/>
            </p:spPr>
          </p:cxnSp>
          <p:cxnSp>
            <p:nvCxnSpPr>
              <p:cNvPr id="34" name="Straight Connector 33">
                <a:extLst>
                  <a:ext uri="{FF2B5EF4-FFF2-40B4-BE49-F238E27FC236}">
                    <a16:creationId xmlns:a16="http://schemas.microsoft.com/office/drawing/2014/main" id="{503C2DBE-A362-4958-B9FC-50E1FCB0023B}"/>
                  </a:ext>
                </a:extLst>
              </p:cNvPr>
              <p:cNvCxnSpPr>
                <a:cxnSpLocks/>
              </p:cNvCxnSpPr>
              <p:nvPr/>
            </p:nvCxnSpPr>
            <p:spPr>
              <a:xfrm rot="16200000">
                <a:off x="1082038" y="1689458"/>
                <a:ext cx="1924592" cy="0"/>
              </a:xfrm>
              <a:prstGeom prst="line">
                <a:avLst/>
              </a:prstGeom>
              <a:noFill/>
              <a:ln w="12700" cap="flat" cmpd="sng" algn="ctr">
                <a:solidFill>
                  <a:sysClr val="window" lastClr="FFFFFF">
                    <a:lumMod val="65000"/>
                  </a:sysClr>
                </a:solidFill>
                <a:prstDash val="dash"/>
                <a:miter lim="800000"/>
              </a:ln>
              <a:effectLst/>
            </p:spPr>
          </p:cxnSp>
          <p:cxnSp>
            <p:nvCxnSpPr>
              <p:cNvPr id="35" name="Straight Connector 34">
                <a:extLst>
                  <a:ext uri="{FF2B5EF4-FFF2-40B4-BE49-F238E27FC236}">
                    <a16:creationId xmlns:a16="http://schemas.microsoft.com/office/drawing/2014/main" id="{C6A50C40-8203-463F-97DA-3E2779A9C215}"/>
                  </a:ext>
                </a:extLst>
              </p:cNvPr>
              <p:cNvCxnSpPr>
                <a:cxnSpLocks/>
              </p:cNvCxnSpPr>
              <p:nvPr/>
            </p:nvCxnSpPr>
            <p:spPr>
              <a:xfrm rot="16200000">
                <a:off x="1390103" y="1689458"/>
                <a:ext cx="1924592" cy="0"/>
              </a:xfrm>
              <a:prstGeom prst="line">
                <a:avLst/>
              </a:prstGeom>
              <a:noFill/>
              <a:ln w="12700" cap="flat" cmpd="sng" algn="ctr">
                <a:solidFill>
                  <a:sysClr val="window" lastClr="FFFFFF">
                    <a:lumMod val="65000"/>
                  </a:sysClr>
                </a:solidFill>
                <a:prstDash val="dash"/>
                <a:miter lim="800000"/>
              </a:ln>
              <a:effectLst/>
            </p:spPr>
          </p:cxnSp>
          <p:cxnSp>
            <p:nvCxnSpPr>
              <p:cNvPr id="36" name="Straight Connector 35">
                <a:extLst>
                  <a:ext uri="{FF2B5EF4-FFF2-40B4-BE49-F238E27FC236}">
                    <a16:creationId xmlns:a16="http://schemas.microsoft.com/office/drawing/2014/main" id="{645FF6E9-0CBD-4C29-A5E7-D9A8A9339651}"/>
                  </a:ext>
                </a:extLst>
              </p:cNvPr>
              <p:cNvCxnSpPr>
                <a:cxnSpLocks/>
              </p:cNvCxnSpPr>
              <p:nvPr/>
            </p:nvCxnSpPr>
            <p:spPr>
              <a:xfrm rot="16200000">
                <a:off x="1700346" y="1684150"/>
                <a:ext cx="1924592" cy="0"/>
              </a:xfrm>
              <a:prstGeom prst="line">
                <a:avLst/>
              </a:prstGeom>
              <a:noFill/>
              <a:ln w="12700" cap="flat" cmpd="sng" algn="ctr">
                <a:solidFill>
                  <a:sysClr val="window" lastClr="FFFFFF">
                    <a:lumMod val="65000"/>
                  </a:sysClr>
                </a:solidFill>
                <a:prstDash val="dash"/>
                <a:miter lim="800000"/>
              </a:ln>
              <a:effectLst/>
            </p:spPr>
          </p:cxnSp>
          <p:cxnSp>
            <p:nvCxnSpPr>
              <p:cNvPr id="37" name="Straight Connector 36">
                <a:extLst>
                  <a:ext uri="{FF2B5EF4-FFF2-40B4-BE49-F238E27FC236}">
                    <a16:creationId xmlns:a16="http://schemas.microsoft.com/office/drawing/2014/main" id="{08AD07E9-F2C0-4470-AE0D-16BCE259078C}"/>
                  </a:ext>
                </a:extLst>
              </p:cNvPr>
              <p:cNvCxnSpPr>
                <a:cxnSpLocks/>
              </p:cNvCxnSpPr>
              <p:nvPr/>
            </p:nvCxnSpPr>
            <p:spPr>
              <a:xfrm rot="16200000">
                <a:off x="2007328" y="1680749"/>
                <a:ext cx="1924592" cy="0"/>
              </a:xfrm>
              <a:prstGeom prst="line">
                <a:avLst/>
              </a:prstGeom>
              <a:noFill/>
              <a:ln w="12700" cap="flat" cmpd="sng" algn="ctr">
                <a:solidFill>
                  <a:sysClr val="window" lastClr="FFFFFF">
                    <a:lumMod val="65000"/>
                  </a:sysClr>
                </a:solidFill>
                <a:prstDash val="dash"/>
                <a:miter lim="800000"/>
              </a:ln>
              <a:effectLst/>
            </p:spPr>
          </p:cxnSp>
          <p:cxnSp>
            <p:nvCxnSpPr>
              <p:cNvPr id="38" name="Straight Connector 37">
                <a:extLst>
                  <a:ext uri="{FF2B5EF4-FFF2-40B4-BE49-F238E27FC236}">
                    <a16:creationId xmlns:a16="http://schemas.microsoft.com/office/drawing/2014/main" id="{974A3D00-2CC9-4AF1-A2C8-328FA7BE37B3}"/>
                  </a:ext>
                </a:extLst>
              </p:cNvPr>
              <p:cNvCxnSpPr>
                <a:cxnSpLocks/>
              </p:cNvCxnSpPr>
              <p:nvPr/>
            </p:nvCxnSpPr>
            <p:spPr>
              <a:xfrm rot="16200000">
                <a:off x="2316483" y="1689458"/>
                <a:ext cx="1924592" cy="0"/>
              </a:xfrm>
              <a:prstGeom prst="line">
                <a:avLst/>
              </a:prstGeom>
              <a:noFill/>
              <a:ln w="12700" cap="flat" cmpd="sng" algn="ctr">
                <a:solidFill>
                  <a:sysClr val="window" lastClr="FFFFFF">
                    <a:lumMod val="65000"/>
                  </a:sysClr>
                </a:solidFill>
                <a:prstDash val="dash"/>
                <a:miter lim="800000"/>
              </a:ln>
              <a:effectLst/>
            </p:spPr>
          </p:cxnSp>
          <p:cxnSp>
            <p:nvCxnSpPr>
              <p:cNvPr id="39" name="Straight Connector 38">
                <a:extLst>
                  <a:ext uri="{FF2B5EF4-FFF2-40B4-BE49-F238E27FC236}">
                    <a16:creationId xmlns:a16="http://schemas.microsoft.com/office/drawing/2014/main" id="{67266ABC-F494-49CB-9860-4CC1FA1E9DE8}"/>
                  </a:ext>
                </a:extLst>
              </p:cNvPr>
              <p:cNvCxnSpPr>
                <a:cxnSpLocks/>
              </p:cNvCxnSpPr>
              <p:nvPr/>
            </p:nvCxnSpPr>
            <p:spPr>
              <a:xfrm rot="16200000">
                <a:off x="2637611" y="1679801"/>
                <a:ext cx="1924592" cy="0"/>
              </a:xfrm>
              <a:prstGeom prst="line">
                <a:avLst/>
              </a:prstGeom>
              <a:noFill/>
              <a:ln w="12700" cap="flat" cmpd="sng" algn="ctr">
                <a:solidFill>
                  <a:sysClr val="window" lastClr="FFFFFF">
                    <a:lumMod val="65000"/>
                  </a:sysClr>
                </a:solidFill>
                <a:prstDash val="dash"/>
                <a:miter lim="800000"/>
              </a:ln>
              <a:effectLst/>
            </p:spPr>
          </p:cxnSp>
          <p:cxnSp>
            <p:nvCxnSpPr>
              <p:cNvPr id="40" name="Straight Connector 39">
                <a:extLst>
                  <a:ext uri="{FF2B5EF4-FFF2-40B4-BE49-F238E27FC236}">
                    <a16:creationId xmlns:a16="http://schemas.microsoft.com/office/drawing/2014/main" id="{F261EB21-5AD7-4265-936D-791F0313CE56}"/>
                  </a:ext>
                </a:extLst>
              </p:cNvPr>
              <p:cNvCxnSpPr>
                <a:cxnSpLocks/>
              </p:cNvCxnSpPr>
              <p:nvPr/>
            </p:nvCxnSpPr>
            <p:spPr>
              <a:xfrm rot="16200000">
                <a:off x="2957653" y="1680749"/>
                <a:ext cx="1924592" cy="0"/>
              </a:xfrm>
              <a:prstGeom prst="line">
                <a:avLst/>
              </a:prstGeom>
              <a:noFill/>
              <a:ln w="12700" cap="flat" cmpd="sng" algn="ctr">
                <a:solidFill>
                  <a:sysClr val="window" lastClr="FFFFFF">
                    <a:lumMod val="65000"/>
                  </a:sysClr>
                </a:solidFill>
                <a:prstDash val="dash"/>
                <a:miter lim="800000"/>
              </a:ln>
              <a:effectLst/>
            </p:spPr>
          </p:cxnSp>
        </p:grpSp>
        <p:sp>
          <p:nvSpPr>
            <p:cNvPr id="41" name="Rectangle 40">
              <a:extLst>
                <a:ext uri="{FF2B5EF4-FFF2-40B4-BE49-F238E27FC236}">
                  <a16:creationId xmlns:a16="http://schemas.microsoft.com/office/drawing/2014/main" id="{266E74DD-E3D5-481E-926B-261F5E521C2E}"/>
                </a:ext>
              </a:extLst>
            </p:cNvPr>
            <p:cNvSpPr/>
            <p:nvPr/>
          </p:nvSpPr>
          <p:spPr>
            <a:xfrm>
              <a:off x="6383312" y="3484461"/>
              <a:ext cx="331744" cy="189381"/>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42" name="Content Placeholder 3">
            <a:extLst>
              <a:ext uri="{FF2B5EF4-FFF2-40B4-BE49-F238E27FC236}">
                <a16:creationId xmlns:a16="http://schemas.microsoft.com/office/drawing/2014/main" id="{D40DD401-85BC-4566-8C61-6EB1BD899E48}"/>
              </a:ext>
            </a:extLst>
          </p:cNvPr>
          <p:cNvSpPr>
            <a:spLocks noGrp="1"/>
          </p:cNvSpPr>
          <p:nvPr>
            <p:ph sz="quarter" idx="1"/>
          </p:nvPr>
        </p:nvSpPr>
        <p:spPr>
          <a:xfrm>
            <a:off x="136241" y="936994"/>
            <a:ext cx="8374708" cy="4099817"/>
          </a:xfrm>
        </p:spPr>
        <p:txBody>
          <a:bodyPr>
            <a:normAutofit fontScale="92500" lnSpcReduction="20000"/>
          </a:bodyPr>
          <a:lstStyle/>
          <a:p>
            <a:r>
              <a:rPr lang="en-US" dirty="0"/>
              <a:t>Existing DSE approaches are inefficient</a:t>
            </a:r>
          </a:p>
          <a:p>
            <a:pPr lvl="1"/>
            <a:r>
              <a:rPr lang="en-US" dirty="0"/>
              <a:t>Black-box or NPU-agnostic</a:t>
            </a:r>
          </a:p>
          <a:p>
            <a:pPr lvl="2"/>
            <a:r>
              <a:rPr lang="en-US" dirty="0"/>
              <a:t>Can’t reason inefficiencies causing high costs </a:t>
            </a:r>
          </a:p>
          <a:p>
            <a:pPr lvl="1"/>
            <a:r>
              <a:rPr lang="en-US" dirty="0"/>
              <a:t>Constraint-unaware</a:t>
            </a:r>
          </a:p>
          <a:p>
            <a:pPr lvl="2"/>
            <a:r>
              <a:rPr lang="en-US" dirty="0"/>
              <a:t>Target minimizing objectives even when </a:t>
            </a:r>
            <a:br>
              <a:rPr lang="en-US" dirty="0"/>
            </a:br>
            <a:r>
              <a:rPr lang="en-US" dirty="0"/>
              <a:t>constraints are not met</a:t>
            </a:r>
          </a:p>
          <a:p>
            <a:pPr lvl="1"/>
            <a:r>
              <a:rPr lang="en-US" dirty="0"/>
              <a:t>Often uses a fixed dataflow, with exploration </a:t>
            </a:r>
            <a:br>
              <a:rPr lang="en-US" dirty="0"/>
            </a:br>
            <a:r>
              <a:rPr lang="en-US" dirty="0"/>
              <a:t>focus on hardware</a:t>
            </a:r>
          </a:p>
          <a:p>
            <a:pPr lvl="2"/>
            <a:r>
              <a:rPr lang="en-US" dirty="0"/>
              <a:t>Lacks NPU/dataflow codesign</a:t>
            </a:r>
          </a:p>
          <a:p>
            <a:r>
              <a:rPr lang="en-US" dirty="0"/>
              <a:t>Thousands of trials (days!)</a:t>
            </a:r>
          </a:p>
          <a:p>
            <a:pPr lvl="1"/>
            <a:r>
              <a:rPr lang="en-US" dirty="0"/>
              <a:t>Cannot support emerging apps e.g., smart-city and </a:t>
            </a:r>
            <a:br>
              <a:rPr lang="en-US" dirty="0"/>
            </a:br>
            <a:r>
              <a:rPr lang="en-US" dirty="0"/>
              <a:t>dynamic deployment on large-scale reconfigurable edge*</a:t>
            </a:r>
          </a:p>
        </p:txBody>
      </p:sp>
      <p:sp>
        <p:nvSpPr>
          <p:cNvPr id="45" name="TextBox 44">
            <a:extLst>
              <a:ext uri="{FF2B5EF4-FFF2-40B4-BE49-F238E27FC236}">
                <a16:creationId xmlns:a16="http://schemas.microsoft.com/office/drawing/2014/main" id="{66089941-CFF5-46D6-9A1F-665614C9869F}"/>
              </a:ext>
            </a:extLst>
          </p:cNvPr>
          <p:cNvSpPr txBox="1"/>
          <p:nvPr/>
        </p:nvSpPr>
        <p:spPr>
          <a:xfrm>
            <a:off x="6803233" y="3749394"/>
            <a:ext cx="2004060" cy="338554"/>
          </a:xfrm>
          <a:prstGeom prst="rect">
            <a:avLst/>
          </a:prstGeom>
          <a:noFill/>
        </p:spPr>
        <p:txBody>
          <a:bodyPr wrap="square">
            <a:spAutoFit/>
          </a:bodyPr>
          <a:lstStyle/>
          <a:p>
            <a:pPr algn="ctr"/>
            <a:r>
              <a:rPr lang="en-US" sz="1600" b="1" dirty="0">
                <a:latin typeface="Calibri" panose="020F0502020204030204" pitchFamily="34" charset="0"/>
                <a:cs typeface="Calibri" panose="020F0502020204030204" pitchFamily="34" charset="0"/>
              </a:rPr>
              <a:t>(a) HyperMapperV2</a:t>
            </a:r>
          </a:p>
        </p:txBody>
      </p:sp>
      <p:sp>
        <p:nvSpPr>
          <p:cNvPr id="47" name="TextBox 46">
            <a:extLst>
              <a:ext uri="{FF2B5EF4-FFF2-40B4-BE49-F238E27FC236}">
                <a16:creationId xmlns:a16="http://schemas.microsoft.com/office/drawing/2014/main" id="{C3E8110B-DF16-45DB-8DFA-B7318EA43AC8}"/>
              </a:ext>
            </a:extLst>
          </p:cNvPr>
          <p:cNvSpPr txBox="1"/>
          <p:nvPr/>
        </p:nvSpPr>
        <p:spPr>
          <a:xfrm>
            <a:off x="6126373" y="811196"/>
            <a:ext cx="6289158" cy="369332"/>
          </a:xfrm>
          <a:prstGeom prst="rect">
            <a:avLst/>
          </a:prstGeom>
          <a:noFill/>
        </p:spPr>
        <p:txBody>
          <a:bodyPr wrap="square">
            <a:spAutoFit/>
          </a:bodyPr>
          <a:lstStyle/>
          <a:p>
            <a:r>
              <a:rPr lang="en-US" sz="1800" b="1" dirty="0">
                <a:latin typeface="Calibri" panose="020F0502020204030204" pitchFamily="34" charset="0"/>
                <a:cs typeface="Calibri" panose="020F0502020204030204" pitchFamily="34" charset="0"/>
              </a:rPr>
              <a:t>DSE of #PEs and shared memory sizes for ResNet CONV5_2b</a:t>
            </a:r>
            <a:endParaRPr lang="en-US" dirty="0"/>
          </a:p>
        </p:txBody>
      </p:sp>
      <p:sp>
        <p:nvSpPr>
          <p:cNvPr id="49" name="TextBox 48">
            <a:extLst>
              <a:ext uri="{FF2B5EF4-FFF2-40B4-BE49-F238E27FC236}">
                <a16:creationId xmlns:a16="http://schemas.microsoft.com/office/drawing/2014/main" id="{B65704AD-5801-46A9-A76B-3881FBBB9088}"/>
              </a:ext>
            </a:extLst>
          </p:cNvPr>
          <p:cNvSpPr txBox="1"/>
          <p:nvPr/>
        </p:nvSpPr>
        <p:spPr>
          <a:xfrm>
            <a:off x="9559635" y="3747029"/>
            <a:ext cx="2004060" cy="338554"/>
          </a:xfrm>
          <a:prstGeom prst="rect">
            <a:avLst/>
          </a:prstGeom>
          <a:noFill/>
        </p:spPr>
        <p:txBody>
          <a:bodyPr wrap="square">
            <a:spAutoFit/>
          </a:bodyPr>
          <a:lstStyle/>
          <a:p>
            <a:pPr algn="ctr"/>
            <a:r>
              <a:rPr lang="en-US" sz="1600" b="1" dirty="0">
                <a:latin typeface="Calibri" panose="020F0502020204030204" pitchFamily="34" charset="0"/>
                <a:cs typeface="Calibri" panose="020F0502020204030204" pitchFamily="34" charset="0"/>
              </a:rPr>
              <a:t>(b) Explainable-DSE</a:t>
            </a:r>
          </a:p>
        </p:txBody>
      </p:sp>
      <p:sp>
        <p:nvSpPr>
          <p:cNvPr id="50" name="TextBox 49">
            <a:extLst>
              <a:ext uri="{FF2B5EF4-FFF2-40B4-BE49-F238E27FC236}">
                <a16:creationId xmlns:a16="http://schemas.microsoft.com/office/drawing/2014/main" id="{CF0EA542-A934-47D4-85D4-42EBA4B146A9}"/>
              </a:ext>
            </a:extLst>
          </p:cNvPr>
          <p:cNvSpPr txBox="1"/>
          <p:nvPr/>
        </p:nvSpPr>
        <p:spPr>
          <a:xfrm>
            <a:off x="8684285" y="4028622"/>
            <a:ext cx="3022162" cy="830997"/>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DSE figures out appropriate scaling of PEs or SPM, based on computation time and DMA time.</a:t>
            </a:r>
          </a:p>
        </p:txBody>
      </p:sp>
      <p:sp>
        <p:nvSpPr>
          <p:cNvPr id="52" name="TextBox 51">
            <a:extLst>
              <a:ext uri="{FF2B5EF4-FFF2-40B4-BE49-F238E27FC236}">
                <a16:creationId xmlns:a16="http://schemas.microsoft.com/office/drawing/2014/main" id="{26F60A14-E151-4414-AA76-CFD9C218DF01}"/>
              </a:ext>
            </a:extLst>
          </p:cNvPr>
          <p:cNvSpPr txBox="1"/>
          <p:nvPr/>
        </p:nvSpPr>
        <p:spPr>
          <a:xfrm>
            <a:off x="379228" y="5003889"/>
            <a:ext cx="11433543" cy="830997"/>
          </a:xfrm>
          <a:prstGeom prst="rect">
            <a:avLst/>
          </a:prstGeom>
          <a:noFill/>
        </p:spPr>
        <p:txBody>
          <a:bodyPr wrap="square">
            <a:spAutoFit/>
          </a:bodyPr>
          <a:lstStyle/>
          <a:p>
            <a:r>
              <a:rPr lang="en-US" sz="1200" b="0" i="0" dirty="0">
                <a:solidFill>
                  <a:srgbClr val="222222"/>
                </a:solidFill>
                <a:effectLst/>
                <a:latin typeface="Calibri" panose="020F0502020204030204" pitchFamily="34" charset="0"/>
                <a:cs typeface="Calibri" panose="020F0502020204030204" pitchFamily="34" charset="0"/>
              </a:rPr>
              <a:t>Luigi </a:t>
            </a:r>
            <a:r>
              <a:rPr lang="en-US" sz="1200" b="0" i="0" dirty="0" err="1">
                <a:solidFill>
                  <a:srgbClr val="222222"/>
                </a:solidFill>
                <a:effectLst/>
                <a:latin typeface="Calibri" panose="020F0502020204030204" pitchFamily="34" charset="0"/>
                <a:cs typeface="Calibri" panose="020F0502020204030204" pitchFamily="34" charset="0"/>
              </a:rPr>
              <a:t>Nardi</a:t>
            </a:r>
            <a:r>
              <a:rPr lang="en-US" sz="1200" b="0" i="0" dirty="0">
                <a:solidFill>
                  <a:srgbClr val="222222"/>
                </a:solidFill>
                <a:effectLst/>
                <a:latin typeface="Calibri" panose="020F0502020204030204" pitchFamily="34" charset="0"/>
                <a:cs typeface="Calibri" panose="020F0502020204030204" pitchFamily="34" charset="0"/>
              </a:rPr>
              <a:t>, David </a:t>
            </a:r>
            <a:r>
              <a:rPr lang="en-US" sz="1200" b="0" i="0" dirty="0" err="1">
                <a:solidFill>
                  <a:srgbClr val="222222"/>
                </a:solidFill>
                <a:effectLst/>
                <a:latin typeface="Calibri" panose="020F0502020204030204" pitchFamily="34" charset="0"/>
                <a:cs typeface="Calibri" panose="020F0502020204030204" pitchFamily="34" charset="0"/>
              </a:rPr>
              <a:t>Koeplinger</a:t>
            </a:r>
            <a:r>
              <a:rPr lang="en-US" sz="1200" b="0" i="0" dirty="0">
                <a:solidFill>
                  <a:srgbClr val="222222"/>
                </a:solidFill>
                <a:effectLst/>
                <a:latin typeface="Calibri" panose="020F0502020204030204" pitchFamily="34" charset="0"/>
                <a:cs typeface="Calibri" panose="020F0502020204030204" pitchFamily="34" charset="0"/>
              </a:rPr>
              <a:t>, and Kunle Olukotun. "Practical design space exploration." In </a:t>
            </a:r>
            <a:r>
              <a:rPr lang="en-US" sz="1200" b="0" i="1" dirty="0">
                <a:solidFill>
                  <a:srgbClr val="222222"/>
                </a:solidFill>
                <a:effectLst/>
                <a:latin typeface="Calibri" panose="020F0502020204030204" pitchFamily="34" charset="0"/>
                <a:cs typeface="Calibri" panose="020F0502020204030204" pitchFamily="34" charset="0"/>
              </a:rPr>
              <a:t>MASCOTS</a:t>
            </a:r>
            <a:r>
              <a:rPr lang="en-US" sz="1200" b="0" i="0" dirty="0">
                <a:solidFill>
                  <a:srgbClr val="222222"/>
                </a:solidFill>
                <a:effectLst/>
                <a:latin typeface="Calibri" panose="020F0502020204030204" pitchFamily="34" charset="0"/>
                <a:cs typeface="Calibri" panose="020F0502020204030204" pitchFamily="34" charset="0"/>
              </a:rPr>
              <a:t> 2019.</a:t>
            </a:r>
          </a:p>
          <a:p>
            <a:r>
              <a:rPr lang="en-US" sz="1200" b="0" i="0" dirty="0">
                <a:solidFill>
                  <a:srgbClr val="222222"/>
                </a:solidFill>
                <a:effectLst/>
                <a:latin typeface="Calibri" panose="020F0502020204030204" pitchFamily="34" charset="0"/>
                <a:cs typeface="Calibri" panose="020F0502020204030204" pitchFamily="34" charset="0"/>
              </a:rPr>
              <a:t>Sheng-Chun Kao, </a:t>
            </a:r>
            <a:r>
              <a:rPr lang="en-US" sz="1200" b="0" i="0" dirty="0" err="1">
                <a:solidFill>
                  <a:srgbClr val="222222"/>
                </a:solidFill>
                <a:effectLst/>
                <a:latin typeface="Calibri" panose="020F0502020204030204" pitchFamily="34" charset="0"/>
                <a:cs typeface="Calibri" panose="020F0502020204030204" pitchFamily="34" charset="0"/>
              </a:rPr>
              <a:t>Geonhwa</a:t>
            </a:r>
            <a:r>
              <a:rPr lang="en-US" sz="1200" b="0" i="0" dirty="0">
                <a:solidFill>
                  <a:srgbClr val="222222"/>
                </a:solidFill>
                <a:effectLst/>
                <a:latin typeface="Calibri" panose="020F0502020204030204" pitchFamily="34" charset="0"/>
                <a:cs typeface="Calibri" panose="020F0502020204030204" pitchFamily="34" charset="0"/>
              </a:rPr>
              <a:t> </a:t>
            </a:r>
            <a:r>
              <a:rPr lang="en-US" sz="1200" b="0" i="0" dirty="0" err="1">
                <a:solidFill>
                  <a:srgbClr val="222222"/>
                </a:solidFill>
                <a:effectLst/>
                <a:latin typeface="Calibri" panose="020F0502020204030204" pitchFamily="34" charset="0"/>
                <a:cs typeface="Calibri" panose="020F0502020204030204" pitchFamily="34" charset="0"/>
              </a:rPr>
              <a:t>Jeong</a:t>
            </a:r>
            <a:r>
              <a:rPr lang="en-US" sz="1200" b="0" i="0" dirty="0">
                <a:solidFill>
                  <a:srgbClr val="222222"/>
                </a:solidFill>
                <a:effectLst/>
                <a:latin typeface="Calibri" panose="020F0502020204030204" pitchFamily="34" charset="0"/>
                <a:cs typeface="Calibri" panose="020F0502020204030204" pitchFamily="34" charset="0"/>
              </a:rPr>
              <a:t>, and Tushar Krishna. "</a:t>
            </a:r>
            <a:r>
              <a:rPr lang="en-US" sz="1200" b="0" i="0" dirty="0" err="1">
                <a:solidFill>
                  <a:srgbClr val="222222"/>
                </a:solidFill>
                <a:effectLst/>
                <a:latin typeface="Calibri" panose="020F0502020204030204" pitchFamily="34" charset="0"/>
                <a:cs typeface="Calibri" panose="020F0502020204030204" pitchFamily="34" charset="0"/>
              </a:rPr>
              <a:t>Confuciux</a:t>
            </a:r>
            <a:r>
              <a:rPr lang="en-US" sz="1200" b="0" i="0" dirty="0">
                <a:solidFill>
                  <a:srgbClr val="222222"/>
                </a:solidFill>
                <a:effectLst/>
                <a:latin typeface="Calibri" panose="020F0502020204030204" pitchFamily="34" charset="0"/>
                <a:cs typeface="Calibri" panose="020F0502020204030204" pitchFamily="34" charset="0"/>
              </a:rPr>
              <a:t>: Autonomous hardware resource assignment for </a:t>
            </a:r>
            <a:r>
              <a:rPr lang="en-US" sz="1200" dirty="0">
                <a:solidFill>
                  <a:srgbClr val="222222"/>
                </a:solidFill>
                <a:latin typeface="Calibri" panose="020F0502020204030204" pitchFamily="34" charset="0"/>
                <a:cs typeface="Calibri" panose="020F0502020204030204" pitchFamily="34" charset="0"/>
              </a:rPr>
              <a:t>D</a:t>
            </a:r>
            <a:r>
              <a:rPr lang="en-US" sz="1200" b="0" i="0" dirty="0">
                <a:solidFill>
                  <a:srgbClr val="222222"/>
                </a:solidFill>
                <a:effectLst/>
                <a:latin typeface="Calibri" panose="020F0502020204030204" pitchFamily="34" charset="0"/>
                <a:cs typeface="Calibri" panose="020F0502020204030204" pitchFamily="34" charset="0"/>
              </a:rPr>
              <a:t>NN accelerators using reinforcement learning." In </a:t>
            </a:r>
            <a:r>
              <a:rPr lang="en-US" sz="1200" b="0" i="1" dirty="0">
                <a:solidFill>
                  <a:srgbClr val="222222"/>
                </a:solidFill>
                <a:effectLst/>
                <a:latin typeface="Calibri" panose="020F0502020204030204" pitchFamily="34" charset="0"/>
                <a:cs typeface="Calibri" panose="020F0502020204030204" pitchFamily="34" charset="0"/>
              </a:rPr>
              <a:t>MICRO</a:t>
            </a:r>
            <a:r>
              <a:rPr lang="en-US" sz="1200" b="0" i="0" dirty="0">
                <a:solidFill>
                  <a:srgbClr val="222222"/>
                </a:solidFill>
                <a:effectLst/>
                <a:latin typeface="Calibri" panose="020F0502020204030204" pitchFamily="34" charset="0"/>
                <a:cs typeface="Calibri" panose="020F0502020204030204" pitchFamily="34" charset="0"/>
              </a:rPr>
              <a:t> 2020.</a:t>
            </a:r>
          </a:p>
          <a:p>
            <a:r>
              <a:rPr lang="en-US" sz="1200" dirty="0">
                <a:latin typeface="Calibri" panose="020F0502020204030204" pitchFamily="34" charset="0"/>
                <a:cs typeface="Calibri" panose="020F0502020204030204" pitchFamily="34" charset="0"/>
              </a:rPr>
              <a:t>Brandon </a:t>
            </a:r>
            <a:r>
              <a:rPr lang="en-US" sz="1200" dirty="0" err="1">
                <a:latin typeface="Calibri" panose="020F0502020204030204" pitchFamily="34" charset="0"/>
                <a:cs typeface="Calibri" panose="020F0502020204030204" pitchFamily="34" charset="0"/>
              </a:rPr>
              <a:t>Reagen</a:t>
            </a:r>
            <a:r>
              <a:rPr lang="en-US" sz="1200" dirty="0">
                <a:latin typeface="Calibri" panose="020F0502020204030204" pitchFamily="34" charset="0"/>
                <a:cs typeface="Calibri" panose="020F0502020204030204" pitchFamily="34" charset="0"/>
              </a:rPr>
              <a:t>, José Miguel Hernández-Lobato, Robert Adolf, Michael </a:t>
            </a:r>
            <a:r>
              <a:rPr lang="en-US" sz="1200" dirty="0" err="1">
                <a:latin typeface="Calibri" panose="020F0502020204030204" pitchFamily="34" charset="0"/>
                <a:cs typeface="Calibri" panose="020F0502020204030204" pitchFamily="34" charset="0"/>
              </a:rPr>
              <a:t>Gelbart</a:t>
            </a:r>
            <a:r>
              <a:rPr lang="en-US" sz="1200" dirty="0">
                <a:latin typeface="Calibri" panose="020F0502020204030204" pitchFamily="34" charset="0"/>
                <a:cs typeface="Calibri" panose="020F0502020204030204" pitchFamily="34" charset="0"/>
              </a:rPr>
              <a:t>, Paul </a:t>
            </a:r>
            <a:r>
              <a:rPr lang="en-US" sz="1200" dirty="0" err="1">
                <a:latin typeface="Calibri" panose="020F0502020204030204" pitchFamily="34" charset="0"/>
                <a:cs typeface="Calibri" panose="020F0502020204030204" pitchFamily="34" charset="0"/>
              </a:rPr>
              <a:t>Whatmough</a:t>
            </a:r>
            <a:r>
              <a:rPr lang="en-US" sz="1200" dirty="0">
                <a:latin typeface="Calibri" panose="020F0502020204030204" pitchFamily="34" charset="0"/>
                <a:cs typeface="Calibri" panose="020F0502020204030204" pitchFamily="34" charset="0"/>
              </a:rPr>
              <a:t>, Gu-Yeon Wei, and David Brooks. "A case for efficient accelerator design space exploration via </a:t>
            </a:r>
            <a:r>
              <a:rPr lang="en-US" sz="1200" dirty="0" err="1">
                <a:latin typeface="Calibri" panose="020F0502020204030204" pitchFamily="34" charset="0"/>
                <a:cs typeface="Calibri" panose="020F0502020204030204" pitchFamily="34" charset="0"/>
              </a:rPr>
              <a:t>bayesian</a:t>
            </a:r>
            <a:r>
              <a:rPr lang="en-US" sz="1200" dirty="0">
                <a:latin typeface="Calibri" panose="020F0502020204030204" pitchFamily="34" charset="0"/>
                <a:cs typeface="Calibri" panose="020F0502020204030204" pitchFamily="34" charset="0"/>
              </a:rPr>
              <a:t> optimization." In ISLPED, 2017.</a:t>
            </a:r>
          </a:p>
        </p:txBody>
      </p:sp>
      <p:cxnSp>
        <p:nvCxnSpPr>
          <p:cNvPr id="56" name="Straight Arrow Connector 55">
            <a:extLst>
              <a:ext uri="{FF2B5EF4-FFF2-40B4-BE49-F238E27FC236}">
                <a16:creationId xmlns:a16="http://schemas.microsoft.com/office/drawing/2014/main" id="{B9E7E99A-89E9-4C76-89B5-EE973E5B2FA2}"/>
              </a:ext>
            </a:extLst>
          </p:cNvPr>
          <p:cNvCxnSpPr>
            <a:cxnSpLocks/>
          </p:cNvCxnSpPr>
          <p:nvPr/>
        </p:nvCxnSpPr>
        <p:spPr>
          <a:xfrm flipV="1">
            <a:off x="9270952" y="2748469"/>
            <a:ext cx="365423" cy="133711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EB7657D7-D01D-4625-96D5-4D2264D20053}"/>
              </a:ext>
            </a:extLst>
          </p:cNvPr>
          <p:cNvSpPr txBox="1"/>
          <p:nvPr/>
        </p:nvSpPr>
        <p:spPr>
          <a:xfrm>
            <a:off x="597767" y="5964648"/>
            <a:ext cx="7451655" cy="307777"/>
          </a:xfrm>
          <a:prstGeom prst="rect">
            <a:avLst/>
          </a:prstGeom>
          <a:solidFill>
            <a:schemeClr val="bg1"/>
          </a:solidFill>
          <a:ln>
            <a:solidFill>
              <a:schemeClr val="tx1"/>
            </a:solidFill>
          </a:ln>
        </p:spPr>
        <p:txBody>
          <a:bodyPr wrap="none" rtlCol="0">
            <a:spAutoFit/>
          </a:bodyPr>
          <a:lstStyle/>
          <a:p>
            <a:r>
              <a:rPr lang="en-US" sz="1400" dirty="0">
                <a:latin typeface="Calibri" panose="020F0502020204030204" pitchFamily="34" charset="0"/>
                <a:cs typeface="Calibri" panose="020F0502020204030204" pitchFamily="34" charset="0"/>
              </a:rPr>
              <a:t>* </a:t>
            </a:r>
            <a:r>
              <a:rPr lang="en-US" sz="1400" i="1" dirty="0" err="1">
                <a:latin typeface="Calibri" panose="020F0502020204030204" pitchFamily="34" charset="0"/>
                <a:cs typeface="Calibri" panose="020F0502020204030204" pitchFamily="34" charset="0"/>
              </a:rPr>
              <a:t>TickTalk</a:t>
            </a:r>
            <a:r>
              <a:rPr lang="en-US" sz="1400" i="1" dirty="0">
                <a:latin typeface="Calibri" panose="020F0502020204030204" pitchFamily="34" charset="0"/>
                <a:cs typeface="Calibri" panose="020F0502020204030204" pitchFamily="34" charset="0"/>
              </a:rPr>
              <a:t> - Timing API for Dynamically Federated Cyber-Physical Systems.</a:t>
            </a:r>
            <a:r>
              <a:rPr lang="en-US" sz="1400" dirty="0">
                <a:latin typeface="Calibri" panose="020F0502020204030204" pitchFamily="34" charset="0"/>
                <a:cs typeface="Calibri" panose="020F0502020204030204" pitchFamily="34" charset="0"/>
              </a:rPr>
              <a:t>  B. Iannucci et al. 2019.</a:t>
            </a:r>
          </a:p>
        </p:txBody>
      </p:sp>
      <p:grpSp>
        <p:nvGrpSpPr>
          <p:cNvPr id="59" name="Group 58">
            <a:extLst>
              <a:ext uri="{FF2B5EF4-FFF2-40B4-BE49-F238E27FC236}">
                <a16:creationId xmlns:a16="http://schemas.microsoft.com/office/drawing/2014/main" id="{F31BC9D9-D596-4FC5-A264-B69C675500C6}"/>
              </a:ext>
            </a:extLst>
          </p:cNvPr>
          <p:cNvGrpSpPr/>
          <p:nvPr/>
        </p:nvGrpSpPr>
        <p:grpSpPr>
          <a:xfrm>
            <a:off x="7541952" y="4475384"/>
            <a:ext cx="526621" cy="572623"/>
            <a:chOff x="5105367" y="3279562"/>
            <a:chExt cx="1055458" cy="865667"/>
          </a:xfrm>
        </p:grpSpPr>
        <p:sp>
          <p:nvSpPr>
            <p:cNvPr id="60" name="Oval 59">
              <a:extLst>
                <a:ext uri="{FF2B5EF4-FFF2-40B4-BE49-F238E27FC236}">
                  <a16:creationId xmlns:a16="http://schemas.microsoft.com/office/drawing/2014/main" id="{5DAD6051-0922-40EA-A336-C99EE9BFA9CA}"/>
                </a:ext>
              </a:extLst>
            </p:cNvPr>
            <p:cNvSpPr/>
            <p:nvPr/>
          </p:nvSpPr>
          <p:spPr>
            <a:xfrm>
              <a:off x="5181720" y="3351422"/>
              <a:ext cx="223240" cy="24352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B79B0E4-85F4-4066-9F02-6EF9B731CAE0}"/>
                </a:ext>
              </a:extLst>
            </p:cNvPr>
            <p:cNvSpPr/>
            <p:nvPr/>
          </p:nvSpPr>
          <p:spPr>
            <a:xfrm>
              <a:off x="5572277" y="3279562"/>
              <a:ext cx="223240" cy="24352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5C76D03-9AB3-43EA-BF73-A2C3B136403B}"/>
                </a:ext>
              </a:extLst>
            </p:cNvPr>
            <p:cNvSpPr/>
            <p:nvPr/>
          </p:nvSpPr>
          <p:spPr>
            <a:xfrm>
              <a:off x="5937585" y="3624728"/>
              <a:ext cx="223240" cy="24352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5505D9C8-9E94-4205-A924-607047209D03}"/>
                </a:ext>
              </a:extLst>
            </p:cNvPr>
            <p:cNvSpPr/>
            <p:nvPr/>
          </p:nvSpPr>
          <p:spPr>
            <a:xfrm>
              <a:off x="5105367" y="3674320"/>
              <a:ext cx="223240" cy="24352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A3275313-5E3D-445D-9D10-F3CEEC90998E}"/>
                </a:ext>
              </a:extLst>
            </p:cNvPr>
            <p:cNvSpPr/>
            <p:nvPr/>
          </p:nvSpPr>
          <p:spPr>
            <a:xfrm>
              <a:off x="5456797" y="3648588"/>
              <a:ext cx="223240" cy="24352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40899424-2B60-46F2-A7F9-9947EEA1E700}"/>
                </a:ext>
              </a:extLst>
            </p:cNvPr>
            <p:cNvSpPr/>
            <p:nvPr/>
          </p:nvSpPr>
          <p:spPr>
            <a:xfrm>
              <a:off x="5701275" y="3901704"/>
              <a:ext cx="223240" cy="24352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hord 65">
              <a:extLst>
                <a:ext uri="{FF2B5EF4-FFF2-40B4-BE49-F238E27FC236}">
                  <a16:creationId xmlns:a16="http://schemas.microsoft.com/office/drawing/2014/main" id="{72E5646B-3D40-4A08-8E17-8A0D8FEEB24C}"/>
                </a:ext>
              </a:extLst>
            </p:cNvPr>
            <p:cNvSpPr/>
            <p:nvPr/>
          </p:nvSpPr>
          <p:spPr>
            <a:xfrm>
              <a:off x="5567380" y="3292337"/>
              <a:ext cx="176157" cy="240399"/>
            </a:xfrm>
            <a:prstGeom prst="chord">
              <a:avLst/>
            </a:prstGeom>
            <a:solidFill>
              <a:srgbClr val="33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hord 66">
              <a:extLst>
                <a:ext uri="{FF2B5EF4-FFF2-40B4-BE49-F238E27FC236}">
                  <a16:creationId xmlns:a16="http://schemas.microsoft.com/office/drawing/2014/main" id="{8B5DA45F-87A7-4D99-9FE5-DAC9739357B6}"/>
                </a:ext>
              </a:extLst>
            </p:cNvPr>
            <p:cNvSpPr/>
            <p:nvPr/>
          </p:nvSpPr>
          <p:spPr>
            <a:xfrm>
              <a:off x="5707438" y="3902338"/>
              <a:ext cx="176157" cy="240399"/>
            </a:xfrm>
            <a:prstGeom prst="chord">
              <a:avLst/>
            </a:prstGeom>
            <a:solidFill>
              <a:srgbClr val="33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A9CB11F5-E6EE-4E01-ABD3-086BE9D258F3}"/>
                </a:ext>
              </a:extLst>
            </p:cNvPr>
            <p:cNvCxnSpPr>
              <a:cxnSpLocks/>
              <a:stCxn id="60" idx="6"/>
            </p:cNvCxnSpPr>
            <p:nvPr/>
          </p:nvCxnSpPr>
          <p:spPr>
            <a:xfrm flipV="1">
              <a:off x="5404960" y="3440994"/>
              <a:ext cx="161700" cy="32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C76C3BC-67CA-45F8-8A36-F53E1AFE6E12}"/>
                </a:ext>
              </a:extLst>
            </p:cNvPr>
            <p:cNvCxnSpPr>
              <a:cxnSpLocks/>
              <a:stCxn id="60" idx="4"/>
              <a:endCxn id="64" idx="1"/>
            </p:cNvCxnSpPr>
            <p:nvPr/>
          </p:nvCxnSpPr>
          <p:spPr>
            <a:xfrm>
              <a:off x="5293340" y="3594947"/>
              <a:ext cx="196150" cy="89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762F691-CC19-4C83-A7A2-275DC6BAF8CE}"/>
                </a:ext>
              </a:extLst>
            </p:cNvPr>
            <p:cNvCxnSpPr>
              <a:cxnSpLocks/>
              <a:stCxn id="63" idx="6"/>
              <a:endCxn id="64" idx="2"/>
            </p:cNvCxnSpPr>
            <p:nvPr/>
          </p:nvCxnSpPr>
          <p:spPr>
            <a:xfrm flipV="1">
              <a:off x="5328607" y="3770351"/>
              <a:ext cx="128190" cy="25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182628A-E725-4184-8403-AC3D6177D89C}"/>
                </a:ext>
              </a:extLst>
            </p:cNvPr>
            <p:cNvCxnSpPr>
              <a:cxnSpLocks/>
              <a:stCxn id="64" idx="5"/>
            </p:cNvCxnSpPr>
            <p:nvPr/>
          </p:nvCxnSpPr>
          <p:spPr>
            <a:xfrm>
              <a:off x="5647344" y="3856450"/>
              <a:ext cx="71677" cy="167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0F80585-2CF9-4177-8353-AD9C121F46C8}"/>
                </a:ext>
              </a:extLst>
            </p:cNvPr>
            <p:cNvCxnSpPr>
              <a:cxnSpLocks/>
              <a:stCxn id="64" idx="6"/>
              <a:endCxn id="62" idx="2"/>
            </p:cNvCxnSpPr>
            <p:nvPr/>
          </p:nvCxnSpPr>
          <p:spPr>
            <a:xfrm flipV="1">
              <a:off x="5680037" y="3746491"/>
              <a:ext cx="257548" cy="23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54C89A6-62A5-4738-9F45-5755A162B645}"/>
                </a:ext>
              </a:extLst>
            </p:cNvPr>
            <p:cNvCxnSpPr>
              <a:cxnSpLocks/>
              <a:stCxn id="61" idx="5"/>
              <a:endCxn id="62" idx="1"/>
            </p:cNvCxnSpPr>
            <p:nvPr/>
          </p:nvCxnSpPr>
          <p:spPr>
            <a:xfrm>
              <a:off x="5762824" y="3487424"/>
              <a:ext cx="207454" cy="172967"/>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12232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9361C-8AC8-40A0-8D07-893A3D31A15E}"/>
              </a:ext>
            </a:extLst>
          </p:cNvPr>
          <p:cNvSpPr>
            <a:spLocks noGrp="1"/>
          </p:cNvSpPr>
          <p:nvPr>
            <p:ph type="title"/>
          </p:nvPr>
        </p:nvSpPr>
        <p:spPr/>
        <p:txBody>
          <a:bodyPr/>
          <a:lstStyle/>
          <a:p>
            <a:r>
              <a:rPr lang="en-US" dirty="0"/>
              <a:t>Enabling Explainability with Bottleneck Analysis</a:t>
            </a:r>
          </a:p>
        </p:txBody>
      </p:sp>
      <p:sp>
        <p:nvSpPr>
          <p:cNvPr id="3" name="Slide Number Placeholder 2">
            <a:extLst>
              <a:ext uri="{FF2B5EF4-FFF2-40B4-BE49-F238E27FC236}">
                <a16:creationId xmlns:a16="http://schemas.microsoft.com/office/drawing/2014/main" id="{F7283BFA-0F62-4750-8D6B-B6379E5A2F18}"/>
              </a:ext>
            </a:extLst>
          </p:cNvPr>
          <p:cNvSpPr>
            <a:spLocks noGrp="1"/>
          </p:cNvSpPr>
          <p:nvPr>
            <p:ph type="sldNum" sz="quarter" idx="12"/>
          </p:nvPr>
        </p:nvSpPr>
        <p:spPr/>
        <p:txBody>
          <a:bodyPr/>
          <a:lstStyle/>
          <a:p>
            <a:fld id="{86E00D81-A243-204E-9897-44BD133A87DB}" type="slidenum">
              <a:rPr lang="en-US" smtClean="0"/>
              <a:t>16</a:t>
            </a:fld>
            <a:endParaRPr lang="en-US" dirty="0"/>
          </a:p>
        </p:txBody>
      </p:sp>
      <p:sp>
        <p:nvSpPr>
          <p:cNvPr id="4" name="Content Placeholder 3">
            <a:extLst>
              <a:ext uri="{FF2B5EF4-FFF2-40B4-BE49-F238E27FC236}">
                <a16:creationId xmlns:a16="http://schemas.microsoft.com/office/drawing/2014/main" id="{B34C0F86-5C35-4799-B7F6-1F64C15ACEDC}"/>
              </a:ext>
            </a:extLst>
          </p:cNvPr>
          <p:cNvSpPr>
            <a:spLocks noGrp="1"/>
          </p:cNvSpPr>
          <p:nvPr>
            <p:ph sz="quarter" idx="1"/>
          </p:nvPr>
        </p:nvSpPr>
        <p:spPr>
          <a:xfrm>
            <a:off x="157506" y="1011426"/>
            <a:ext cx="5370315" cy="1117476"/>
          </a:xfrm>
        </p:spPr>
        <p:txBody>
          <a:bodyPr>
            <a:normAutofit/>
          </a:bodyPr>
          <a:lstStyle/>
          <a:p>
            <a:r>
              <a:rPr lang="en-US" sz="2200" dirty="0"/>
              <a:t>Cost graphs are constructed from the cost models of NPU flow graphs.</a:t>
            </a:r>
          </a:p>
        </p:txBody>
      </p:sp>
      <p:pic>
        <p:nvPicPr>
          <p:cNvPr id="12" name="Picture 11">
            <a:extLst>
              <a:ext uri="{FF2B5EF4-FFF2-40B4-BE49-F238E27FC236}">
                <a16:creationId xmlns:a16="http://schemas.microsoft.com/office/drawing/2014/main" id="{23E60504-B4CD-44D2-9518-C20FC9B6B21F}"/>
              </a:ext>
            </a:extLst>
          </p:cNvPr>
          <p:cNvPicPr>
            <a:picLocks noChangeAspect="1"/>
          </p:cNvPicPr>
          <p:nvPr/>
        </p:nvPicPr>
        <p:blipFill>
          <a:blip r:embed="rId3"/>
          <a:stretch>
            <a:fillRect/>
          </a:stretch>
        </p:blipFill>
        <p:spPr>
          <a:xfrm>
            <a:off x="2852011" y="1805292"/>
            <a:ext cx="2531502" cy="1744820"/>
          </a:xfrm>
          <a:prstGeom prst="rect">
            <a:avLst/>
          </a:prstGeom>
        </p:spPr>
      </p:pic>
      <p:sp>
        <p:nvSpPr>
          <p:cNvPr id="13" name="TextBox 12">
            <a:extLst>
              <a:ext uri="{FF2B5EF4-FFF2-40B4-BE49-F238E27FC236}">
                <a16:creationId xmlns:a16="http://schemas.microsoft.com/office/drawing/2014/main" id="{A3566FE7-AAC4-46E8-A893-108078B481F6}"/>
              </a:ext>
            </a:extLst>
          </p:cNvPr>
          <p:cNvSpPr txBox="1"/>
          <p:nvPr/>
        </p:nvSpPr>
        <p:spPr>
          <a:xfrm>
            <a:off x="343902" y="3624548"/>
            <a:ext cx="5583107" cy="954107"/>
          </a:xfrm>
          <a:prstGeom prst="rect">
            <a:avLst/>
          </a:prstGeom>
          <a:noFill/>
        </p:spPr>
        <p:txBody>
          <a:bodyPr wrap="square" rtlCol="0">
            <a:spAutoFit/>
          </a:bodyPr>
          <a:lstStyle/>
          <a:p>
            <a:pPr defTabSz="457200"/>
            <a:r>
              <a:rPr lang="en-US" sz="1400" b="1" dirty="0">
                <a:solidFill>
                  <a:prstClr val="black"/>
                </a:solidFill>
                <a:latin typeface="Calibri" panose="020F0502020204030204"/>
              </a:rPr>
              <a:t>Example:</a:t>
            </a:r>
            <a:r>
              <a:rPr lang="en-US" sz="1400" dirty="0">
                <a:solidFill>
                  <a:prstClr val="black"/>
                </a:solidFill>
                <a:latin typeface="Calibri" panose="020F0502020204030204"/>
              </a:rPr>
              <a:t> n1: Latency; n2: </a:t>
            </a:r>
            <a:r>
              <a:rPr lang="en-US" sz="1400" dirty="0" err="1">
                <a:solidFill>
                  <a:prstClr val="black"/>
                </a:solidFill>
                <a:latin typeface="Calibri" panose="020F0502020204030204"/>
              </a:rPr>
              <a:t>Tcomp</a:t>
            </a:r>
            <a:r>
              <a:rPr lang="en-US" sz="1400" dirty="0">
                <a:solidFill>
                  <a:prstClr val="black"/>
                </a:solidFill>
                <a:latin typeface="Calibri" panose="020F0502020204030204"/>
              </a:rPr>
              <a:t>; n3: </a:t>
            </a:r>
            <a:r>
              <a:rPr lang="en-US" sz="1400" dirty="0" err="1">
                <a:solidFill>
                  <a:prstClr val="black"/>
                </a:solidFill>
                <a:latin typeface="Calibri" panose="020F0502020204030204"/>
              </a:rPr>
              <a:t>Tnoc</a:t>
            </a:r>
            <a:r>
              <a:rPr lang="en-US" sz="1400" dirty="0">
                <a:solidFill>
                  <a:prstClr val="black"/>
                </a:solidFill>
                <a:latin typeface="Calibri" panose="020F0502020204030204"/>
              </a:rPr>
              <a:t>; n4: </a:t>
            </a:r>
            <a:r>
              <a:rPr lang="en-US" sz="1400" dirty="0" err="1">
                <a:solidFill>
                  <a:prstClr val="black"/>
                </a:solidFill>
                <a:latin typeface="Calibri" panose="020F0502020204030204"/>
              </a:rPr>
              <a:t>Tdma</a:t>
            </a:r>
            <a:r>
              <a:rPr lang="en-US" sz="1400" dirty="0">
                <a:solidFill>
                  <a:prstClr val="black"/>
                </a:solidFill>
                <a:latin typeface="Calibri" panose="020F0502020204030204"/>
              </a:rPr>
              <a:t>; n5: </a:t>
            </a:r>
            <a:r>
              <a:rPr lang="en-US" sz="1400" dirty="0" err="1">
                <a:solidFill>
                  <a:prstClr val="black"/>
                </a:solidFill>
                <a:latin typeface="Calibri" panose="020F0502020204030204"/>
              </a:rPr>
              <a:t>Tnoc_I</a:t>
            </a:r>
            <a:r>
              <a:rPr lang="en-US" sz="1400" dirty="0">
                <a:solidFill>
                  <a:prstClr val="black"/>
                </a:solidFill>
                <a:latin typeface="Calibri" panose="020F0502020204030204"/>
              </a:rPr>
              <a:t>, n6: </a:t>
            </a:r>
            <a:r>
              <a:rPr lang="en-US" sz="1400" dirty="0" err="1">
                <a:solidFill>
                  <a:prstClr val="black"/>
                </a:solidFill>
                <a:latin typeface="Calibri" panose="020F0502020204030204"/>
              </a:rPr>
              <a:t>Tnoc_W</a:t>
            </a:r>
            <a:r>
              <a:rPr lang="en-US" sz="1400" dirty="0">
                <a:solidFill>
                  <a:prstClr val="black"/>
                </a:solidFill>
                <a:latin typeface="Calibri" panose="020F0502020204030204"/>
              </a:rPr>
              <a:t>, n7: </a:t>
            </a:r>
            <a:r>
              <a:rPr lang="en-US" sz="1400" dirty="0" err="1">
                <a:solidFill>
                  <a:prstClr val="black"/>
                </a:solidFill>
                <a:latin typeface="Calibri" panose="020F0502020204030204"/>
              </a:rPr>
              <a:t>Tnoc_PsumIn</a:t>
            </a:r>
            <a:r>
              <a:rPr lang="en-US" sz="1400" dirty="0">
                <a:solidFill>
                  <a:prstClr val="black"/>
                </a:solidFill>
                <a:latin typeface="Calibri" panose="020F0502020204030204"/>
              </a:rPr>
              <a:t>; n8: </a:t>
            </a:r>
            <a:r>
              <a:rPr lang="en-US" sz="1400" dirty="0" err="1">
                <a:solidFill>
                  <a:prstClr val="black"/>
                </a:solidFill>
                <a:latin typeface="Calibri" panose="020F0502020204030204"/>
              </a:rPr>
              <a:t>Tnoc_PsumOut</a:t>
            </a:r>
            <a:r>
              <a:rPr lang="en-US" sz="1400" dirty="0">
                <a:solidFill>
                  <a:prstClr val="black"/>
                </a:solidFill>
                <a:latin typeface="Calibri" panose="020F0502020204030204"/>
              </a:rPr>
              <a:t>; n9: </a:t>
            </a:r>
            <a:r>
              <a:rPr lang="en-US" sz="1400" dirty="0" err="1">
                <a:solidFill>
                  <a:prstClr val="black"/>
                </a:solidFill>
                <a:latin typeface="Calibri" panose="020F0502020204030204"/>
              </a:rPr>
              <a:t>Tdma_I</a:t>
            </a:r>
            <a:r>
              <a:rPr lang="en-US" sz="1400" dirty="0">
                <a:solidFill>
                  <a:prstClr val="black"/>
                </a:solidFill>
                <a:latin typeface="Calibri" panose="020F0502020204030204"/>
              </a:rPr>
              <a:t>, n10: </a:t>
            </a:r>
            <a:r>
              <a:rPr lang="en-US" sz="1400" dirty="0" err="1">
                <a:solidFill>
                  <a:prstClr val="black"/>
                </a:solidFill>
                <a:latin typeface="Calibri" panose="020F0502020204030204"/>
              </a:rPr>
              <a:t>Tdma_W</a:t>
            </a:r>
            <a:r>
              <a:rPr lang="en-US" sz="1400" dirty="0">
                <a:solidFill>
                  <a:prstClr val="black"/>
                </a:solidFill>
                <a:latin typeface="Calibri" panose="020F0502020204030204"/>
              </a:rPr>
              <a:t>, n11: </a:t>
            </a:r>
            <a:r>
              <a:rPr lang="en-US" sz="1400" dirty="0" err="1">
                <a:solidFill>
                  <a:prstClr val="black"/>
                </a:solidFill>
                <a:latin typeface="Calibri" panose="020F0502020204030204"/>
              </a:rPr>
              <a:t>Tdma_PsumIn</a:t>
            </a:r>
            <a:r>
              <a:rPr lang="en-US" sz="1400" dirty="0">
                <a:solidFill>
                  <a:prstClr val="black"/>
                </a:solidFill>
                <a:latin typeface="Calibri" panose="020F0502020204030204"/>
              </a:rPr>
              <a:t>; n12: </a:t>
            </a:r>
            <a:r>
              <a:rPr lang="en-US" sz="1400" dirty="0" err="1">
                <a:solidFill>
                  <a:prstClr val="black"/>
                </a:solidFill>
                <a:latin typeface="Calibri" panose="020F0502020204030204"/>
              </a:rPr>
              <a:t>Tdma_PsumOut</a:t>
            </a:r>
            <a:br>
              <a:rPr lang="en-US" sz="1400" dirty="0">
                <a:solidFill>
                  <a:prstClr val="black"/>
                </a:solidFill>
                <a:latin typeface="Calibri" panose="020F0502020204030204"/>
              </a:rPr>
            </a:br>
            <a:r>
              <a:rPr lang="en-US" sz="1400" dirty="0">
                <a:solidFill>
                  <a:prstClr val="black"/>
                </a:solidFill>
                <a:latin typeface="Calibri" panose="020F0502020204030204"/>
              </a:rPr>
              <a:t>p1: </a:t>
            </a:r>
            <a:r>
              <a:rPr lang="en-US" sz="1400" dirty="0" err="1">
                <a:solidFill>
                  <a:prstClr val="black"/>
                </a:solidFill>
                <a:latin typeface="Calibri" panose="020F0502020204030204"/>
              </a:rPr>
              <a:t>num_PEs</a:t>
            </a:r>
            <a:r>
              <a:rPr lang="en-US" sz="1400" dirty="0">
                <a:solidFill>
                  <a:prstClr val="black"/>
                </a:solidFill>
                <a:latin typeface="Calibri" panose="020F0502020204030204"/>
              </a:rPr>
              <a:t>; P2: </a:t>
            </a:r>
            <a:r>
              <a:rPr lang="en-US" sz="1400" dirty="0" err="1">
                <a:solidFill>
                  <a:prstClr val="black"/>
                </a:solidFill>
                <a:latin typeface="Calibri" panose="020F0502020204030204"/>
              </a:rPr>
              <a:t>RF_size</a:t>
            </a:r>
            <a:r>
              <a:rPr lang="en-US" sz="1400" dirty="0">
                <a:solidFill>
                  <a:prstClr val="black"/>
                </a:solidFill>
                <a:latin typeface="Calibri" panose="020F0502020204030204"/>
              </a:rPr>
              <a:t>; P3: </a:t>
            </a:r>
            <a:r>
              <a:rPr lang="en-US" sz="1400" dirty="0" err="1">
                <a:solidFill>
                  <a:prstClr val="black"/>
                </a:solidFill>
                <a:latin typeface="Calibri" panose="020F0502020204030204"/>
              </a:rPr>
              <a:t>SPM_size</a:t>
            </a:r>
            <a:r>
              <a:rPr lang="en-US" sz="1400" dirty="0">
                <a:solidFill>
                  <a:prstClr val="black"/>
                </a:solidFill>
                <a:latin typeface="Calibri" panose="020F0502020204030204"/>
              </a:rPr>
              <a:t>, …</a:t>
            </a:r>
          </a:p>
        </p:txBody>
      </p:sp>
      <p:pic>
        <p:nvPicPr>
          <p:cNvPr id="14" name="Picture 13">
            <a:extLst>
              <a:ext uri="{FF2B5EF4-FFF2-40B4-BE49-F238E27FC236}">
                <a16:creationId xmlns:a16="http://schemas.microsoft.com/office/drawing/2014/main" id="{EC74E2CF-F027-448D-A331-A215D5812D9F}"/>
              </a:ext>
            </a:extLst>
          </p:cNvPr>
          <p:cNvPicPr>
            <a:picLocks noChangeAspect="1"/>
          </p:cNvPicPr>
          <p:nvPr/>
        </p:nvPicPr>
        <p:blipFill>
          <a:blip r:embed="rId4"/>
          <a:stretch>
            <a:fillRect/>
          </a:stretch>
        </p:blipFill>
        <p:spPr>
          <a:xfrm>
            <a:off x="429091" y="1925452"/>
            <a:ext cx="2284508" cy="1160878"/>
          </a:xfrm>
          <a:prstGeom prst="rect">
            <a:avLst/>
          </a:prstGeom>
        </p:spPr>
      </p:pic>
      <p:sp>
        <p:nvSpPr>
          <p:cNvPr id="15" name="TextBox 14">
            <a:extLst>
              <a:ext uri="{FF2B5EF4-FFF2-40B4-BE49-F238E27FC236}">
                <a16:creationId xmlns:a16="http://schemas.microsoft.com/office/drawing/2014/main" id="{501D452F-D242-4B65-ADD7-5AD26469CB18}"/>
              </a:ext>
            </a:extLst>
          </p:cNvPr>
          <p:cNvSpPr txBox="1"/>
          <p:nvPr/>
        </p:nvSpPr>
        <p:spPr>
          <a:xfrm>
            <a:off x="237918" y="3081994"/>
            <a:ext cx="2460978" cy="584775"/>
          </a:xfrm>
          <a:prstGeom prst="rect">
            <a:avLst/>
          </a:prstGeom>
          <a:noFill/>
        </p:spPr>
        <p:txBody>
          <a:bodyPr wrap="square" rtlCol="0">
            <a:spAutoFit/>
          </a:bodyPr>
          <a:lstStyle/>
          <a:p>
            <a:pPr algn="ctr"/>
            <a:r>
              <a:rPr lang="en-US" sz="1600" dirty="0">
                <a:latin typeface="Calibri" panose="020F0502020204030204" pitchFamily="34" charset="0"/>
                <a:cs typeface="Calibri" panose="020F0502020204030204" pitchFamily="34" charset="0"/>
              </a:rPr>
              <a:t>NPU with buffer shared among PEs.</a:t>
            </a:r>
          </a:p>
        </p:txBody>
      </p:sp>
      <p:sp>
        <p:nvSpPr>
          <p:cNvPr id="16" name="Content Placeholder 3">
            <a:extLst>
              <a:ext uri="{FF2B5EF4-FFF2-40B4-BE49-F238E27FC236}">
                <a16:creationId xmlns:a16="http://schemas.microsoft.com/office/drawing/2014/main" id="{D46A531B-4466-400B-A938-4E7457170CFA}"/>
              </a:ext>
            </a:extLst>
          </p:cNvPr>
          <p:cNvSpPr txBox="1">
            <a:spLocks/>
          </p:cNvSpPr>
          <p:nvPr/>
        </p:nvSpPr>
        <p:spPr>
          <a:xfrm>
            <a:off x="157506" y="4643884"/>
            <a:ext cx="5776568" cy="1117476"/>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200" dirty="0"/>
              <a:t>Bottleneck analysis on cost graphs yield bottleneck factors and feedback about mitigation strategies.</a:t>
            </a:r>
          </a:p>
        </p:txBody>
      </p:sp>
      <p:sp>
        <p:nvSpPr>
          <p:cNvPr id="19" name="TextBox 18">
            <a:extLst>
              <a:ext uri="{FF2B5EF4-FFF2-40B4-BE49-F238E27FC236}">
                <a16:creationId xmlns:a16="http://schemas.microsoft.com/office/drawing/2014/main" id="{720AAE84-02A7-4D5F-B896-458FC96CFFC3}"/>
              </a:ext>
            </a:extLst>
          </p:cNvPr>
          <p:cNvSpPr txBox="1"/>
          <p:nvPr/>
        </p:nvSpPr>
        <p:spPr>
          <a:xfrm>
            <a:off x="3435071" y="5386422"/>
            <a:ext cx="2431364" cy="646331"/>
          </a:xfrm>
          <a:prstGeom prst="rect">
            <a:avLst/>
          </a:prstGeom>
          <a:noFill/>
        </p:spPr>
        <p:txBody>
          <a:bodyPr wrap="square">
            <a:spAutoFit/>
          </a:bodyPr>
          <a:lstStyle/>
          <a:p>
            <a:r>
              <a:rPr lang="en-US" dirty="0">
                <a:latin typeface="Candara" panose="020E0502030303020204" pitchFamily="34" charset="0"/>
              </a:rPr>
              <a:t>e.g., bottleneck: ‘n2’</a:t>
            </a:r>
          </a:p>
          <a:p>
            <a:r>
              <a:rPr lang="en-US" dirty="0">
                <a:latin typeface="Candara" panose="020E0502030303020204" pitchFamily="34" charset="0"/>
              </a:rPr>
              <a:t>Relevant params: [p1]</a:t>
            </a:r>
          </a:p>
        </p:txBody>
      </p:sp>
      <p:sp>
        <p:nvSpPr>
          <p:cNvPr id="20" name="Content Placeholder 3">
            <a:extLst>
              <a:ext uri="{FF2B5EF4-FFF2-40B4-BE49-F238E27FC236}">
                <a16:creationId xmlns:a16="http://schemas.microsoft.com/office/drawing/2014/main" id="{9F58167C-1862-47BB-B9AE-28411A0181DC}"/>
              </a:ext>
            </a:extLst>
          </p:cNvPr>
          <p:cNvSpPr txBox="1">
            <a:spLocks/>
          </p:cNvSpPr>
          <p:nvPr/>
        </p:nvSpPr>
        <p:spPr>
          <a:xfrm>
            <a:off x="5799406" y="1032692"/>
            <a:ext cx="3076799" cy="2396308"/>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200" dirty="0"/>
              <a:t>Bottleneck analysis based DSE ensures explainability and usually quick convergence.</a:t>
            </a:r>
          </a:p>
        </p:txBody>
      </p:sp>
      <p:sp>
        <p:nvSpPr>
          <p:cNvPr id="18" name="TextBox 17">
            <a:extLst>
              <a:ext uri="{FF2B5EF4-FFF2-40B4-BE49-F238E27FC236}">
                <a16:creationId xmlns:a16="http://schemas.microsoft.com/office/drawing/2014/main" id="{E853216D-20B5-4872-B158-F2938AE2F396}"/>
              </a:ext>
            </a:extLst>
          </p:cNvPr>
          <p:cNvSpPr txBox="1"/>
          <p:nvPr/>
        </p:nvSpPr>
        <p:spPr>
          <a:xfrm>
            <a:off x="1517532" y="6141548"/>
            <a:ext cx="6658905" cy="584775"/>
          </a:xfrm>
          <a:prstGeom prst="rect">
            <a:avLst/>
          </a:prstGeom>
          <a:solidFill>
            <a:schemeClr val="bg1"/>
          </a:solidFill>
          <a:ln>
            <a:solidFill>
              <a:schemeClr val="tx1"/>
            </a:solidFill>
          </a:ln>
        </p:spPr>
        <p:txBody>
          <a:bodyPr wrap="square">
            <a:spAutoFit/>
          </a:bodyPr>
          <a:lstStyle/>
          <a:p>
            <a:r>
              <a:rPr lang="en-US" sz="1600" b="1" i="1" dirty="0">
                <a:latin typeface="Calibri" panose="020F0502020204030204" pitchFamily="34" charset="0"/>
                <a:cs typeface="Calibri" panose="020F0502020204030204" pitchFamily="34" charset="0"/>
              </a:rPr>
              <a:t>Explainable-DSE: Explainable and Agile Exploration of Hardware/Software Codesigns of DNN Accelerators with Bottleneck Analysis. S. Dave et al. </a:t>
            </a:r>
            <a:endParaRPr lang="en-US" sz="1600" b="1" dirty="0">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7203728D-4C71-4D0C-A853-33B6F1998899}"/>
              </a:ext>
            </a:extLst>
          </p:cNvPr>
          <p:cNvSpPr txBox="1"/>
          <p:nvPr/>
        </p:nvSpPr>
        <p:spPr>
          <a:xfrm>
            <a:off x="8931349" y="1011426"/>
            <a:ext cx="3420139" cy="369332"/>
          </a:xfrm>
          <a:prstGeom prst="rect">
            <a:avLst/>
          </a:prstGeom>
          <a:noFill/>
        </p:spPr>
        <p:txBody>
          <a:bodyPr wrap="square">
            <a:spAutoFit/>
          </a:bodyPr>
          <a:lstStyle/>
          <a:p>
            <a:r>
              <a:rPr lang="en-US" sz="1800" b="1" dirty="0">
                <a:latin typeface="Calibri" panose="020F0502020204030204" pitchFamily="34" charset="0"/>
                <a:cs typeface="Calibri" panose="020F0502020204030204" pitchFamily="34" charset="0"/>
              </a:rPr>
              <a:t>Example: Edge DNN NPU</a:t>
            </a:r>
          </a:p>
        </p:txBody>
      </p:sp>
      <p:grpSp>
        <p:nvGrpSpPr>
          <p:cNvPr id="8" name="Group 7">
            <a:extLst>
              <a:ext uri="{FF2B5EF4-FFF2-40B4-BE49-F238E27FC236}">
                <a16:creationId xmlns:a16="http://schemas.microsoft.com/office/drawing/2014/main" id="{07026089-BC9D-4815-93E7-CBA22D770214}"/>
              </a:ext>
            </a:extLst>
          </p:cNvPr>
          <p:cNvGrpSpPr/>
          <p:nvPr/>
        </p:nvGrpSpPr>
        <p:grpSpPr>
          <a:xfrm>
            <a:off x="8740513" y="1310656"/>
            <a:ext cx="3092580" cy="2313892"/>
            <a:chOff x="6252958" y="2565092"/>
            <a:chExt cx="3330498" cy="2480158"/>
          </a:xfrm>
        </p:grpSpPr>
        <p:pic>
          <p:nvPicPr>
            <p:cNvPr id="25" name="Picture 24">
              <a:extLst>
                <a:ext uri="{FF2B5EF4-FFF2-40B4-BE49-F238E27FC236}">
                  <a16:creationId xmlns:a16="http://schemas.microsoft.com/office/drawing/2014/main" id="{5D35E594-9DB5-4DEE-9D4C-2C83136B13C5}"/>
                </a:ext>
              </a:extLst>
            </p:cNvPr>
            <p:cNvPicPr>
              <a:picLocks noChangeAspect="1"/>
            </p:cNvPicPr>
            <p:nvPr/>
          </p:nvPicPr>
          <p:blipFill>
            <a:blip r:embed="rId5"/>
            <a:stretch>
              <a:fillRect/>
            </a:stretch>
          </p:blipFill>
          <p:spPr>
            <a:xfrm>
              <a:off x="6252958" y="2565092"/>
              <a:ext cx="3330498" cy="2480158"/>
            </a:xfrm>
            <a:prstGeom prst="rect">
              <a:avLst/>
            </a:prstGeom>
          </p:spPr>
        </p:pic>
        <p:sp>
          <p:nvSpPr>
            <p:cNvPr id="7" name="Rectangle 6">
              <a:extLst>
                <a:ext uri="{FF2B5EF4-FFF2-40B4-BE49-F238E27FC236}">
                  <a16:creationId xmlns:a16="http://schemas.microsoft.com/office/drawing/2014/main" id="{BE984DD1-4E99-4E2E-9182-97F2EB84C4D8}"/>
                </a:ext>
              </a:extLst>
            </p:cNvPr>
            <p:cNvSpPr/>
            <p:nvPr/>
          </p:nvSpPr>
          <p:spPr>
            <a:xfrm>
              <a:off x="6252958" y="4792741"/>
              <a:ext cx="679470" cy="2525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a:extLst>
              <a:ext uri="{FF2B5EF4-FFF2-40B4-BE49-F238E27FC236}">
                <a16:creationId xmlns:a16="http://schemas.microsoft.com/office/drawing/2014/main" id="{6D583BAA-55D8-42C0-8430-9C565B6BF6CD}"/>
              </a:ext>
            </a:extLst>
          </p:cNvPr>
          <p:cNvPicPr>
            <a:picLocks noChangeAspect="1"/>
          </p:cNvPicPr>
          <p:nvPr/>
        </p:nvPicPr>
        <p:blipFill rotWithShape="1">
          <a:blip r:embed="rId6"/>
          <a:srcRect b="59641"/>
          <a:stretch/>
        </p:blipFill>
        <p:spPr>
          <a:xfrm>
            <a:off x="6040058" y="3783979"/>
            <a:ext cx="5716941" cy="1349286"/>
          </a:xfrm>
          <a:prstGeom prst="rect">
            <a:avLst/>
          </a:prstGeom>
        </p:spPr>
      </p:pic>
      <p:pic>
        <p:nvPicPr>
          <p:cNvPr id="27" name="Picture 26">
            <a:extLst>
              <a:ext uri="{FF2B5EF4-FFF2-40B4-BE49-F238E27FC236}">
                <a16:creationId xmlns:a16="http://schemas.microsoft.com/office/drawing/2014/main" id="{C58C1933-B42B-40B7-9F61-BE4AA77938A6}"/>
              </a:ext>
            </a:extLst>
          </p:cNvPr>
          <p:cNvPicPr>
            <a:picLocks noChangeAspect="1"/>
          </p:cNvPicPr>
          <p:nvPr/>
        </p:nvPicPr>
        <p:blipFill rotWithShape="1">
          <a:blip r:embed="rId6"/>
          <a:srcRect l="12213" t="82329" b="9726"/>
          <a:stretch/>
        </p:blipFill>
        <p:spPr>
          <a:xfrm>
            <a:off x="6829317" y="5124220"/>
            <a:ext cx="4453322" cy="235680"/>
          </a:xfrm>
          <a:prstGeom prst="rect">
            <a:avLst/>
          </a:prstGeom>
        </p:spPr>
      </p:pic>
      <p:sp>
        <p:nvSpPr>
          <p:cNvPr id="28" name="TextBox 27">
            <a:extLst>
              <a:ext uri="{FF2B5EF4-FFF2-40B4-BE49-F238E27FC236}">
                <a16:creationId xmlns:a16="http://schemas.microsoft.com/office/drawing/2014/main" id="{33805FDF-46AC-427E-9A7E-EF08CA2F0FE5}"/>
              </a:ext>
            </a:extLst>
          </p:cNvPr>
          <p:cNvSpPr txBox="1"/>
          <p:nvPr/>
        </p:nvSpPr>
        <p:spPr>
          <a:xfrm>
            <a:off x="6564036" y="3543012"/>
            <a:ext cx="3316164" cy="369332"/>
          </a:xfrm>
          <a:prstGeom prst="rect">
            <a:avLst/>
          </a:prstGeom>
          <a:noFill/>
        </p:spPr>
        <p:txBody>
          <a:bodyPr wrap="square" rtlCol="0">
            <a:spAutoFit/>
          </a:bodyPr>
          <a:lstStyle/>
          <a:p>
            <a:r>
              <a:rPr lang="en-US" b="1" dirty="0">
                <a:solidFill>
                  <a:srgbClr val="3333CC"/>
                </a:solidFill>
              </a:rPr>
              <a:t>3.74x low latency, on average.</a:t>
            </a:r>
          </a:p>
        </p:txBody>
      </p:sp>
      <p:sp>
        <p:nvSpPr>
          <p:cNvPr id="29" name="TextBox 28">
            <a:extLst>
              <a:ext uri="{FF2B5EF4-FFF2-40B4-BE49-F238E27FC236}">
                <a16:creationId xmlns:a16="http://schemas.microsoft.com/office/drawing/2014/main" id="{7EC96CF8-EFB4-441F-AFBC-E76ED067E340}"/>
              </a:ext>
            </a:extLst>
          </p:cNvPr>
          <p:cNvSpPr txBox="1"/>
          <p:nvPr/>
        </p:nvSpPr>
        <p:spPr>
          <a:xfrm>
            <a:off x="6484993" y="5370756"/>
            <a:ext cx="3801810" cy="369332"/>
          </a:xfrm>
          <a:prstGeom prst="rect">
            <a:avLst/>
          </a:prstGeom>
          <a:noFill/>
        </p:spPr>
        <p:txBody>
          <a:bodyPr wrap="none" rtlCol="0">
            <a:spAutoFit/>
          </a:bodyPr>
          <a:lstStyle/>
          <a:p>
            <a:r>
              <a:rPr lang="en-US" b="1" dirty="0">
                <a:solidFill>
                  <a:srgbClr val="3333CC"/>
                </a:solidFill>
              </a:rPr>
              <a:t>124x less search time, on average.</a:t>
            </a:r>
          </a:p>
        </p:txBody>
      </p:sp>
      <p:sp>
        <p:nvSpPr>
          <p:cNvPr id="11" name="TextBox 10">
            <a:extLst>
              <a:ext uri="{FF2B5EF4-FFF2-40B4-BE49-F238E27FC236}">
                <a16:creationId xmlns:a16="http://schemas.microsoft.com/office/drawing/2014/main" id="{50FDAC9E-9BD8-4AA7-A4A8-1ED09ABC6CF6}"/>
              </a:ext>
            </a:extLst>
          </p:cNvPr>
          <p:cNvSpPr txBox="1"/>
          <p:nvPr/>
        </p:nvSpPr>
        <p:spPr>
          <a:xfrm>
            <a:off x="6484993" y="5663612"/>
            <a:ext cx="5114471" cy="369332"/>
          </a:xfrm>
          <a:prstGeom prst="rect">
            <a:avLst/>
          </a:prstGeom>
          <a:noFill/>
        </p:spPr>
        <p:txBody>
          <a:bodyPr wrap="square" rtlCol="0">
            <a:spAutoFit/>
          </a:bodyPr>
          <a:lstStyle/>
          <a:p>
            <a:r>
              <a:rPr lang="en-US" b="1" dirty="0">
                <a:solidFill>
                  <a:srgbClr val="3333CC"/>
                </a:solidFill>
              </a:rPr>
              <a:t>2500 trials</a:t>
            </a:r>
            <a:r>
              <a:rPr lang="en-US" b="1" dirty="0">
                <a:solidFill>
                  <a:srgbClr val="3333CC"/>
                </a:solidFill>
                <a:sym typeface="Wingdings" panose="05000000000000000000" pitchFamily="2" charset="2"/>
              </a:rPr>
              <a:t>&lt;50 attempts (days  minutes)  </a:t>
            </a:r>
            <a:endParaRPr lang="en-US" b="1" dirty="0">
              <a:solidFill>
                <a:srgbClr val="3333CC"/>
              </a:solidFill>
            </a:endParaRPr>
          </a:p>
        </p:txBody>
      </p:sp>
    </p:spTree>
    <p:extLst>
      <p:ext uri="{BB962C8B-B14F-4D97-AF65-F5344CB8AC3E}">
        <p14:creationId xmlns:p14="http://schemas.microsoft.com/office/powerpoint/2010/main" val="2129163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6E1C-45C2-4545-A2D9-F13BF3F238C4}"/>
              </a:ext>
            </a:extLst>
          </p:cNvPr>
          <p:cNvSpPr>
            <a:spLocks noGrp="1"/>
          </p:cNvSpPr>
          <p:nvPr>
            <p:ph type="title"/>
          </p:nvPr>
        </p:nvSpPr>
        <p:spPr>
          <a:xfrm>
            <a:off x="0" y="0"/>
            <a:ext cx="12192000" cy="861080"/>
          </a:xfrm>
        </p:spPr>
        <p:txBody>
          <a:bodyPr>
            <a:normAutofit/>
          </a:bodyPr>
          <a:lstStyle/>
          <a:p>
            <a:r>
              <a:rPr lang="en-US" sz="3900" dirty="0"/>
              <a:t>NPU Code Optimization: Adaptive Mappings in Seconds</a:t>
            </a:r>
          </a:p>
        </p:txBody>
      </p:sp>
      <p:sp>
        <p:nvSpPr>
          <p:cNvPr id="6" name="Slide Number Placeholder 5">
            <a:extLst>
              <a:ext uri="{FF2B5EF4-FFF2-40B4-BE49-F238E27FC236}">
                <a16:creationId xmlns:a16="http://schemas.microsoft.com/office/drawing/2014/main" id="{B8A75F51-BF47-B04F-9C39-D20BA7FBB2C1}"/>
              </a:ext>
            </a:extLst>
          </p:cNvPr>
          <p:cNvSpPr>
            <a:spLocks noGrp="1"/>
          </p:cNvSpPr>
          <p:nvPr>
            <p:ph type="sldNum" sz="quarter" idx="12"/>
          </p:nvPr>
        </p:nvSpPr>
        <p:spPr/>
        <p:txBody>
          <a:bodyPr/>
          <a:lstStyle/>
          <a:p>
            <a:fld id="{514C18A4-324A-444A-8A83-177E02CC4250}" type="slidenum">
              <a:rPr lang="en-US" smtClean="0"/>
              <a:t>17</a:t>
            </a:fld>
            <a:endParaRPr lang="en-US"/>
          </a:p>
        </p:txBody>
      </p:sp>
      <p:sp>
        <p:nvSpPr>
          <p:cNvPr id="3" name="Content Placeholder 2">
            <a:extLst>
              <a:ext uri="{FF2B5EF4-FFF2-40B4-BE49-F238E27FC236}">
                <a16:creationId xmlns:a16="http://schemas.microsoft.com/office/drawing/2014/main" id="{086EAC3D-A964-BE4D-A152-871CBE6C4A77}"/>
              </a:ext>
            </a:extLst>
          </p:cNvPr>
          <p:cNvSpPr>
            <a:spLocks noGrp="1"/>
          </p:cNvSpPr>
          <p:nvPr>
            <p:ph sz="quarter" idx="1"/>
          </p:nvPr>
        </p:nvSpPr>
        <p:spPr>
          <a:xfrm>
            <a:off x="234669" y="890333"/>
            <a:ext cx="11722662" cy="5246698"/>
          </a:xfrm>
        </p:spPr>
        <p:txBody>
          <a:bodyPr>
            <a:normAutofit/>
          </a:bodyPr>
          <a:lstStyle/>
          <a:p>
            <a:r>
              <a:rPr lang="en-US" sz="2400" dirty="0"/>
              <a:t>Adapts to layer / hardware architecture characteristics</a:t>
            </a:r>
          </a:p>
          <a:p>
            <a:pPr lvl="1"/>
            <a:r>
              <a:rPr lang="en-US" sz="2000" b="1" dirty="0">
                <a:solidFill>
                  <a:srgbClr val="0000FF"/>
                </a:solidFill>
              </a:rPr>
              <a:t>Scales for layers and tensors of different shapes</a:t>
            </a:r>
          </a:p>
          <a:p>
            <a:r>
              <a:rPr lang="en-US" sz="2400" dirty="0"/>
              <a:t>Finds non-intuitive mappings that are</a:t>
            </a:r>
            <a:br>
              <a:rPr lang="en-US" sz="2400" dirty="0"/>
            </a:br>
            <a:r>
              <a:rPr lang="en-US" sz="2400" dirty="0"/>
              <a:t>optimized for various key factors e.g.,</a:t>
            </a:r>
          </a:p>
        </p:txBody>
      </p:sp>
      <p:sp>
        <p:nvSpPr>
          <p:cNvPr id="7" name="TextBox 6">
            <a:extLst>
              <a:ext uri="{FF2B5EF4-FFF2-40B4-BE49-F238E27FC236}">
                <a16:creationId xmlns:a16="http://schemas.microsoft.com/office/drawing/2014/main" id="{118D6296-318D-4484-B3B4-89A6F42AE75E}"/>
              </a:ext>
            </a:extLst>
          </p:cNvPr>
          <p:cNvSpPr txBox="1"/>
          <p:nvPr/>
        </p:nvSpPr>
        <p:spPr>
          <a:xfrm>
            <a:off x="180602" y="2513337"/>
            <a:ext cx="5497950" cy="1554272"/>
          </a:xfrm>
          <a:prstGeom prst="rect">
            <a:avLst/>
          </a:prstGeom>
          <a:noFill/>
        </p:spPr>
        <p:txBody>
          <a:bodyPr wrap="square" rtlCol="0">
            <a:spAutoFit/>
          </a:bodyPr>
          <a:lstStyle/>
          <a:p>
            <a:pPr marL="342900" indent="-342900">
              <a:spcBef>
                <a:spcPts val="600"/>
              </a:spcBef>
              <a:buClr>
                <a:srgbClr val="70AD47">
                  <a:lumMod val="75000"/>
                </a:srgbClr>
              </a:buClr>
              <a:buFont typeface="Wingdings" panose="05000000000000000000" pitchFamily="2" charset="2"/>
              <a:buChar char="ü"/>
            </a:pPr>
            <a:r>
              <a:rPr lang="en-US" sz="2000" b="1" dirty="0">
                <a:solidFill>
                  <a:prstClr val="black"/>
                </a:solidFill>
                <a:latin typeface="Candara" panose="020E0502030303020204" pitchFamily="34" charset="0"/>
              </a:rPr>
              <a:t>High Resource (PE/memories) Utilization</a:t>
            </a:r>
          </a:p>
          <a:p>
            <a:pPr marL="342900" indent="-342900">
              <a:spcBef>
                <a:spcPts val="600"/>
              </a:spcBef>
              <a:buClr>
                <a:srgbClr val="70AD47">
                  <a:lumMod val="75000"/>
                </a:srgbClr>
              </a:buClr>
              <a:buFont typeface="Wingdings" panose="05000000000000000000" pitchFamily="2" charset="2"/>
              <a:buChar char="ü"/>
            </a:pPr>
            <a:r>
              <a:rPr lang="en-US" sz="2000" b="1" dirty="0">
                <a:solidFill>
                  <a:prstClr val="black"/>
                </a:solidFill>
                <a:latin typeface="Candara" panose="020E0502030303020204" pitchFamily="34" charset="0"/>
              </a:rPr>
              <a:t>Maximized Reuse of Multiple Tensors</a:t>
            </a:r>
          </a:p>
          <a:p>
            <a:pPr marL="342900" indent="-342900">
              <a:spcBef>
                <a:spcPts val="600"/>
              </a:spcBef>
              <a:buClr>
                <a:srgbClr val="70AD47">
                  <a:lumMod val="75000"/>
                </a:srgbClr>
              </a:buClr>
              <a:buFont typeface="Wingdings" panose="05000000000000000000" pitchFamily="2" charset="2"/>
              <a:buChar char="ü"/>
            </a:pPr>
            <a:r>
              <a:rPr lang="en-US" sz="2000" b="1" dirty="0">
                <a:solidFill>
                  <a:prstClr val="black"/>
                </a:solidFill>
                <a:latin typeface="Candara" panose="020E0502030303020204" pitchFamily="34" charset="0"/>
              </a:rPr>
              <a:t>Minimized DRAM accesses</a:t>
            </a:r>
          </a:p>
          <a:p>
            <a:pPr marL="342900" indent="-342900">
              <a:spcBef>
                <a:spcPts val="600"/>
              </a:spcBef>
              <a:buClr>
                <a:srgbClr val="70AD47">
                  <a:lumMod val="75000"/>
                </a:srgbClr>
              </a:buClr>
              <a:buFont typeface="Wingdings" panose="05000000000000000000" pitchFamily="2" charset="2"/>
              <a:buChar char="ü"/>
            </a:pPr>
            <a:r>
              <a:rPr lang="en-US" sz="2000" b="1" dirty="0">
                <a:solidFill>
                  <a:prstClr val="black"/>
                </a:solidFill>
                <a:latin typeface="Candara" panose="020E0502030303020204" pitchFamily="34" charset="0"/>
              </a:rPr>
              <a:t>Comm. Latency Hidden Behind Computations</a:t>
            </a:r>
          </a:p>
        </p:txBody>
      </p:sp>
      <p:sp>
        <p:nvSpPr>
          <p:cNvPr id="19" name="TextBox 18">
            <a:extLst>
              <a:ext uri="{FF2B5EF4-FFF2-40B4-BE49-F238E27FC236}">
                <a16:creationId xmlns:a16="http://schemas.microsoft.com/office/drawing/2014/main" id="{4247C4AB-13AD-4B49-9D46-474B4762A86E}"/>
              </a:ext>
            </a:extLst>
          </p:cNvPr>
          <p:cNvSpPr txBox="1"/>
          <p:nvPr/>
        </p:nvSpPr>
        <p:spPr>
          <a:xfrm>
            <a:off x="6933105" y="1293146"/>
            <a:ext cx="4580537" cy="584775"/>
          </a:xfrm>
          <a:prstGeom prst="rect">
            <a:avLst/>
          </a:prstGeom>
          <a:noFill/>
        </p:spPr>
        <p:txBody>
          <a:bodyPr wrap="square" rtlCol="0">
            <a:spAutoFit/>
          </a:bodyPr>
          <a:lstStyle/>
          <a:p>
            <a:pPr algn="ctr"/>
            <a:r>
              <a:rPr lang="en-US" sz="1600" b="1" dirty="0">
                <a:latin typeface="Candara" panose="020E0502030303020204" pitchFamily="34" charset="0"/>
              </a:rPr>
              <a:t>Example Mapping of ResNet Conv5_2</a:t>
            </a:r>
            <a:br>
              <a:rPr lang="en-US" sz="1600" b="1" dirty="0">
                <a:latin typeface="Candara" panose="020E0502030303020204" pitchFamily="34" charset="0"/>
              </a:rPr>
            </a:br>
            <a:r>
              <a:rPr lang="en-US" sz="1600" b="1" dirty="0">
                <a:latin typeface="Candara" panose="020E0502030303020204" pitchFamily="34" charset="0"/>
              </a:rPr>
              <a:t>with Output Stationary Dataflow</a:t>
            </a:r>
          </a:p>
        </p:txBody>
      </p:sp>
      <p:sp>
        <p:nvSpPr>
          <p:cNvPr id="34" name="TextBox 33">
            <a:extLst>
              <a:ext uri="{FF2B5EF4-FFF2-40B4-BE49-F238E27FC236}">
                <a16:creationId xmlns:a16="http://schemas.microsoft.com/office/drawing/2014/main" id="{0684C627-81C7-4F59-BF52-E3CD256B3033}"/>
              </a:ext>
            </a:extLst>
          </p:cNvPr>
          <p:cNvSpPr txBox="1"/>
          <p:nvPr/>
        </p:nvSpPr>
        <p:spPr>
          <a:xfrm>
            <a:off x="6342481" y="3698069"/>
            <a:ext cx="6260457" cy="830997"/>
          </a:xfrm>
          <a:prstGeom prst="rect">
            <a:avLst/>
          </a:prstGeom>
          <a:noFill/>
        </p:spPr>
        <p:txBody>
          <a:bodyPr wrap="square" rtlCol="0">
            <a:spAutoFit/>
          </a:bodyPr>
          <a:lstStyle/>
          <a:p>
            <a:r>
              <a:rPr lang="en-US" sz="1200" dirty="0">
                <a:latin typeface="Candara" panose="020E0502030303020204" pitchFamily="34" charset="0"/>
                <a:cs typeface="Calibri" panose="020F0502020204030204" pitchFamily="34" charset="0"/>
              </a:rPr>
              <a:t>MOC: Simultaneous spatial processing of Multiple Output Channels</a:t>
            </a:r>
          </a:p>
          <a:p>
            <a:r>
              <a:rPr lang="en-US" sz="1200" dirty="0">
                <a:latin typeface="Candara" panose="020E0502030303020204" pitchFamily="34" charset="0"/>
                <a:cs typeface="Calibri" panose="020F0502020204030204" pitchFamily="34" charset="0"/>
              </a:rPr>
              <a:t>[1] S. Gupta et al. Deep learning with limited numerical precision. In ICML, 2015.</a:t>
            </a:r>
          </a:p>
          <a:p>
            <a:r>
              <a:rPr lang="en-US" sz="1200" dirty="0">
                <a:latin typeface="Candara" panose="020E0502030303020204" pitchFamily="34" charset="0"/>
                <a:cs typeface="Calibri" panose="020F0502020204030204" pitchFamily="34" charset="0"/>
              </a:rPr>
              <a:t>[2] Y. Chen et al. </a:t>
            </a:r>
            <a:r>
              <a:rPr lang="en-US" sz="1200" dirty="0" err="1">
                <a:latin typeface="Candara" panose="020E0502030303020204" pitchFamily="34" charset="0"/>
                <a:cs typeface="Calibri" panose="020F0502020204030204" pitchFamily="34" charset="0"/>
              </a:rPr>
              <a:t>Eyeriss</a:t>
            </a:r>
            <a:r>
              <a:rPr lang="en-US" sz="1200" dirty="0">
                <a:latin typeface="Candara" panose="020E0502030303020204" pitchFamily="34" charset="0"/>
                <a:cs typeface="Calibri" panose="020F0502020204030204" pitchFamily="34" charset="0"/>
              </a:rPr>
              <a:t>: A spatial architecture for energy-efficient dataflow </a:t>
            </a:r>
            <a:br>
              <a:rPr lang="en-US" sz="1200" dirty="0">
                <a:latin typeface="Candara" panose="020E0502030303020204" pitchFamily="34" charset="0"/>
                <a:cs typeface="Calibri" panose="020F0502020204030204" pitchFamily="34" charset="0"/>
              </a:rPr>
            </a:br>
            <a:r>
              <a:rPr lang="en-US" sz="1200" dirty="0">
                <a:latin typeface="Candara" panose="020E0502030303020204" pitchFamily="34" charset="0"/>
                <a:cs typeface="Calibri" panose="020F0502020204030204" pitchFamily="34" charset="0"/>
              </a:rPr>
              <a:t>       for CNNs. In ISCA 2016.</a:t>
            </a:r>
          </a:p>
        </p:txBody>
      </p:sp>
      <p:sp>
        <p:nvSpPr>
          <p:cNvPr id="15" name="Rectangle 14">
            <a:extLst>
              <a:ext uri="{FF2B5EF4-FFF2-40B4-BE49-F238E27FC236}">
                <a16:creationId xmlns:a16="http://schemas.microsoft.com/office/drawing/2014/main" id="{AB0758D1-3186-4A5B-A7FB-F1432AB78C62}"/>
              </a:ext>
            </a:extLst>
          </p:cNvPr>
          <p:cNvSpPr/>
          <p:nvPr/>
        </p:nvSpPr>
        <p:spPr>
          <a:xfrm>
            <a:off x="200217" y="4455988"/>
            <a:ext cx="5649304"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Courier New" panose="02070309020205020404" pitchFamily="49" charset="0"/>
                <a:cs typeface="Courier New" panose="02070309020205020404" pitchFamily="49" charset="0"/>
              </a:rPr>
              <a:t>python run_optimizer.py --frontend </a:t>
            </a:r>
            <a:r>
              <a:rPr lang="en-US" dirty="0" err="1">
                <a:latin typeface="Courier New" panose="02070309020205020404" pitchFamily="49" charset="0"/>
                <a:cs typeface="Courier New" panose="02070309020205020404" pitchFamily="49" charset="0"/>
              </a:rPr>
              <a:t>mxnet</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--model resnet18 --layer-index 0</a:t>
            </a:r>
          </a:p>
        </p:txBody>
      </p:sp>
      <p:pic>
        <p:nvPicPr>
          <p:cNvPr id="4" name="Picture 3">
            <a:extLst>
              <a:ext uri="{FF2B5EF4-FFF2-40B4-BE49-F238E27FC236}">
                <a16:creationId xmlns:a16="http://schemas.microsoft.com/office/drawing/2014/main" id="{50CCF1E8-9934-43E2-81EF-B0A8E5B43AAC}"/>
              </a:ext>
            </a:extLst>
          </p:cNvPr>
          <p:cNvPicPr>
            <a:picLocks noChangeAspect="1"/>
          </p:cNvPicPr>
          <p:nvPr/>
        </p:nvPicPr>
        <p:blipFill>
          <a:blip r:embed="rId3"/>
          <a:stretch>
            <a:fillRect/>
          </a:stretch>
        </p:blipFill>
        <p:spPr>
          <a:xfrm>
            <a:off x="6096000" y="1914478"/>
            <a:ext cx="5722712" cy="1823780"/>
          </a:xfrm>
          <a:prstGeom prst="rect">
            <a:avLst/>
          </a:prstGeom>
        </p:spPr>
      </p:pic>
      <p:sp>
        <p:nvSpPr>
          <p:cNvPr id="18" name="TextBox 17">
            <a:extLst>
              <a:ext uri="{FF2B5EF4-FFF2-40B4-BE49-F238E27FC236}">
                <a16:creationId xmlns:a16="http://schemas.microsoft.com/office/drawing/2014/main" id="{B2A688B2-582B-4C7F-9E82-22B01BDF78E1}"/>
              </a:ext>
            </a:extLst>
          </p:cNvPr>
          <p:cNvSpPr txBox="1"/>
          <p:nvPr/>
        </p:nvSpPr>
        <p:spPr>
          <a:xfrm>
            <a:off x="712382" y="5119011"/>
            <a:ext cx="4678325" cy="646331"/>
          </a:xfrm>
          <a:prstGeom prst="rect">
            <a:avLst/>
          </a:prstGeom>
          <a:noFill/>
        </p:spPr>
        <p:txBody>
          <a:bodyPr wrap="square">
            <a:spAutoFit/>
          </a:bodyPr>
          <a:lstStyle/>
          <a:p>
            <a:r>
              <a:rPr lang="en-US" b="1" dirty="0">
                <a:solidFill>
                  <a:srgbClr val="0000FF"/>
                </a:solidFill>
                <a:latin typeface="Candara" panose="020E0502030303020204" pitchFamily="34" charset="0"/>
              </a:rPr>
              <a:t>Full model optimization of BERT-base and ResNet18 models in about 3 and 38 seconds.</a:t>
            </a:r>
            <a:endParaRPr lang="en-US" dirty="0"/>
          </a:p>
        </p:txBody>
      </p:sp>
      <p:pic>
        <p:nvPicPr>
          <p:cNvPr id="9" name="Picture 8">
            <a:extLst>
              <a:ext uri="{FF2B5EF4-FFF2-40B4-BE49-F238E27FC236}">
                <a16:creationId xmlns:a16="http://schemas.microsoft.com/office/drawing/2014/main" id="{924BB0A7-ACC0-4ADD-AF0E-14097AA54111}"/>
              </a:ext>
            </a:extLst>
          </p:cNvPr>
          <p:cNvPicPr>
            <a:picLocks noChangeAspect="1"/>
          </p:cNvPicPr>
          <p:nvPr/>
        </p:nvPicPr>
        <p:blipFill>
          <a:blip r:embed="rId4"/>
          <a:stretch>
            <a:fillRect/>
          </a:stretch>
        </p:blipFill>
        <p:spPr>
          <a:xfrm>
            <a:off x="6478026" y="4788389"/>
            <a:ext cx="3646206" cy="400682"/>
          </a:xfrm>
          <a:prstGeom prst="rect">
            <a:avLst/>
          </a:prstGeom>
        </p:spPr>
      </p:pic>
      <p:pic>
        <p:nvPicPr>
          <p:cNvPr id="11" name="Picture 10">
            <a:extLst>
              <a:ext uri="{FF2B5EF4-FFF2-40B4-BE49-F238E27FC236}">
                <a16:creationId xmlns:a16="http://schemas.microsoft.com/office/drawing/2014/main" id="{BE565FA5-0D53-45C0-9082-D2B1C7786C81}"/>
              </a:ext>
            </a:extLst>
          </p:cNvPr>
          <p:cNvPicPr>
            <a:picLocks noChangeAspect="1"/>
          </p:cNvPicPr>
          <p:nvPr/>
        </p:nvPicPr>
        <p:blipFill>
          <a:blip r:embed="rId5"/>
          <a:stretch>
            <a:fillRect/>
          </a:stretch>
        </p:blipFill>
        <p:spPr>
          <a:xfrm>
            <a:off x="6466940" y="5220970"/>
            <a:ext cx="1527753" cy="1550220"/>
          </a:xfrm>
          <a:prstGeom prst="rect">
            <a:avLst/>
          </a:prstGeom>
        </p:spPr>
      </p:pic>
      <p:sp>
        <p:nvSpPr>
          <p:cNvPr id="12" name="TextBox 11">
            <a:extLst>
              <a:ext uri="{FF2B5EF4-FFF2-40B4-BE49-F238E27FC236}">
                <a16:creationId xmlns:a16="http://schemas.microsoft.com/office/drawing/2014/main" id="{F785D517-1ABB-4ECB-A4FE-27A751DC6E7A}"/>
              </a:ext>
            </a:extLst>
          </p:cNvPr>
          <p:cNvSpPr txBox="1"/>
          <p:nvPr/>
        </p:nvSpPr>
        <p:spPr>
          <a:xfrm>
            <a:off x="8048760" y="5111998"/>
            <a:ext cx="1876989" cy="523220"/>
          </a:xfrm>
          <a:prstGeom prst="rect">
            <a:avLst/>
          </a:prstGeom>
          <a:noFill/>
        </p:spPr>
        <p:txBody>
          <a:bodyPr wrap="none" rtlCol="0">
            <a:spAutoFit/>
          </a:bodyPr>
          <a:lstStyle/>
          <a:p>
            <a:r>
              <a:rPr lang="en-US" sz="2800" b="1" dirty="0">
                <a:solidFill>
                  <a:srgbClr val="C00000"/>
                </a:solidFill>
              </a:rPr>
              <a:t>Try today!</a:t>
            </a:r>
          </a:p>
        </p:txBody>
      </p:sp>
      <p:sp>
        <p:nvSpPr>
          <p:cNvPr id="25" name="TextBox 24">
            <a:extLst>
              <a:ext uri="{FF2B5EF4-FFF2-40B4-BE49-F238E27FC236}">
                <a16:creationId xmlns:a16="http://schemas.microsoft.com/office/drawing/2014/main" id="{F845CF73-BFBE-4CE0-AE78-43200FABC2C5}"/>
              </a:ext>
            </a:extLst>
          </p:cNvPr>
          <p:cNvSpPr txBox="1"/>
          <p:nvPr/>
        </p:nvSpPr>
        <p:spPr>
          <a:xfrm>
            <a:off x="7941769" y="5590504"/>
            <a:ext cx="4015562" cy="369332"/>
          </a:xfrm>
          <a:prstGeom prst="rect">
            <a:avLst/>
          </a:prstGeom>
          <a:noFill/>
        </p:spPr>
        <p:txBody>
          <a:bodyPr wrap="square">
            <a:spAutoFit/>
          </a:bodyPr>
          <a:lstStyle/>
          <a:p>
            <a:r>
              <a:rPr lang="en-US" dirty="0">
                <a:hlinkClick r:id="rId6"/>
              </a:rPr>
              <a:t>github.com/MPSLab-ASU/</a:t>
            </a:r>
            <a:r>
              <a:rPr lang="en-US" dirty="0" err="1">
                <a:hlinkClick r:id="rId6"/>
              </a:rPr>
              <a:t>dMazeRunner</a:t>
            </a:r>
            <a:endParaRPr lang="en-US" dirty="0"/>
          </a:p>
        </p:txBody>
      </p:sp>
      <p:sp>
        <p:nvSpPr>
          <p:cNvPr id="26" name="TextBox 25">
            <a:extLst>
              <a:ext uri="{FF2B5EF4-FFF2-40B4-BE49-F238E27FC236}">
                <a16:creationId xmlns:a16="http://schemas.microsoft.com/office/drawing/2014/main" id="{1E13D38F-4108-4DA5-AD5C-4CAEF8D6A311}"/>
              </a:ext>
            </a:extLst>
          </p:cNvPr>
          <p:cNvSpPr txBox="1"/>
          <p:nvPr/>
        </p:nvSpPr>
        <p:spPr>
          <a:xfrm>
            <a:off x="1251855" y="5901666"/>
            <a:ext cx="4197899" cy="369332"/>
          </a:xfrm>
          <a:prstGeom prst="rect">
            <a:avLst/>
          </a:prstGeom>
          <a:noFill/>
          <a:ln>
            <a:solidFill>
              <a:schemeClr val="tx1"/>
            </a:solidFill>
          </a:ln>
        </p:spPr>
        <p:txBody>
          <a:bodyPr wrap="square">
            <a:spAutoFit/>
          </a:bodyPr>
          <a:lstStyle/>
          <a:p>
            <a:r>
              <a:rPr lang="en-US" sz="1800" b="1" i="1" dirty="0">
                <a:latin typeface="Calibri" panose="020F0502020204030204" pitchFamily="34" charset="0"/>
                <a:cs typeface="Calibri" panose="020F0502020204030204" pitchFamily="34" charset="0"/>
              </a:rPr>
              <a:t>[S. Dave et al., TECS 2019, ICASSP 2020] </a:t>
            </a:r>
          </a:p>
        </p:txBody>
      </p:sp>
      <p:pic>
        <p:nvPicPr>
          <p:cNvPr id="35" name="Picture 34">
            <a:extLst>
              <a:ext uri="{FF2B5EF4-FFF2-40B4-BE49-F238E27FC236}">
                <a16:creationId xmlns:a16="http://schemas.microsoft.com/office/drawing/2014/main" id="{80F0DFEA-05CD-423F-A006-411FA1E0929F}"/>
              </a:ext>
            </a:extLst>
          </p:cNvPr>
          <p:cNvPicPr>
            <a:picLocks noChangeAspect="1"/>
          </p:cNvPicPr>
          <p:nvPr/>
        </p:nvPicPr>
        <p:blipFill>
          <a:blip r:embed="rId7"/>
          <a:stretch>
            <a:fillRect/>
          </a:stretch>
        </p:blipFill>
        <p:spPr>
          <a:xfrm>
            <a:off x="10158684" y="4377002"/>
            <a:ext cx="1200191" cy="1028735"/>
          </a:xfrm>
          <a:prstGeom prst="rect">
            <a:avLst/>
          </a:prstGeom>
        </p:spPr>
      </p:pic>
    </p:spTree>
    <p:extLst>
      <p:ext uri="{BB962C8B-B14F-4D97-AF65-F5344CB8AC3E}">
        <p14:creationId xmlns:p14="http://schemas.microsoft.com/office/powerpoint/2010/main" val="862953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650F-E008-47BB-8C41-4A3F4D96E8F8}"/>
              </a:ext>
            </a:extLst>
          </p:cNvPr>
          <p:cNvSpPr>
            <a:spLocks noGrp="1"/>
          </p:cNvSpPr>
          <p:nvPr>
            <p:ph type="title"/>
          </p:nvPr>
        </p:nvSpPr>
        <p:spPr/>
        <p:txBody>
          <a:bodyPr/>
          <a:lstStyle/>
          <a:p>
            <a:r>
              <a:rPr lang="en-US" sz="3900" dirty="0"/>
              <a:t>Integrating Security and Reliability as First-Hand Metric</a:t>
            </a:r>
          </a:p>
        </p:txBody>
      </p:sp>
      <p:sp>
        <p:nvSpPr>
          <p:cNvPr id="3" name="Slide Number Placeholder 2">
            <a:extLst>
              <a:ext uri="{FF2B5EF4-FFF2-40B4-BE49-F238E27FC236}">
                <a16:creationId xmlns:a16="http://schemas.microsoft.com/office/drawing/2014/main" id="{5B748178-8212-4D41-AE3D-A4667AF79524}"/>
              </a:ext>
            </a:extLst>
          </p:cNvPr>
          <p:cNvSpPr>
            <a:spLocks noGrp="1"/>
          </p:cNvSpPr>
          <p:nvPr>
            <p:ph type="sldNum" sz="quarter" idx="12"/>
          </p:nvPr>
        </p:nvSpPr>
        <p:spPr/>
        <p:txBody>
          <a:bodyPr/>
          <a:lstStyle/>
          <a:p>
            <a:fld id="{86E00D81-A243-204E-9897-44BD133A87DB}" type="slidenum">
              <a:rPr lang="en-US" smtClean="0"/>
              <a:t>18</a:t>
            </a:fld>
            <a:endParaRPr lang="en-US" dirty="0"/>
          </a:p>
        </p:txBody>
      </p:sp>
      <p:sp>
        <p:nvSpPr>
          <p:cNvPr id="4" name="Content Placeholder 3">
            <a:extLst>
              <a:ext uri="{FF2B5EF4-FFF2-40B4-BE49-F238E27FC236}">
                <a16:creationId xmlns:a16="http://schemas.microsoft.com/office/drawing/2014/main" id="{16CC3CD1-EEAF-4599-9A7C-9B5E95B09771}"/>
              </a:ext>
            </a:extLst>
          </p:cNvPr>
          <p:cNvSpPr>
            <a:spLocks noGrp="1"/>
          </p:cNvSpPr>
          <p:nvPr>
            <p:ph sz="quarter" idx="1"/>
          </p:nvPr>
        </p:nvSpPr>
        <p:spPr>
          <a:xfrm>
            <a:off x="157507" y="1032691"/>
            <a:ext cx="4609434" cy="4792617"/>
          </a:xfrm>
        </p:spPr>
        <p:txBody>
          <a:bodyPr>
            <a:normAutofit/>
          </a:bodyPr>
          <a:lstStyle/>
          <a:p>
            <a:r>
              <a:rPr lang="en-US" dirty="0"/>
              <a:t>Integrate from beginning</a:t>
            </a:r>
          </a:p>
          <a:p>
            <a:pPr lvl="1"/>
            <a:r>
              <a:rPr lang="en-US" dirty="0"/>
              <a:t>Specify these metrics in design requirements</a:t>
            </a:r>
          </a:p>
          <a:p>
            <a:pPr lvl="1"/>
            <a:r>
              <a:rPr lang="en-US" dirty="0"/>
              <a:t>Quantification for cost modeling (used in DSE)</a:t>
            </a:r>
          </a:p>
          <a:p>
            <a:r>
              <a:rPr lang="en-US" dirty="0"/>
              <a:t>Compiler/NPU codesign makes feasible</a:t>
            </a:r>
          </a:p>
          <a:p>
            <a:pPr lvl="1"/>
            <a:r>
              <a:rPr lang="en-US" dirty="0"/>
              <a:t>Can effectively explore various designs, accounting for known execution implications at design time.</a:t>
            </a:r>
          </a:p>
        </p:txBody>
      </p:sp>
      <p:sp>
        <p:nvSpPr>
          <p:cNvPr id="6" name="TextBox 5">
            <a:extLst>
              <a:ext uri="{FF2B5EF4-FFF2-40B4-BE49-F238E27FC236}">
                <a16:creationId xmlns:a16="http://schemas.microsoft.com/office/drawing/2014/main" id="{EDC52B77-AB0A-4982-A55D-FA06B0338610}"/>
              </a:ext>
            </a:extLst>
          </p:cNvPr>
          <p:cNvSpPr txBox="1"/>
          <p:nvPr/>
        </p:nvSpPr>
        <p:spPr>
          <a:xfrm>
            <a:off x="5235666" y="2991298"/>
            <a:ext cx="1475179" cy="646331"/>
          </a:xfrm>
          <a:prstGeom prst="rect">
            <a:avLst/>
          </a:prstGeom>
          <a:noFill/>
        </p:spPr>
        <p:txBody>
          <a:bodyPr wrap="square">
            <a:spAutoFit/>
          </a:bodyPr>
          <a:lstStyle/>
          <a:p>
            <a:pPr algn="ctr"/>
            <a:r>
              <a:rPr lang="en-US" dirty="0"/>
              <a:t>Design Objectives</a:t>
            </a:r>
          </a:p>
        </p:txBody>
      </p:sp>
      <p:sp>
        <p:nvSpPr>
          <p:cNvPr id="7" name="TextBox 6">
            <a:extLst>
              <a:ext uri="{FF2B5EF4-FFF2-40B4-BE49-F238E27FC236}">
                <a16:creationId xmlns:a16="http://schemas.microsoft.com/office/drawing/2014/main" id="{C3EA238C-4DEF-4CC6-913B-6506F4CCE55A}"/>
              </a:ext>
            </a:extLst>
          </p:cNvPr>
          <p:cNvSpPr txBox="1"/>
          <p:nvPr/>
        </p:nvSpPr>
        <p:spPr>
          <a:xfrm>
            <a:off x="5256317" y="3932692"/>
            <a:ext cx="1437679" cy="646331"/>
          </a:xfrm>
          <a:prstGeom prst="rect">
            <a:avLst/>
          </a:prstGeom>
          <a:noFill/>
        </p:spPr>
        <p:txBody>
          <a:bodyPr wrap="square">
            <a:spAutoFit/>
          </a:bodyPr>
          <a:lstStyle/>
          <a:p>
            <a:pPr algn="ctr"/>
            <a:r>
              <a:rPr lang="en-US" dirty="0"/>
              <a:t>Execution Constraints</a:t>
            </a:r>
          </a:p>
        </p:txBody>
      </p:sp>
      <p:sp>
        <p:nvSpPr>
          <p:cNvPr id="8" name="Rectangle 7">
            <a:extLst>
              <a:ext uri="{FF2B5EF4-FFF2-40B4-BE49-F238E27FC236}">
                <a16:creationId xmlns:a16="http://schemas.microsoft.com/office/drawing/2014/main" id="{629920C6-5B56-4DDD-8587-F4F7320CC55C}"/>
              </a:ext>
            </a:extLst>
          </p:cNvPr>
          <p:cNvSpPr/>
          <p:nvPr/>
        </p:nvSpPr>
        <p:spPr>
          <a:xfrm>
            <a:off x="6729884" y="2770799"/>
            <a:ext cx="3582983" cy="1872720"/>
          </a:xfrm>
          <a:prstGeom prst="rect">
            <a:avLst/>
          </a:prstGeom>
          <a:solidFill>
            <a:srgbClr val="E2F0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89B18A64-46DB-4EB8-BBC2-0316B63E011A}"/>
              </a:ext>
            </a:extLst>
          </p:cNvPr>
          <p:cNvCxnSpPr>
            <a:cxnSpLocks/>
          </p:cNvCxnSpPr>
          <p:nvPr/>
        </p:nvCxnSpPr>
        <p:spPr>
          <a:xfrm flipV="1">
            <a:off x="9409628" y="3759598"/>
            <a:ext cx="1" cy="21916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Cylinder 10">
            <a:extLst>
              <a:ext uri="{FF2B5EF4-FFF2-40B4-BE49-F238E27FC236}">
                <a16:creationId xmlns:a16="http://schemas.microsoft.com/office/drawing/2014/main" id="{770E6B6B-9EEC-4BEB-BD72-CE98895F6DFA}"/>
              </a:ext>
            </a:extLst>
          </p:cNvPr>
          <p:cNvSpPr/>
          <p:nvPr/>
        </p:nvSpPr>
        <p:spPr>
          <a:xfrm>
            <a:off x="5499849" y="1424936"/>
            <a:ext cx="1004266" cy="499807"/>
          </a:xfrm>
          <a:prstGeom prst="can">
            <a:avLst>
              <a:gd name="adj" fmla="val 236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Datasets</a:t>
            </a:r>
          </a:p>
        </p:txBody>
      </p:sp>
      <p:sp>
        <p:nvSpPr>
          <p:cNvPr id="12" name="Cylinder 11">
            <a:extLst>
              <a:ext uri="{FF2B5EF4-FFF2-40B4-BE49-F238E27FC236}">
                <a16:creationId xmlns:a16="http://schemas.microsoft.com/office/drawing/2014/main" id="{F30B21E7-2951-44D4-9F89-30AF91ADFF74}"/>
              </a:ext>
            </a:extLst>
          </p:cNvPr>
          <p:cNvSpPr/>
          <p:nvPr/>
        </p:nvSpPr>
        <p:spPr>
          <a:xfrm>
            <a:off x="5499849" y="2030781"/>
            <a:ext cx="1004266" cy="740018"/>
          </a:xfrm>
          <a:prstGeom prst="can">
            <a:avLst>
              <a:gd name="adj" fmla="val 1828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AI/ML Models</a:t>
            </a:r>
          </a:p>
        </p:txBody>
      </p:sp>
      <p:sp>
        <p:nvSpPr>
          <p:cNvPr id="13" name="Cylinder 12">
            <a:extLst>
              <a:ext uri="{FF2B5EF4-FFF2-40B4-BE49-F238E27FC236}">
                <a16:creationId xmlns:a16="http://schemas.microsoft.com/office/drawing/2014/main" id="{CA051588-D464-4798-ABB4-724774E42468}"/>
              </a:ext>
            </a:extLst>
          </p:cNvPr>
          <p:cNvSpPr/>
          <p:nvPr/>
        </p:nvSpPr>
        <p:spPr>
          <a:xfrm>
            <a:off x="5481628" y="2899922"/>
            <a:ext cx="1022487" cy="816864"/>
          </a:xfrm>
          <a:prstGeom prst="can">
            <a:avLst>
              <a:gd name="adj" fmla="val 1940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a:extLst>
              <a:ext uri="{FF2B5EF4-FFF2-40B4-BE49-F238E27FC236}">
                <a16:creationId xmlns:a16="http://schemas.microsoft.com/office/drawing/2014/main" id="{E411A99A-E356-4008-ADB8-55EF77D767A7}"/>
              </a:ext>
            </a:extLst>
          </p:cNvPr>
          <p:cNvSpPr/>
          <p:nvPr/>
        </p:nvSpPr>
        <p:spPr>
          <a:xfrm>
            <a:off x="6729884" y="1690852"/>
            <a:ext cx="3200400" cy="69848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ylinder 16">
            <a:extLst>
              <a:ext uri="{FF2B5EF4-FFF2-40B4-BE49-F238E27FC236}">
                <a16:creationId xmlns:a16="http://schemas.microsoft.com/office/drawing/2014/main" id="{5A89EED6-8626-4DD7-B8D9-82B27EC29B97}"/>
              </a:ext>
            </a:extLst>
          </p:cNvPr>
          <p:cNvSpPr/>
          <p:nvPr/>
        </p:nvSpPr>
        <p:spPr>
          <a:xfrm>
            <a:off x="5447143" y="3826654"/>
            <a:ext cx="1067469" cy="816864"/>
          </a:xfrm>
          <a:prstGeom prst="can">
            <a:avLst>
              <a:gd name="adj" fmla="val 1940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073C71E6-A872-4A15-85EB-4DCDEB665EBA}"/>
              </a:ext>
            </a:extLst>
          </p:cNvPr>
          <p:cNvSpPr/>
          <p:nvPr/>
        </p:nvSpPr>
        <p:spPr>
          <a:xfrm>
            <a:off x="6699534" y="1803549"/>
            <a:ext cx="3200400" cy="368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Security analysis from </a:t>
            </a:r>
          </a:p>
          <a:p>
            <a:pPr algn="ctr"/>
            <a:r>
              <a:rPr lang="en-US" sz="2000" dirty="0">
                <a:solidFill>
                  <a:schemeClr val="tx1"/>
                </a:solidFill>
              </a:rPr>
              <a:t>Secure ML Training</a:t>
            </a:r>
          </a:p>
        </p:txBody>
      </p:sp>
      <p:sp>
        <p:nvSpPr>
          <p:cNvPr id="27" name="Rectangle 26">
            <a:extLst>
              <a:ext uri="{FF2B5EF4-FFF2-40B4-BE49-F238E27FC236}">
                <a16:creationId xmlns:a16="http://schemas.microsoft.com/office/drawing/2014/main" id="{474A2207-5E50-4207-81F6-E82F4DE1B625}"/>
              </a:ext>
            </a:extLst>
          </p:cNvPr>
          <p:cNvSpPr/>
          <p:nvPr/>
        </p:nvSpPr>
        <p:spPr>
          <a:xfrm>
            <a:off x="6866367" y="3217054"/>
            <a:ext cx="1433367" cy="542544"/>
          </a:xfrm>
          <a:prstGeom prst="rect">
            <a:avLst/>
          </a:prstGeom>
          <a:solidFill>
            <a:srgbClr val="C5E0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NPU-Aware NAS</a:t>
            </a:r>
          </a:p>
        </p:txBody>
      </p:sp>
      <p:sp>
        <p:nvSpPr>
          <p:cNvPr id="28" name="Rectangle 27">
            <a:extLst>
              <a:ext uri="{FF2B5EF4-FFF2-40B4-BE49-F238E27FC236}">
                <a16:creationId xmlns:a16="http://schemas.microsoft.com/office/drawing/2014/main" id="{740585DF-392B-4FED-A0EE-DDC995C4C35A}"/>
              </a:ext>
            </a:extLst>
          </p:cNvPr>
          <p:cNvSpPr/>
          <p:nvPr/>
        </p:nvSpPr>
        <p:spPr>
          <a:xfrm>
            <a:off x="8751136" y="3929786"/>
            <a:ext cx="1417486" cy="639793"/>
          </a:xfrm>
          <a:prstGeom prst="rect">
            <a:avLst/>
          </a:prstGeom>
          <a:solidFill>
            <a:srgbClr val="C5E0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Rectangle 28">
            <a:extLst>
              <a:ext uri="{FF2B5EF4-FFF2-40B4-BE49-F238E27FC236}">
                <a16:creationId xmlns:a16="http://schemas.microsoft.com/office/drawing/2014/main" id="{6CDDC999-6C25-4817-8A4B-16F159376DAB}"/>
              </a:ext>
            </a:extLst>
          </p:cNvPr>
          <p:cNvSpPr/>
          <p:nvPr/>
        </p:nvSpPr>
        <p:spPr>
          <a:xfrm>
            <a:off x="6868670" y="3985772"/>
            <a:ext cx="1709589" cy="542544"/>
          </a:xfrm>
          <a:prstGeom prst="rect">
            <a:avLst/>
          </a:prstGeom>
          <a:solidFill>
            <a:srgbClr val="C5E0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Rectangle 29">
            <a:extLst>
              <a:ext uri="{FF2B5EF4-FFF2-40B4-BE49-F238E27FC236}">
                <a16:creationId xmlns:a16="http://schemas.microsoft.com/office/drawing/2014/main" id="{81A7E238-52CA-4130-A6D1-1A47CFE868B0}"/>
              </a:ext>
            </a:extLst>
          </p:cNvPr>
          <p:cNvSpPr/>
          <p:nvPr/>
        </p:nvSpPr>
        <p:spPr>
          <a:xfrm>
            <a:off x="8561595" y="3113267"/>
            <a:ext cx="1628333" cy="646331"/>
          </a:xfrm>
          <a:prstGeom prst="rect">
            <a:avLst/>
          </a:prstGeom>
          <a:solidFill>
            <a:srgbClr val="C5E0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dirty="0">
                <a:solidFill>
                  <a:schemeClr val="tx1"/>
                </a:solidFill>
              </a:rPr>
              <a:t>Automated Cost Models and Full Stack</a:t>
            </a:r>
          </a:p>
        </p:txBody>
      </p:sp>
      <p:sp>
        <p:nvSpPr>
          <p:cNvPr id="31" name="Rectangle 30">
            <a:extLst>
              <a:ext uri="{FF2B5EF4-FFF2-40B4-BE49-F238E27FC236}">
                <a16:creationId xmlns:a16="http://schemas.microsoft.com/office/drawing/2014/main" id="{77AB2B3B-7C43-4361-9BA2-E0EF666A9A98}"/>
              </a:ext>
            </a:extLst>
          </p:cNvPr>
          <p:cNvSpPr/>
          <p:nvPr/>
        </p:nvSpPr>
        <p:spPr>
          <a:xfrm>
            <a:off x="7211889" y="2708206"/>
            <a:ext cx="2455224" cy="368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Efficient NPU Designs</a:t>
            </a:r>
          </a:p>
        </p:txBody>
      </p:sp>
      <p:cxnSp>
        <p:nvCxnSpPr>
          <p:cNvPr id="33" name="Straight Arrow Connector 32">
            <a:extLst>
              <a:ext uri="{FF2B5EF4-FFF2-40B4-BE49-F238E27FC236}">
                <a16:creationId xmlns:a16="http://schemas.microsoft.com/office/drawing/2014/main" id="{17EC3D8E-90B7-43A1-AC5A-DCF087E3F43B}"/>
              </a:ext>
            </a:extLst>
          </p:cNvPr>
          <p:cNvCxnSpPr>
            <a:cxnSpLocks/>
          </p:cNvCxnSpPr>
          <p:nvPr/>
        </p:nvCxnSpPr>
        <p:spPr>
          <a:xfrm flipH="1">
            <a:off x="8561595" y="4249682"/>
            <a:ext cx="18954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3A084488-9B8C-4B7B-B3AC-288A8DCD0B77}"/>
              </a:ext>
            </a:extLst>
          </p:cNvPr>
          <p:cNvSpPr/>
          <p:nvPr/>
        </p:nvSpPr>
        <p:spPr>
          <a:xfrm>
            <a:off x="10842610" y="3593112"/>
            <a:ext cx="982404" cy="923330"/>
          </a:xfrm>
          <a:prstGeom prst="rect">
            <a:avLst/>
          </a:prstGeom>
          <a:solidFill>
            <a:srgbClr val="FFE6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Flowchart: Document 39">
            <a:extLst>
              <a:ext uri="{FF2B5EF4-FFF2-40B4-BE49-F238E27FC236}">
                <a16:creationId xmlns:a16="http://schemas.microsoft.com/office/drawing/2014/main" id="{D2F238C3-D680-470C-8E3A-ABB556A0300C}"/>
              </a:ext>
            </a:extLst>
          </p:cNvPr>
          <p:cNvSpPr/>
          <p:nvPr/>
        </p:nvSpPr>
        <p:spPr>
          <a:xfrm>
            <a:off x="10418372" y="2215301"/>
            <a:ext cx="1247472" cy="1096234"/>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1" name="Connector: Elbow 40">
            <a:extLst>
              <a:ext uri="{FF2B5EF4-FFF2-40B4-BE49-F238E27FC236}">
                <a16:creationId xmlns:a16="http://schemas.microsoft.com/office/drawing/2014/main" id="{FB1DE061-014A-4056-B93F-A9FCD8E3150F}"/>
              </a:ext>
            </a:extLst>
          </p:cNvPr>
          <p:cNvCxnSpPr>
            <a:cxnSpLocks/>
          </p:cNvCxnSpPr>
          <p:nvPr/>
        </p:nvCxnSpPr>
        <p:spPr>
          <a:xfrm rot="16200000" flipH="1">
            <a:off x="9264228" y="2656292"/>
            <a:ext cx="653131" cy="260818"/>
          </a:xfrm>
          <a:prstGeom prst="bentConnector3">
            <a:avLst>
              <a:gd name="adj1" fmla="val 34445"/>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6B7B23D-D41A-417F-A16F-7FD8A4FD1EB1}"/>
              </a:ext>
            </a:extLst>
          </p:cNvPr>
          <p:cNvCxnSpPr>
            <a:cxnSpLocks/>
            <a:stCxn id="11" idx="4"/>
          </p:cNvCxnSpPr>
          <p:nvPr/>
        </p:nvCxnSpPr>
        <p:spPr>
          <a:xfrm>
            <a:off x="6504115" y="1674840"/>
            <a:ext cx="225769" cy="2144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3757378-B306-49E2-A6C0-D524CA643DB8}"/>
              </a:ext>
            </a:extLst>
          </p:cNvPr>
          <p:cNvCxnSpPr>
            <a:cxnSpLocks/>
          </p:cNvCxnSpPr>
          <p:nvPr/>
        </p:nvCxnSpPr>
        <p:spPr>
          <a:xfrm>
            <a:off x="6504115" y="2294462"/>
            <a:ext cx="237075" cy="115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E245AD2-1E00-4FBF-A16A-F8AEF2447925}"/>
              </a:ext>
            </a:extLst>
          </p:cNvPr>
          <p:cNvCxnSpPr>
            <a:cxnSpLocks/>
            <a:stCxn id="13" idx="4"/>
          </p:cNvCxnSpPr>
          <p:nvPr/>
        </p:nvCxnSpPr>
        <p:spPr>
          <a:xfrm>
            <a:off x="6504115" y="3308354"/>
            <a:ext cx="22576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F300967-792B-473F-8150-CF029374A8FF}"/>
              </a:ext>
            </a:extLst>
          </p:cNvPr>
          <p:cNvCxnSpPr>
            <a:cxnSpLocks/>
            <a:stCxn id="17" idx="4"/>
          </p:cNvCxnSpPr>
          <p:nvPr/>
        </p:nvCxnSpPr>
        <p:spPr>
          <a:xfrm>
            <a:off x="6514612" y="4235086"/>
            <a:ext cx="21527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2B1190D-89BA-4990-811B-19E6FDBA2DC4}"/>
              </a:ext>
            </a:extLst>
          </p:cNvPr>
          <p:cNvCxnSpPr>
            <a:cxnSpLocks/>
          </p:cNvCxnSpPr>
          <p:nvPr/>
        </p:nvCxnSpPr>
        <p:spPr>
          <a:xfrm>
            <a:off x="7203747" y="2446891"/>
            <a:ext cx="0" cy="770163"/>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D035B20-9260-4CB6-B8F3-37861E210D37}"/>
              </a:ext>
            </a:extLst>
          </p:cNvPr>
          <p:cNvCxnSpPr>
            <a:cxnSpLocks/>
          </p:cNvCxnSpPr>
          <p:nvPr/>
        </p:nvCxnSpPr>
        <p:spPr>
          <a:xfrm>
            <a:off x="7793940" y="3755689"/>
            <a:ext cx="1" cy="21916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3280BDE-121E-48B9-8DC7-5654AD3FA0D9}"/>
              </a:ext>
            </a:extLst>
          </p:cNvPr>
          <p:cNvCxnSpPr>
            <a:cxnSpLocks/>
          </p:cNvCxnSpPr>
          <p:nvPr/>
        </p:nvCxnSpPr>
        <p:spPr>
          <a:xfrm flipV="1">
            <a:off x="7516234" y="3755689"/>
            <a:ext cx="1" cy="21916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EB54DB46-3593-4452-8C14-995A00ACD598}"/>
              </a:ext>
            </a:extLst>
          </p:cNvPr>
          <p:cNvCxnSpPr>
            <a:cxnSpLocks/>
            <a:stCxn id="30" idx="1"/>
          </p:cNvCxnSpPr>
          <p:nvPr/>
        </p:nvCxnSpPr>
        <p:spPr>
          <a:xfrm rot="10800000" flipV="1">
            <a:off x="8403449" y="3436433"/>
            <a:ext cx="158146" cy="541142"/>
          </a:xfrm>
          <a:prstGeom prst="bentConnector2">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82D0EE2-675C-494B-B6B8-636BC4016CE6}"/>
              </a:ext>
            </a:extLst>
          </p:cNvPr>
          <p:cNvCxnSpPr>
            <a:cxnSpLocks/>
          </p:cNvCxnSpPr>
          <p:nvPr/>
        </p:nvCxnSpPr>
        <p:spPr>
          <a:xfrm>
            <a:off x="6591739" y="2313318"/>
            <a:ext cx="0" cy="571019"/>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46CDF06-9A95-42D6-BDA2-2DACEE07B169}"/>
              </a:ext>
            </a:extLst>
          </p:cNvPr>
          <p:cNvCxnSpPr>
            <a:cxnSpLocks/>
          </p:cNvCxnSpPr>
          <p:nvPr/>
        </p:nvCxnSpPr>
        <p:spPr>
          <a:xfrm>
            <a:off x="6591739" y="2884339"/>
            <a:ext cx="14864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D374F8FD-99BF-42AF-9B7F-9EC39FE2D20F}"/>
              </a:ext>
            </a:extLst>
          </p:cNvPr>
          <p:cNvCxnSpPr>
            <a:cxnSpLocks/>
            <a:endCxn id="40" idx="2"/>
          </p:cNvCxnSpPr>
          <p:nvPr/>
        </p:nvCxnSpPr>
        <p:spPr>
          <a:xfrm flipV="1">
            <a:off x="10312172" y="3239062"/>
            <a:ext cx="729936" cy="249264"/>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D85DBD6C-0DDF-4239-B43B-607A61F77BD2}"/>
              </a:ext>
            </a:extLst>
          </p:cNvPr>
          <p:cNvSpPr txBox="1"/>
          <p:nvPr/>
        </p:nvSpPr>
        <p:spPr>
          <a:xfrm>
            <a:off x="6591740" y="3934581"/>
            <a:ext cx="2210375" cy="646331"/>
          </a:xfrm>
          <a:prstGeom prst="rect">
            <a:avLst/>
          </a:prstGeom>
          <a:noFill/>
        </p:spPr>
        <p:txBody>
          <a:bodyPr wrap="square">
            <a:spAutoFit/>
          </a:bodyPr>
          <a:lstStyle/>
          <a:p>
            <a:pPr algn="ctr"/>
            <a:r>
              <a:rPr lang="en-US" dirty="0"/>
              <a:t>Gray-box HW/SW Exploration</a:t>
            </a:r>
          </a:p>
        </p:txBody>
      </p:sp>
      <p:sp>
        <p:nvSpPr>
          <p:cNvPr id="61" name="TextBox 60">
            <a:extLst>
              <a:ext uri="{FF2B5EF4-FFF2-40B4-BE49-F238E27FC236}">
                <a16:creationId xmlns:a16="http://schemas.microsoft.com/office/drawing/2014/main" id="{EB41BBC3-2FC5-4216-9D17-520206C36052}"/>
              </a:ext>
            </a:extLst>
          </p:cNvPr>
          <p:cNvSpPr txBox="1"/>
          <p:nvPr/>
        </p:nvSpPr>
        <p:spPr>
          <a:xfrm>
            <a:off x="8380817" y="3910673"/>
            <a:ext cx="2210375" cy="762645"/>
          </a:xfrm>
          <a:prstGeom prst="rect">
            <a:avLst/>
          </a:prstGeom>
          <a:noFill/>
        </p:spPr>
        <p:txBody>
          <a:bodyPr wrap="square">
            <a:spAutoFit/>
          </a:bodyPr>
          <a:lstStyle/>
          <a:p>
            <a:pPr algn="ctr">
              <a:lnSpc>
                <a:spcPct val="80000"/>
              </a:lnSpc>
            </a:pPr>
            <a:r>
              <a:rPr lang="en-US" dirty="0"/>
              <a:t>Design Space Description &amp; Abstraction</a:t>
            </a:r>
          </a:p>
        </p:txBody>
      </p:sp>
      <p:sp>
        <p:nvSpPr>
          <p:cNvPr id="62" name="TextBox 61">
            <a:extLst>
              <a:ext uri="{FF2B5EF4-FFF2-40B4-BE49-F238E27FC236}">
                <a16:creationId xmlns:a16="http://schemas.microsoft.com/office/drawing/2014/main" id="{BC72B096-3BE3-4A1E-BD3E-ECFBA2447817}"/>
              </a:ext>
            </a:extLst>
          </p:cNvPr>
          <p:cNvSpPr txBox="1"/>
          <p:nvPr/>
        </p:nvSpPr>
        <p:spPr>
          <a:xfrm>
            <a:off x="10687773" y="3547787"/>
            <a:ext cx="1247473" cy="923330"/>
          </a:xfrm>
          <a:prstGeom prst="rect">
            <a:avLst/>
          </a:prstGeom>
          <a:noFill/>
        </p:spPr>
        <p:txBody>
          <a:bodyPr wrap="square">
            <a:spAutoFit/>
          </a:bodyPr>
          <a:lstStyle/>
          <a:p>
            <a:pPr algn="ctr"/>
            <a:r>
              <a:rPr lang="en-US" dirty="0"/>
              <a:t>Error Resiliency Analysis</a:t>
            </a:r>
          </a:p>
        </p:txBody>
      </p:sp>
      <p:cxnSp>
        <p:nvCxnSpPr>
          <p:cNvPr id="63" name="Straight Arrow Connector 62">
            <a:extLst>
              <a:ext uri="{FF2B5EF4-FFF2-40B4-BE49-F238E27FC236}">
                <a16:creationId xmlns:a16="http://schemas.microsoft.com/office/drawing/2014/main" id="{98B441F8-F507-4C5D-AD62-875FBA6D5069}"/>
              </a:ext>
            </a:extLst>
          </p:cNvPr>
          <p:cNvCxnSpPr>
            <a:cxnSpLocks/>
          </p:cNvCxnSpPr>
          <p:nvPr/>
        </p:nvCxnSpPr>
        <p:spPr>
          <a:xfrm>
            <a:off x="10189928" y="3665033"/>
            <a:ext cx="672561" cy="922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77E2C8BB-50D6-4D8D-B397-F8B382E1AA19}"/>
              </a:ext>
            </a:extLst>
          </p:cNvPr>
          <p:cNvSpPr txBox="1"/>
          <p:nvPr/>
        </p:nvSpPr>
        <p:spPr>
          <a:xfrm>
            <a:off x="10311394" y="2203568"/>
            <a:ext cx="1359320" cy="984244"/>
          </a:xfrm>
          <a:prstGeom prst="rect">
            <a:avLst/>
          </a:prstGeom>
          <a:noFill/>
        </p:spPr>
        <p:txBody>
          <a:bodyPr wrap="square">
            <a:spAutoFit/>
          </a:bodyPr>
          <a:lstStyle/>
          <a:p>
            <a:pPr algn="ctr">
              <a:lnSpc>
                <a:spcPct val="80000"/>
              </a:lnSpc>
            </a:pPr>
            <a:r>
              <a:rPr lang="en-US" dirty="0"/>
              <a:t>Efficient, Reliable &amp; Secure </a:t>
            </a:r>
            <a:br>
              <a:rPr lang="en-US" dirty="0"/>
            </a:br>
            <a:r>
              <a:rPr lang="en-US" dirty="0"/>
              <a:t>NPU</a:t>
            </a:r>
          </a:p>
        </p:txBody>
      </p:sp>
    </p:spTree>
    <p:extLst>
      <p:ext uri="{BB962C8B-B14F-4D97-AF65-F5344CB8AC3E}">
        <p14:creationId xmlns:p14="http://schemas.microsoft.com/office/powerpoint/2010/main" val="2860166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84BD6-7DE7-4FD7-9A4C-202FE28C9607}"/>
              </a:ext>
            </a:extLst>
          </p:cNvPr>
          <p:cNvSpPr>
            <a:spLocks noGrp="1"/>
          </p:cNvSpPr>
          <p:nvPr>
            <p:ph type="title"/>
          </p:nvPr>
        </p:nvSpPr>
        <p:spPr/>
        <p:txBody>
          <a:bodyPr/>
          <a:lstStyle/>
          <a:p>
            <a:r>
              <a:rPr lang="en-US" dirty="0"/>
              <a:t>Highlights</a:t>
            </a:r>
          </a:p>
        </p:txBody>
      </p:sp>
      <p:sp>
        <p:nvSpPr>
          <p:cNvPr id="3" name="Slide Number Placeholder 2">
            <a:extLst>
              <a:ext uri="{FF2B5EF4-FFF2-40B4-BE49-F238E27FC236}">
                <a16:creationId xmlns:a16="http://schemas.microsoft.com/office/drawing/2014/main" id="{FCB5B148-1761-44DC-A4A2-08ADDBFAFEFC}"/>
              </a:ext>
            </a:extLst>
          </p:cNvPr>
          <p:cNvSpPr>
            <a:spLocks noGrp="1"/>
          </p:cNvSpPr>
          <p:nvPr>
            <p:ph type="sldNum" sz="quarter" idx="12"/>
          </p:nvPr>
        </p:nvSpPr>
        <p:spPr/>
        <p:txBody>
          <a:bodyPr/>
          <a:lstStyle/>
          <a:p>
            <a:fld id="{86E00D81-A243-204E-9897-44BD133A87DB}" type="slidenum">
              <a:rPr lang="en-US" smtClean="0"/>
              <a:t>19</a:t>
            </a:fld>
            <a:endParaRPr lang="en-US" dirty="0"/>
          </a:p>
        </p:txBody>
      </p:sp>
      <p:sp>
        <p:nvSpPr>
          <p:cNvPr id="4" name="Content Placeholder 3">
            <a:extLst>
              <a:ext uri="{FF2B5EF4-FFF2-40B4-BE49-F238E27FC236}">
                <a16:creationId xmlns:a16="http://schemas.microsoft.com/office/drawing/2014/main" id="{62660DC1-4E75-47A9-9DDE-886F72001600}"/>
              </a:ext>
            </a:extLst>
          </p:cNvPr>
          <p:cNvSpPr>
            <a:spLocks noGrp="1"/>
          </p:cNvSpPr>
          <p:nvPr>
            <p:ph sz="quarter" idx="1"/>
          </p:nvPr>
        </p:nvSpPr>
        <p:spPr/>
        <p:txBody>
          <a:bodyPr>
            <a:normAutofit fontScale="92500"/>
          </a:bodyPr>
          <a:lstStyle/>
          <a:p>
            <a:pPr>
              <a:lnSpc>
                <a:spcPct val="150000"/>
              </a:lnSpc>
            </a:pPr>
            <a:r>
              <a:rPr lang="en-US" b="1" dirty="0"/>
              <a:t>ADL vs. DSDL</a:t>
            </a:r>
          </a:p>
          <a:p>
            <a:pPr>
              <a:lnSpc>
                <a:spcPct val="150000"/>
              </a:lnSpc>
            </a:pPr>
            <a:r>
              <a:rPr lang="en-US" dirty="0"/>
              <a:t>Automated and Sustainable </a:t>
            </a:r>
            <a:r>
              <a:rPr lang="en-US" b="1" dirty="0"/>
              <a:t>System-stack Development </a:t>
            </a:r>
            <a:r>
              <a:rPr lang="en-US" sz="2000" dirty="0">
                <a:solidFill>
                  <a:srgbClr val="3333CC"/>
                </a:solidFill>
              </a:rPr>
              <a:t>[LATTE @ ASPLOS 2022]</a:t>
            </a:r>
            <a:endParaRPr lang="en-US" b="1" dirty="0"/>
          </a:p>
          <a:p>
            <a:pPr>
              <a:lnSpc>
                <a:spcPct val="150000"/>
              </a:lnSpc>
            </a:pPr>
            <a:r>
              <a:rPr lang="en-US" b="1" dirty="0"/>
              <a:t>Architecture and Microarchitecture Design Space </a:t>
            </a:r>
            <a:r>
              <a:rPr lang="en-US" sz="2000" dirty="0">
                <a:solidFill>
                  <a:srgbClr val="3333CC"/>
                </a:solidFill>
              </a:rPr>
              <a:t>[CODES+ISSS 2019, ICASSP 2020]</a:t>
            </a:r>
          </a:p>
          <a:p>
            <a:pPr>
              <a:lnSpc>
                <a:spcPct val="150000"/>
              </a:lnSpc>
            </a:pPr>
            <a:r>
              <a:rPr lang="en-US" b="1" dirty="0"/>
              <a:t>Software Design Space </a:t>
            </a:r>
            <a:r>
              <a:rPr lang="en-US" sz="2000" dirty="0">
                <a:solidFill>
                  <a:srgbClr val="3333CC"/>
                </a:solidFill>
              </a:rPr>
              <a:t>[CODES+ISSS 2019, ICASSP 2020]</a:t>
            </a:r>
          </a:p>
          <a:p>
            <a:pPr>
              <a:lnSpc>
                <a:spcPct val="150000"/>
              </a:lnSpc>
            </a:pPr>
            <a:r>
              <a:rPr lang="en-US" b="1" dirty="0"/>
              <a:t>Data Design Space </a:t>
            </a:r>
            <a:r>
              <a:rPr lang="en-US" sz="2000" dirty="0">
                <a:solidFill>
                  <a:srgbClr val="3333CC"/>
                </a:solidFill>
              </a:rPr>
              <a:t>[Proc. of IEEE 2021]</a:t>
            </a:r>
          </a:p>
          <a:p>
            <a:pPr>
              <a:lnSpc>
                <a:spcPct val="150000"/>
              </a:lnSpc>
            </a:pPr>
            <a:r>
              <a:rPr lang="en-US" b="1"/>
              <a:t>Explainable DSE</a:t>
            </a:r>
            <a:endParaRPr lang="en-US" sz="2000" dirty="0">
              <a:solidFill>
                <a:srgbClr val="3333CC"/>
              </a:solidFill>
            </a:endParaRPr>
          </a:p>
        </p:txBody>
      </p:sp>
      <p:sp>
        <p:nvSpPr>
          <p:cNvPr id="5" name="TextBox 4">
            <a:extLst>
              <a:ext uri="{FF2B5EF4-FFF2-40B4-BE49-F238E27FC236}">
                <a16:creationId xmlns:a16="http://schemas.microsoft.com/office/drawing/2014/main" id="{726AD088-9E37-4FE5-9367-EBC9946D26B6}"/>
              </a:ext>
            </a:extLst>
          </p:cNvPr>
          <p:cNvSpPr txBox="1"/>
          <p:nvPr/>
        </p:nvSpPr>
        <p:spPr>
          <a:xfrm>
            <a:off x="2283026" y="5437907"/>
            <a:ext cx="7003859"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1" dirty="0">
                <a:latin typeface="Calibri" panose="020F0502020204030204" pitchFamily="34" charset="0"/>
                <a:cs typeface="Calibri" panose="020F0502020204030204" pitchFamily="34" charset="0"/>
              </a:rPr>
              <a:t>Software:</a:t>
            </a:r>
            <a:r>
              <a:rPr lang="en-US"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hlinkClick r:id="rId3"/>
              </a:rPr>
              <a:t>github.com/</a:t>
            </a:r>
            <a:r>
              <a:rPr lang="en-US" dirty="0" err="1">
                <a:latin typeface="Calibri" panose="020F0502020204030204" pitchFamily="34" charset="0"/>
                <a:cs typeface="Calibri" panose="020F0502020204030204" pitchFamily="34" charset="0"/>
                <a:hlinkClick r:id="rId3"/>
              </a:rPr>
              <a:t>MPSLab</a:t>
            </a:r>
            <a:r>
              <a:rPr lang="en-US" dirty="0">
                <a:latin typeface="Calibri" panose="020F0502020204030204" pitchFamily="34" charset="0"/>
                <a:cs typeface="Calibri" panose="020F0502020204030204" pitchFamily="34" charset="0"/>
                <a:hlinkClick r:id="rId3"/>
              </a:rPr>
              <a:t>-ASU</a:t>
            </a: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Talks:</a:t>
            </a:r>
            <a:r>
              <a:rPr lang="en-US"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hlinkClick r:id="rId4"/>
              </a:rPr>
              <a:t>www.youtube.com/channel/UCxBoj3qgn-I2BONJXemYpeQ</a:t>
            </a: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Projects &amp; Papers:</a:t>
            </a:r>
            <a:r>
              <a:rPr lang="en-US"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hlinkClick r:id="rId5"/>
              </a:rPr>
              <a:t>https://labs.engineering.asu.edu/mps-lab/research</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5948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B84C-344F-4F0A-BAA7-5061C41F1A8A}"/>
              </a:ext>
            </a:extLst>
          </p:cNvPr>
          <p:cNvSpPr>
            <a:spLocks noGrp="1"/>
          </p:cNvSpPr>
          <p:nvPr>
            <p:ph type="title"/>
          </p:nvPr>
        </p:nvSpPr>
        <p:spPr>
          <a:xfrm>
            <a:off x="0" y="0"/>
            <a:ext cx="12192000" cy="885371"/>
          </a:xfrm>
        </p:spPr>
        <p:txBody>
          <a:bodyPr anchor="b">
            <a:normAutofit/>
          </a:bodyPr>
          <a:lstStyle/>
          <a:p>
            <a:r>
              <a:rPr lang="en-US" dirty="0"/>
              <a:t>NPUs: Throughout Datacenters and Edge</a:t>
            </a:r>
          </a:p>
        </p:txBody>
      </p:sp>
      <p:sp>
        <p:nvSpPr>
          <p:cNvPr id="3" name="Slide Number Placeholder 2">
            <a:extLst>
              <a:ext uri="{FF2B5EF4-FFF2-40B4-BE49-F238E27FC236}">
                <a16:creationId xmlns:a16="http://schemas.microsoft.com/office/drawing/2014/main" id="{DC27D012-1D97-4E24-97FE-A4156CCAC26D}"/>
              </a:ext>
            </a:extLst>
          </p:cNvPr>
          <p:cNvSpPr>
            <a:spLocks noGrp="1"/>
          </p:cNvSpPr>
          <p:nvPr>
            <p:ph type="sldNum" sz="quarter" idx="12"/>
          </p:nvPr>
        </p:nvSpPr>
        <p:spPr>
          <a:xfrm>
            <a:off x="816864" y="6356350"/>
            <a:ext cx="1723136" cy="365760"/>
          </a:xfrm>
        </p:spPr>
        <p:txBody>
          <a:bodyPr>
            <a:normAutofit/>
          </a:bodyPr>
          <a:lstStyle/>
          <a:p>
            <a:pPr>
              <a:spcAft>
                <a:spcPts val="600"/>
              </a:spcAft>
            </a:pPr>
            <a:fld id="{86E00D81-A243-204E-9897-44BD133A87DB}" type="slidenum">
              <a:rPr lang="en-US" smtClean="0"/>
              <a:pPr>
                <a:spcAft>
                  <a:spcPts val="600"/>
                </a:spcAft>
              </a:pPr>
              <a:t>2</a:t>
            </a:fld>
            <a:endParaRPr lang="en-US"/>
          </a:p>
        </p:txBody>
      </p:sp>
      <p:pic>
        <p:nvPicPr>
          <p:cNvPr id="137" name="Picture 136">
            <a:extLst>
              <a:ext uri="{FF2B5EF4-FFF2-40B4-BE49-F238E27FC236}">
                <a16:creationId xmlns:a16="http://schemas.microsoft.com/office/drawing/2014/main" id="{7971E526-A416-42C6-8F5C-61D4ABCD126C}"/>
              </a:ext>
            </a:extLst>
          </p:cNvPr>
          <p:cNvPicPr>
            <a:picLocks noChangeAspect="1"/>
          </p:cNvPicPr>
          <p:nvPr/>
        </p:nvPicPr>
        <p:blipFill>
          <a:blip r:embed="rId3"/>
          <a:stretch>
            <a:fillRect/>
          </a:stretch>
        </p:blipFill>
        <p:spPr>
          <a:xfrm>
            <a:off x="856442" y="1140196"/>
            <a:ext cx="4084745" cy="2075673"/>
          </a:xfrm>
          <a:prstGeom prst="rect">
            <a:avLst/>
          </a:prstGeom>
        </p:spPr>
      </p:pic>
      <p:grpSp>
        <p:nvGrpSpPr>
          <p:cNvPr id="147" name="Group 146">
            <a:extLst>
              <a:ext uri="{FF2B5EF4-FFF2-40B4-BE49-F238E27FC236}">
                <a16:creationId xmlns:a16="http://schemas.microsoft.com/office/drawing/2014/main" id="{D7B74577-520D-4C94-B03E-54A9E78D1ACF}"/>
              </a:ext>
            </a:extLst>
          </p:cNvPr>
          <p:cNvGrpSpPr/>
          <p:nvPr/>
        </p:nvGrpSpPr>
        <p:grpSpPr>
          <a:xfrm>
            <a:off x="1220690" y="3342932"/>
            <a:ext cx="3356251" cy="2412583"/>
            <a:chOff x="1005578" y="3429000"/>
            <a:chExt cx="3356251" cy="2412583"/>
          </a:xfrm>
        </p:grpSpPr>
        <p:pic>
          <p:nvPicPr>
            <p:cNvPr id="136" name="Picture 135">
              <a:extLst>
                <a:ext uri="{FF2B5EF4-FFF2-40B4-BE49-F238E27FC236}">
                  <a16:creationId xmlns:a16="http://schemas.microsoft.com/office/drawing/2014/main" id="{81EED28A-996A-4CBE-9C95-4B175E97873B}"/>
                </a:ext>
              </a:extLst>
            </p:cNvPr>
            <p:cNvPicPr>
              <a:picLocks noChangeAspect="1"/>
            </p:cNvPicPr>
            <p:nvPr/>
          </p:nvPicPr>
          <p:blipFill>
            <a:blip r:embed="rId4"/>
            <a:stretch>
              <a:fillRect/>
            </a:stretch>
          </p:blipFill>
          <p:spPr>
            <a:xfrm>
              <a:off x="1005578" y="3429000"/>
              <a:ext cx="3356251" cy="2412583"/>
            </a:xfrm>
            <a:prstGeom prst="rect">
              <a:avLst/>
            </a:prstGeom>
          </p:spPr>
        </p:pic>
        <p:pic>
          <p:nvPicPr>
            <p:cNvPr id="139" name="Picture 138">
              <a:extLst>
                <a:ext uri="{FF2B5EF4-FFF2-40B4-BE49-F238E27FC236}">
                  <a16:creationId xmlns:a16="http://schemas.microsoft.com/office/drawing/2014/main" id="{F48CC4F2-DEEF-436C-A1D9-2E2D9154AC9A}"/>
                </a:ext>
              </a:extLst>
            </p:cNvPr>
            <p:cNvPicPr>
              <a:picLocks noChangeAspect="1"/>
            </p:cNvPicPr>
            <p:nvPr/>
          </p:nvPicPr>
          <p:blipFill>
            <a:blip r:embed="rId5">
              <a:clrChange>
                <a:clrFrom>
                  <a:srgbClr val="FFFFFF"/>
                </a:clrFrom>
                <a:clrTo>
                  <a:srgbClr val="FFFFFF">
                    <a:alpha val="0"/>
                  </a:srgbClr>
                </a:clrTo>
              </a:clrChange>
            </a:blip>
            <a:stretch>
              <a:fillRect/>
            </a:stretch>
          </p:blipFill>
          <p:spPr>
            <a:xfrm rot="20640684" flipH="1">
              <a:off x="2930475" y="4199565"/>
              <a:ext cx="347248" cy="206472"/>
            </a:xfrm>
            <a:prstGeom prst="rect">
              <a:avLst/>
            </a:prstGeom>
          </p:spPr>
        </p:pic>
      </p:grpSp>
      <p:pic>
        <p:nvPicPr>
          <p:cNvPr id="146" name="Picture 145">
            <a:extLst>
              <a:ext uri="{FF2B5EF4-FFF2-40B4-BE49-F238E27FC236}">
                <a16:creationId xmlns:a16="http://schemas.microsoft.com/office/drawing/2014/main" id="{5ED4E4BD-1EF4-4523-B0B7-9604CAF3A12D}"/>
              </a:ext>
            </a:extLst>
          </p:cNvPr>
          <p:cNvPicPr>
            <a:picLocks noChangeAspect="1"/>
          </p:cNvPicPr>
          <p:nvPr/>
        </p:nvPicPr>
        <p:blipFill>
          <a:blip r:embed="rId6"/>
          <a:stretch>
            <a:fillRect/>
          </a:stretch>
        </p:blipFill>
        <p:spPr>
          <a:xfrm>
            <a:off x="1220690" y="5673430"/>
            <a:ext cx="2946712" cy="762568"/>
          </a:xfrm>
          <a:prstGeom prst="rect">
            <a:avLst/>
          </a:prstGeom>
        </p:spPr>
      </p:pic>
      <p:cxnSp>
        <p:nvCxnSpPr>
          <p:cNvPr id="153" name="Straight Connector 152">
            <a:extLst>
              <a:ext uri="{FF2B5EF4-FFF2-40B4-BE49-F238E27FC236}">
                <a16:creationId xmlns:a16="http://schemas.microsoft.com/office/drawing/2014/main" id="{CF001659-98C5-4071-A9F0-A25F6C71F71B}"/>
              </a:ext>
            </a:extLst>
          </p:cNvPr>
          <p:cNvCxnSpPr>
            <a:cxnSpLocks/>
          </p:cNvCxnSpPr>
          <p:nvPr/>
        </p:nvCxnSpPr>
        <p:spPr>
          <a:xfrm flipV="1">
            <a:off x="3156950" y="3215869"/>
            <a:ext cx="1419991" cy="273945"/>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2BFA5D7-92E6-4767-8F42-40E2C363D31D}"/>
              </a:ext>
            </a:extLst>
          </p:cNvPr>
          <p:cNvCxnSpPr>
            <a:cxnSpLocks/>
          </p:cNvCxnSpPr>
          <p:nvPr/>
        </p:nvCxnSpPr>
        <p:spPr>
          <a:xfrm flipH="1" flipV="1">
            <a:off x="1515705" y="3215869"/>
            <a:ext cx="1322010" cy="301805"/>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62C9F4E-CD3B-4A1F-B3E4-513D094F2F37}"/>
              </a:ext>
            </a:extLst>
          </p:cNvPr>
          <p:cNvSpPr txBox="1"/>
          <p:nvPr/>
        </p:nvSpPr>
        <p:spPr>
          <a:xfrm>
            <a:off x="397387" y="2983061"/>
            <a:ext cx="931685" cy="584775"/>
          </a:xfrm>
          <a:prstGeom prst="rect">
            <a:avLst/>
          </a:prstGeom>
          <a:noFill/>
        </p:spPr>
        <p:txBody>
          <a:bodyPr wrap="square" rtlCol="0">
            <a:spAutoFit/>
          </a:bodyPr>
          <a:lstStyle/>
          <a:p>
            <a:r>
              <a:rPr lang="en-US" sz="1600" dirty="0"/>
              <a:t>Example NPU</a:t>
            </a:r>
          </a:p>
        </p:txBody>
      </p:sp>
      <p:sp>
        <p:nvSpPr>
          <p:cNvPr id="5" name="TextBox 4">
            <a:extLst>
              <a:ext uri="{FF2B5EF4-FFF2-40B4-BE49-F238E27FC236}">
                <a16:creationId xmlns:a16="http://schemas.microsoft.com/office/drawing/2014/main" id="{481582B6-43AD-4ED3-A4C4-30DF2BDF54E4}"/>
              </a:ext>
            </a:extLst>
          </p:cNvPr>
          <p:cNvSpPr txBox="1"/>
          <p:nvPr/>
        </p:nvSpPr>
        <p:spPr>
          <a:xfrm>
            <a:off x="1746666" y="2884321"/>
            <a:ext cx="611065"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NPU</a:t>
            </a:r>
          </a:p>
        </p:txBody>
      </p:sp>
      <p:sp>
        <p:nvSpPr>
          <p:cNvPr id="15" name="TextBox 14">
            <a:extLst>
              <a:ext uri="{FF2B5EF4-FFF2-40B4-BE49-F238E27FC236}">
                <a16:creationId xmlns:a16="http://schemas.microsoft.com/office/drawing/2014/main" id="{26F1CAA9-0407-45FB-B3E3-BC52B4C24354}"/>
              </a:ext>
            </a:extLst>
          </p:cNvPr>
          <p:cNvSpPr txBox="1"/>
          <p:nvPr/>
        </p:nvSpPr>
        <p:spPr>
          <a:xfrm>
            <a:off x="6273208" y="5727081"/>
            <a:ext cx="3912781" cy="523220"/>
          </a:xfrm>
          <a:prstGeom prst="rect">
            <a:avLst/>
          </a:prstGeom>
          <a:noFill/>
        </p:spPr>
        <p:txBody>
          <a:bodyPr wrap="square">
            <a:spAutoFit/>
          </a:bodyPr>
          <a:lstStyle/>
          <a:p>
            <a:r>
              <a:rPr lang="en-US" sz="1400" dirty="0">
                <a:latin typeface="Calibri" panose="020F0502020204030204" pitchFamily="34" charset="0"/>
                <a:cs typeface="Calibri" panose="020F0502020204030204" pitchFamily="34" charset="0"/>
              </a:rPr>
              <a:t>Ref: </a:t>
            </a:r>
            <a:r>
              <a:rPr lang="en-US" sz="1400" i="1" dirty="0">
                <a:latin typeface="Calibri" panose="020F0502020204030204" pitchFamily="34" charset="0"/>
                <a:cs typeface="Calibri" panose="020F0502020204030204" pitchFamily="34" charset="0"/>
              </a:rPr>
              <a:t>A Brief Guide of </a:t>
            </a:r>
            <a:r>
              <a:rPr lang="en-US" sz="1400" i="1" dirty="0" err="1">
                <a:latin typeface="Calibri" panose="020F0502020204030204" pitchFamily="34" charset="0"/>
                <a:cs typeface="Calibri" panose="020F0502020204030204" pitchFamily="34" charset="0"/>
              </a:rPr>
              <a:t>xPU</a:t>
            </a:r>
            <a:r>
              <a:rPr lang="en-US" sz="1400" i="1" dirty="0">
                <a:latin typeface="Calibri" panose="020F0502020204030204" pitchFamily="34" charset="0"/>
                <a:cs typeface="Calibri" panose="020F0502020204030204" pitchFamily="34" charset="0"/>
              </a:rPr>
              <a:t> for AI Accelerators.</a:t>
            </a:r>
            <a:r>
              <a:rPr lang="en-US" sz="1400" dirty="0">
                <a:latin typeface="Calibri" panose="020F0502020204030204" pitchFamily="34" charset="0"/>
                <a:cs typeface="Calibri" panose="020F0502020204030204" pitchFamily="34" charset="0"/>
              </a:rPr>
              <a:t>  Y </a:t>
            </a:r>
            <a:r>
              <a:rPr lang="en-US" sz="1400" dirty="0" err="1">
                <a:latin typeface="Calibri" panose="020F0502020204030204" pitchFamily="34" charset="0"/>
                <a:cs typeface="Calibri" panose="020F0502020204030204" pitchFamily="34" charset="0"/>
              </a:rPr>
              <a:t>Xie</a:t>
            </a:r>
            <a:r>
              <a:rPr lang="en-US" sz="1400" dirty="0">
                <a:latin typeface="Calibri" panose="020F0502020204030204" pitchFamily="34" charset="0"/>
                <a:cs typeface="Calibri" panose="020F0502020204030204" pitchFamily="34" charset="0"/>
              </a:rPr>
              <a:t>.</a:t>
            </a:r>
            <a:br>
              <a:rPr lang="en-US" sz="14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ACM SIGARCH Computer Architecture Today, 2018.</a:t>
            </a:r>
          </a:p>
        </p:txBody>
      </p:sp>
      <p:pic>
        <p:nvPicPr>
          <p:cNvPr id="6" name="Picture 5">
            <a:extLst>
              <a:ext uri="{FF2B5EF4-FFF2-40B4-BE49-F238E27FC236}">
                <a16:creationId xmlns:a16="http://schemas.microsoft.com/office/drawing/2014/main" id="{9CE51491-A647-4DC4-BFDF-BF5F89EE997C}"/>
              </a:ext>
            </a:extLst>
          </p:cNvPr>
          <p:cNvPicPr>
            <a:picLocks noChangeAspect="1"/>
          </p:cNvPicPr>
          <p:nvPr/>
        </p:nvPicPr>
        <p:blipFill>
          <a:blip r:embed="rId7"/>
          <a:stretch>
            <a:fillRect/>
          </a:stretch>
        </p:blipFill>
        <p:spPr>
          <a:xfrm rot="19476009">
            <a:off x="4550237" y="2175554"/>
            <a:ext cx="3000306" cy="1721825"/>
          </a:xfrm>
          <a:prstGeom prst="rect">
            <a:avLst/>
          </a:prstGeom>
        </p:spPr>
      </p:pic>
      <p:sp>
        <p:nvSpPr>
          <p:cNvPr id="123" name="Content Placeholder 3">
            <a:extLst>
              <a:ext uri="{FF2B5EF4-FFF2-40B4-BE49-F238E27FC236}">
                <a16:creationId xmlns:a16="http://schemas.microsoft.com/office/drawing/2014/main" id="{CAE3FE5A-FD6D-4A26-9440-1B6AD2E08296}"/>
              </a:ext>
            </a:extLst>
          </p:cNvPr>
          <p:cNvSpPr>
            <a:spLocks noGrp="1"/>
          </p:cNvSpPr>
          <p:nvPr>
            <p:ph sz="quarter" idx="2"/>
          </p:nvPr>
        </p:nvSpPr>
        <p:spPr>
          <a:xfrm>
            <a:off x="7253719" y="943189"/>
            <a:ext cx="5115469" cy="5249294"/>
          </a:xfrm>
        </p:spPr>
        <p:txBody>
          <a:bodyPr>
            <a:normAutofit/>
          </a:bodyPr>
          <a:lstStyle/>
          <a:p>
            <a:pPr marL="0" indent="0">
              <a:spcBef>
                <a:spcPts val="0"/>
              </a:spcBef>
              <a:buNone/>
            </a:pPr>
            <a:r>
              <a:rPr lang="en-US" sz="2200" b="1" dirty="0"/>
              <a:t>N</a:t>
            </a:r>
            <a:r>
              <a:rPr lang="en-US" sz="2200" dirty="0"/>
              <a:t>eural </a:t>
            </a:r>
            <a:r>
              <a:rPr lang="en-US" sz="2200" b="1" dirty="0"/>
              <a:t>P</a:t>
            </a:r>
            <a:r>
              <a:rPr lang="en-US" sz="2200" dirty="0"/>
              <a:t>rocessing </a:t>
            </a:r>
            <a:r>
              <a:rPr lang="en-US" sz="2200" b="1" dirty="0"/>
              <a:t>U</a:t>
            </a:r>
            <a:r>
              <a:rPr lang="en-US" sz="2200" dirty="0"/>
              <a:t>nits</a:t>
            </a:r>
          </a:p>
          <a:p>
            <a:pPr>
              <a:spcBef>
                <a:spcPts val="0"/>
              </a:spcBef>
            </a:pPr>
            <a:r>
              <a:rPr lang="en-US" sz="2000" dirty="0"/>
              <a:t>Google TPU</a:t>
            </a:r>
          </a:p>
          <a:p>
            <a:pPr>
              <a:spcBef>
                <a:spcPts val="0"/>
              </a:spcBef>
            </a:pPr>
            <a:r>
              <a:rPr lang="en-US" sz="2000" dirty="0"/>
              <a:t>NVIDIA A100/H100 Tensor Cores</a:t>
            </a:r>
          </a:p>
          <a:p>
            <a:pPr>
              <a:spcBef>
                <a:spcPts val="0"/>
              </a:spcBef>
            </a:pPr>
            <a:r>
              <a:rPr lang="en-US" sz="2000" dirty="0"/>
              <a:t>Samsung NPU </a:t>
            </a:r>
          </a:p>
          <a:p>
            <a:pPr>
              <a:spcBef>
                <a:spcPts val="0"/>
              </a:spcBef>
            </a:pPr>
            <a:r>
              <a:rPr lang="en-US" sz="2000" dirty="0" err="1"/>
              <a:t>Sambanova's</a:t>
            </a:r>
            <a:r>
              <a:rPr lang="en-US" sz="2000" dirty="0"/>
              <a:t> RDU </a:t>
            </a:r>
          </a:p>
          <a:p>
            <a:pPr>
              <a:spcBef>
                <a:spcPts val="0"/>
              </a:spcBef>
            </a:pPr>
            <a:r>
              <a:rPr lang="en-US" sz="2000" dirty="0"/>
              <a:t>IBM's AI Accelerator </a:t>
            </a:r>
          </a:p>
          <a:p>
            <a:pPr>
              <a:spcBef>
                <a:spcPts val="0"/>
              </a:spcBef>
            </a:pPr>
            <a:r>
              <a:rPr lang="en-US" sz="2000" dirty="0"/>
              <a:t>Microsoft Brainwave </a:t>
            </a:r>
          </a:p>
          <a:p>
            <a:pPr>
              <a:spcBef>
                <a:spcPts val="0"/>
              </a:spcBef>
            </a:pPr>
            <a:r>
              <a:rPr lang="en-US" sz="2000" dirty="0"/>
              <a:t>ARM ML Processor</a:t>
            </a:r>
          </a:p>
          <a:p>
            <a:pPr>
              <a:spcBef>
                <a:spcPts val="0"/>
              </a:spcBef>
            </a:pPr>
            <a:r>
              <a:rPr lang="en-US" sz="2000" dirty="0"/>
              <a:t>Xilinx </a:t>
            </a:r>
            <a:r>
              <a:rPr lang="en-US" sz="2000" dirty="0" err="1"/>
              <a:t>xDNN</a:t>
            </a:r>
            <a:r>
              <a:rPr lang="en-US" sz="2000" dirty="0"/>
              <a:t> </a:t>
            </a:r>
          </a:p>
          <a:p>
            <a:pPr>
              <a:spcBef>
                <a:spcPts val="0"/>
              </a:spcBef>
            </a:pPr>
            <a:r>
              <a:rPr lang="en-US" sz="2000" dirty="0"/>
              <a:t>Qualcomm AI 100 </a:t>
            </a:r>
          </a:p>
          <a:p>
            <a:pPr>
              <a:spcBef>
                <a:spcPts val="0"/>
              </a:spcBef>
            </a:pPr>
            <a:r>
              <a:rPr lang="en-US" sz="2000" dirty="0"/>
              <a:t>Intel-Habana Goya </a:t>
            </a:r>
          </a:p>
          <a:p>
            <a:pPr>
              <a:spcBef>
                <a:spcPts val="0"/>
              </a:spcBef>
            </a:pPr>
            <a:r>
              <a:rPr lang="en-US" sz="2000" dirty="0" err="1"/>
              <a:t>Cerebras</a:t>
            </a:r>
            <a:r>
              <a:rPr lang="en-US" sz="2000" dirty="0"/>
              <a:t> Wafer-Scale Engine </a:t>
            </a:r>
          </a:p>
          <a:p>
            <a:pPr>
              <a:spcBef>
                <a:spcPts val="0"/>
              </a:spcBef>
            </a:pPr>
            <a:r>
              <a:rPr lang="en-US" sz="2000" dirty="0"/>
              <a:t>Tesla's Self-Driving computer </a:t>
            </a:r>
          </a:p>
          <a:p>
            <a:pPr>
              <a:spcBef>
                <a:spcPts val="0"/>
              </a:spcBef>
            </a:pPr>
            <a:r>
              <a:rPr lang="en-US" sz="2000" dirty="0"/>
              <a:t>Facebook's ML accelerator </a:t>
            </a:r>
          </a:p>
          <a:p>
            <a:pPr>
              <a:spcBef>
                <a:spcPts val="0"/>
              </a:spcBef>
            </a:pPr>
            <a:r>
              <a:rPr lang="en-US" sz="2000" dirty="0" err="1"/>
              <a:t>Cambricon</a:t>
            </a:r>
            <a:r>
              <a:rPr lang="en-US" sz="2000" dirty="0"/>
              <a:t> AI accelerators</a:t>
            </a:r>
          </a:p>
        </p:txBody>
      </p:sp>
    </p:spTree>
    <p:extLst>
      <p:ext uri="{BB962C8B-B14F-4D97-AF65-F5344CB8AC3E}">
        <p14:creationId xmlns:p14="http://schemas.microsoft.com/office/powerpoint/2010/main" val="85705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B84C-344F-4F0A-BAA7-5061C41F1A8A}"/>
              </a:ext>
            </a:extLst>
          </p:cNvPr>
          <p:cNvSpPr>
            <a:spLocks noGrp="1"/>
          </p:cNvSpPr>
          <p:nvPr>
            <p:ph type="title"/>
          </p:nvPr>
        </p:nvSpPr>
        <p:spPr/>
        <p:txBody>
          <a:bodyPr/>
          <a:lstStyle/>
          <a:p>
            <a:r>
              <a:rPr lang="en-US" dirty="0"/>
              <a:t>Goal: Fast and Efficient HW/SW Codesign</a:t>
            </a:r>
          </a:p>
        </p:txBody>
      </p:sp>
      <p:sp>
        <p:nvSpPr>
          <p:cNvPr id="3" name="Slide Number Placeholder 2">
            <a:extLst>
              <a:ext uri="{FF2B5EF4-FFF2-40B4-BE49-F238E27FC236}">
                <a16:creationId xmlns:a16="http://schemas.microsoft.com/office/drawing/2014/main" id="{DC27D012-1D97-4E24-97FE-A4156CCAC26D}"/>
              </a:ext>
            </a:extLst>
          </p:cNvPr>
          <p:cNvSpPr>
            <a:spLocks noGrp="1"/>
          </p:cNvSpPr>
          <p:nvPr>
            <p:ph type="sldNum" sz="quarter" idx="12"/>
          </p:nvPr>
        </p:nvSpPr>
        <p:spPr/>
        <p:txBody>
          <a:bodyPr/>
          <a:lstStyle/>
          <a:p>
            <a:fld id="{86E00D81-A243-204E-9897-44BD133A87DB}" type="slidenum">
              <a:rPr lang="en-US" smtClean="0"/>
              <a:t>3</a:t>
            </a:fld>
            <a:endParaRPr lang="en-US" dirty="0"/>
          </a:p>
        </p:txBody>
      </p:sp>
      <p:sp>
        <p:nvSpPr>
          <p:cNvPr id="4" name="Content Placeholder 3">
            <a:extLst>
              <a:ext uri="{FF2B5EF4-FFF2-40B4-BE49-F238E27FC236}">
                <a16:creationId xmlns:a16="http://schemas.microsoft.com/office/drawing/2014/main" id="{2FF92C82-4EEA-4B9A-9318-4AAFCA617DA7}"/>
              </a:ext>
            </a:extLst>
          </p:cNvPr>
          <p:cNvSpPr>
            <a:spLocks noGrp="1"/>
          </p:cNvSpPr>
          <p:nvPr>
            <p:ph sz="quarter" idx="1"/>
          </p:nvPr>
        </p:nvSpPr>
        <p:spPr>
          <a:xfrm>
            <a:off x="157507" y="919801"/>
            <a:ext cx="11508922" cy="4792617"/>
          </a:xfrm>
        </p:spPr>
        <p:txBody>
          <a:bodyPr/>
          <a:lstStyle/>
          <a:p>
            <a:r>
              <a:rPr lang="en-US" dirty="0"/>
              <a:t>Need: Minimize objectives while meeting strict constraints on accelerator design and execution under various deployment scenarios. </a:t>
            </a:r>
          </a:p>
          <a:p>
            <a:pPr lvl="1"/>
            <a:r>
              <a:rPr lang="en-US" dirty="0"/>
              <a:t>Latency, energy, chip area, throughput, power, storage, accuracy, resilience, etc.</a:t>
            </a:r>
          </a:p>
        </p:txBody>
      </p:sp>
      <p:sp>
        <p:nvSpPr>
          <p:cNvPr id="12" name="TextBox 11">
            <a:extLst>
              <a:ext uri="{FF2B5EF4-FFF2-40B4-BE49-F238E27FC236}">
                <a16:creationId xmlns:a16="http://schemas.microsoft.com/office/drawing/2014/main" id="{BA82CA65-C98F-46CB-8FB4-EFEE6BFD5594}"/>
              </a:ext>
            </a:extLst>
          </p:cNvPr>
          <p:cNvSpPr txBox="1"/>
          <p:nvPr/>
        </p:nvSpPr>
        <p:spPr>
          <a:xfrm>
            <a:off x="5952563" y="2372114"/>
            <a:ext cx="5084212"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Different Design Budgets and Execution Constraints</a:t>
            </a:r>
          </a:p>
          <a:p>
            <a:r>
              <a:rPr lang="en-US" b="1" dirty="0">
                <a:latin typeface="Calibri" panose="020F0502020204030204" pitchFamily="34" charset="0"/>
                <a:cs typeface="Calibri" panose="020F0502020204030204" pitchFamily="34" charset="0"/>
              </a:rPr>
              <a:t>Under Various Deployment Scenarios</a:t>
            </a:r>
          </a:p>
        </p:txBody>
      </p:sp>
      <p:pic>
        <p:nvPicPr>
          <p:cNvPr id="15" name="Picture 14">
            <a:extLst>
              <a:ext uri="{FF2B5EF4-FFF2-40B4-BE49-F238E27FC236}">
                <a16:creationId xmlns:a16="http://schemas.microsoft.com/office/drawing/2014/main" id="{10F46F9B-DDE5-4AAA-BFFC-4B7E295C2771}"/>
              </a:ext>
            </a:extLst>
          </p:cNvPr>
          <p:cNvPicPr>
            <a:picLocks noChangeAspect="1"/>
          </p:cNvPicPr>
          <p:nvPr/>
        </p:nvPicPr>
        <p:blipFill>
          <a:blip r:embed="rId3"/>
          <a:stretch>
            <a:fillRect/>
          </a:stretch>
        </p:blipFill>
        <p:spPr>
          <a:xfrm>
            <a:off x="6196705" y="3000298"/>
            <a:ext cx="4097551" cy="1632618"/>
          </a:xfrm>
          <a:prstGeom prst="rect">
            <a:avLst/>
          </a:prstGeom>
        </p:spPr>
      </p:pic>
      <p:sp>
        <p:nvSpPr>
          <p:cNvPr id="17" name="TextBox 16">
            <a:extLst>
              <a:ext uri="{FF2B5EF4-FFF2-40B4-BE49-F238E27FC236}">
                <a16:creationId xmlns:a16="http://schemas.microsoft.com/office/drawing/2014/main" id="{9A0F0FD3-4F01-4D98-A9AB-7F7D896C6FE3}"/>
              </a:ext>
            </a:extLst>
          </p:cNvPr>
          <p:cNvSpPr txBox="1"/>
          <p:nvPr/>
        </p:nvSpPr>
        <p:spPr>
          <a:xfrm>
            <a:off x="10261106" y="3949933"/>
            <a:ext cx="719236" cy="276999"/>
          </a:xfrm>
          <a:prstGeom prst="rect">
            <a:avLst/>
          </a:prstGeom>
          <a:noFill/>
        </p:spPr>
        <p:txBody>
          <a:bodyPr wrap="none" rtlCol="0">
            <a:spAutoFit/>
          </a:bodyPr>
          <a:lstStyle/>
          <a:p>
            <a:r>
              <a:rPr lang="en-US" sz="1200" dirty="0">
                <a:latin typeface="Calibri" panose="020F0502020204030204" pitchFamily="34" charset="0"/>
                <a:cs typeface="Calibri" panose="020F0502020204030204" pitchFamily="34" charset="0"/>
              </a:rPr>
              <a:t>Ref: [R1]</a:t>
            </a:r>
          </a:p>
        </p:txBody>
      </p:sp>
      <p:sp>
        <p:nvSpPr>
          <p:cNvPr id="20" name="TextBox 19">
            <a:extLst>
              <a:ext uri="{FF2B5EF4-FFF2-40B4-BE49-F238E27FC236}">
                <a16:creationId xmlns:a16="http://schemas.microsoft.com/office/drawing/2014/main" id="{336A7A40-D5A4-466F-A4E4-21F173AD6F23}"/>
              </a:ext>
            </a:extLst>
          </p:cNvPr>
          <p:cNvSpPr txBox="1"/>
          <p:nvPr/>
        </p:nvSpPr>
        <p:spPr>
          <a:xfrm>
            <a:off x="9575020" y="5677109"/>
            <a:ext cx="719236" cy="276999"/>
          </a:xfrm>
          <a:prstGeom prst="rect">
            <a:avLst/>
          </a:prstGeom>
          <a:noFill/>
        </p:spPr>
        <p:txBody>
          <a:bodyPr wrap="none" rtlCol="0">
            <a:spAutoFit/>
          </a:bodyPr>
          <a:lstStyle/>
          <a:p>
            <a:r>
              <a:rPr lang="en-US" sz="1200" dirty="0">
                <a:latin typeface="Calibri" panose="020F0502020204030204" pitchFamily="34" charset="0"/>
                <a:cs typeface="Calibri" panose="020F0502020204030204" pitchFamily="34" charset="0"/>
              </a:rPr>
              <a:t>Ref: [R2]</a:t>
            </a:r>
          </a:p>
        </p:txBody>
      </p:sp>
      <p:sp>
        <p:nvSpPr>
          <p:cNvPr id="21" name="TextBox 20">
            <a:extLst>
              <a:ext uri="{FF2B5EF4-FFF2-40B4-BE49-F238E27FC236}">
                <a16:creationId xmlns:a16="http://schemas.microsoft.com/office/drawing/2014/main" id="{81BE7766-582D-4830-A02F-7B98D97E5A88}"/>
              </a:ext>
            </a:extLst>
          </p:cNvPr>
          <p:cNvSpPr txBox="1"/>
          <p:nvPr/>
        </p:nvSpPr>
        <p:spPr>
          <a:xfrm>
            <a:off x="401650" y="5603514"/>
            <a:ext cx="5550913" cy="646331"/>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[R1] </a:t>
            </a:r>
            <a:r>
              <a:rPr lang="en-US" sz="1200" i="1" dirty="0" err="1">
                <a:latin typeface="Calibri" panose="020F0502020204030204" pitchFamily="34" charset="0"/>
                <a:cs typeface="Calibri" panose="020F0502020204030204" pitchFamily="34" charset="0"/>
              </a:rPr>
              <a:t>MLPerf</a:t>
            </a:r>
            <a:r>
              <a:rPr lang="en-US" sz="1200" i="1" dirty="0">
                <a:latin typeface="Calibri" panose="020F0502020204030204" pitchFamily="34" charset="0"/>
                <a:cs typeface="Calibri" panose="020F0502020204030204" pitchFamily="34" charset="0"/>
              </a:rPr>
              <a:t> Inference Benchmark. </a:t>
            </a:r>
            <a:r>
              <a:rPr lang="en-US" sz="1200" dirty="0">
                <a:latin typeface="Calibri" panose="020F0502020204030204" pitchFamily="34" charset="0"/>
                <a:cs typeface="Calibri" panose="020F0502020204030204" pitchFamily="34" charset="0"/>
              </a:rPr>
              <a:t>V. J. </a:t>
            </a:r>
            <a:r>
              <a:rPr lang="en-US" sz="1200" dirty="0" err="1">
                <a:latin typeface="Calibri" panose="020F0502020204030204" pitchFamily="34" charset="0"/>
                <a:cs typeface="Calibri" panose="020F0502020204030204" pitchFamily="34" charset="0"/>
              </a:rPr>
              <a:t>Reddi</a:t>
            </a:r>
            <a:r>
              <a:rPr lang="en-US" sz="1200" dirty="0">
                <a:latin typeface="Calibri" panose="020F0502020204030204" pitchFamily="34" charset="0"/>
                <a:cs typeface="Calibri" panose="020F0502020204030204" pitchFamily="34" charset="0"/>
              </a:rPr>
              <a:t> et al. In ISCA 2020.</a:t>
            </a:r>
          </a:p>
          <a:p>
            <a:r>
              <a:rPr lang="en-US" sz="1200" dirty="0">
                <a:latin typeface="Calibri" panose="020F0502020204030204" pitchFamily="34" charset="0"/>
                <a:cs typeface="Calibri" panose="020F0502020204030204" pitchFamily="34" charset="0"/>
              </a:rPr>
              <a:t>[R2] </a:t>
            </a:r>
            <a:r>
              <a:rPr lang="en-US" sz="1200" i="1" dirty="0" err="1">
                <a:latin typeface="Calibri" panose="020F0502020204030204" pitchFamily="34" charset="0"/>
                <a:cs typeface="Calibri" panose="020F0502020204030204" pitchFamily="34" charset="0"/>
              </a:rPr>
              <a:t>MicroNets</a:t>
            </a:r>
            <a:r>
              <a:rPr lang="en-US" sz="1200" i="1" dirty="0">
                <a:latin typeface="Calibri" panose="020F0502020204030204" pitchFamily="34" charset="0"/>
                <a:cs typeface="Calibri" panose="020F0502020204030204" pitchFamily="34" charset="0"/>
              </a:rPr>
              <a:t>: Neural Network Architectures for Deploying </a:t>
            </a:r>
            <a:r>
              <a:rPr lang="en-US" sz="1200" i="1" dirty="0" err="1">
                <a:latin typeface="Calibri" panose="020F0502020204030204" pitchFamily="34" charset="0"/>
                <a:cs typeface="Calibri" panose="020F0502020204030204" pitchFamily="34" charset="0"/>
              </a:rPr>
              <a:t>TinyML</a:t>
            </a:r>
            <a:r>
              <a:rPr lang="en-US" sz="1200" i="1" dirty="0">
                <a:latin typeface="Calibri" panose="020F0502020204030204" pitchFamily="34" charset="0"/>
                <a:cs typeface="Calibri" panose="020F0502020204030204" pitchFamily="34" charset="0"/>
              </a:rPr>
              <a:t> Applications on Commodity Microcontrollers.</a:t>
            </a:r>
            <a:r>
              <a:rPr lang="en-US" sz="1200" dirty="0">
                <a:latin typeface="Calibri" panose="020F0502020204030204" pitchFamily="34" charset="0"/>
                <a:cs typeface="Calibri" panose="020F0502020204030204" pitchFamily="34" charset="0"/>
              </a:rPr>
              <a:t> C. Banbury et al. In </a:t>
            </a:r>
            <a:r>
              <a:rPr lang="en-US" sz="1200" dirty="0" err="1">
                <a:latin typeface="Calibri" panose="020F0502020204030204" pitchFamily="34" charset="0"/>
                <a:cs typeface="Calibri" panose="020F0502020204030204" pitchFamily="34" charset="0"/>
              </a:rPr>
              <a:t>MLSys</a:t>
            </a:r>
            <a:r>
              <a:rPr lang="en-US" sz="1200" dirty="0">
                <a:latin typeface="Calibri" panose="020F0502020204030204" pitchFamily="34" charset="0"/>
                <a:cs typeface="Calibri" panose="020F0502020204030204" pitchFamily="34" charset="0"/>
              </a:rPr>
              <a:t> 2021.</a:t>
            </a:r>
            <a:endParaRPr lang="en-US" sz="1200" i="1" dirty="0">
              <a:latin typeface="Calibri" panose="020F0502020204030204" pitchFamily="34" charset="0"/>
              <a:cs typeface="Calibri" panose="020F0502020204030204" pitchFamily="34" charset="0"/>
            </a:endParaRPr>
          </a:p>
        </p:txBody>
      </p:sp>
      <p:grpSp>
        <p:nvGrpSpPr>
          <p:cNvPr id="24" name="Group 23">
            <a:extLst>
              <a:ext uri="{FF2B5EF4-FFF2-40B4-BE49-F238E27FC236}">
                <a16:creationId xmlns:a16="http://schemas.microsoft.com/office/drawing/2014/main" id="{B07EA8FD-F499-4861-8371-D1F40AA8926E}"/>
              </a:ext>
            </a:extLst>
          </p:cNvPr>
          <p:cNvGrpSpPr/>
          <p:nvPr/>
        </p:nvGrpSpPr>
        <p:grpSpPr>
          <a:xfrm>
            <a:off x="5911968" y="4745246"/>
            <a:ext cx="3638030" cy="1934343"/>
            <a:chOff x="6379133" y="4622478"/>
            <a:chExt cx="3068750" cy="1564940"/>
          </a:xfrm>
        </p:grpSpPr>
        <p:pic>
          <p:nvPicPr>
            <p:cNvPr id="19" name="Picture 18">
              <a:extLst>
                <a:ext uri="{FF2B5EF4-FFF2-40B4-BE49-F238E27FC236}">
                  <a16:creationId xmlns:a16="http://schemas.microsoft.com/office/drawing/2014/main" id="{19C1CA9F-64AE-403B-98C1-8F2BC847072A}"/>
                </a:ext>
              </a:extLst>
            </p:cNvPr>
            <p:cNvPicPr>
              <a:picLocks noChangeAspect="1"/>
            </p:cNvPicPr>
            <p:nvPr/>
          </p:nvPicPr>
          <p:blipFill>
            <a:blip r:embed="rId4"/>
            <a:stretch>
              <a:fillRect/>
            </a:stretch>
          </p:blipFill>
          <p:spPr>
            <a:xfrm>
              <a:off x="6379133" y="4622478"/>
              <a:ext cx="3068750" cy="1564940"/>
            </a:xfrm>
            <a:prstGeom prst="rect">
              <a:avLst/>
            </a:prstGeom>
          </p:spPr>
        </p:pic>
        <p:sp>
          <p:nvSpPr>
            <p:cNvPr id="22" name="Rectangle 21">
              <a:extLst>
                <a:ext uri="{FF2B5EF4-FFF2-40B4-BE49-F238E27FC236}">
                  <a16:creationId xmlns:a16="http://schemas.microsoft.com/office/drawing/2014/main" id="{ED2FA467-B48B-4D06-8825-6764C4B880D5}"/>
                </a:ext>
              </a:extLst>
            </p:cNvPr>
            <p:cNvSpPr/>
            <p:nvPr/>
          </p:nvSpPr>
          <p:spPr>
            <a:xfrm>
              <a:off x="6379133" y="4622478"/>
              <a:ext cx="433147" cy="1611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353A6EC-7780-46E5-9FBA-5DC406EBE0F6}"/>
                </a:ext>
              </a:extLst>
            </p:cNvPr>
            <p:cNvSpPr/>
            <p:nvPr/>
          </p:nvSpPr>
          <p:spPr>
            <a:xfrm>
              <a:off x="7391250" y="4791199"/>
              <a:ext cx="1988970" cy="1201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2F6D56EB-B6D4-401E-81B8-17045F9FCFC6}"/>
              </a:ext>
            </a:extLst>
          </p:cNvPr>
          <p:cNvPicPr>
            <a:picLocks noChangeAspect="1"/>
          </p:cNvPicPr>
          <p:nvPr/>
        </p:nvPicPr>
        <p:blipFill>
          <a:blip r:embed="rId5"/>
          <a:stretch>
            <a:fillRect/>
          </a:stretch>
        </p:blipFill>
        <p:spPr>
          <a:xfrm>
            <a:off x="637902" y="2535364"/>
            <a:ext cx="5078408" cy="3023878"/>
          </a:xfrm>
          <a:prstGeom prst="rect">
            <a:avLst/>
          </a:prstGeom>
        </p:spPr>
      </p:pic>
    </p:spTree>
    <p:extLst>
      <p:ext uri="{BB962C8B-B14F-4D97-AF65-F5344CB8AC3E}">
        <p14:creationId xmlns:p14="http://schemas.microsoft.com/office/powerpoint/2010/main" val="4176453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B84C-344F-4F0A-BAA7-5061C41F1A8A}"/>
              </a:ext>
            </a:extLst>
          </p:cNvPr>
          <p:cNvSpPr>
            <a:spLocks noGrp="1"/>
          </p:cNvSpPr>
          <p:nvPr>
            <p:ph type="title"/>
          </p:nvPr>
        </p:nvSpPr>
        <p:spPr/>
        <p:txBody>
          <a:bodyPr/>
          <a:lstStyle/>
          <a:p>
            <a:r>
              <a:rPr lang="en-US" sz="4100" dirty="0"/>
              <a:t>Need to Explore Efficient Architectures Automatically </a:t>
            </a:r>
          </a:p>
        </p:txBody>
      </p:sp>
      <p:sp>
        <p:nvSpPr>
          <p:cNvPr id="3" name="Slide Number Placeholder 2">
            <a:extLst>
              <a:ext uri="{FF2B5EF4-FFF2-40B4-BE49-F238E27FC236}">
                <a16:creationId xmlns:a16="http://schemas.microsoft.com/office/drawing/2014/main" id="{DC27D012-1D97-4E24-97FE-A4156CCAC26D}"/>
              </a:ext>
            </a:extLst>
          </p:cNvPr>
          <p:cNvSpPr>
            <a:spLocks noGrp="1"/>
          </p:cNvSpPr>
          <p:nvPr>
            <p:ph type="sldNum" sz="quarter" idx="12"/>
          </p:nvPr>
        </p:nvSpPr>
        <p:spPr>
          <a:xfrm>
            <a:off x="11427702" y="6717292"/>
            <a:ext cx="1261164" cy="365760"/>
          </a:xfrm>
        </p:spPr>
        <p:txBody>
          <a:bodyPr/>
          <a:lstStyle/>
          <a:p>
            <a:fld id="{86E00D81-A243-204E-9897-44BD133A87DB}" type="slidenum">
              <a:rPr lang="en-US" smtClean="0"/>
              <a:t>4</a:t>
            </a:fld>
            <a:endParaRPr lang="en-US" dirty="0"/>
          </a:p>
        </p:txBody>
      </p:sp>
      <p:sp>
        <p:nvSpPr>
          <p:cNvPr id="4" name="Content Placeholder 3">
            <a:extLst>
              <a:ext uri="{FF2B5EF4-FFF2-40B4-BE49-F238E27FC236}">
                <a16:creationId xmlns:a16="http://schemas.microsoft.com/office/drawing/2014/main" id="{2FF92C82-4EEA-4B9A-9318-4AAFCA617DA7}"/>
              </a:ext>
            </a:extLst>
          </p:cNvPr>
          <p:cNvSpPr>
            <a:spLocks noGrp="1"/>
          </p:cNvSpPr>
          <p:nvPr>
            <p:ph sz="quarter" idx="1"/>
          </p:nvPr>
        </p:nvSpPr>
        <p:spPr>
          <a:xfrm>
            <a:off x="1" y="926364"/>
            <a:ext cx="7134446" cy="4594541"/>
          </a:xfrm>
        </p:spPr>
        <p:txBody>
          <a:bodyPr>
            <a:normAutofit/>
          </a:bodyPr>
          <a:lstStyle/>
          <a:p>
            <a:r>
              <a:rPr lang="en-US" sz="2400" dirty="0"/>
              <a:t>ADL-based Approaches Limit Design Exploration.</a:t>
            </a:r>
          </a:p>
          <a:p>
            <a:pPr lvl="1"/>
            <a:r>
              <a:rPr lang="en-US" sz="2000" dirty="0"/>
              <a:t>Define single architectures via template—Fixes what kinds of computation and memory units are interconnected how.</a:t>
            </a:r>
          </a:p>
          <a:p>
            <a:pPr lvl="1"/>
            <a:r>
              <a:rPr lang="en-US" sz="2000" dirty="0"/>
              <a:t>Design space is nothing but hyperparameters of fixed architecture.</a:t>
            </a:r>
          </a:p>
          <a:p>
            <a:pPr lvl="1"/>
            <a:r>
              <a:rPr lang="en-US" sz="2000" dirty="0"/>
              <a:t>Architectures unexplored during design process can be much more efficient, over pre-designed template.</a:t>
            </a:r>
          </a:p>
          <a:p>
            <a:pPr lvl="1"/>
            <a:r>
              <a:rPr lang="en-US" sz="2000" dirty="0"/>
              <a:t>Can’t reuse tools from system stack as architectures are modified or designed from scratch for evolving workloads.</a:t>
            </a:r>
          </a:p>
          <a:p>
            <a:pPr lvl="2"/>
            <a:r>
              <a:rPr lang="en-US" sz="1800" dirty="0"/>
              <a:t>Single architecture is defined via template.</a:t>
            </a:r>
          </a:p>
          <a:p>
            <a:pPr lvl="2"/>
            <a:r>
              <a:rPr lang="en-US" sz="1800" dirty="0"/>
              <a:t>Mapping space formulation for code optimization, simulators, cost models—are built for one template. Unsustainable!</a:t>
            </a:r>
          </a:p>
        </p:txBody>
      </p:sp>
      <p:sp>
        <p:nvSpPr>
          <p:cNvPr id="8" name="TextBox 7">
            <a:extLst>
              <a:ext uri="{FF2B5EF4-FFF2-40B4-BE49-F238E27FC236}">
                <a16:creationId xmlns:a16="http://schemas.microsoft.com/office/drawing/2014/main" id="{2DB55BEC-E219-48DD-A994-AAA374943B89}"/>
              </a:ext>
            </a:extLst>
          </p:cNvPr>
          <p:cNvSpPr txBox="1"/>
          <p:nvPr/>
        </p:nvSpPr>
        <p:spPr>
          <a:xfrm>
            <a:off x="543444" y="5656360"/>
            <a:ext cx="6591003" cy="769441"/>
          </a:xfrm>
          <a:prstGeom prst="rect">
            <a:avLst/>
          </a:prstGeom>
          <a:noFill/>
        </p:spPr>
        <p:txBody>
          <a:bodyPr wrap="square">
            <a:spAutoFit/>
          </a:bodyPr>
          <a:lstStyle/>
          <a:p>
            <a:r>
              <a:rPr lang="en-US" sz="1100" i="1" dirty="0">
                <a:latin typeface="Calibri" panose="020F0502020204030204" pitchFamily="34" charset="0"/>
                <a:cs typeface="Calibri" panose="020F0502020204030204" pitchFamily="34" charset="0"/>
              </a:rPr>
              <a:t>Architecture description language (ADL)-driven software toolkit generation for architectural exploration of programmable SOCs.</a:t>
            </a:r>
            <a:r>
              <a:rPr lang="en-US" sz="1100" dirty="0">
                <a:latin typeface="Calibri" panose="020F0502020204030204" pitchFamily="34" charset="0"/>
                <a:cs typeface="Calibri" panose="020F0502020204030204" pitchFamily="34" charset="0"/>
              </a:rPr>
              <a:t> P. Mishra et al. In TODAES 2004.</a:t>
            </a:r>
          </a:p>
          <a:p>
            <a:r>
              <a:rPr lang="en-US" sz="1100" i="1" dirty="0" err="1">
                <a:latin typeface="Calibri" panose="020F0502020204030204" pitchFamily="34" charset="0"/>
                <a:cs typeface="Calibri" panose="020F0502020204030204" pitchFamily="34" charset="0"/>
              </a:rPr>
              <a:t>MAGNet</a:t>
            </a:r>
            <a:r>
              <a:rPr lang="en-US" sz="1100" i="1" dirty="0">
                <a:latin typeface="Calibri" panose="020F0502020204030204" pitchFamily="34" charset="0"/>
                <a:cs typeface="Calibri" panose="020F0502020204030204" pitchFamily="34" charset="0"/>
              </a:rPr>
              <a:t>: A Modular Accelerator Generator for Neural Networks. </a:t>
            </a:r>
            <a:r>
              <a:rPr lang="en-US" sz="1100" dirty="0">
                <a:latin typeface="Calibri" panose="020F0502020204030204" pitchFamily="34" charset="0"/>
                <a:cs typeface="Calibri" panose="020F0502020204030204" pitchFamily="34" charset="0"/>
              </a:rPr>
              <a:t>R. Venkatesan et al. In ICCAD 2019.</a:t>
            </a:r>
          </a:p>
          <a:p>
            <a:r>
              <a:rPr lang="en-US" sz="1100" i="1" dirty="0">
                <a:latin typeface="Calibri" panose="020F0502020204030204" pitchFamily="34" charset="0"/>
                <a:cs typeface="Calibri" panose="020F0502020204030204" pitchFamily="34" charset="0"/>
              </a:rPr>
              <a:t>A Full-Stack Search Technique for Domain Optimized Deep Learning Accelerators.</a:t>
            </a:r>
            <a:r>
              <a:rPr lang="en-US" sz="1100" dirty="0">
                <a:latin typeface="Calibri" panose="020F0502020204030204" pitchFamily="34" charset="0"/>
                <a:cs typeface="Calibri" panose="020F0502020204030204" pitchFamily="34" charset="0"/>
              </a:rPr>
              <a:t> D. Zhang et al. In ASPLOS 2022.</a:t>
            </a:r>
          </a:p>
        </p:txBody>
      </p:sp>
      <p:sp>
        <p:nvSpPr>
          <p:cNvPr id="9" name="TextBox 8">
            <a:extLst>
              <a:ext uri="{FF2B5EF4-FFF2-40B4-BE49-F238E27FC236}">
                <a16:creationId xmlns:a16="http://schemas.microsoft.com/office/drawing/2014/main" id="{A16E6996-8FD5-47D4-BAE0-13B361286649}"/>
              </a:ext>
            </a:extLst>
          </p:cNvPr>
          <p:cNvSpPr txBox="1"/>
          <p:nvPr/>
        </p:nvSpPr>
        <p:spPr>
          <a:xfrm>
            <a:off x="7514530" y="2256041"/>
            <a:ext cx="4561318" cy="338554"/>
          </a:xfrm>
          <a:prstGeom prst="rect">
            <a:avLst/>
          </a:prstGeom>
          <a:noFill/>
        </p:spPr>
        <p:txBody>
          <a:bodyPr wrap="square" rtlCol="0">
            <a:spAutoFit/>
          </a:bodyPr>
          <a:lstStyle/>
          <a:p>
            <a:pPr algn="ctr"/>
            <a:r>
              <a:rPr lang="en-US" sz="1600" dirty="0"/>
              <a:t>Template accelerator with buffer shared among PEs.</a:t>
            </a:r>
          </a:p>
        </p:txBody>
      </p:sp>
      <p:pic>
        <p:nvPicPr>
          <p:cNvPr id="10" name="Picture 9">
            <a:extLst>
              <a:ext uri="{FF2B5EF4-FFF2-40B4-BE49-F238E27FC236}">
                <a16:creationId xmlns:a16="http://schemas.microsoft.com/office/drawing/2014/main" id="{468A059B-3F01-4432-9817-7E0B5E28E498}"/>
              </a:ext>
            </a:extLst>
          </p:cNvPr>
          <p:cNvPicPr>
            <a:picLocks noChangeAspect="1"/>
          </p:cNvPicPr>
          <p:nvPr/>
        </p:nvPicPr>
        <p:blipFill>
          <a:blip r:embed="rId3"/>
          <a:stretch>
            <a:fillRect/>
          </a:stretch>
        </p:blipFill>
        <p:spPr>
          <a:xfrm>
            <a:off x="9162864" y="4350440"/>
            <a:ext cx="1377888" cy="1406475"/>
          </a:xfrm>
          <a:prstGeom prst="rect">
            <a:avLst/>
          </a:prstGeom>
        </p:spPr>
      </p:pic>
      <p:sp>
        <p:nvSpPr>
          <p:cNvPr id="11" name="TextBox 10">
            <a:extLst>
              <a:ext uri="{FF2B5EF4-FFF2-40B4-BE49-F238E27FC236}">
                <a16:creationId xmlns:a16="http://schemas.microsoft.com/office/drawing/2014/main" id="{FD9C39DC-E185-4DD0-AC48-A94F200C40BC}"/>
              </a:ext>
            </a:extLst>
          </p:cNvPr>
          <p:cNvSpPr txBox="1"/>
          <p:nvPr/>
        </p:nvSpPr>
        <p:spPr>
          <a:xfrm>
            <a:off x="7502104" y="5704989"/>
            <a:ext cx="4797363" cy="338554"/>
          </a:xfrm>
          <a:prstGeom prst="rect">
            <a:avLst/>
          </a:prstGeom>
          <a:noFill/>
        </p:spPr>
        <p:txBody>
          <a:bodyPr wrap="square" rtlCol="0">
            <a:spAutoFit/>
          </a:bodyPr>
          <a:lstStyle/>
          <a:p>
            <a:pPr algn="ctr"/>
            <a:r>
              <a:rPr lang="en-US" sz="1600" dirty="0"/>
              <a:t>Unexplored accelerator with unicasting tensors to PEs.</a:t>
            </a:r>
          </a:p>
        </p:txBody>
      </p:sp>
      <p:pic>
        <p:nvPicPr>
          <p:cNvPr id="77" name="Picture 76">
            <a:extLst>
              <a:ext uri="{FF2B5EF4-FFF2-40B4-BE49-F238E27FC236}">
                <a16:creationId xmlns:a16="http://schemas.microsoft.com/office/drawing/2014/main" id="{E85C8442-0118-E16D-A550-3378E59C4173}"/>
              </a:ext>
            </a:extLst>
          </p:cNvPr>
          <p:cNvPicPr>
            <a:picLocks noChangeAspect="1"/>
          </p:cNvPicPr>
          <p:nvPr/>
        </p:nvPicPr>
        <p:blipFill>
          <a:blip r:embed="rId4"/>
          <a:stretch>
            <a:fillRect/>
          </a:stretch>
        </p:blipFill>
        <p:spPr>
          <a:xfrm>
            <a:off x="8517813" y="926365"/>
            <a:ext cx="2554753" cy="1298204"/>
          </a:xfrm>
          <a:prstGeom prst="rect">
            <a:avLst/>
          </a:prstGeom>
        </p:spPr>
      </p:pic>
      <p:pic>
        <p:nvPicPr>
          <p:cNvPr id="78" name="Picture 77">
            <a:extLst>
              <a:ext uri="{FF2B5EF4-FFF2-40B4-BE49-F238E27FC236}">
                <a16:creationId xmlns:a16="http://schemas.microsoft.com/office/drawing/2014/main" id="{4807C86C-2156-216D-52BC-41C039B2399C}"/>
              </a:ext>
            </a:extLst>
          </p:cNvPr>
          <p:cNvPicPr>
            <a:picLocks noChangeAspect="1"/>
          </p:cNvPicPr>
          <p:nvPr/>
        </p:nvPicPr>
        <p:blipFill>
          <a:blip r:embed="rId5"/>
          <a:stretch>
            <a:fillRect/>
          </a:stretch>
        </p:blipFill>
        <p:spPr>
          <a:xfrm>
            <a:off x="8092225" y="2626067"/>
            <a:ext cx="3405927" cy="1447007"/>
          </a:xfrm>
          <a:prstGeom prst="rect">
            <a:avLst/>
          </a:prstGeom>
        </p:spPr>
      </p:pic>
      <p:sp>
        <p:nvSpPr>
          <p:cNvPr id="79" name="TextBox 78">
            <a:extLst>
              <a:ext uri="{FF2B5EF4-FFF2-40B4-BE49-F238E27FC236}">
                <a16:creationId xmlns:a16="http://schemas.microsoft.com/office/drawing/2014/main" id="{FB0D4D91-1744-342E-4059-BBC660A191DF}"/>
              </a:ext>
            </a:extLst>
          </p:cNvPr>
          <p:cNvSpPr txBox="1"/>
          <p:nvPr/>
        </p:nvSpPr>
        <p:spPr>
          <a:xfrm>
            <a:off x="8009516" y="4006478"/>
            <a:ext cx="4066332" cy="338554"/>
          </a:xfrm>
          <a:prstGeom prst="rect">
            <a:avLst/>
          </a:prstGeom>
          <a:noFill/>
        </p:spPr>
        <p:txBody>
          <a:bodyPr wrap="square" rtlCol="0">
            <a:spAutoFit/>
          </a:bodyPr>
          <a:lstStyle/>
          <a:p>
            <a:pPr algn="ctr"/>
            <a:r>
              <a:rPr lang="en-US" sz="1600" dirty="0">
                <a:latin typeface="Calibri" panose="020F0502020204030204" pitchFamily="34" charset="0"/>
                <a:cs typeface="Calibri" panose="020F0502020204030204" pitchFamily="34" charset="0"/>
              </a:rPr>
              <a:t>Defining Eyeriss-like architecture in </a:t>
            </a:r>
            <a:r>
              <a:rPr lang="en-US" sz="1600" dirty="0" err="1">
                <a:latin typeface="Calibri" panose="020F0502020204030204" pitchFamily="34" charset="0"/>
                <a:cs typeface="Calibri" panose="020F0502020204030204" pitchFamily="34" charset="0"/>
              </a:rPr>
              <a:t>Timeloop</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303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B84C-344F-4F0A-BAA7-5061C41F1A8A}"/>
              </a:ext>
            </a:extLst>
          </p:cNvPr>
          <p:cNvSpPr>
            <a:spLocks noGrp="1"/>
          </p:cNvSpPr>
          <p:nvPr>
            <p:ph type="title"/>
          </p:nvPr>
        </p:nvSpPr>
        <p:spPr/>
        <p:txBody>
          <a:bodyPr/>
          <a:lstStyle/>
          <a:p>
            <a:r>
              <a:rPr lang="en-US" dirty="0"/>
              <a:t>Design Space Specification in DSDL</a:t>
            </a:r>
          </a:p>
        </p:txBody>
      </p:sp>
      <p:sp>
        <p:nvSpPr>
          <p:cNvPr id="3" name="Slide Number Placeholder 2">
            <a:extLst>
              <a:ext uri="{FF2B5EF4-FFF2-40B4-BE49-F238E27FC236}">
                <a16:creationId xmlns:a16="http://schemas.microsoft.com/office/drawing/2014/main" id="{DC27D012-1D97-4E24-97FE-A4156CCAC26D}"/>
              </a:ext>
            </a:extLst>
          </p:cNvPr>
          <p:cNvSpPr>
            <a:spLocks noGrp="1"/>
          </p:cNvSpPr>
          <p:nvPr>
            <p:ph type="sldNum" sz="quarter" idx="12"/>
          </p:nvPr>
        </p:nvSpPr>
        <p:spPr/>
        <p:txBody>
          <a:bodyPr/>
          <a:lstStyle/>
          <a:p>
            <a:fld id="{86E00D81-A243-204E-9897-44BD133A87DB}" type="slidenum">
              <a:rPr lang="en-US" smtClean="0"/>
              <a:t>5</a:t>
            </a:fld>
            <a:endParaRPr lang="en-US" dirty="0"/>
          </a:p>
        </p:txBody>
      </p:sp>
      <p:sp>
        <p:nvSpPr>
          <p:cNvPr id="5" name="Content Placeholder 2">
            <a:extLst>
              <a:ext uri="{FF2B5EF4-FFF2-40B4-BE49-F238E27FC236}">
                <a16:creationId xmlns:a16="http://schemas.microsoft.com/office/drawing/2014/main" id="{74079FFD-69CA-4DD1-AA22-3C430F685D0E}"/>
              </a:ext>
            </a:extLst>
          </p:cNvPr>
          <p:cNvSpPr txBox="1">
            <a:spLocks/>
          </p:cNvSpPr>
          <p:nvPr/>
        </p:nvSpPr>
        <p:spPr>
          <a:xfrm>
            <a:off x="525000" y="1427768"/>
            <a:ext cx="2569029" cy="1184456"/>
          </a:xfrm>
          <a:prstGeom prst="rect">
            <a:avLst/>
          </a:prstGeom>
          <a:solidFill>
            <a:srgbClr val="F0F0F0"/>
          </a:solidFill>
          <a:ln>
            <a:solidFill>
              <a:schemeClr val="bg1">
                <a:lumMod val="50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FF33CC"/>
                </a:solidFill>
                <a:latin typeface="Consolas" panose="020B0609020204030204" pitchFamily="49" charset="0"/>
              </a:rPr>
              <a:t>set</a:t>
            </a:r>
            <a:r>
              <a:rPr lang="en-US" sz="1800" dirty="0">
                <a:solidFill>
                  <a:schemeClr val="tx1">
                    <a:lumMod val="65000"/>
                    <a:lumOff val="35000"/>
                  </a:schemeClr>
                </a:solidFill>
                <a:latin typeface="Consolas" panose="020B0609020204030204" pitchFamily="49" charset="0"/>
              </a:rPr>
              <a:t>: {</a:t>
            </a:r>
          </a:p>
          <a:p>
            <a:pPr marL="0" indent="0">
              <a:buNone/>
            </a:pPr>
            <a:r>
              <a:rPr lang="en-US" sz="1800" dirty="0">
                <a:latin typeface="Consolas" panose="020B0609020204030204" pitchFamily="49" charset="0"/>
              </a:rPr>
              <a:t> </a:t>
            </a:r>
            <a:r>
              <a:rPr lang="en-US" sz="1800" b="1" dirty="0">
                <a:solidFill>
                  <a:srgbClr val="FF33CC"/>
                </a:solidFill>
                <a:latin typeface="Consolas" panose="020B0609020204030204" pitchFamily="49" charset="0"/>
              </a:rPr>
              <a:t>nodes</a:t>
            </a:r>
            <a:r>
              <a:rPr lang="en-US" sz="1800" dirty="0">
                <a:solidFill>
                  <a:schemeClr val="tx1">
                    <a:lumMod val="65000"/>
                    <a:lumOff val="35000"/>
                  </a:schemeClr>
                </a:solidFill>
                <a:latin typeface="Consolas" panose="020B0609020204030204" pitchFamily="49" charset="0"/>
              </a:rPr>
              <a:t>:{</a:t>
            </a:r>
            <a:r>
              <a:rPr lang="en-US" sz="1800" dirty="0">
                <a:solidFill>
                  <a:schemeClr val="accent2">
                    <a:lumMod val="50000"/>
                  </a:schemeClr>
                </a:solidFill>
                <a:latin typeface="Consolas" panose="020B0609020204030204" pitchFamily="49" charset="0"/>
              </a:rPr>
              <a:t>MAC</a:t>
            </a:r>
            <a:r>
              <a:rPr lang="en-US" sz="1800" dirty="0">
                <a:solidFill>
                  <a:schemeClr val="tx1">
                    <a:lumMod val="65000"/>
                    <a:lumOff val="35000"/>
                  </a:schemeClr>
                </a:solidFill>
                <a:latin typeface="Consolas" panose="020B0609020204030204" pitchFamily="49" charset="0"/>
              </a:rPr>
              <a:t>,</a:t>
            </a:r>
            <a:r>
              <a:rPr lang="en-US" sz="1800" dirty="0">
                <a:solidFill>
                  <a:schemeClr val="accent2">
                    <a:lumMod val="50000"/>
                  </a:schemeClr>
                </a:solidFill>
                <a:latin typeface="Consolas" panose="020B0609020204030204" pitchFamily="49" charset="0"/>
              </a:rPr>
              <a:t>BUF</a:t>
            </a:r>
            <a:r>
              <a:rPr lang="en-US" sz="1800" dirty="0">
                <a:solidFill>
                  <a:schemeClr val="tx1">
                    <a:lumMod val="65000"/>
                    <a:lumOff val="35000"/>
                  </a:schemeClr>
                </a:solidFill>
                <a:latin typeface="Consolas" panose="020B0609020204030204" pitchFamily="49" charset="0"/>
              </a:rPr>
              <a:t>,</a:t>
            </a:r>
            <a:r>
              <a:rPr lang="en-US" sz="1800" dirty="0">
                <a:solidFill>
                  <a:schemeClr val="accent2">
                    <a:lumMod val="50000"/>
                  </a:schemeClr>
                </a:solidFill>
                <a:latin typeface="Consolas" panose="020B0609020204030204" pitchFamily="49" charset="0"/>
              </a:rPr>
              <a:t>DMA</a:t>
            </a:r>
            <a:r>
              <a:rPr lang="en-US" sz="1800" dirty="0">
                <a:solidFill>
                  <a:schemeClr val="tx1">
                    <a:lumMod val="65000"/>
                    <a:lumOff val="35000"/>
                  </a:schemeClr>
                </a:solidFill>
                <a:latin typeface="Consolas" panose="020B0609020204030204" pitchFamily="49" charset="0"/>
              </a:rPr>
              <a:t>}</a:t>
            </a:r>
            <a:endParaRPr lang="en-US" sz="1800" dirty="0">
              <a:latin typeface="Consolas" panose="020B0609020204030204" pitchFamily="49" charset="0"/>
            </a:endParaRPr>
          </a:p>
          <a:p>
            <a:pPr marL="0" indent="0">
              <a:buNone/>
            </a:pPr>
            <a:r>
              <a:rPr lang="en-US" sz="1800" dirty="0">
                <a:latin typeface="Consolas" panose="020B0609020204030204" pitchFamily="49" charset="0"/>
              </a:rPr>
              <a:t> </a:t>
            </a:r>
            <a:r>
              <a:rPr lang="en-US" sz="1800" b="1" dirty="0">
                <a:solidFill>
                  <a:srgbClr val="FF33CC"/>
                </a:solidFill>
                <a:latin typeface="Consolas" panose="020B0609020204030204" pitchFamily="49" charset="0"/>
              </a:rPr>
              <a:t>edges</a:t>
            </a:r>
            <a:r>
              <a:rPr lang="en-US" sz="1800" dirty="0">
                <a:solidFill>
                  <a:schemeClr val="tx1">
                    <a:lumMod val="65000"/>
                    <a:lumOff val="35000"/>
                  </a:schemeClr>
                </a:solidFill>
                <a:latin typeface="Consolas" panose="020B0609020204030204" pitchFamily="49" charset="0"/>
              </a:rPr>
              <a:t>:{</a:t>
            </a:r>
            <a:r>
              <a:rPr lang="en-US" sz="1800" dirty="0">
                <a:solidFill>
                  <a:schemeClr val="accent2">
                    <a:lumMod val="50000"/>
                  </a:schemeClr>
                </a:solidFill>
                <a:latin typeface="Consolas" panose="020B0609020204030204" pitchFamily="49" charset="0"/>
              </a:rPr>
              <a:t>P2P</a:t>
            </a:r>
            <a:r>
              <a:rPr lang="en-US" sz="1800" dirty="0">
                <a:solidFill>
                  <a:schemeClr val="tx1">
                    <a:lumMod val="65000"/>
                    <a:lumOff val="35000"/>
                  </a:schemeClr>
                </a:solidFill>
                <a:latin typeface="Consolas" panose="020B0609020204030204" pitchFamily="49" charset="0"/>
              </a:rPr>
              <a:t>,</a:t>
            </a:r>
            <a:r>
              <a:rPr lang="en-US" sz="1800" dirty="0">
                <a:solidFill>
                  <a:schemeClr val="accent2">
                    <a:lumMod val="50000"/>
                  </a:schemeClr>
                </a:solidFill>
                <a:latin typeface="Consolas" panose="020B0609020204030204" pitchFamily="49" charset="0"/>
              </a:rPr>
              <a:t>Unicast</a:t>
            </a:r>
            <a:r>
              <a:rPr lang="en-US" sz="1800" dirty="0">
                <a:solidFill>
                  <a:schemeClr val="tx1">
                    <a:lumMod val="65000"/>
                    <a:lumOff val="35000"/>
                  </a:schemeClr>
                </a:solidFill>
                <a:latin typeface="Consolas" panose="020B0609020204030204" pitchFamily="49" charset="0"/>
              </a:rPr>
              <a:t>}</a:t>
            </a:r>
            <a:br>
              <a:rPr lang="en-US" sz="1800" dirty="0">
                <a:latin typeface="Consolas" panose="020B0609020204030204" pitchFamily="49" charset="0"/>
              </a:rPr>
            </a:br>
            <a:r>
              <a:rPr lang="en-US" sz="1800" dirty="0">
                <a:solidFill>
                  <a:schemeClr val="tx1">
                    <a:lumMod val="65000"/>
                    <a:lumOff val="35000"/>
                  </a:schemeClr>
                </a:solidFill>
                <a:latin typeface="Consolas" panose="020B0609020204030204" pitchFamily="49" charset="0"/>
              </a:rPr>
              <a:t>}</a:t>
            </a:r>
          </a:p>
        </p:txBody>
      </p:sp>
      <p:sp>
        <p:nvSpPr>
          <p:cNvPr id="6" name="Content Placeholder 2">
            <a:extLst>
              <a:ext uri="{FF2B5EF4-FFF2-40B4-BE49-F238E27FC236}">
                <a16:creationId xmlns:a16="http://schemas.microsoft.com/office/drawing/2014/main" id="{2155C9FF-25A6-4765-8878-48FA815369D0}"/>
              </a:ext>
            </a:extLst>
          </p:cNvPr>
          <p:cNvSpPr txBox="1">
            <a:spLocks/>
          </p:cNvSpPr>
          <p:nvPr/>
        </p:nvSpPr>
        <p:spPr>
          <a:xfrm>
            <a:off x="3526971" y="1475316"/>
            <a:ext cx="2569029" cy="1545079"/>
          </a:xfrm>
          <a:prstGeom prst="rect">
            <a:avLst/>
          </a:prstGeom>
          <a:solidFill>
            <a:srgbClr val="F0F0F0"/>
          </a:solidFill>
          <a:ln>
            <a:solidFill>
              <a:schemeClr val="bg1">
                <a:lumMod val="50000"/>
              </a:schemeClr>
            </a:solid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dirty="0">
                <a:solidFill>
                  <a:srgbClr val="FF33CC"/>
                </a:solidFill>
                <a:latin typeface="Consolas" panose="020B0609020204030204" pitchFamily="49" charset="0"/>
              </a:rPr>
              <a:t>params</a:t>
            </a:r>
            <a:r>
              <a:rPr lang="en-US" sz="1700" dirty="0">
                <a:solidFill>
                  <a:schemeClr val="tx1">
                    <a:lumMod val="65000"/>
                    <a:lumOff val="35000"/>
                  </a:schemeClr>
                </a:solidFill>
                <a:latin typeface="Consolas" panose="020B0609020204030204" pitchFamily="49" charset="0"/>
              </a:rPr>
              <a:t>: {</a:t>
            </a:r>
          </a:p>
          <a:p>
            <a:pPr marL="0" indent="0">
              <a:buNone/>
            </a:pPr>
            <a:r>
              <a:rPr lang="en-US" sz="1700" dirty="0">
                <a:solidFill>
                  <a:schemeClr val="tx1">
                    <a:lumMod val="65000"/>
                    <a:lumOff val="35000"/>
                  </a:schemeClr>
                </a:solidFill>
                <a:latin typeface="Consolas" panose="020B0609020204030204" pitchFamily="49" charset="0"/>
              </a:rPr>
              <a:t> </a:t>
            </a:r>
            <a:r>
              <a:rPr lang="en-US" sz="1700" dirty="0">
                <a:solidFill>
                  <a:srgbClr val="FF33CC"/>
                </a:solidFill>
                <a:latin typeface="Consolas" panose="020B0609020204030204" pitchFamily="49" charset="0"/>
              </a:rPr>
              <a:t>MAC</a:t>
            </a:r>
            <a:r>
              <a:rPr lang="en-US" sz="1700" dirty="0">
                <a:solidFill>
                  <a:schemeClr val="tx1">
                    <a:lumMod val="65000"/>
                    <a:lumOff val="35000"/>
                  </a:schemeClr>
                </a:solidFill>
                <a:latin typeface="Consolas" panose="020B0609020204030204" pitchFamily="49" charset="0"/>
              </a:rPr>
              <a:t>:[</a:t>
            </a:r>
            <a:r>
              <a:rPr lang="en-US" sz="1700" dirty="0">
                <a:solidFill>
                  <a:schemeClr val="accent2">
                    <a:lumMod val="50000"/>
                  </a:schemeClr>
                </a:solidFill>
                <a:latin typeface="Consolas" panose="020B0609020204030204" pitchFamily="49" charset="0"/>
              </a:rPr>
              <a:t>4</a:t>
            </a:r>
            <a:r>
              <a:rPr lang="en-US" sz="1700" dirty="0">
                <a:solidFill>
                  <a:schemeClr val="tx1">
                    <a:lumMod val="65000"/>
                    <a:lumOff val="35000"/>
                  </a:schemeClr>
                </a:solidFill>
                <a:latin typeface="Consolas" panose="020B0609020204030204" pitchFamily="49" charset="0"/>
              </a:rPr>
              <a:t>,</a:t>
            </a:r>
            <a:r>
              <a:rPr lang="en-US" sz="1700" dirty="0">
                <a:solidFill>
                  <a:schemeClr val="accent2">
                    <a:lumMod val="50000"/>
                  </a:schemeClr>
                </a:solidFill>
                <a:latin typeface="Consolas" panose="020B0609020204030204" pitchFamily="49" charset="0"/>
              </a:rPr>
              <a:t>8</a:t>
            </a:r>
            <a:r>
              <a:rPr lang="en-US" sz="1700" dirty="0">
                <a:solidFill>
                  <a:schemeClr val="tx1">
                    <a:lumMod val="65000"/>
                    <a:lumOff val="35000"/>
                  </a:schemeClr>
                </a:solidFill>
                <a:latin typeface="Consolas" panose="020B0609020204030204" pitchFamily="49" charset="0"/>
              </a:rPr>
              <a:t>,</a:t>
            </a:r>
            <a:r>
              <a:rPr lang="en-US" sz="1700" dirty="0">
                <a:solidFill>
                  <a:schemeClr val="accent2">
                    <a:lumMod val="50000"/>
                  </a:schemeClr>
                </a:solidFill>
                <a:latin typeface="Consolas" panose="020B0609020204030204" pitchFamily="49" charset="0"/>
              </a:rPr>
              <a:t>16</a:t>
            </a:r>
            <a:r>
              <a:rPr lang="en-US" sz="1700" dirty="0">
                <a:solidFill>
                  <a:schemeClr val="tx1">
                    <a:lumMod val="65000"/>
                    <a:lumOff val="35000"/>
                  </a:schemeClr>
                </a:solidFill>
                <a:latin typeface="Consolas" panose="020B0609020204030204" pitchFamily="49" charset="0"/>
              </a:rPr>
              <a:t>],</a:t>
            </a:r>
          </a:p>
          <a:p>
            <a:pPr marL="0" indent="0">
              <a:buNone/>
            </a:pPr>
            <a:r>
              <a:rPr lang="en-US" sz="1700" dirty="0">
                <a:solidFill>
                  <a:schemeClr val="tx1">
                    <a:lumMod val="65000"/>
                    <a:lumOff val="35000"/>
                  </a:schemeClr>
                </a:solidFill>
                <a:latin typeface="Consolas" panose="020B0609020204030204" pitchFamily="49" charset="0"/>
              </a:rPr>
              <a:t> </a:t>
            </a:r>
            <a:r>
              <a:rPr lang="en-US" sz="1700" dirty="0" err="1">
                <a:solidFill>
                  <a:srgbClr val="FF33CC"/>
                </a:solidFill>
                <a:latin typeface="Consolas" panose="020B0609020204030204" pitchFamily="49" charset="0"/>
              </a:rPr>
              <a:t>BUF</a:t>
            </a:r>
            <a:r>
              <a:rPr lang="en-US" sz="1700" dirty="0" err="1">
                <a:solidFill>
                  <a:schemeClr val="tx1">
                    <a:lumMod val="65000"/>
                    <a:lumOff val="35000"/>
                  </a:schemeClr>
                </a:solidFill>
                <a:latin typeface="Consolas" panose="020B0609020204030204" pitchFamily="49" charset="0"/>
              </a:rPr>
              <a:t>:</a:t>
            </a:r>
            <a:r>
              <a:rPr lang="en-US" sz="1700" dirty="0" err="1">
                <a:solidFill>
                  <a:srgbClr val="0000FF"/>
                </a:solidFill>
                <a:latin typeface="Consolas" panose="020B0609020204030204" pitchFamily="49" charset="0"/>
              </a:rPr>
              <a:t>range</a:t>
            </a:r>
            <a:r>
              <a:rPr lang="en-US" sz="1700" dirty="0">
                <a:solidFill>
                  <a:schemeClr val="tx1">
                    <a:lumMod val="65000"/>
                    <a:lumOff val="35000"/>
                  </a:schemeClr>
                </a:solidFill>
                <a:latin typeface="Consolas" panose="020B0609020204030204" pitchFamily="49" charset="0"/>
              </a:rPr>
              <a:t>(</a:t>
            </a:r>
            <a:r>
              <a:rPr lang="en-US" sz="1700" dirty="0">
                <a:solidFill>
                  <a:schemeClr val="accent2">
                    <a:lumMod val="50000"/>
                  </a:schemeClr>
                </a:solidFill>
                <a:latin typeface="Consolas" panose="020B0609020204030204" pitchFamily="49" charset="0"/>
              </a:rPr>
              <a:t>4</a:t>
            </a:r>
            <a:r>
              <a:rPr lang="en-US" sz="1700" dirty="0">
                <a:solidFill>
                  <a:schemeClr val="tx1">
                    <a:lumMod val="65000"/>
                    <a:lumOff val="35000"/>
                  </a:schemeClr>
                </a:solidFill>
                <a:latin typeface="Consolas" panose="020B0609020204030204" pitchFamily="49" charset="0"/>
              </a:rPr>
              <a:t>,</a:t>
            </a:r>
            <a:r>
              <a:rPr lang="en-US" sz="1700" dirty="0">
                <a:solidFill>
                  <a:schemeClr val="accent2">
                    <a:lumMod val="50000"/>
                  </a:schemeClr>
                </a:solidFill>
                <a:latin typeface="Consolas" panose="020B0609020204030204" pitchFamily="49" charset="0"/>
              </a:rPr>
              <a:t>20</a:t>
            </a:r>
            <a:r>
              <a:rPr lang="en-US" sz="1700" dirty="0">
                <a:solidFill>
                  <a:schemeClr val="tx1">
                    <a:lumMod val="65000"/>
                    <a:lumOff val="35000"/>
                  </a:schemeClr>
                </a:solidFill>
                <a:latin typeface="Consolas" panose="020B0609020204030204" pitchFamily="49" charset="0"/>
              </a:rPr>
              <a:t>)</a:t>
            </a:r>
          </a:p>
          <a:p>
            <a:pPr marL="0" indent="0">
              <a:buNone/>
            </a:pPr>
            <a:r>
              <a:rPr lang="en-US" sz="1700" dirty="0">
                <a:solidFill>
                  <a:schemeClr val="tx1">
                    <a:lumMod val="65000"/>
                    <a:lumOff val="35000"/>
                  </a:schemeClr>
                </a:solidFill>
                <a:latin typeface="Consolas" panose="020B0609020204030204" pitchFamily="49" charset="0"/>
              </a:rPr>
              <a:t> </a:t>
            </a:r>
            <a:r>
              <a:rPr lang="en-US" sz="1700" dirty="0" err="1">
                <a:solidFill>
                  <a:srgbClr val="FF33CC"/>
                </a:solidFill>
                <a:latin typeface="Consolas" panose="020B0609020204030204" pitchFamily="49" charset="0"/>
              </a:rPr>
              <a:t>BUF</a:t>
            </a:r>
            <a:r>
              <a:rPr lang="en-US" sz="1700" dirty="0" err="1">
                <a:solidFill>
                  <a:schemeClr val="tx1">
                    <a:lumMod val="65000"/>
                    <a:lumOff val="35000"/>
                  </a:schemeClr>
                </a:solidFill>
                <a:latin typeface="Consolas" panose="020B0609020204030204" pitchFamily="49" charset="0"/>
              </a:rPr>
              <a:t>.</a:t>
            </a:r>
            <a:r>
              <a:rPr lang="en-US" sz="1700" dirty="0" err="1">
                <a:solidFill>
                  <a:srgbClr val="FF33CC"/>
                </a:solidFill>
                <a:latin typeface="Consolas" panose="020B0609020204030204" pitchFamily="49" charset="0"/>
              </a:rPr>
              <a:t>size</a:t>
            </a:r>
            <a:r>
              <a:rPr lang="en-US" sz="1700" dirty="0">
                <a:solidFill>
                  <a:schemeClr val="tx1">
                    <a:lumMod val="65000"/>
                    <a:lumOff val="35000"/>
                  </a:schemeClr>
                </a:solidFill>
                <a:latin typeface="Consolas" panose="020B0609020204030204" pitchFamily="49" charset="0"/>
              </a:rPr>
              <a:t>:[</a:t>
            </a:r>
            <a:r>
              <a:rPr lang="en-US" sz="1700" dirty="0">
                <a:solidFill>
                  <a:schemeClr val="accent2">
                    <a:lumMod val="50000"/>
                  </a:schemeClr>
                </a:solidFill>
                <a:latin typeface="Consolas" panose="020B0609020204030204" pitchFamily="49" charset="0"/>
              </a:rPr>
              <a:t>256</a:t>
            </a:r>
            <a:r>
              <a:rPr lang="en-US" sz="1700" dirty="0">
                <a:solidFill>
                  <a:schemeClr val="tx1">
                    <a:lumMod val="65000"/>
                    <a:lumOff val="35000"/>
                  </a:schemeClr>
                </a:solidFill>
                <a:latin typeface="Consolas" panose="020B0609020204030204" pitchFamily="49" charset="0"/>
              </a:rPr>
              <a:t>,</a:t>
            </a:r>
            <a:r>
              <a:rPr lang="en-US" sz="1700" dirty="0">
                <a:solidFill>
                  <a:schemeClr val="accent2">
                    <a:lumMod val="50000"/>
                  </a:schemeClr>
                </a:solidFill>
                <a:latin typeface="Consolas" panose="020B0609020204030204" pitchFamily="49" charset="0"/>
              </a:rPr>
              <a:t>1024</a:t>
            </a:r>
            <a:r>
              <a:rPr lang="en-US" sz="1700" dirty="0">
                <a:solidFill>
                  <a:schemeClr val="tx1">
                    <a:lumMod val="65000"/>
                    <a:lumOff val="35000"/>
                  </a:schemeClr>
                </a:solidFill>
                <a:latin typeface="Consolas" panose="020B0609020204030204" pitchFamily="49" charset="0"/>
              </a:rPr>
              <a:t>] </a:t>
            </a:r>
          </a:p>
          <a:p>
            <a:pPr marL="0" indent="0">
              <a:buNone/>
            </a:pPr>
            <a:r>
              <a:rPr lang="en-US" sz="1700" dirty="0">
                <a:solidFill>
                  <a:schemeClr val="tx1">
                    <a:lumMod val="65000"/>
                    <a:lumOff val="35000"/>
                  </a:schemeClr>
                </a:solidFill>
                <a:latin typeface="Consolas" panose="020B0609020204030204" pitchFamily="49" charset="0"/>
              </a:rPr>
              <a:t>}</a:t>
            </a:r>
          </a:p>
        </p:txBody>
      </p:sp>
      <p:sp>
        <p:nvSpPr>
          <p:cNvPr id="7" name="Content Placeholder 2">
            <a:extLst>
              <a:ext uri="{FF2B5EF4-FFF2-40B4-BE49-F238E27FC236}">
                <a16:creationId xmlns:a16="http://schemas.microsoft.com/office/drawing/2014/main" id="{27DCBC84-73C1-4350-B6C6-2F61FF5DBDBD}"/>
              </a:ext>
            </a:extLst>
          </p:cNvPr>
          <p:cNvSpPr txBox="1">
            <a:spLocks/>
          </p:cNvSpPr>
          <p:nvPr/>
        </p:nvSpPr>
        <p:spPr>
          <a:xfrm>
            <a:off x="6406067" y="1506013"/>
            <a:ext cx="2569029" cy="419100"/>
          </a:xfrm>
          <a:prstGeom prst="rect">
            <a:avLst/>
          </a:prstGeom>
          <a:solidFill>
            <a:srgbClr val="F0F0F0"/>
          </a:solidFill>
          <a:ln>
            <a:solidFill>
              <a:schemeClr val="bg1">
                <a:lumMod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dirty="0" err="1">
                <a:solidFill>
                  <a:srgbClr val="FF33CC"/>
                </a:solidFill>
                <a:latin typeface="Consolas" panose="020B0609020204030204" pitchFamily="49" charset="0"/>
              </a:rPr>
              <a:t>constr_legal</a:t>
            </a:r>
            <a:r>
              <a:rPr lang="en-US" sz="1700" dirty="0">
                <a:solidFill>
                  <a:schemeClr val="tx1">
                    <a:lumMod val="65000"/>
                    <a:lumOff val="35000"/>
                  </a:schemeClr>
                </a:solidFill>
                <a:latin typeface="Consolas" panose="020B0609020204030204" pitchFamily="49" charset="0"/>
              </a:rPr>
              <a:t>: {...}</a:t>
            </a:r>
          </a:p>
        </p:txBody>
      </p:sp>
      <p:sp>
        <p:nvSpPr>
          <p:cNvPr id="8" name="Content Placeholder 2">
            <a:extLst>
              <a:ext uri="{FF2B5EF4-FFF2-40B4-BE49-F238E27FC236}">
                <a16:creationId xmlns:a16="http://schemas.microsoft.com/office/drawing/2014/main" id="{CE6EFA15-D4BD-45D5-984C-0628CC045879}"/>
              </a:ext>
            </a:extLst>
          </p:cNvPr>
          <p:cNvSpPr txBox="1">
            <a:spLocks/>
          </p:cNvSpPr>
          <p:nvPr/>
        </p:nvSpPr>
        <p:spPr>
          <a:xfrm>
            <a:off x="524999" y="3397349"/>
            <a:ext cx="2569029" cy="1473200"/>
          </a:xfrm>
          <a:prstGeom prst="rect">
            <a:avLst/>
          </a:prstGeom>
          <a:solidFill>
            <a:srgbClr val="F0F0F0"/>
          </a:solidFill>
          <a:ln>
            <a:solidFill>
              <a:schemeClr val="bg1">
                <a:lumMod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1800" b="1" dirty="0">
                <a:solidFill>
                  <a:srgbClr val="FF33CC"/>
                </a:solidFill>
                <a:latin typeface="Consolas" panose="020B0609020204030204" pitchFamily="49" charset="0"/>
              </a:rPr>
              <a:t>IRs</a:t>
            </a:r>
            <a:r>
              <a:rPr lang="en-US" sz="1800" dirty="0">
                <a:solidFill>
                  <a:schemeClr val="tx1">
                    <a:lumMod val="65000"/>
                    <a:lumOff val="35000"/>
                  </a:schemeClr>
                </a:solidFill>
                <a:latin typeface="Consolas" panose="020B0609020204030204" pitchFamily="49" charset="0"/>
              </a:rPr>
              <a:t>: { </a:t>
            </a:r>
            <a:r>
              <a:rPr lang="en-US" sz="1800" dirty="0">
                <a:solidFill>
                  <a:srgbClr val="FF33CC"/>
                </a:solidFill>
                <a:latin typeface="Consolas" panose="020B0609020204030204" pitchFamily="49" charset="0"/>
              </a:rPr>
              <a:t>IR1</a:t>
            </a:r>
            <a:r>
              <a:rPr lang="en-US" sz="1800" dirty="0">
                <a:solidFill>
                  <a:schemeClr val="tx1">
                    <a:lumMod val="65000"/>
                    <a:lumOff val="35000"/>
                  </a:schemeClr>
                </a:solidFill>
                <a:latin typeface="Consolas" panose="020B0609020204030204" pitchFamily="49" charset="0"/>
              </a:rPr>
              <a:t>: { </a:t>
            </a:r>
            <a:br>
              <a:rPr lang="en-US" sz="1800" dirty="0">
                <a:solidFill>
                  <a:schemeClr val="tx1">
                    <a:lumMod val="65000"/>
                    <a:lumOff val="35000"/>
                  </a:schemeClr>
                </a:solidFill>
                <a:latin typeface="Consolas" panose="020B0609020204030204" pitchFamily="49" charset="0"/>
              </a:rPr>
            </a:br>
            <a:r>
              <a:rPr lang="en-US" sz="1800" dirty="0">
                <a:solidFill>
                  <a:schemeClr val="tx1">
                    <a:lumMod val="65000"/>
                    <a:lumOff val="35000"/>
                  </a:schemeClr>
                </a:solidFill>
                <a:latin typeface="Consolas" panose="020B0609020204030204" pitchFamily="49" charset="0"/>
              </a:rPr>
              <a:t>   </a:t>
            </a:r>
            <a:r>
              <a:rPr lang="en-US" sz="1800" dirty="0" err="1">
                <a:solidFill>
                  <a:schemeClr val="accent2">
                    <a:lumMod val="50000"/>
                  </a:schemeClr>
                </a:solidFill>
                <a:latin typeface="Consolas" panose="020B0609020204030204" pitchFamily="49" charset="0"/>
              </a:rPr>
              <a:t>ld</a:t>
            </a:r>
            <a:r>
              <a:rPr lang="en-US" sz="1800" dirty="0">
                <a:solidFill>
                  <a:schemeClr val="accent2">
                    <a:lumMod val="50000"/>
                  </a:schemeClr>
                </a:solidFill>
                <a:latin typeface="Consolas" panose="020B0609020204030204" pitchFamily="49" charset="0"/>
              </a:rPr>
              <a:t>  %0</a:t>
            </a:r>
            <a:r>
              <a:rPr lang="en-US" sz="1800" dirty="0">
                <a:solidFill>
                  <a:schemeClr val="tx1">
                    <a:lumMod val="65000"/>
                    <a:lumOff val="35000"/>
                  </a:schemeClr>
                </a:solidFill>
                <a:latin typeface="Consolas" panose="020B0609020204030204" pitchFamily="49" charset="0"/>
              </a:rPr>
              <a:t>, </a:t>
            </a:r>
            <a:r>
              <a:rPr lang="en-US" sz="1800" dirty="0">
                <a:solidFill>
                  <a:schemeClr val="accent2">
                    <a:lumMod val="50000"/>
                  </a:schemeClr>
                </a:solidFill>
                <a:latin typeface="Consolas" panose="020B0609020204030204" pitchFamily="49" charset="0"/>
              </a:rPr>
              <a:t>%in1</a:t>
            </a:r>
            <a:br>
              <a:rPr lang="en-US" sz="1800" dirty="0">
                <a:solidFill>
                  <a:schemeClr val="tx1">
                    <a:lumMod val="65000"/>
                    <a:lumOff val="35000"/>
                  </a:schemeClr>
                </a:solidFill>
                <a:latin typeface="Consolas" panose="020B0609020204030204" pitchFamily="49" charset="0"/>
              </a:rPr>
            </a:br>
            <a:r>
              <a:rPr lang="en-US" sz="1800" dirty="0">
                <a:solidFill>
                  <a:schemeClr val="tx1">
                    <a:lumMod val="65000"/>
                    <a:lumOff val="35000"/>
                  </a:schemeClr>
                </a:solidFill>
                <a:latin typeface="Consolas" panose="020B0609020204030204" pitchFamily="49" charset="0"/>
              </a:rPr>
              <a:t>   </a:t>
            </a:r>
            <a:r>
              <a:rPr lang="en-US" sz="1800" dirty="0" err="1">
                <a:solidFill>
                  <a:schemeClr val="accent2">
                    <a:lumMod val="50000"/>
                  </a:schemeClr>
                </a:solidFill>
                <a:latin typeface="Consolas" panose="020B0609020204030204" pitchFamily="49" charset="0"/>
              </a:rPr>
              <a:t>mul</a:t>
            </a:r>
            <a:r>
              <a:rPr lang="en-US" sz="1800" dirty="0">
                <a:solidFill>
                  <a:schemeClr val="accent2">
                    <a:lumMod val="50000"/>
                  </a:schemeClr>
                </a:solidFill>
                <a:latin typeface="Consolas" panose="020B0609020204030204" pitchFamily="49" charset="0"/>
              </a:rPr>
              <a:t> %1</a:t>
            </a:r>
            <a:r>
              <a:rPr lang="en-US" sz="1800" dirty="0">
                <a:solidFill>
                  <a:schemeClr val="tx1">
                    <a:lumMod val="65000"/>
                    <a:lumOff val="35000"/>
                  </a:schemeClr>
                </a:solidFill>
                <a:latin typeface="Consolas" panose="020B0609020204030204" pitchFamily="49" charset="0"/>
              </a:rPr>
              <a:t>, </a:t>
            </a:r>
            <a:r>
              <a:rPr lang="en-US" sz="1800" dirty="0">
                <a:solidFill>
                  <a:schemeClr val="accent2">
                    <a:lumMod val="50000"/>
                  </a:schemeClr>
                </a:solidFill>
                <a:latin typeface="Consolas" panose="020B0609020204030204" pitchFamily="49" charset="0"/>
              </a:rPr>
              <a:t>%0</a:t>
            </a:r>
            <a:r>
              <a:rPr lang="en-US" sz="1800" dirty="0">
                <a:solidFill>
                  <a:schemeClr val="tx1">
                    <a:lumMod val="65000"/>
                    <a:lumOff val="35000"/>
                  </a:schemeClr>
                </a:solidFill>
                <a:latin typeface="Consolas" panose="020B0609020204030204" pitchFamily="49" charset="0"/>
              </a:rPr>
              <a:t>, </a:t>
            </a:r>
            <a:r>
              <a:rPr lang="en-US" sz="1800" dirty="0">
                <a:solidFill>
                  <a:schemeClr val="accent2">
                    <a:lumMod val="50000"/>
                  </a:schemeClr>
                </a:solidFill>
                <a:latin typeface="Consolas" panose="020B0609020204030204" pitchFamily="49" charset="0"/>
              </a:rPr>
              <a:t>2</a:t>
            </a:r>
            <a:br>
              <a:rPr lang="en-US" sz="1800" dirty="0">
                <a:solidFill>
                  <a:schemeClr val="tx1">
                    <a:lumMod val="65000"/>
                    <a:lumOff val="35000"/>
                  </a:schemeClr>
                </a:solidFill>
                <a:latin typeface="Consolas" panose="020B0609020204030204" pitchFamily="49" charset="0"/>
              </a:rPr>
            </a:br>
            <a:r>
              <a:rPr lang="en-US" sz="1800" dirty="0">
                <a:solidFill>
                  <a:schemeClr val="tx1">
                    <a:lumMod val="65000"/>
                    <a:lumOff val="35000"/>
                  </a:schemeClr>
                </a:solidFill>
                <a:latin typeface="Consolas" panose="020B0609020204030204" pitchFamily="49" charset="0"/>
              </a:rPr>
              <a:t>   </a:t>
            </a:r>
            <a:r>
              <a:rPr lang="en-US" sz="1800" dirty="0" err="1">
                <a:solidFill>
                  <a:schemeClr val="accent2">
                    <a:lumMod val="50000"/>
                  </a:schemeClr>
                </a:solidFill>
                <a:latin typeface="Consolas" panose="020B0609020204030204" pitchFamily="49" charset="0"/>
              </a:rPr>
              <a:t>st</a:t>
            </a:r>
            <a:r>
              <a:rPr lang="en-US" sz="1800" dirty="0">
                <a:solidFill>
                  <a:schemeClr val="tx1">
                    <a:lumMod val="65000"/>
                    <a:lumOff val="35000"/>
                  </a:schemeClr>
                </a:solidFill>
                <a:latin typeface="Consolas" panose="020B0609020204030204" pitchFamily="49" charset="0"/>
              </a:rPr>
              <a:t>  </a:t>
            </a:r>
            <a:r>
              <a:rPr lang="en-US" sz="1800" dirty="0">
                <a:solidFill>
                  <a:schemeClr val="accent2">
                    <a:lumMod val="50000"/>
                  </a:schemeClr>
                </a:solidFill>
                <a:latin typeface="Consolas" panose="020B0609020204030204" pitchFamily="49" charset="0"/>
              </a:rPr>
              <a:t>%out1</a:t>
            </a:r>
            <a:r>
              <a:rPr lang="en-US" sz="1800" dirty="0">
                <a:solidFill>
                  <a:schemeClr val="tx1">
                    <a:lumMod val="65000"/>
                    <a:lumOff val="35000"/>
                  </a:schemeClr>
                </a:solidFill>
                <a:latin typeface="Consolas" panose="020B0609020204030204" pitchFamily="49" charset="0"/>
              </a:rPr>
              <a:t>, </a:t>
            </a:r>
            <a:r>
              <a:rPr lang="en-US" sz="1800" dirty="0">
                <a:solidFill>
                  <a:schemeClr val="accent2">
                    <a:lumMod val="50000"/>
                  </a:schemeClr>
                </a:solidFill>
                <a:latin typeface="Consolas" panose="020B0609020204030204" pitchFamily="49" charset="0"/>
              </a:rPr>
              <a:t>%1</a:t>
            </a:r>
            <a:r>
              <a:rPr lang="en-US" sz="1800" dirty="0">
                <a:solidFill>
                  <a:schemeClr val="tx1">
                    <a:lumMod val="65000"/>
                    <a:lumOff val="35000"/>
                  </a:schemeClr>
                </a:solidFill>
                <a:latin typeface="Consolas" panose="020B0609020204030204" pitchFamily="49" charset="0"/>
              </a:rPr>
              <a:t> }}</a:t>
            </a:r>
          </a:p>
        </p:txBody>
      </p:sp>
      <p:sp>
        <p:nvSpPr>
          <p:cNvPr id="9" name="Content Placeholder 2">
            <a:extLst>
              <a:ext uri="{FF2B5EF4-FFF2-40B4-BE49-F238E27FC236}">
                <a16:creationId xmlns:a16="http://schemas.microsoft.com/office/drawing/2014/main" id="{D7D7441C-DBE3-43E8-869A-7D5D7F4188FA}"/>
              </a:ext>
            </a:extLst>
          </p:cNvPr>
          <p:cNvSpPr txBox="1">
            <a:spLocks/>
          </p:cNvSpPr>
          <p:nvPr/>
        </p:nvSpPr>
        <p:spPr>
          <a:xfrm>
            <a:off x="9433497" y="1506013"/>
            <a:ext cx="2569029" cy="419100"/>
          </a:xfrm>
          <a:prstGeom prst="rect">
            <a:avLst/>
          </a:prstGeom>
          <a:solidFill>
            <a:srgbClr val="F0F0F0"/>
          </a:solidFill>
          <a:ln>
            <a:solidFill>
              <a:schemeClr val="bg1">
                <a:lumMod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dirty="0" err="1">
                <a:solidFill>
                  <a:srgbClr val="FF33CC"/>
                </a:solidFill>
                <a:latin typeface="Consolas" panose="020B0609020204030204" pitchFamily="49" charset="0"/>
              </a:rPr>
              <a:t>constr_opt</a:t>
            </a:r>
            <a:r>
              <a:rPr lang="en-US" sz="1700" dirty="0">
                <a:solidFill>
                  <a:schemeClr val="tx1">
                    <a:lumMod val="65000"/>
                    <a:lumOff val="35000"/>
                  </a:schemeClr>
                </a:solidFill>
                <a:latin typeface="Consolas" panose="020B0609020204030204" pitchFamily="49" charset="0"/>
              </a:rPr>
              <a:t>: {...} </a:t>
            </a:r>
          </a:p>
        </p:txBody>
      </p:sp>
      <p:sp>
        <p:nvSpPr>
          <p:cNvPr id="10" name="Content Placeholder 2">
            <a:extLst>
              <a:ext uri="{FF2B5EF4-FFF2-40B4-BE49-F238E27FC236}">
                <a16:creationId xmlns:a16="http://schemas.microsoft.com/office/drawing/2014/main" id="{B1271D7B-45F9-4DD8-9171-6946A0682504}"/>
              </a:ext>
            </a:extLst>
          </p:cNvPr>
          <p:cNvSpPr txBox="1">
            <a:spLocks/>
          </p:cNvSpPr>
          <p:nvPr/>
        </p:nvSpPr>
        <p:spPr>
          <a:xfrm>
            <a:off x="3526971" y="4797595"/>
            <a:ext cx="2569029" cy="318363"/>
          </a:xfrm>
          <a:prstGeom prst="rect">
            <a:avLst/>
          </a:prstGeom>
          <a:solidFill>
            <a:srgbClr val="F0F0F0"/>
          </a:solidFill>
          <a:ln>
            <a:solidFill>
              <a:schemeClr val="bg1">
                <a:lumMod val="50000"/>
              </a:schemeClr>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dirty="0" err="1">
                <a:solidFill>
                  <a:srgbClr val="FF33CC"/>
                </a:solidFill>
                <a:latin typeface="Consolas" panose="020B0609020204030204" pitchFamily="49" charset="0"/>
              </a:rPr>
              <a:t>dse_constr</a:t>
            </a:r>
            <a:r>
              <a:rPr lang="en-US" sz="1700" dirty="0">
                <a:solidFill>
                  <a:schemeClr val="tx1">
                    <a:lumMod val="65000"/>
                    <a:lumOff val="35000"/>
                  </a:schemeClr>
                </a:solidFill>
                <a:latin typeface="Consolas" panose="020B0609020204030204" pitchFamily="49" charset="0"/>
              </a:rPr>
              <a:t>: [</a:t>
            </a:r>
            <a:r>
              <a:rPr lang="en-US" sz="1700" dirty="0" err="1">
                <a:solidFill>
                  <a:schemeClr val="accent2">
                    <a:lumMod val="50000"/>
                  </a:schemeClr>
                </a:solidFill>
                <a:latin typeface="Consolas" panose="020B0609020204030204" pitchFamily="49" charset="0"/>
              </a:rPr>
              <a:t>tdp</a:t>
            </a:r>
            <a:r>
              <a:rPr lang="en-US" sz="1700" dirty="0">
                <a:solidFill>
                  <a:srgbClr val="FF33CC"/>
                </a:solidFill>
                <a:latin typeface="Consolas" panose="020B0609020204030204" pitchFamily="49" charset="0"/>
              </a:rPr>
              <a:t>&lt;</a:t>
            </a:r>
            <a:r>
              <a:rPr lang="en-US" sz="1700" dirty="0">
                <a:solidFill>
                  <a:schemeClr val="accent2">
                    <a:lumMod val="50000"/>
                  </a:schemeClr>
                </a:solidFill>
                <a:latin typeface="Consolas" panose="020B0609020204030204" pitchFamily="49" charset="0"/>
              </a:rPr>
              <a:t>4W</a:t>
            </a:r>
            <a:r>
              <a:rPr lang="en-US" sz="1700" dirty="0">
                <a:solidFill>
                  <a:schemeClr val="tx1">
                    <a:lumMod val="65000"/>
                    <a:lumOff val="35000"/>
                  </a:schemeClr>
                </a:solidFill>
                <a:latin typeface="Consolas" panose="020B0609020204030204" pitchFamily="49" charset="0"/>
              </a:rPr>
              <a:t>]</a:t>
            </a:r>
          </a:p>
        </p:txBody>
      </p:sp>
      <p:sp>
        <p:nvSpPr>
          <p:cNvPr id="11" name="Content Placeholder 2">
            <a:extLst>
              <a:ext uri="{FF2B5EF4-FFF2-40B4-BE49-F238E27FC236}">
                <a16:creationId xmlns:a16="http://schemas.microsoft.com/office/drawing/2014/main" id="{8317686F-01C6-4B52-8B26-15A534E5FA14}"/>
              </a:ext>
            </a:extLst>
          </p:cNvPr>
          <p:cNvSpPr txBox="1">
            <a:spLocks/>
          </p:cNvSpPr>
          <p:nvPr/>
        </p:nvSpPr>
        <p:spPr>
          <a:xfrm>
            <a:off x="6434926" y="4815470"/>
            <a:ext cx="2569029" cy="318362"/>
          </a:xfrm>
          <a:prstGeom prst="rect">
            <a:avLst/>
          </a:prstGeom>
          <a:solidFill>
            <a:srgbClr val="F0F0F0"/>
          </a:solidFill>
          <a:ln>
            <a:solidFill>
              <a:schemeClr val="bg1">
                <a:lumMod val="50000"/>
              </a:schemeClr>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dirty="0" err="1">
                <a:solidFill>
                  <a:srgbClr val="FF33CC"/>
                </a:solidFill>
                <a:latin typeface="Consolas" panose="020B0609020204030204" pitchFamily="49" charset="0"/>
              </a:rPr>
              <a:t>dse_obj</a:t>
            </a:r>
            <a:r>
              <a:rPr lang="en-US" sz="1700" dirty="0">
                <a:solidFill>
                  <a:schemeClr val="tx1">
                    <a:lumMod val="65000"/>
                    <a:lumOff val="35000"/>
                  </a:schemeClr>
                </a:solidFill>
                <a:latin typeface="Consolas" panose="020B0609020204030204" pitchFamily="49" charset="0"/>
              </a:rPr>
              <a:t>: [</a:t>
            </a:r>
            <a:r>
              <a:rPr lang="en-US" sz="1700" dirty="0">
                <a:solidFill>
                  <a:schemeClr val="accent2">
                    <a:lumMod val="50000"/>
                  </a:schemeClr>
                </a:solidFill>
                <a:latin typeface="Consolas" panose="020B0609020204030204" pitchFamily="49" charset="0"/>
              </a:rPr>
              <a:t>latency</a:t>
            </a:r>
            <a:r>
              <a:rPr lang="en-US" sz="1700" dirty="0">
                <a:solidFill>
                  <a:schemeClr val="tx1">
                    <a:lumMod val="65000"/>
                    <a:lumOff val="35000"/>
                  </a:schemeClr>
                </a:solidFill>
                <a:latin typeface="Consolas" panose="020B0609020204030204" pitchFamily="49" charset="0"/>
              </a:rPr>
              <a:t>] </a:t>
            </a:r>
          </a:p>
        </p:txBody>
      </p:sp>
      <p:sp>
        <p:nvSpPr>
          <p:cNvPr id="15" name="TextBox 14">
            <a:extLst>
              <a:ext uri="{FF2B5EF4-FFF2-40B4-BE49-F238E27FC236}">
                <a16:creationId xmlns:a16="http://schemas.microsoft.com/office/drawing/2014/main" id="{C1FD7AE7-1461-4C81-ACD7-D4AE5DFE4261}"/>
              </a:ext>
            </a:extLst>
          </p:cNvPr>
          <p:cNvSpPr txBox="1"/>
          <p:nvPr/>
        </p:nvSpPr>
        <p:spPr>
          <a:xfrm>
            <a:off x="3175867" y="5120370"/>
            <a:ext cx="3545846" cy="369332"/>
          </a:xfrm>
          <a:prstGeom prst="rect">
            <a:avLst/>
          </a:prstGeom>
          <a:noFill/>
        </p:spPr>
        <p:txBody>
          <a:bodyPr wrap="square">
            <a:spAutoFit/>
          </a:bodyPr>
          <a:lstStyle/>
          <a:p>
            <a:r>
              <a:rPr lang="en-US" b="1" dirty="0">
                <a:latin typeface="Candara" pitchFamily="34" charset="0"/>
              </a:rPr>
              <a:t>(6) constraints on execution costs</a:t>
            </a:r>
          </a:p>
        </p:txBody>
      </p:sp>
      <p:sp>
        <p:nvSpPr>
          <p:cNvPr id="17" name="TextBox 16">
            <a:extLst>
              <a:ext uri="{FF2B5EF4-FFF2-40B4-BE49-F238E27FC236}">
                <a16:creationId xmlns:a16="http://schemas.microsoft.com/office/drawing/2014/main" id="{E08D3B81-CD15-47FA-90F3-E70500264167}"/>
              </a:ext>
            </a:extLst>
          </p:cNvPr>
          <p:cNvSpPr txBox="1"/>
          <p:nvPr/>
        </p:nvSpPr>
        <p:spPr>
          <a:xfrm>
            <a:off x="647875" y="2651063"/>
            <a:ext cx="2569029" cy="369332"/>
          </a:xfrm>
          <a:prstGeom prst="rect">
            <a:avLst/>
          </a:prstGeom>
          <a:noFill/>
        </p:spPr>
        <p:txBody>
          <a:bodyPr wrap="square">
            <a:spAutoFit/>
          </a:bodyPr>
          <a:lstStyle/>
          <a:p>
            <a:pPr marL="342900" indent="-342900">
              <a:buAutoNum type="arabicParenBoth"/>
            </a:pPr>
            <a:r>
              <a:rPr lang="en-US" b="1" dirty="0">
                <a:latin typeface="Candara" panose="020E0502030303020204" pitchFamily="34" charset="0"/>
                <a:cs typeface="Calibri" panose="020F0502020204030204" pitchFamily="34" charset="0"/>
              </a:rPr>
              <a:t>Set of components</a:t>
            </a:r>
          </a:p>
        </p:txBody>
      </p:sp>
      <p:sp>
        <p:nvSpPr>
          <p:cNvPr id="19" name="TextBox 18">
            <a:extLst>
              <a:ext uri="{FF2B5EF4-FFF2-40B4-BE49-F238E27FC236}">
                <a16:creationId xmlns:a16="http://schemas.microsoft.com/office/drawing/2014/main" id="{B1C74905-9068-42DD-A768-007A51A15CEA}"/>
              </a:ext>
            </a:extLst>
          </p:cNvPr>
          <p:cNvSpPr txBox="1"/>
          <p:nvPr/>
        </p:nvSpPr>
        <p:spPr>
          <a:xfrm>
            <a:off x="3255004" y="3006030"/>
            <a:ext cx="3474072" cy="1200329"/>
          </a:xfrm>
          <a:prstGeom prst="rect">
            <a:avLst/>
          </a:prstGeom>
          <a:noFill/>
        </p:spPr>
        <p:txBody>
          <a:bodyPr wrap="square">
            <a:spAutoFit/>
          </a:bodyPr>
          <a:lstStyle/>
          <a:p>
            <a:pPr algn="ctr"/>
            <a:r>
              <a:rPr lang="en-US" sz="1800" b="1" dirty="0">
                <a:latin typeface="Candara" pitchFamily="34" charset="0"/>
              </a:rPr>
              <a:t>(2) Parameters</a:t>
            </a:r>
            <a:r>
              <a:rPr lang="en-US" sz="1800" dirty="0">
                <a:latin typeface="Candara" pitchFamily="34" charset="0"/>
              </a:rPr>
              <a:t> (how many </a:t>
            </a:r>
            <a:br>
              <a:rPr lang="en-US" sz="1800" dirty="0">
                <a:latin typeface="Candara" pitchFamily="34" charset="0"/>
              </a:rPr>
            </a:br>
            <a:r>
              <a:rPr lang="en-US" sz="1800" dirty="0">
                <a:latin typeface="Candara" pitchFamily="34" charset="0"/>
              </a:rPr>
              <a:t>MACs, Buffers) </a:t>
            </a:r>
            <a:r>
              <a:rPr lang="en-US" sz="1800" b="1" dirty="0">
                <a:latin typeface="Candara" pitchFamily="34" charset="0"/>
              </a:rPr>
              <a:t>and hyperparameters </a:t>
            </a:r>
            <a:br>
              <a:rPr lang="en-US" sz="1800" b="1" dirty="0">
                <a:latin typeface="Candara" pitchFamily="34" charset="0"/>
              </a:rPr>
            </a:br>
            <a:r>
              <a:rPr lang="en-US" sz="1800" dirty="0">
                <a:latin typeface="Candara" pitchFamily="34" charset="0"/>
              </a:rPr>
              <a:t>(sizes of buffers)</a:t>
            </a:r>
          </a:p>
        </p:txBody>
      </p:sp>
      <p:sp>
        <p:nvSpPr>
          <p:cNvPr id="21" name="TextBox 20">
            <a:extLst>
              <a:ext uri="{FF2B5EF4-FFF2-40B4-BE49-F238E27FC236}">
                <a16:creationId xmlns:a16="http://schemas.microsoft.com/office/drawing/2014/main" id="{7E5B19D1-09AC-4976-AB65-8BF868E9FB7D}"/>
              </a:ext>
            </a:extLst>
          </p:cNvPr>
          <p:cNvSpPr txBox="1"/>
          <p:nvPr/>
        </p:nvSpPr>
        <p:spPr>
          <a:xfrm>
            <a:off x="6406068" y="2019996"/>
            <a:ext cx="2569028" cy="1754326"/>
          </a:xfrm>
          <a:prstGeom prst="rect">
            <a:avLst/>
          </a:prstGeom>
          <a:noFill/>
        </p:spPr>
        <p:txBody>
          <a:bodyPr wrap="square">
            <a:spAutoFit/>
          </a:bodyPr>
          <a:lstStyle/>
          <a:p>
            <a:pPr algn="ctr"/>
            <a:r>
              <a:rPr lang="en-US" sz="1800" b="1" dirty="0">
                <a:latin typeface="Candara" pitchFamily="34" charset="0"/>
              </a:rPr>
              <a:t>(3) Legality constraints</a:t>
            </a:r>
            <a:r>
              <a:rPr lang="en-US" sz="1800" dirty="0">
                <a:latin typeface="Candara" pitchFamily="34" charset="0"/>
              </a:rPr>
              <a:t> (connection rules, constraints on hyperparameters of components that can be connected)</a:t>
            </a:r>
            <a:endParaRPr lang="en-US" dirty="0"/>
          </a:p>
        </p:txBody>
      </p:sp>
      <p:sp>
        <p:nvSpPr>
          <p:cNvPr id="23" name="TextBox 22">
            <a:extLst>
              <a:ext uri="{FF2B5EF4-FFF2-40B4-BE49-F238E27FC236}">
                <a16:creationId xmlns:a16="http://schemas.microsoft.com/office/drawing/2014/main" id="{ACBDF392-8C1C-4D6B-9EC7-5337D67DCFCA}"/>
              </a:ext>
            </a:extLst>
          </p:cNvPr>
          <p:cNvSpPr txBox="1"/>
          <p:nvPr/>
        </p:nvSpPr>
        <p:spPr>
          <a:xfrm>
            <a:off x="9285164" y="2019996"/>
            <a:ext cx="2569028" cy="1477328"/>
          </a:xfrm>
          <a:prstGeom prst="rect">
            <a:avLst/>
          </a:prstGeom>
          <a:noFill/>
        </p:spPr>
        <p:txBody>
          <a:bodyPr wrap="square">
            <a:spAutoFit/>
          </a:bodyPr>
          <a:lstStyle/>
          <a:p>
            <a:pPr algn="ctr"/>
            <a:r>
              <a:rPr lang="en-US" sz="1800" b="1" dirty="0">
                <a:latin typeface="Candara" pitchFamily="34" charset="0"/>
              </a:rPr>
              <a:t>(4) Optimization constraints </a:t>
            </a:r>
            <a:r>
              <a:rPr lang="en-US" sz="1800" dirty="0">
                <a:latin typeface="Candara" pitchFamily="34" charset="0"/>
              </a:rPr>
              <a:t>for pruning search space </a:t>
            </a:r>
          </a:p>
          <a:p>
            <a:pPr algn="ctr"/>
            <a:r>
              <a:rPr lang="en-US" sz="1800" dirty="0">
                <a:latin typeface="Candara" pitchFamily="34" charset="0"/>
              </a:rPr>
              <a:t>(e.g., homogeneity and hierarchy) </a:t>
            </a:r>
          </a:p>
        </p:txBody>
      </p:sp>
      <p:sp>
        <p:nvSpPr>
          <p:cNvPr id="25" name="TextBox 24">
            <a:extLst>
              <a:ext uri="{FF2B5EF4-FFF2-40B4-BE49-F238E27FC236}">
                <a16:creationId xmlns:a16="http://schemas.microsoft.com/office/drawing/2014/main" id="{6066A8F2-E7DD-49E3-82E7-ECDCE6AC37B5}"/>
              </a:ext>
            </a:extLst>
          </p:cNvPr>
          <p:cNvSpPr txBox="1"/>
          <p:nvPr/>
        </p:nvSpPr>
        <p:spPr>
          <a:xfrm>
            <a:off x="426463" y="4878610"/>
            <a:ext cx="2431037" cy="646331"/>
          </a:xfrm>
          <a:prstGeom prst="rect">
            <a:avLst/>
          </a:prstGeom>
          <a:noFill/>
        </p:spPr>
        <p:txBody>
          <a:bodyPr wrap="square">
            <a:spAutoFit/>
          </a:bodyPr>
          <a:lstStyle/>
          <a:p>
            <a:pPr algn="ctr"/>
            <a:r>
              <a:rPr lang="en-US" sz="1800" b="1" dirty="0">
                <a:latin typeface="Candara" pitchFamily="34" charset="0"/>
              </a:rPr>
              <a:t>(5) IRs or DFGs of target workloads. </a:t>
            </a:r>
          </a:p>
        </p:txBody>
      </p:sp>
      <p:sp>
        <p:nvSpPr>
          <p:cNvPr id="27" name="TextBox 26">
            <a:extLst>
              <a:ext uri="{FF2B5EF4-FFF2-40B4-BE49-F238E27FC236}">
                <a16:creationId xmlns:a16="http://schemas.microsoft.com/office/drawing/2014/main" id="{A96A383D-7D76-4B33-BDDC-9626C7958EA6}"/>
              </a:ext>
            </a:extLst>
          </p:cNvPr>
          <p:cNvSpPr txBox="1"/>
          <p:nvPr/>
        </p:nvSpPr>
        <p:spPr>
          <a:xfrm>
            <a:off x="3726729" y="4404582"/>
            <a:ext cx="2569029" cy="369332"/>
          </a:xfrm>
          <a:prstGeom prst="rect">
            <a:avLst/>
          </a:prstGeom>
          <a:noFill/>
        </p:spPr>
        <p:txBody>
          <a:bodyPr wrap="square">
            <a:spAutoFit/>
          </a:bodyPr>
          <a:lstStyle/>
          <a:p>
            <a:r>
              <a:rPr lang="en-US" sz="1800" b="1" dirty="0">
                <a:latin typeface="Candara" pitchFamily="34" charset="0"/>
              </a:rPr>
              <a:t>Like DSE for ADLs:</a:t>
            </a:r>
          </a:p>
        </p:txBody>
      </p:sp>
      <p:sp>
        <p:nvSpPr>
          <p:cNvPr id="29" name="TextBox 28">
            <a:extLst>
              <a:ext uri="{FF2B5EF4-FFF2-40B4-BE49-F238E27FC236}">
                <a16:creationId xmlns:a16="http://schemas.microsoft.com/office/drawing/2014/main" id="{4663E2E9-B97B-44BB-9AA8-3D0D621F813C}"/>
              </a:ext>
            </a:extLst>
          </p:cNvPr>
          <p:cNvSpPr txBox="1"/>
          <p:nvPr/>
        </p:nvSpPr>
        <p:spPr>
          <a:xfrm>
            <a:off x="6765471" y="5128540"/>
            <a:ext cx="2206748" cy="369332"/>
          </a:xfrm>
          <a:prstGeom prst="rect">
            <a:avLst/>
          </a:prstGeom>
          <a:noFill/>
        </p:spPr>
        <p:txBody>
          <a:bodyPr wrap="square">
            <a:spAutoFit/>
          </a:bodyPr>
          <a:lstStyle/>
          <a:p>
            <a:r>
              <a:rPr lang="en-US" sz="1800" b="1" dirty="0">
                <a:latin typeface="Candara" pitchFamily="34" charset="0"/>
              </a:rPr>
              <a:t>(7) DSE objectives</a:t>
            </a:r>
            <a:endParaRPr lang="en-US" b="1" dirty="0"/>
          </a:p>
        </p:txBody>
      </p:sp>
      <p:sp>
        <p:nvSpPr>
          <p:cNvPr id="31" name="TextBox 30">
            <a:extLst>
              <a:ext uri="{FF2B5EF4-FFF2-40B4-BE49-F238E27FC236}">
                <a16:creationId xmlns:a16="http://schemas.microsoft.com/office/drawing/2014/main" id="{CC2D77EA-39FC-4AF4-A39F-51CA8E1FA359}"/>
              </a:ext>
            </a:extLst>
          </p:cNvPr>
          <p:cNvSpPr txBox="1"/>
          <p:nvPr/>
        </p:nvSpPr>
        <p:spPr>
          <a:xfrm>
            <a:off x="9247064" y="3703676"/>
            <a:ext cx="2607128" cy="1754326"/>
          </a:xfrm>
          <a:prstGeom prst="rect">
            <a:avLst/>
          </a:prstGeom>
          <a:noFill/>
          <a:ln>
            <a:solidFill>
              <a:schemeClr val="bg1">
                <a:lumMod val="65000"/>
              </a:schemeClr>
            </a:solidFill>
          </a:ln>
        </p:spPr>
        <p:txBody>
          <a:bodyPr wrap="square">
            <a:spAutoFit/>
          </a:bodyPr>
          <a:lstStyle/>
          <a:p>
            <a:pPr algn="ctr"/>
            <a:r>
              <a:rPr lang="en-US" b="1" dirty="0">
                <a:latin typeface="Candara" panose="020E0502030303020204" pitchFamily="34" charset="0"/>
              </a:rPr>
              <a:t>DSDL Output:</a:t>
            </a:r>
          </a:p>
          <a:p>
            <a:pPr algn="ctr"/>
            <a:r>
              <a:rPr lang="en-US" dirty="0">
                <a:latin typeface="Candara" panose="020E0502030303020204" pitchFamily="34" charset="0"/>
              </a:rPr>
              <a:t>HW/SW codesign </a:t>
            </a:r>
            <a:br>
              <a:rPr lang="en-US" dirty="0">
                <a:latin typeface="Candara" panose="020E0502030303020204" pitchFamily="34" charset="0"/>
              </a:rPr>
            </a:br>
            <a:r>
              <a:rPr lang="en-US" dirty="0">
                <a:latin typeface="Candara" panose="020E0502030303020204" pitchFamily="34" charset="0"/>
              </a:rPr>
              <a:t>(or Pareto front) with minimized objective costs while satisfying all constraints.</a:t>
            </a:r>
          </a:p>
        </p:txBody>
      </p:sp>
      <p:sp>
        <p:nvSpPr>
          <p:cNvPr id="4" name="TextBox 3">
            <a:extLst>
              <a:ext uri="{FF2B5EF4-FFF2-40B4-BE49-F238E27FC236}">
                <a16:creationId xmlns:a16="http://schemas.microsoft.com/office/drawing/2014/main" id="{4553F11F-8580-4DDF-918B-DDF3E9068C23}"/>
              </a:ext>
            </a:extLst>
          </p:cNvPr>
          <p:cNvSpPr txBox="1"/>
          <p:nvPr/>
        </p:nvSpPr>
        <p:spPr>
          <a:xfrm>
            <a:off x="426463" y="871892"/>
            <a:ext cx="5472652" cy="461665"/>
          </a:xfrm>
          <a:prstGeom prst="rect">
            <a:avLst/>
          </a:prstGeom>
          <a:noFill/>
        </p:spPr>
        <p:txBody>
          <a:bodyPr wrap="none" rtlCol="0">
            <a:spAutoFit/>
          </a:bodyPr>
          <a:lstStyle/>
          <a:p>
            <a:r>
              <a:rPr lang="en-US" sz="2400" dirty="0"/>
              <a:t>DSDL: Design Space Description Language</a:t>
            </a:r>
          </a:p>
        </p:txBody>
      </p:sp>
      <p:sp>
        <p:nvSpPr>
          <p:cNvPr id="22" name="TextBox 21">
            <a:extLst>
              <a:ext uri="{FF2B5EF4-FFF2-40B4-BE49-F238E27FC236}">
                <a16:creationId xmlns:a16="http://schemas.microsoft.com/office/drawing/2014/main" id="{E50B3476-63CD-4B74-A58A-59426AB8409D}"/>
              </a:ext>
            </a:extLst>
          </p:cNvPr>
          <p:cNvSpPr txBox="1"/>
          <p:nvPr/>
        </p:nvSpPr>
        <p:spPr>
          <a:xfrm>
            <a:off x="524999" y="5680453"/>
            <a:ext cx="8163959" cy="584775"/>
          </a:xfrm>
          <a:prstGeom prst="rect">
            <a:avLst/>
          </a:prstGeom>
          <a:solidFill>
            <a:schemeClr val="bg1"/>
          </a:solidFill>
          <a:ln>
            <a:solidFill>
              <a:schemeClr val="tx1"/>
            </a:solidFill>
          </a:ln>
        </p:spPr>
        <p:txBody>
          <a:bodyPr wrap="square">
            <a:spAutoFit/>
          </a:bodyPr>
          <a:lstStyle/>
          <a:p>
            <a:r>
              <a:rPr lang="en-US" sz="1600" i="1" dirty="0">
                <a:latin typeface="Calibri" panose="020F0502020204030204" pitchFamily="34" charset="0"/>
                <a:cs typeface="Calibri" panose="020F0502020204030204" pitchFamily="34" charset="0"/>
              </a:rPr>
              <a:t>Design Space Description Language for Automated and Comprehensive Exploration of Next-Gen Hardware Accelerators. S. Dave et al. In LATTE 2022, collocated with ASPLOS 2022.</a:t>
            </a:r>
          </a:p>
        </p:txBody>
      </p:sp>
    </p:spTree>
    <p:extLst>
      <p:ext uri="{BB962C8B-B14F-4D97-AF65-F5344CB8AC3E}">
        <p14:creationId xmlns:p14="http://schemas.microsoft.com/office/powerpoint/2010/main" val="2616405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3668-C4CD-49D2-A547-A6728196ACF1}"/>
              </a:ext>
            </a:extLst>
          </p:cNvPr>
          <p:cNvSpPr>
            <a:spLocks noGrp="1"/>
          </p:cNvSpPr>
          <p:nvPr>
            <p:ph type="title"/>
          </p:nvPr>
        </p:nvSpPr>
        <p:spPr/>
        <p:txBody>
          <a:bodyPr/>
          <a:lstStyle/>
          <a:p>
            <a:r>
              <a:rPr lang="en-US" dirty="0"/>
              <a:t>Design Space description Language (DSDL)</a:t>
            </a:r>
          </a:p>
        </p:txBody>
      </p:sp>
      <p:sp>
        <p:nvSpPr>
          <p:cNvPr id="3" name="Slide Number Placeholder 2">
            <a:extLst>
              <a:ext uri="{FF2B5EF4-FFF2-40B4-BE49-F238E27FC236}">
                <a16:creationId xmlns:a16="http://schemas.microsoft.com/office/drawing/2014/main" id="{2C27EF66-18E6-4590-AC81-703A82FC00EB}"/>
              </a:ext>
            </a:extLst>
          </p:cNvPr>
          <p:cNvSpPr>
            <a:spLocks noGrp="1"/>
          </p:cNvSpPr>
          <p:nvPr>
            <p:ph type="sldNum" sz="quarter" idx="12"/>
          </p:nvPr>
        </p:nvSpPr>
        <p:spPr/>
        <p:txBody>
          <a:bodyPr/>
          <a:lstStyle/>
          <a:p>
            <a:fld id="{86E00D81-A243-204E-9897-44BD133A87DB}" type="slidenum">
              <a:rPr lang="en-US" smtClean="0"/>
              <a:t>6</a:t>
            </a:fld>
            <a:endParaRPr lang="en-US" dirty="0"/>
          </a:p>
        </p:txBody>
      </p:sp>
      <p:sp>
        <p:nvSpPr>
          <p:cNvPr id="13" name="Content Placeholder 3">
            <a:extLst>
              <a:ext uri="{FF2B5EF4-FFF2-40B4-BE49-F238E27FC236}">
                <a16:creationId xmlns:a16="http://schemas.microsoft.com/office/drawing/2014/main" id="{32921AD7-4127-463B-3656-70A230D85550}"/>
              </a:ext>
            </a:extLst>
          </p:cNvPr>
          <p:cNvSpPr txBox="1">
            <a:spLocks/>
          </p:cNvSpPr>
          <p:nvPr/>
        </p:nvSpPr>
        <p:spPr>
          <a:xfrm>
            <a:off x="414068" y="884596"/>
            <a:ext cx="11228582" cy="1614052"/>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b="1" dirty="0"/>
              <a:t>Key Idea: </a:t>
            </a:r>
            <a:r>
              <a:rPr lang="en-US" dirty="0"/>
              <a:t>Formulate architecture candidates from the design space description.</a:t>
            </a:r>
          </a:p>
        </p:txBody>
      </p:sp>
      <p:pic>
        <p:nvPicPr>
          <p:cNvPr id="14" name="Picture 13">
            <a:extLst>
              <a:ext uri="{FF2B5EF4-FFF2-40B4-BE49-F238E27FC236}">
                <a16:creationId xmlns:a16="http://schemas.microsoft.com/office/drawing/2014/main" id="{C6384B91-118B-77D8-64C3-6FBD08CC120D}"/>
              </a:ext>
            </a:extLst>
          </p:cNvPr>
          <p:cNvPicPr>
            <a:picLocks noChangeAspect="1"/>
          </p:cNvPicPr>
          <p:nvPr/>
        </p:nvPicPr>
        <p:blipFill>
          <a:blip r:embed="rId3"/>
          <a:stretch>
            <a:fillRect/>
          </a:stretch>
        </p:blipFill>
        <p:spPr>
          <a:xfrm>
            <a:off x="9006630" y="3025663"/>
            <a:ext cx="2784676" cy="2743950"/>
          </a:xfrm>
          <a:prstGeom prst="rect">
            <a:avLst/>
          </a:prstGeom>
        </p:spPr>
      </p:pic>
      <p:pic>
        <p:nvPicPr>
          <p:cNvPr id="15" name="Picture 14">
            <a:extLst>
              <a:ext uri="{FF2B5EF4-FFF2-40B4-BE49-F238E27FC236}">
                <a16:creationId xmlns:a16="http://schemas.microsoft.com/office/drawing/2014/main" id="{052DE4F0-CFA9-8A76-39D4-8ED371D60E37}"/>
              </a:ext>
            </a:extLst>
          </p:cNvPr>
          <p:cNvPicPr>
            <a:picLocks noChangeAspect="1"/>
          </p:cNvPicPr>
          <p:nvPr/>
        </p:nvPicPr>
        <p:blipFill>
          <a:blip r:embed="rId4"/>
          <a:stretch>
            <a:fillRect/>
          </a:stretch>
        </p:blipFill>
        <p:spPr>
          <a:xfrm>
            <a:off x="2025408" y="5456881"/>
            <a:ext cx="5585132" cy="494765"/>
          </a:xfrm>
          <a:prstGeom prst="rect">
            <a:avLst/>
          </a:prstGeom>
        </p:spPr>
      </p:pic>
      <p:grpSp>
        <p:nvGrpSpPr>
          <p:cNvPr id="16" name="Group 15">
            <a:extLst>
              <a:ext uri="{FF2B5EF4-FFF2-40B4-BE49-F238E27FC236}">
                <a16:creationId xmlns:a16="http://schemas.microsoft.com/office/drawing/2014/main" id="{6C83FE50-6E24-C48D-0806-ADAA9EA9D3C6}"/>
              </a:ext>
            </a:extLst>
          </p:cNvPr>
          <p:cNvGrpSpPr/>
          <p:nvPr/>
        </p:nvGrpSpPr>
        <p:grpSpPr>
          <a:xfrm>
            <a:off x="709757" y="4259398"/>
            <a:ext cx="7536046" cy="1714006"/>
            <a:chOff x="4466559" y="4184462"/>
            <a:chExt cx="4279110" cy="1242915"/>
          </a:xfrm>
        </p:grpSpPr>
        <p:sp>
          <p:nvSpPr>
            <p:cNvPr id="17" name="Oval 16">
              <a:extLst>
                <a:ext uri="{FF2B5EF4-FFF2-40B4-BE49-F238E27FC236}">
                  <a16:creationId xmlns:a16="http://schemas.microsoft.com/office/drawing/2014/main" id="{694CAE2B-E9BF-CE51-3DF8-DF5D56389A01}"/>
                </a:ext>
              </a:extLst>
            </p:cNvPr>
            <p:cNvSpPr/>
            <p:nvPr/>
          </p:nvSpPr>
          <p:spPr>
            <a:xfrm>
              <a:off x="4875570" y="4192807"/>
              <a:ext cx="338753" cy="173563"/>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18" name="Oval 17">
              <a:extLst>
                <a:ext uri="{FF2B5EF4-FFF2-40B4-BE49-F238E27FC236}">
                  <a16:creationId xmlns:a16="http://schemas.microsoft.com/office/drawing/2014/main" id="{AC76D739-D778-8198-99D9-262525D9887B}"/>
                </a:ext>
              </a:extLst>
            </p:cNvPr>
            <p:cNvSpPr/>
            <p:nvPr/>
          </p:nvSpPr>
          <p:spPr>
            <a:xfrm>
              <a:off x="5310862" y="4189069"/>
              <a:ext cx="338753" cy="173563"/>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19" name="Oval 18">
              <a:extLst>
                <a:ext uri="{FF2B5EF4-FFF2-40B4-BE49-F238E27FC236}">
                  <a16:creationId xmlns:a16="http://schemas.microsoft.com/office/drawing/2014/main" id="{85B88405-8776-199F-5B1F-5AF9B1CD725A}"/>
                </a:ext>
              </a:extLst>
            </p:cNvPr>
            <p:cNvSpPr/>
            <p:nvPr/>
          </p:nvSpPr>
          <p:spPr>
            <a:xfrm>
              <a:off x="5749580" y="4189068"/>
              <a:ext cx="338753" cy="173563"/>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20" name="Oval 19">
              <a:extLst>
                <a:ext uri="{FF2B5EF4-FFF2-40B4-BE49-F238E27FC236}">
                  <a16:creationId xmlns:a16="http://schemas.microsoft.com/office/drawing/2014/main" id="{4A6C0E6D-6CA9-AF1A-291C-54EED930BC6C}"/>
                </a:ext>
              </a:extLst>
            </p:cNvPr>
            <p:cNvSpPr/>
            <p:nvPr/>
          </p:nvSpPr>
          <p:spPr>
            <a:xfrm>
              <a:off x="6171236" y="4189068"/>
              <a:ext cx="338753" cy="173563"/>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21" name="Oval 20">
              <a:extLst>
                <a:ext uri="{FF2B5EF4-FFF2-40B4-BE49-F238E27FC236}">
                  <a16:creationId xmlns:a16="http://schemas.microsoft.com/office/drawing/2014/main" id="{4E5290A0-3960-2FA4-40E7-85436E3A308D}"/>
                </a:ext>
              </a:extLst>
            </p:cNvPr>
            <p:cNvSpPr/>
            <p:nvPr/>
          </p:nvSpPr>
          <p:spPr>
            <a:xfrm>
              <a:off x="6618495" y="4184462"/>
              <a:ext cx="338753" cy="173563"/>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22" name="Oval 21">
              <a:extLst>
                <a:ext uri="{FF2B5EF4-FFF2-40B4-BE49-F238E27FC236}">
                  <a16:creationId xmlns:a16="http://schemas.microsoft.com/office/drawing/2014/main" id="{37B14199-4173-E0CE-632D-90EFE6B5839D}"/>
                </a:ext>
              </a:extLst>
            </p:cNvPr>
            <p:cNvSpPr/>
            <p:nvPr/>
          </p:nvSpPr>
          <p:spPr>
            <a:xfrm>
              <a:off x="7102920" y="4192807"/>
              <a:ext cx="338753" cy="173563"/>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23" name="Oval 22">
              <a:extLst>
                <a:ext uri="{FF2B5EF4-FFF2-40B4-BE49-F238E27FC236}">
                  <a16:creationId xmlns:a16="http://schemas.microsoft.com/office/drawing/2014/main" id="{B61A953F-FAA9-40B6-11CF-23C50AAC9892}"/>
                </a:ext>
              </a:extLst>
            </p:cNvPr>
            <p:cNvSpPr/>
            <p:nvPr/>
          </p:nvSpPr>
          <p:spPr>
            <a:xfrm>
              <a:off x="7562613" y="4195114"/>
              <a:ext cx="338753" cy="173563"/>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24" name="Oval 23">
              <a:extLst>
                <a:ext uri="{FF2B5EF4-FFF2-40B4-BE49-F238E27FC236}">
                  <a16:creationId xmlns:a16="http://schemas.microsoft.com/office/drawing/2014/main" id="{1DA93769-D637-690D-33EF-0C6EC9C6A190}"/>
                </a:ext>
              </a:extLst>
            </p:cNvPr>
            <p:cNvSpPr/>
            <p:nvPr/>
          </p:nvSpPr>
          <p:spPr>
            <a:xfrm>
              <a:off x="4466559" y="4189067"/>
              <a:ext cx="338753" cy="173563"/>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25" name="Oval 24">
              <a:extLst>
                <a:ext uri="{FF2B5EF4-FFF2-40B4-BE49-F238E27FC236}">
                  <a16:creationId xmlns:a16="http://schemas.microsoft.com/office/drawing/2014/main" id="{2C17AF80-210E-D811-3F0C-FAC2B86ECD2D}"/>
                </a:ext>
              </a:extLst>
            </p:cNvPr>
            <p:cNvSpPr/>
            <p:nvPr/>
          </p:nvSpPr>
          <p:spPr>
            <a:xfrm>
              <a:off x="4875570" y="4450168"/>
              <a:ext cx="338753" cy="173563"/>
            </a:xfrm>
            <a:prstGeom prst="ellipse">
              <a:avLst/>
            </a:prstGeom>
            <a:solidFill>
              <a:srgbClr val="C5E0B4"/>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26" name="Oval 25">
              <a:extLst>
                <a:ext uri="{FF2B5EF4-FFF2-40B4-BE49-F238E27FC236}">
                  <a16:creationId xmlns:a16="http://schemas.microsoft.com/office/drawing/2014/main" id="{B12385EE-D554-01B2-9C44-28B79EF4C448}"/>
                </a:ext>
              </a:extLst>
            </p:cNvPr>
            <p:cNvSpPr/>
            <p:nvPr/>
          </p:nvSpPr>
          <p:spPr>
            <a:xfrm>
              <a:off x="5310862" y="4446430"/>
              <a:ext cx="338753" cy="173563"/>
            </a:xfrm>
            <a:prstGeom prst="ellipse">
              <a:avLst/>
            </a:prstGeom>
            <a:solidFill>
              <a:srgbClr val="C5E0B4"/>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27" name="Oval 26">
              <a:extLst>
                <a:ext uri="{FF2B5EF4-FFF2-40B4-BE49-F238E27FC236}">
                  <a16:creationId xmlns:a16="http://schemas.microsoft.com/office/drawing/2014/main" id="{05F6D7B6-D4C0-2D41-8D9F-6D3228437BB6}"/>
                </a:ext>
              </a:extLst>
            </p:cNvPr>
            <p:cNvSpPr/>
            <p:nvPr/>
          </p:nvSpPr>
          <p:spPr>
            <a:xfrm>
              <a:off x="5749580" y="4446429"/>
              <a:ext cx="338753" cy="173563"/>
            </a:xfrm>
            <a:prstGeom prst="ellipse">
              <a:avLst/>
            </a:prstGeom>
            <a:solidFill>
              <a:srgbClr val="C5E0B4"/>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28" name="Oval 27">
              <a:extLst>
                <a:ext uri="{FF2B5EF4-FFF2-40B4-BE49-F238E27FC236}">
                  <a16:creationId xmlns:a16="http://schemas.microsoft.com/office/drawing/2014/main" id="{D535A650-94C2-9514-6DD7-806E23CBA491}"/>
                </a:ext>
              </a:extLst>
            </p:cNvPr>
            <p:cNvSpPr/>
            <p:nvPr/>
          </p:nvSpPr>
          <p:spPr>
            <a:xfrm>
              <a:off x="6171236" y="4446429"/>
              <a:ext cx="338753" cy="173563"/>
            </a:xfrm>
            <a:prstGeom prst="ellipse">
              <a:avLst/>
            </a:prstGeom>
            <a:solidFill>
              <a:srgbClr val="C5E0B4"/>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29" name="Oval 28">
              <a:extLst>
                <a:ext uri="{FF2B5EF4-FFF2-40B4-BE49-F238E27FC236}">
                  <a16:creationId xmlns:a16="http://schemas.microsoft.com/office/drawing/2014/main" id="{F863AB08-2BF8-B5E1-92D0-01C3FE90E05E}"/>
                </a:ext>
              </a:extLst>
            </p:cNvPr>
            <p:cNvSpPr/>
            <p:nvPr/>
          </p:nvSpPr>
          <p:spPr>
            <a:xfrm>
              <a:off x="6618495" y="4441823"/>
              <a:ext cx="338753" cy="173563"/>
            </a:xfrm>
            <a:prstGeom prst="ellipse">
              <a:avLst/>
            </a:prstGeom>
            <a:solidFill>
              <a:srgbClr val="C5E0B4"/>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30" name="Oval 29">
              <a:extLst>
                <a:ext uri="{FF2B5EF4-FFF2-40B4-BE49-F238E27FC236}">
                  <a16:creationId xmlns:a16="http://schemas.microsoft.com/office/drawing/2014/main" id="{B5DDB22D-1439-839E-FB77-FEBDC609A0AF}"/>
                </a:ext>
              </a:extLst>
            </p:cNvPr>
            <p:cNvSpPr/>
            <p:nvPr/>
          </p:nvSpPr>
          <p:spPr>
            <a:xfrm>
              <a:off x="7102920" y="4450168"/>
              <a:ext cx="338753" cy="173563"/>
            </a:xfrm>
            <a:prstGeom prst="ellipse">
              <a:avLst/>
            </a:prstGeom>
            <a:solidFill>
              <a:srgbClr val="C5E0B4"/>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31" name="Oval 30">
              <a:extLst>
                <a:ext uri="{FF2B5EF4-FFF2-40B4-BE49-F238E27FC236}">
                  <a16:creationId xmlns:a16="http://schemas.microsoft.com/office/drawing/2014/main" id="{CD3A5B91-DE5A-9849-946A-9CFE9475D776}"/>
                </a:ext>
              </a:extLst>
            </p:cNvPr>
            <p:cNvSpPr/>
            <p:nvPr/>
          </p:nvSpPr>
          <p:spPr>
            <a:xfrm>
              <a:off x="7562613" y="4452475"/>
              <a:ext cx="338753" cy="173563"/>
            </a:xfrm>
            <a:prstGeom prst="ellipse">
              <a:avLst/>
            </a:prstGeom>
            <a:solidFill>
              <a:srgbClr val="C5E0B4"/>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32" name="Oval 31">
              <a:extLst>
                <a:ext uri="{FF2B5EF4-FFF2-40B4-BE49-F238E27FC236}">
                  <a16:creationId xmlns:a16="http://schemas.microsoft.com/office/drawing/2014/main" id="{52F2FA32-0264-5E61-D97E-EC6634B74AF8}"/>
                </a:ext>
              </a:extLst>
            </p:cNvPr>
            <p:cNvSpPr/>
            <p:nvPr/>
          </p:nvSpPr>
          <p:spPr>
            <a:xfrm>
              <a:off x="4466559" y="4446428"/>
              <a:ext cx="338753" cy="173563"/>
            </a:xfrm>
            <a:prstGeom prst="ellipse">
              <a:avLst/>
            </a:prstGeom>
            <a:solidFill>
              <a:srgbClr val="C5E0B4"/>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33" name="Oval 32">
              <a:extLst>
                <a:ext uri="{FF2B5EF4-FFF2-40B4-BE49-F238E27FC236}">
                  <a16:creationId xmlns:a16="http://schemas.microsoft.com/office/drawing/2014/main" id="{66EB6589-2BA5-ED2F-B7FF-1AFB04C4A09B}"/>
                </a:ext>
              </a:extLst>
            </p:cNvPr>
            <p:cNvSpPr/>
            <p:nvPr/>
          </p:nvSpPr>
          <p:spPr>
            <a:xfrm>
              <a:off x="7981090" y="4447861"/>
              <a:ext cx="338753" cy="173563"/>
            </a:xfrm>
            <a:prstGeom prst="ellipse">
              <a:avLst/>
            </a:prstGeom>
            <a:solidFill>
              <a:srgbClr val="C5E0B4"/>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34" name="Oval 33">
              <a:extLst>
                <a:ext uri="{FF2B5EF4-FFF2-40B4-BE49-F238E27FC236}">
                  <a16:creationId xmlns:a16="http://schemas.microsoft.com/office/drawing/2014/main" id="{B50F5FAC-3049-70CD-C87A-B75287D15055}"/>
                </a:ext>
              </a:extLst>
            </p:cNvPr>
            <p:cNvSpPr/>
            <p:nvPr/>
          </p:nvSpPr>
          <p:spPr>
            <a:xfrm>
              <a:off x="8406916" y="4450168"/>
              <a:ext cx="338753" cy="173563"/>
            </a:xfrm>
            <a:prstGeom prst="ellipse">
              <a:avLst/>
            </a:prstGeom>
            <a:solidFill>
              <a:srgbClr val="C5E0B4"/>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35" name="Oval 34">
              <a:extLst>
                <a:ext uri="{FF2B5EF4-FFF2-40B4-BE49-F238E27FC236}">
                  <a16:creationId xmlns:a16="http://schemas.microsoft.com/office/drawing/2014/main" id="{4AAEDEA1-0A72-6E37-C96B-EA435F661DB3}"/>
                </a:ext>
              </a:extLst>
            </p:cNvPr>
            <p:cNvSpPr/>
            <p:nvPr/>
          </p:nvSpPr>
          <p:spPr>
            <a:xfrm>
              <a:off x="4477381" y="4739307"/>
              <a:ext cx="338753" cy="173563"/>
            </a:xfrm>
            <a:prstGeom prst="ellipse">
              <a:avLst/>
            </a:prstGeom>
            <a:solidFill>
              <a:srgbClr val="BFBFBF"/>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36" name="Oval 35">
              <a:extLst>
                <a:ext uri="{FF2B5EF4-FFF2-40B4-BE49-F238E27FC236}">
                  <a16:creationId xmlns:a16="http://schemas.microsoft.com/office/drawing/2014/main" id="{78B3D0BF-E244-D991-550C-61178B332ECA}"/>
                </a:ext>
              </a:extLst>
            </p:cNvPr>
            <p:cNvSpPr/>
            <p:nvPr/>
          </p:nvSpPr>
          <p:spPr>
            <a:xfrm>
              <a:off x="4937074" y="4741614"/>
              <a:ext cx="338753" cy="173563"/>
            </a:xfrm>
            <a:prstGeom prst="ellipse">
              <a:avLst/>
            </a:prstGeom>
            <a:solidFill>
              <a:srgbClr val="BFBFBF"/>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cxnSp>
          <p:nvCxnSpPr>
            <p:cNvPr id="37" name="Straight Arrow Connector 36">
              <a:extLst>
                <a:ext uri="{FF2B5EF4-FFF2-40B4-BE49-F238E27FC236}">
                  <a16:creationId xmlns:a16="http://schemas.microsoft.com/office/drawing/2014/main" id="{075E876D-5312-6765-46CC-867311565FE3}"/>
                </a:ext>
              </a:extLst>
            </p:cNvPr>
            <p:cNvCxnSpPr>
              <a:cxnSpLocks/>
            </p:cNvCxnSpPr>
            <p:nvPr/>
          </p:nvCxnSpPr>
          <p:spPr>
            <a:xfrm flipV="1">
              <a:off x="4534253" y="5073015"/>
              <a:ext cx="434766" cy="5522"/>
            </a:xfrm>
            <a:prstGeom prst="straightConnector1">
              <a:avLst/>
            </a:prstGeom>
            <a:noFill/>
            <a:ln w="28575" cap="flat" cmpd="sng" algn="ctr">
              <a:solidFill>
                <a:srgbClr val="4472C4"/>
              </a:solidFill>
              <a:prstDash val="solid"/>
              <a:miter lim="800000"/>
              <a:headEnd type="none" w="med" len="med"/>
              <a:tailEnd type="triangle" w="med" len="med"/>
            </a:ln>
            <a:effectLst/>
          </p:spPr>
        </p:cxnSp>
        <p:cxnSp>
          <p:nvCxnSpPr>
            <p:cNvPr id="38" name="Straight Arrow Connector 37">
              <a:extLst>
                <a:ext uri="{FF2B5EF4-FFF2-40B4-BE49-F238E27FC236}">
                  <a16:creationId xmlns:a16="http://schemas.microsoft.com/office/drawing/2014/main" id="{9BB88C81-87AB-049B-F71E-4CF6BC86B198}"/>
                </a:ext>
              </a:extLst>
            </p:cNvPr>
            <p:cNvCxnSpPr>
              <a:cxnSpLocks/>
            </p:cNvCxnSpPr>
            <p:nvPr/>
          </p:nvCxnSpPr>
          <p:spPr>
            <a:xfrm>
              <a:off x="4522824" y="5245090"/>
              <a:ext cx="439304" cy="0"/>
            </a:xfrm>
            <a:prstGeom prst="straightConnector1">
              <a:avLst/>
            </a:prstGeom>
            <a:noFill/>
            <a:ln w="28575" cap="flat" cmpd="sng" algn="ctr">
              <a:solidFill>
                <a:srgbClr val="ED7D31">
                  <a:lumMod val="50000"/>
                </a:srgbClr>
              </a:solidFill>
              <a:prstDash val="solid"/>
              <a:miter lim="800000"/>
              <a:headEnd type="triangle"/>
              <a:tailEnd type="triangle"/>
            </a:ln>
            <a:effectLst/>
          </p:spPr>
        </p:cxnSp>
        <p:cxnSp>
          <p:nvCxnSpPr>
            <p:cNvPr id="39" name="Straight Arrow Connector 38">
              <a:extLst>
                <a:ext uri="{FF2B5EF4-FFF2-40B4-BE49-F238E27FC236}">
                  <a16:creationId xmlns:a16="http://schemas.microsoft.com/office/drawing/2014/main" id="{2CFC2990-BBCD-6051-C00D-DDEF8BC6FEB6}"/>
                </a:ext>
              </a:extLst>
            </p:cNvPr>
            <p:cNvCxnSpPr>
              <a:cxnSpLocks/>
            </p:cNvCxnSpPr>
            <p:nvPr/>
          </p:nvCxnSpPr>
          <p:spPr>
            <a:xfrm flipV="1">
              <a:off x="4551516" y="5422682"/>
              <a:ext cx="380096" cy="4695"/>
            </a:xfrm>
            <a:prstGeom prst="straightConnector1">
              <a:avLst/>
            </a:prstGeom>
            <a:noFill/>
            <a:ln w="19050" cap="flat" cmpd="sng" algn="ctr">
              <a:solidFill>
                <a:srgbClr val="1F4E79"/>
              </a:solidFill>
              <a:prstDash val="solid"/>
              <a:miter lim="800000"/>
              <a:headEnd type="none" w="med" len="med"/>
              <a:tailEnd type="triangle" w="med" len="med"/>
            </a:ln>
            <a:effectLst/>
          </p:spPr>
        </p:cxnSp>
      </p:grpSp>
      <p:grpSp>
        <p:nvGrpSpPr>
          <p:cNvPr id="40" name="Group 39">
            <a:extLst>
              <a:ext uri="{FF2B5EF4-FFF2-40B4-BE49-F238E27FC236}">
                <a16:creationId xmlns:a16="http://schemas.microsoft.com/office/drawing/2014/main" id="{2696D7A9-2A19-8793-8D88-0923FFBE6555}"/>
              </a:ext>
            </a:extLst>
          </p:cNvPr>
          <p:cNvGrpSpPr/>
          <p:nvPr/>
        </p:nvGrpSpPr>
        <p:grpSpPr>
          <a:xfrm>
            <a:off x="4059258" y="1653680"/>
            <a:ext cx="2746032" cy="2216089"/>
            <a:chOff x="9316412" y="3040249"/>
            <a:chExt cx="1462307" cy="1427346"/>
          </a:xfrm>
        </p:grpSpPr>
        <p:cxnSp>
          <p:nvCxnSpPr>
            <p:cNvPr id="41" name="Straight Arrow Connector 40">
              <a:extLst>
                <a:ext uri="{FF2B5EF4-FFF2-40B4-BE49-F238E27FC236}">
                  <a16:creationId xmlns:a16="http://schemas.microsoft.com/office/drawing/2014/main" id="{73124704-4A64-A1D2-7AE3-2793E43163A7}"/>
                </a:ext>
              </a:extLst>
            </p:cNvPr>
            <p:cNvCxnSpPr>
              <a:cxnSpLocks/>
            </p:cNvCxnSpPr>
            <p:nvPr/>
          </p:nvCxnSpPr>
          <p:spPr>
            <a:xfrm flipV="1">
              <a:off x="10477547" y="3787095"/>
              <a:ext cx="0" cy="575485"/>
            </a:xfrm>
            <a:prstGeom prst="straightConnector1">
              <a:avLst/>
            </a:prstGeom>
            <a:noFill/>
            <a:ln w="19050" cap="flat" cmpd="sng" algn="ctr">
              <a:solidFill>
                <a:srgbClr val="5B9BD5">
                  <a:lumMod val="60000"/>
                  <a:lumOff val="40000"/>
                </a:srgbClr>
              </a:solidFill>
              <a:prstDash val="solid"/>
              <a:miter lim="800000"/>
              <a:tailEnd type="triangle" w="sm" len="sm"/>
            </a:ln>
            <a:effectLst/>
          </p:spPr>
        </p:cxnSp>
        <p:cxnSp>
          <p:nvCxnSpPr>
            <p:cNvPr id="42" name="Connector: Elbow 42">
              <a:extLst>
                <a:ext uri="{FF2B5EF4-FFF2-40B4-BE49-F238E27FC236}">
                  <a16:creationId xmlns:a16="http://schemas.microsoft.com/office/drawing/2014/main" id="{692F5985-F6DD-8580-0ABE-649E0770E791}"/>
                </a:ext>
              </a:extLst>
            </p:cNvPr>
            <p:cNvCxnSpPr>
              <a:cxnSpLocks/>
            </p:cNvCxnSpPr>
            <p:nvPr/>
          </p:nvCxnSpPr>
          <p:spPr>
            <a:xfrm rot="5400000" flipH="1" flipV="1">
              <a:off x="9844153" y="3908357"/>
              <a:ext cx="511757" cy="322719"/>
            </a:xfrm>
            <a:prstGeom prst="bentConnector3">
              <a:avLst>
                <a:gd name="adj1" fmla="val 42555"/>
              </a:avLst>
            </a:prstGeom>
            <a:noFill/>
            <a:ln w="19050" cap="flat" cmpd="sng" algn="ctr">
              <a:solidFill>
                <a:srgbClr val="5B9BD5">
                  <a:lumMod val="60000"/>
                  <a:lumOff val="40000"/>
                </a:srgbClr>
              </a:solidFill>
              <a:prstDash val="solid"/>
              <a:miter lim="800000"/>
              <a:tailEnd type="triangle" w="sm" len="sm"/>
            </a:ln>
            <a:effectLst/>
          </p:spPr>
        </p:cxnSp>
        <p:cxnSp>
          <p:nvCxnSpPr>
            <p:cNvPr id="43" name="Straight Arrow Connector 42">
              <a:extLst>
                <a:ext uri="{FF2B5EF4-FFF2-40B4-BE49-F238E27FC236}">
                  <a16:creationId xmlns:a16="http://schemas.microsoft.com/office/drawing/2014/main" id="{BFD69C51-5685-32DD-89B3-9447A14932EE}"/>
                </a:ext>
              </a:extLst>
            </p:cNvPr>
            <p:cNvCxnSpPr>
              <a:cxnSpLocks/>
            </p:cNvCxnSpPr>
            <p:nvPr/>
          </p:nvCxnSpPr>
          <p:spPr>
            <a:xfrm flipV="1">
              <a:off x="10343458" y="3820335"/>
              <a:ext cx="0" cy="575485"/>
            </a:xfrm>
            <a:prstGeom prst="straightConnector1">
              <a:avLst/>
            </a:prstGeom>
            <a:noFill/>
            <a:ln w="19050" cap="flat" cmpd="sng" algn="ctr">
              <a:solidFill>
                <a:srgbClr val="5B9BD5">
                  <a:lumMod val="60000"/>
                  <a:lumOff val="40000"/>
                </a:srgbClr>
              </a:solidFill>
              <a:prstDash val="solid"/>
              <a:miter lim="800000"/>
              <a:tailEnd type="triangle" w="sm" len="sm"/>
            </a:ln>
            <a:effectLst/>
          </p:spPr>
        </p:cxnSp>
        <p:sp>
          <p:nvSpPr>
            <p:cNvPr id="44" name="Oval 43">
              <a:extLst>
                <a:ext uri="{FF2B5EF4-FFF2-40B4-BE49-F238E27FC236}">
                  <a16:creationId xmlns:a16="http://schemas.microsoft.com/office/drawing/2014/main" id="{AA2166A3-FA62-7BE9-FF95-C9128D9B1CD1}"/>
                </a:ext>
              </a:extLst>
            </p:cNvPr>
            <p:cNvSpPr/>
            <p:nvPr/>
          </p:nvSpPr>
          <p:spPr>
            <a:xfrm>
              <a:off x="9715243" y="3040249"/>
              <a:ext cx="451188" cy="192946"/>
            </a:xfrm>
            <a:prstGeom prst="ellipse">
              <a:avLst/>
            </a:prstGeom>
            <a:solidFill>
              <a:srgbClr val="70AD47">
                <a:lumMod val="40000"/>
                <a:lumOff val="60000"/>
              </a:srgbClr>
            </a:solidFill>
            <a:ln w="6350" cap="flat" cmpd="sng" algn="ctr">
              <a:solidFill>
                <a:sysClr val="windowText" lastClr="000000"/>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75000"/>
                </a:lnSpc>
                <a:spcBef>
                  <a:spcPts val="0"/>
                </a:spcBef>
                <a:spcAft>
                  <a:spcPts val="0"/>
                </a:spcAft>
                <a:buClrTx/>
                <a:buSzTx/>
                <a:buFontTx/>
                <a:buNone/>
                <a:tabLst/>
                <a:defRPr/>
              </a:pPr>
              <a:endPar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5" name="Oval 44">
              <a:extLst>
                <a:ext uri="{FF2B5EF4-FFF2-40B4-BE49-F238E27FC236}">
                  <a16:creationId xmlns:a16="http://schemas.microsoft.com/office/drawing/2014/main" id="{C9FEFCAC-A3C2-B66C-3698-EF802D6D704B}"/>
                </a:ext>
              </a:extLst>
            </p:cNvPr>
            <p:cNvSpPr/>
            <p:nvPr/>
          </p:nvSpPr>
          <p:spPr>
            <a:xfrm>
              <a:off x="9388189" y="3337636"/>
              <a:ext cx="367247" cy="179316"/>
            </a:xfrm>
            <a:prstGeom prst="ellipse">
              <a:avLst/>
            </a:prstGeom>
            <a:solidFill>
              <a:srgbClr val="70AD47">
                <a:lumMod val="40000"/>
                <a:lumOff val="60000"/>
              </a:srgbClr>
            </a:solidFill>
            <a:ln w="6350" cap="flat" cmpd="sng" algn="ctr">
              <a:solidFill>
                <a:sysClr val="windowText" lastClr="000000"/>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75000"/>
                </a:lnSpc>
                <a:spcBef>
                  <a:spcPts val="0"/>
                </a:spcBef>
                <a:spcAft>
                  <a:spcPts val="0"/>
                </a:spcAft>
                <a:buClrTx/>
                <a:buSzTx/>
                <a:buFontTx/>
                <a:buNone/>
                <a:tabLst/>
                <a:defRPr/>
              </a:pPr>
              <a:endPar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6" name="Oval 45">
              <a:extLst>
                <a:ext uri="{FF2B5EF4-FFF2-40B4-BE49-F238E27FC236}">
                  <a16:creationId xmlns:a16="http://schemas.microsoft.com/office/drawing/2014/main" id="{516AB9FD-9398-497B-732F-7106BC0E4F75}"/>
                </a:ext>
              </a:extLst>
            </p:cNvPr>
            <p:cNvSpPr/>
            <p:nvPr/>
          </p:nvSpPr>
          <p:spPr>
            <a:xfrm>
              <a:off x="10070951" y="3334271"/>
              <a:ext cx="452082" cy="176651"/>
            </a:xfrm>
            <a:prstGeom prst="ellipse">
              <a:avLst/>
            </a:prstGeom>
            <a:solidFill>
              <a:srgbClr val="70AD47">
                <a:lumMod val="40000"/>
                <a:lumOff val="60000"/>
              </a:srgbClr>
            </a:solidFill>
            <a:ln w="6350" cap="flat" cmpd="sng" algn="ctr">
              <a:solidFill>
                <a:sysClr val="windowText" lastClr="000000"/>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75000"/>
                </a:lnSpc>
                <a:spcBef>
                  <a:spcPts val="0"/>
                </a:spcBef>
                <a:spcAft>
                  <a:spcPts val="0"/>
                </a:spcAft>
                <a:buClrTx/>
                <a:buSzTx/>
                <a:buFontTx/>
                <a:buNone/>
                <a:tabLst/>
                <a:defRPr/>
              </a:pPr>
              <a:endPar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47" name="Connector: Elbow 47">
              <a:extLst>
                <a:ext uri="{FF2B5EF4-FFF2-40B4-BE49-F238E27FC236}">
                  <a16:creationId xmlns:a16="http://schemas.microsoft.com/office/drawing/2014/main" id="{96689C38-B3DF-324F-2337-BCDB86261B59}"/>
                </a:ext>
              </a:extLst>
            </p:cNvPr>
            <p:cNvCxnSpPr>
              <a:cxnSpLocks/>
              <a:stCxn id="46" idx="7"/>
              <a:endCxn id="44" idx="6"/>
            </p:cNvCxnSpPr>
            <p:nvPr/>
          </p:nvCxnSpPr>
          <p:spPr>
            <a:xfrm rot="16200000" flipV="1">
              <a:off x="10199920" y="3103234"/>
              <a:ext cx="223419" cy="290396"/>
            </a:xfrm>
            <a:prstGeom prst="bentConnector2">
              <a:avLst/>
            </a:prstGeom>
            <a:noFill/>
            <a:ln w="28575" cap="flat" cmpd="sng" algn="ctr">
              <a:solidFill>
                <a:srgbClr val="4472C4"/>
              </a:solidFill>
              <a:prstDash val="solid"/>
              <a:miter lim="800000"/>
              <a:tailEnd type="triangle"/>
            </a:ln>
            <a:effectLst/>
          </p:spPr>
        </p:cxnSp>
        <p:cxnSp>
          <p:nvCxnSpPr>
            <p:cNvPr id="48" name="Connector: Elbow 48">
              <a:extLst>
                <a:ext uri="{FF2B5EF4-FFF2-40B4-BE49-F238E27FC236}">
                  <a16:creationId xmlns:a16="http://schemas.microsoft.com/office/drawing/2014/main" id="{D3993DE1-E807-94C6-034B-B7CC8EF518EE}"/>
                </a:ext>
              </a:extLst>
            </p:cNvPr>
            <p:cNvCxnSpPr>
              <a:cxnSpLocks/>
              <a:stCxn id="44" idx="2"/>
              <a:endCxn id="45" idx="0"/>
            </p:cNvCxnSpPr>
            <p:nvPr/>
          </p:nvCxnSpPr>
          <p:spPr>
            <a:xfrm rot="10800000" flipV="1">
              <a:off x="9571813" y="3136722"/>
              <a:ext cx="143430" cy="200914"/>
            </a:xfrm>
            <a:prstGeom prst="bentConnector2">
              <a:avLst/>
            </a:prstGeom>
            <a:noFill/>
            <a:ln w="28575" cap="flat" cmpd="sng" algn="ctr">
              <a:solidFill>
                <a:srgbClr val="4472C4"/>
              </a:solidFill>
              <a:prstDash val="solid"/>
              <a:miter lim="800000"/>
              <a:tailEnd type="triangle"/>
            </a:ln>
            <a:effectLst/>
          </p:spPr>
        </p:cxnSp>
        <p:cxnSp>
          <p:nvCxnSpPr>
            <p:cNvPr id="49" name="Connector: Elbow 49">
              <a:extLst>
                <a:ext uri="{FF2B5EF4-FFF2-40B4-BE49-F238E27FC236}">
                  <a16:creationId xmlns:a16="http://schemas.microsoft.com/office/drawing/2014/main" id="{39A0F1C2-E7AA-8AE9-88C4-E251B6DA7622}"/>
                </a:ext>
              </a:extLst>
            </p:cNvPr>
            <p:cNvCxnSpPr>
              <a:cxnSpLocks/>
            </p:cNvCxnSpPr>
            <p:nvPr/>
          </p:nvCxnSpPr>
          <p:spPr>
            <a:xfrm rot="10800000" flipV="1">
              <a:off x="9388192" y="4180450"/>
              <a:ext cx="432849" cy="125284"/>
            </a:xfrm>
            <a:prstGeom prst="bentConnector3">
              <a:avLst>
                <a:gd name="adj1" fmla="val 99879"/>
              </a:avLst>
            </a:prstGeom>
            <a:noFill/>
            <a:ln w="28575" cap="flat" cmpd="sng" algn="ctr">
              <a:solidFill>
                <a:srgbClr val="4472C4"/>
              </a:solidFill>
              <a:prstDash val="solid"/>
              <a:miter lim="800000"/>
              <a:tailEnd type="triangle"/>
            </a:ln>
            <a:effectLst/>
          </p:spPr>
        </p:cxnSp>
        <p:cxnSp>
          <p:nvCxnSpPr>
            <p:cNvPr id="50" name="Straight Arrow Connector 49">
              <a:extLst>
                <a:ext uri="{FF2B5EF4-FFF2-40B4-BE49-F238E27FC236}">
                  <a16:creationId xmlns:a16="http://schemas.microsoft.com/office/drawing/2014/main" id="{A93821FD-2598-75EE-71A3-B6FC474015C8}"/>
                </a:ext>
              </a:extLst>
            </p:cNvPr>
            <p:cNvCxnSpPr>
              <a:cxnSpLocks/>
            </p:cNvCxnSpPr>
            <p:nvPr/>
          </p:nvCxnSpPr>
          <p:spPr>
            <a:xfrm>
              <a:off x="9959880" y="3247283"/>
              <a:ext cx="16952" cy="938004"/>
            </a:xfrm>
            <a:prstGeom prst="straightConnector1">
              <a:avLst/>
            </a:prstGeom>
            <a:noFill/>
            <a:ln w="28575" cap="flat" cmpd="sng" algn="ctr">
              <a:solidFill>
                <a:srgbClr val="4472C4"/>
              </a:solidFill>
              <a:prstDash val="solid"/>
              <a:miter lim="800000"/>
              <a:headEnd type="none" w="med" len="med"/>
              <a:tailEnd type="none" w="med" len="med"/>
            </a:ln>
            <a:effectLst/>
          </p:spPr>
        </p:cxnSp>
        <p:cxnSp>
          <p:nvCxnSpPr>
            <p:cNvPr id="51" name="Straight Arrow Connector 50">
              <a:extLst>
                <a:ext uri="{FF2B5EF4-FFF2-40B4-BE49-F238E27FC236}">
                  <a16:creationId xmlns:a16="http://schemas.microsoft.com/office/drawing/2014/main" id="{6F6BD747-24C9-648D-01A6-F496340DB2FA}"/>
                </a:ext>
              </a:extLst>
            </p:cNvPr>
            <p:cNvCxnSpPr>
              <a:cxnSpLocks/>
              <a:stCxn id="61" idx="0"/>
              <a:endCxn id="46" idx="4"/>
            </p:cNvCxnSpPr>
            <p:nvPr/>
          </p:nvCxnSpPr>
          <p:spPr>
            <a:xfrm flipV="1">
              <a:off x="10296380" y="3510922"/>
              <a:ext cx="612" cy="128454"/>
            </a:xfrm>
            <a:prstGeom prst="straightConnector1">
              <a:avLst/>
            </a:prstGeom>
            <a:noFill/>
            <a:ln w="28575" cap="flat" cmpd="sng" algn="ctr">
              <a:solidFill>
                <a:srgbClr val="5B9BD5">
                  <a:lumMod val="50000"/>
                </a:srgbClr>
              </a:solidFill>
              <a:prstDash val="solid"/>
              <a:miter lim="800000"/>
              <a:tailEnd type="triangle"/>
            </a:ln>
            <a:effectLst/>
          </p:spPr>
        </p:cxnSp>
        <p:cxnSp>
          <p:nvCxnSpPr>
            <p:cNvPr id="52" name="Connector: Elbow 52">
              <a:extLst>
                <a:ext uri="{FF2B5EF4-FFF2-40B4-BE49-F238E27FC236}">
                  <a16:creationId xmlns:a16="http://schemas.microsoft.com/office/drawing/2014/main" id="{6B3E3D79-6181-0C55-51A2-1C4F88E78D02}"/>
                </a:ext>
              </a:extLst>
            </p:cNvPr>
            <p:cNvCxnSpPr>
              <a:cxnSpLocks/>
            </p:cNvCxnSpPr>
            <p:nvPr/>
          </p:nvCxnSpPr>
          <p:spPr>
            <a:xfrm rot="5400000" flipH="1" flipV="1">
              <a:off x="9565614" y="3717620"/>
              <a:ext cx="521815" cy="679816"/>
            </a:xfrm>
            <a:prstGeom prst="bentConnector3">
              <a:avLst>
                <a:gd name="adj1" fmla="val 53651"/>
              </a:avLst>
            </a:prstGeom>
            <a:noFill/>
            <a:ln w="19050" cap="flat" cmpd="sng" algn="ctr">
              <a:solidFill>
                <a:srgbClr val="5B9BD5">
                  <a:lumMod val="60000"/>
                  <a:lumOff val="40000"/>
                </a:srgbClr>
              </a:solidFill>
              <a:prstDash val="solid"/>
              <a:miter lim="800000"/>
              <a:tailEnd type="triangle" w="sm" len="sm"/>
            </a:ln>
            <a:effectLst/>
          </p:spPr>
        </p:cxnSp>
        <p:cxnSp>
          <p:nvCxnSpPr>
            <p:cNvPr id="53" name="Connector: Elbow 53">
              <a:extLst>
                <a:ext uri="{FF2B5EF4-FFF2-40B4-BE49-F238E27FC236}">
                  <a16:creationId xmlns:a16="http://schemas.microsoft.com/office/drawing/2014/main" id="{159E3B53-9F4A-7241-C5CA-EEFAEDC08A82}"/>
                </a:ext>
              </a:extLst>
            </p:cNvPr>
            <p:cNvCxnSpPr>
              <a:cxnSpLocks/>
            </p:cNvCxnSpPr>
            <p:nvPr/>
          </p:nvCxnSpPr>
          <p:spPr>
            <a:xfrm rot="5400000">
              <a:off x="9761183" y="4095839"/>
              <a:ext cx="245844" cy="169223"/>
            </a:xfrm>
            <a:prstGeom prst="bentConnector3">
              <a:avLst>
                <a:gd name="adj1" fmla="val 50000"/>
              </a:avLst>
            </a:prstGeom>
            <a:noFill/>
            <a:ln w="28575" cap="flat" cmpd="sng" algn="ctr">
              <a:solidFill>
                <a:srgbClr val="4472C4"/>
              </a:solidFill>
              <a:prstDash val="solid"/>
              <a:miter lim="800000"/>
              <a:tailEnd type="triangle"/>
            </a:ln>
            <a:effectLst/>
          </p:spPr>
        </p:cxnSp>
        <p:cxnSp>
          <p:nvCxnSpPr>
            <p:cNvPr id="54" name="Connector: Elbow 54">
              <a:extLst>
                <a:ext uri="{FF2B5EF4-FFF2-40B4-BE49-F238E27FC236}">
                  <a16:creationId xmlns:a16="http://schemas.microsoft.com/office/drawing/2014/main" id="{B2EBC85B-93A3-EE4F-D9C9-58DC36D98A0C}"/>
                </a:ext>
              </a:extLst>
            </p:cNvPr>
            <p:cNvCxnSpPr>
              <a:cxnSpLocks/>
            </p:cNvCxnSpPr>
            <p:nvPr/>
          </p:nvCxnSpPr>
          <p:spPr>
            <a:xfrm rot="16200000" flipH="1">
              <a:off x="9958110" y="3988491"/>
              <a:ext cx="330530" cy="300089"/>
            </a:xfrm>
            <a:prstGeom prst="bentConnector3">
              <a:avLst>
                <a:gd name="adj1" fmla="val 61527"/>
              </a:avLst>
            </a:prstGeom>
            <a:noFill/>
            <a:ln w="28575" cap="flat" cmpd="sng" algn="ctr">
              <a:solidFill>
                <a:srgbClr val="4472C4"/>
              </a:solidFill>
              <a:prstDash val="solid"/>
              <a:miter lim="800000"/>
              <a:tailEnd type="triangle"/>
            </a:ln>
            <a:effectLst/>
          </p:spPr>
        </p:cxnSp>
        <p:cxnSp>
          <p:nvCxnSpPr>
            <p:cNvPr id="55" name="Connector: Elbow 55">
              <a:extLst>
                <a:ext uri="{FF2B5EF4-FFF2-40B4-BE49-F238E27FC236}">
                  <a16:creationId xmlns:a16="http://schemas.microsoft.com/office/drawing/2014/main" id="{7622048E-C4A3-056A-F821-88E3C20313BE}"/>
                </a:ext>
              </a:extLst>
            </p:cNvPr>
            <p:cNvCxnSpPr>
              <a:cxnSpLocks/>
            </p:cNvCxnSpPr>
            <p:nvPr/>
          </p:nvCxnSpPr>
          <p:spPr>
            <a:xfrm>
              <a:off x="9927443" y="4176713"/>
              <a:ext cx="660576" cy="133439"/>
            </a:xfrm>
            <a:prstGeom prst="bentConnector2">
              <a:avLst/>
            </a:prstGeom>
            <a:noFill/>
            <a:ln w="28575" cap="flat" cmpd="sng" algn="ctr">
              <a:solidFill>
                <a:srgbClr val="4472C4"/>
              </a:solidFill>
              <a:prstDash val="solid"/>
              <a:miter lim="800000"/>
              <a:tailEnd type="triangle"/>
            </a:ln>
            <a:effectLst/>
          </p:spPr>
        </p:cxnSp>
        <p:cxnSp>
          <p:nvCxnSpPr>
            <p:cNvPr id="56" name="Connector: Elbow 56">
              <a:extLst>
                <a:ext uri="{FF2B5EF4-FFF2-40B4-BE49-F238E27FC236}">
                  <a16:creationId xmlns:a16="http://schemas.microsoft.com/office/drawing/2014/main" id="{E050C85A-2E27-B700-7CE0-9E678875F11F}"/>
                </a:ext>
              </a:extLst>
            </p:cNvPr>
            <p:cNvCxnSpPr>
              <a:cxnSpLocks/>
            </p:cNvCxnSpPr>
            <p:nvPr/>
          </p:nvCxnSpPr>
          <p:spPr>
            <a:xfrm rot="16200000" flipH="1">
              <a:off x="9428344" y="4013033"/>
              <a:ext cx="433341" cy="160898"/>
            </a:xfrm>
            <a:prstGeom prst="bentConnector3">
              <a:avLst>
                <a:gd name="adj1" fmla="val 50000"/>
              </a:avLst>
            </a:prstGeom>
            <a:noFill/>
            <a:ln w="19050" cap="flat" cmpd="sng" algn="ctr">
              <a:solidFill>
                <a:srgbClr val="ED7D31">
                  <a:lumMod val="50000"/>
                </a:srgbClr>
              </a:solidFill>
              <a:prstDash val="solid"/>
              <a:miter lim="800000"/>
              <a:headEnd type="none" w="med" len="med"/>
              <a:tailEnd type="triangle" w="med" len="med"/>
            </a:ln>
            <a:effectLst/>
          </p:spPr>
        </p:cxnSp>
        <p:cxnSp>
          <p:nvCxnSpPr>
            <p:cNvPr id="57" name="Connector: Elbow 57">
              <a:extLst>
                <a:ext uri="{FF2B5EF4-FFF2-40B4-BE49-F238E27FC236}">
                  <a16:creationId xmlns:a16="http://schemas.microsoft.com/office/drawing/2014/main" id="{C4443D13-A5EB-AFF6-2607-772A13CC8566}"/>
                </a:ext>
              </a:extLst>
            </p:cNvPr>
            <p:cNvCxnSpPr>
              <a:cxnSpLocks/>
            </p:cNvCxnSpPr>
            <p:nvPr/>
          </p:nvCxnSpPr>
          <p:spPr>
            <a:xfrm>
              <a:off x="9565255" y="3944577"/>
              <a:ext cx="636905" cy="365576"/>
            </a:xfrm>
            <a:prstGeom prst="bentConnector3">
              <a:avLst>
                <a:gd name="adj1" fmla="val 99352"/>
              </a:avLst>
            </a:prstGeom>
            <a:noFill/>
            <a:ln w="19050" cap="flat" cmpd="sng" algn="ctr">
              <a:solidFill>
                <a:srgbClr val="ED7D31">
                  <a:lumMod val="50000"/>
                </a:srgbClr>
              </a:solidFill>
              <a:prstDash val="solid"/>
              <a:miter lim="800000"/>
              <a:headEnd type="none" w="med" len="med"/>
              <a:tailEnd type="triangle" w="med" len="med"/>
            </a:ln>
            <a:effectLst/>
          </p:spPr>
        </p:cxnSp>
        <p:cxnSp>
          <p:nvCxnSpPr>
            <p:cNvPr id="58" name="Connector: Elbow 58">
              <a:extLst>
                <a:ext uri="{FF2B5EF4-FFF2-40B4-BE49-F238E27FC236}">
                  <a16:creationId xmlns:a16="http://schemas.microsoft.com/office/drawing/2014/main" id="{5D611865-40C6-37CD-9687-9E9333B8C6CF}"/>
                </a:ext>
              </a:extLst>
            </p:cNvPr>
            <p:cNvCxnSpPr>
              <a:cxnSpLocks/>
            </p:cNvCxnSpPr>
            <p:nvPr/>
          </p:nvCxnSpPr>
          <p:spPr>
            <a:xfrm>
              <a:off x="10118891" y="3945192"/>
              <a:ext cx="563016" cy="361356"/>
            </a:xfrm>
            <a:prstGeom prst="bentConnector3">
              <a:avLst>
                <a:gd name="adj1" fmla="val 99626"/>
              </a:avLst>
            </a:prstGeom>
            <a:noFill/>
            <a:ln w="19050" cap="flat" cmpd="sng" algn="ctr">
              <a:solidFill>
                <a:srgbClr val="ED7D31">
                  <a:lumMod val="50000"/>
                </a:srgbClr>
              </a:solidFill>
              <a:prstDash val="solid"/>
              <a:miter lim="800000"/>
              <a:headEnd type="none" w="med" len="med"/>
              <a:tailEnd type="triangle" w="med" len="med"/>
            </a:ln>
            <a:effectLst/>
          </p:spPr>
        </p:cxnSp>
        <p:cxnSp>
          <p:nvCxnSpPr>
            <p:cNvPr id="59" name="Straight Connector 58">
              <a:extLst>
                <a:ext uri="{FF2B5EF4-FFF2-40B4-BE49-F238E27FC236}">
                  <a16:creationId xmlns:a16="http://schemas.microsoft.com/office/drawing/2014/main" id="{F7996195-BDC0-DE35-2A73-7FF33EBE13B6}"/>
                </a:ext>
              </a:extLst>
            </p:cNvPr>
            <p:cNvCxnSpPr>
              <a:cxnSpLocks/>
            </p:cNvCxnSpPr>
            <p:nvPr/>
          </p:nvCxnSpPr>
          <p:spPr>
            <a:xfrm>
              <a:off x="9564565" y="3516953"/>
              <a:ext cx="0" cy="491129"/>
            </a:xfrm>
            <a:prstGeom prst="line">
              <a:avLst/>
            </a:prstGeom>
            <a:noFill/>
            <a:ln w="19050" cap="flat" cmpd="sng" algn="ctr">
              <a:solidFill>
                <a:srgbClr val="ED7D31">
                  <a:lumMod val="50000"/>
                </a:srgbClr>
              </a:solidFill>
              <a:prstDash val="solid"/>
              <a:miter lim="800000"/>
            </a:ln>
            <a:effectLst/>
          </p:spPr>
        </p:cxnSp>
        <p:cxnSp>
          <p:nvCxnSpPr>
            <p:cNvPr id="60" name="Straight Arrow Connector 59">
              <a:extLst>
                <a:ext uri="{FF2B5EF4-FFF2-40B4-BE49-F238E27FC236}">
                  <a16:creationId xmlns:a16="http://schemas.microsoft.com/office/drawing/2014/main" id="{EFE295C3-35E2-DDE5-D255-C6226BC430A3}"/>
                </a:ext>
              </a:extLst>
            </p:cNvPr>
            <p:cNvCxnSpPr>
              <a:cxnSpLocks/>
            </p:cNvCxnSpPr>
            <p:nvPr/>
          </p:nvCxnSpPr>
          <p:spPr>
            <a:xfrm>
              <a:off x="9564565" y="4090227"/>
              <a:ext cx="0" cy="218683"/>
            </a:xfrm>
            <a:prstGeom prst="straightConnector1">
              <a:avLst/>
            </a:prstGeom>
            <a:noFill/>
            <a:ln w="19050" cap="flat" cmpd="sng" algn="ctr">
              <a:solidFill>
                <a:srgbClr val="ED7D31">
                  <a:lumMod val="50000"/>
                </a:srgbClr>
              </a:solidFill>
              <a:prstDash val="solid"/>
              <a:miter lim="800000"/>
              <a:tailEnd type="triangle"/>
            </a:ln>
            <a:effectLst/>
          </p:spPr>
        </p:cxnSp>
        <p:sp>
          <p:nvSpPr>
            <p:cNvPr id="61" name="Oval 60">
              <a:extLst>
                <a:ext uri="{FF2B5EF4-FFF2-40B4-BE49-F238E27FC236}">
                  <a16:creationId xmlns:a16="http://schemas.microsoft.com/office/drawing/2014/main" id="{C7BF98E5-EBC3-4F0C-50A8-10838700503D}"/>
                </a:ext>
              </a:extLst>
            </p:cNvPr>
            <p:cNvSpPr/>
            <p:nvPr/>
          </p:nvSpPr>
          <p:spPr>
            <a:xfrm>
              <a:off x="10065933" y="3639376"/>
              <a:ext cx="460894" cy="184452"/>
            </a:xfrm>
            <a:prstGeom prst="ellipse">
              <a:avLst/>
            </a:prstGeom>
            <a:solidFill>
              <a:sysClr val="window" lastClr="FFFFFF">
                <a:lumMod val="85000"/>
              </a:sysClr>
            </a:solidFill>
            <a:ln w="6350" cap="flat" cmpd="sng" algn="ctr">
              <a:solidFill>
                <a:sysClr val="windowText" lastClr="000000"/>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75000"/>
                </a:lnSpc>
                <a:spcBef>
                  <a:spcPts val="0"/>
                </a:spcBef>
                <a:spcAft>
                  <a:spcPts val="0"/>
                </a:spcAft>
                <a:buClrTx/>
                <a:buSzTx/>
                <a:buFontTx/>
                <a:buNone/>
                <a:tabLst/>
                <a:defRPr/>
              </a:pPr>
              <a:endPar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2" name="Arrow: Up-Down 62">
              <a:extLst>
                <a:ext uri="{FF2B5EF4-FFF2-40B4-BE49-F238E27FC236}">
                  <a16:creationId xmlns:a16="http://schemas.microsoft.com/office/drawing/2014/main" id="{668F388A-4D53-257F-1817-D25110E94D12}"/>
                </a:ext>
              </a:extLst>
            </p:cNvPr>
            <p:cNvSpPr/>
            <p:nvPr/>
          </p:nvSpPr>
          <p:spPr>
            <a:xfrm>
              <a:off x="9932195" y="3238403"/>
              <a:ext cx="45719" cy="113977"/>
            </a:xfrm>
            <a:prstGeom prst="upDownArrow">
              <a:avLst/>
            </a:prstGeom>
            <a:solidFill>
              <a:srgbClr val="4472C4"/>
            </a:solidFill>
            <a:ln w="12700" cap="flat" cmpd="sng" algn="ctr">
              <a:solidFill>
                <a:srgbClr val="4472C4">
                  <a:shade val="50000"/>
                </a:srgbClr>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64AC7BBF-A104-7F6C-C167-CBB73F478087}"/>
                </a:ext>
              </a:extLst>
            </p:cNvPr>
            <p:cNvSpPr/>
            <p:nvPr/>
          </p:nvSpPr>
          <p:spPr>
            <a:xfrm>
              <a:off x="9316412" y="4291137"/>
              <a:ext cx="338753" cy="173563"/>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64" name="Oval 63">
              <a:extLst>
                <a:ext uri="{FF2B5EF4-FFF2-40B4-BE49-F238E27FC236}">
                  <a16:creationId xmlns:a16="http://schemas.microsoft.com/office/drawing/2014/main" id="{582D4B6D-5E7F-EE54-4AB4-FE1B0F6DED1D}"/>
                </a:ext>
              </a:extLst>
            </p:cNvPr>
            <p:cNvSpPr/>
            <p:nvPr/>
          </p:nvSpPr>
          <p:spPr>
            <a:xfrm>
              <a:off x="9678972" y="4294032"/>
              <a:ext cx="338753" cy="173563"/>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65" name="Oval 64">
              <a:extLst>
                <a:ext uri="{FF2B5EF4-FFF2-40B4-BE49-F238E27FC236}">
                  <a16:creationId xmlns:a16="http://schemas.microsoft.com/office/drawing/2014/main" id="{E7174825-D969-8071-D81F-36C12A56D3DD}"/>
                </a:ext>
              </a:extLst>
            </p:cNvPr>
            <p:cNvSpPr/>
            <p:nvPr/>
          </p:nvSpPr>
          <p:spPr>
            <a:xfrm>
              <a:off x="10061646" y="4281648"/>
              <a:ext cx="338753" cy="173563"/>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66" name="Oval 65">
              <a:extLst>
                <a:ext uri="{FF2B5EF4-FFF2-40B4-BE49-F238E27FC236}">
                  <a16:creationId xmlns:a16="http://schemas.microsoft.com/office/drawing/2014/main" id="{22D7B671-84A9-EDFC-6B5D-0B377040505E}"/>
                </a:ext>
              </a:extLst>
            </p:cNvPr>
            <p:cNvSpPr/>
            <p:nvPr/>
          </p:nvSpPr>
          <p:spPr>
            <a:xfrm>
              <a:off x="10439966" y="4283520"/>
              <a:ext cx="338753" cy="173563"/>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grpSp>
      <p:sp>
        <p:nvSpPr>
          <p:cNvPr id="67" name="Oval 66">
            <a:extLst>
              <a:ext uri="{FF2B5EF4-FFF2-40B4-BE49-F238E27FC236}">
                <a16:creationId xmlns:a16="http://schemas.microsoft.com/office/drawing/2014/main" id="{027AC07D-E39C-FEC6-F9DC-8ED77E755542}"/>
              </a:ext>
            </a:extLst>
          </p:cNvPr>
          <p:cNvSpPr/>
          <p:nvPr/>
        </p:nvSpPr>
        <p:spPr>
          <a:xfrm>
            <a:off x="723872" y="4265748"/>
            <a:ext cx="596586" cy="239347"/>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68" name="Oval 67">
            <a:extLst>
              <a:ext uri="{FF2B5EF4-FFF2-40B4-BE49-F238E27FC236}">
                <a16:creationId xmlns:a16="http://schemas.microsoft.com/office/drawing/2014/main" id="{CA0FFB5A-926A-1243-551C-94113053ECC3}"/>
              </a:ext>
            </a:extLst>
          </p:cNvPr>
          <p:cNvSpPr/>
          <p:nvPr/>
        </p:nvSpPr>
        <p:spPr>
          <a:xfrm>
            <a:off x="1465015" y="4267418"/>
            <a:ext cx="596586" cy="239347"/>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69" name="Oval 68">
            <a:extLst>
              <a:ext uri="{FF2B5EF4-FFF2-40B4-BE49-F238E27FC236}">
                <a16:creationId xmlns:a16="http://schemas.microsoft.com/office/drawing/2014/main" id="{6BBAC8D4-3E3F-725C-40B2-E448816ED746}"/>
              </a:ext>
            </a:extLst>
          </p:cNvPr>
          <p:cNvSpPr/>
          <p:nvPr/>
        </p:nvSpPr>
        <p:spPr>
          <a:xfrm>
            <a:off x="2208369" y="4262939"/>
            <a:ext cx="596586" cy="239347"/>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70" name="Oval 69">
            <a:extLst>
              <a:ext uri="{FF2B5EF4-FFF2-40B4-BE49-F238E27FC236}">
                <a16:creationId xmlns:a16="http://schemas.microsoft.com/office/drawing/2014/main" id="{B99163E2-BAD6-58DA-D57A-E7F8D596EC15}"/>
              </a:ext>
            </a:extLst>
          </p:cNvPr>
          <p:cNvSpPr/>
          <p:nvPr/>
        </p:nvSpPr>
        <p:spPr>
          <a:xfrm>
            <a:off x="2968051" y="4261774"/>
            <a:ext cx="596586" cy="239347"/>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71" name="Oval 70">
            <a:extLst>
              <a:ext uri="{FF2B5EF4-FFF2-40B4-BE49-F238E27FC236}">
                <a16:creationId xmlns:a16="http://schemas.microsoft.com/office/drawing/2014/main" id="{60509037-795E-F564-0205-F2D64A8C2B64}"/>
              </a:ext>
            </a:extLst>
          </p:cNvPr>
          <p:cNvSpPr/>
          <p:nvPr/>
        </p:nvSpPr>
        <p:spPr>
          <a:xfrm>
            <a:off x="722300" y="4627811"/>
            <a:ext cx="596586" cy="239347"/>
          </a:xfrm>
          <a:prstGeom prst="ellipse">
            <a:avLst/>
          </a:prstGeom>
          <a:solidFill>
            <a:srgbClr val="C5E0B4"/>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72" name="Oval 71">
            <a:extLst>
              <a:ext uri="{FF2B5EF4-FFF2-40B4-BE49-F238E27FC236}">
                <a16:creationId xmlns:a16="http://schemas.microsoft.com/office/drawing/2014/main" id="{41490661-9835-66EC-E10F-AA64BF6B939C}"/>
              </a:ext>
            </a:extLst>
          </p:cNvPr>
          <p:cNvSpPr/>
          <p:nvPr/>
        </p:nvSpPr>
        <p:spPr>
          <a:xfrm>
            <a:off x="1450727" y="4626008"/>
            <a:ext cx="596586" cy="239347"/>
          </a:xfrm>
          <a:prstGeom prst="ellipse">
            <a:avLst/>
          </a:prstGeom>
          <a:solidFill>
            <a:srgbClr val="C5E0B4"/>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73" name="Oval 72">
            <a:extLst>
              <a:ext uri="{FF2B5EF4-FFF2-40B4-BE49-F238E27FC236}">
                <a16:creationId xmlns:a16="http://schemas.microsoft.com/office/drawing/2014/main" id="{5BB90F4F-1342-F981-2D14-61B5FC1DA579}"/>
              </a:ext>
            </a:extLst>
          </p:cNvPr>
          <p:cNvSpPr/>
          <p:nvPr/>
        </p:nvSpPr>
        <p:spPr>
          <a:xfrm>
            <a:off x="2208369" y="4629482"/>
            <a:ext cx="596586" cy="239347"/>
          </a:xfrm>
          <a:prstGeom prst="ellipse">
            <a:avLst/>
          </a:prstGeom>
          <a:solidFill>
            <a:srgbClr val="C5E0B4"/>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74" name="Oval 73">
            <a:extLst>
              <a:ext uri="{FF2B5EF4-FFF2-40B4-BE49-F238E27FC236}">
                <a16:creationId xmlns:a16="http://schemas.microsoft.com/office/drawing/2014/main" id="{C5D7D514-319E-415C-0FDD-EF3531CB0D15}"/>
              </a:ext>
            </a:extLst>
          </p:cNvPr>
          <p:cNvSpPr/>
          <p:nvPr/>
        </p:nvSpPr>
        <p:spPr>
          <a:xfrm>
            <a:off x="722300" y="4997281"/>
            <a:ext cx="596586" cy="239347"/>
          </a:xfrm>
          <a:prstGeom prst="ellipse">
            <a:avLst/>
          </a:prstGeom>
          <a:solidFill>
            <a:srgbClr val="BFBFBF"/>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Tree>
    <p:extLst>
      <p:ext uri="{BB962C8B-B14F-4D97-AF65-F5344CB8AC3E}">
        <p14:creationId xmlns:p14="http://schemas.microsoft.com/office/powerpoint/2010/main" val="323730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42" presetClass="path" presetSubtype="0" accel="50000" decel="50000" fill="hold" grpId="1" nodeType="withEffect">
                                  <p:stCondLst>
                                    <p:cond delay="0"/>
                                  </p:stCondLst>
                                  <p:childTnLst>
                                    <p:animMotion origin="layout" path="M -4.16667E-6 -1.85185E-6 L 0.27435 -0.0956 " pathEditMode="relative" rAng="0" ptsTypes="AA">
                                      <p:cBhvr>
                                        <p:cTn id="32" dur="2000" fill="hold"/>
                                        <p:tgtEl>
                                          <p:spTgt spid="67"/>
                                        </p:tgtEl>
                                        <p:attrNameLst>
                                          <p:attrName>ppt_x</p:attrName>
                                          <p:attrName>ppt_y</p:attrName>
                                        </p:attrNameLst>
                                      </p:cBhvr>
                                      <p:rCtr x="13711" y="-4792"/>
                                    </p:animMotion>
                                  </p:childTnLst>
                                </p:cTn>
                              </p:par>
                              <p:par>
                                <p:cTn id="33" presetID="42" presetClass="path" presetSubtype="0" accel="50000" decel="50000" fill="hold" grpId="1" nodeType="withEffect">
                                  <p:stCondLst>
                                    <p:cond delay="0"/>
                                  </p:stCondLst>
                                  <p:childTnLst>
                                    <p:animMotion origin="layout" path="M -0.00156 -3.33333E-6 L 0.27331 -0.09213 " pathEditMode="relative" rAng="0" ptsTypes="AA">
                                      <p:cBhvr>
                                        <p:cTn id="34" dur="2000" fill="hold"/>
                                        <p:tgtEl>
                                          <p:spTgt spid="68"/>
                                        </p:tgtEl>
                                        <p:attrNameLst>
                                          <p:attrName>ppt_x</p:attrName>
                                          <p:attrName>ppt_y</p:attrName>
                                        </p:attrNameLst>
                                      </p:cBhvr>
                                      <p:rCtr x="13737" y="-4606"/>
                                    </p:animMotion>
                                  </p:childTnLst>
                                </p:cTn>
                              </p:par>
                              <p:par>
                                <p:cTn id="35" presetID="42" presetClass="path" presetSubtype="0" accel="50000" decel="50000" fill="hold" grpId="1" nodeType="withEffect">
                                  <p:stCondLst>
                                    <p:cond delay="0"/>
                                  </p:stCondLst>
                                  <p:childTnLst>
                                    <p:animMotion origin="layout" path="M 1.04167E-6 1.11111E-6 L 0.26484 -0.09491 " pathEditMode="relative" rAng="0" ptsTypes="AA">
                                      <p:cBhvr>
                                        <p:cTn id="36" dur="2000" fill="hold"/>
                                        <p:tgtEl>
                                          <p:spTgt spid="69"/>
                                        </p:tgtEl>
                                        <p:attrNameLst>
                                          <p:attrName>ppt_x</p:attrName>
                                          <p:attrName>ppt_y</p:attrName>
                                        </p:attrNameLst>
                                      </p:cBhvr>
                                      <p:rCtr x="13242" y="-4745"/>
                                    </p:animMotion>
                                  </p:childTnLst>
                                </p:cTn>
                              </p:par>
                              <p:par>
                                <p:cTn id="37" presetID="42" presetClass="path" presetSubtype="0" accel="50000" decel="50000" fill="hold" grpId="1" nodeType="withEffect">
                                  <p:stCondLst>
                                    <p:cond delay="0"/>
                                  </p:stCondLst>
                                  <p:childTnLst>
                                    <p:animMotion origin="layout" path="M 0.00156 1.11111E-6 L 0.26419 -0.10139 " pathEditMode="relative" rAng="0" ptsTypes="AA">
                                      <p:cBhvr>
                                        <p:cTn id="38" dur="2000" fill="hold"/>
                                        <p:tgtEl>
                                          <p:spTgt spid="70"/>
                                        </p:tgtEl>
                                        <p:attrNameLst>
                                          <p:attrName>ppt_x</p:attrName>
                                          <p:attrName>ppt_y</p:attrName>
                                        </p:attrNameLst>
                                      </p:cBhvr>
                                      <p:rCtr x="13125" y="-5069"/>
                                    </p:animMotion>
                                  </p:childTnLst>
                                </p:cTn>
                              </p:par>
                              <p:par>
                                <p:cTn id="39" presetID="42" presetClass="path" presetSubtype="0" accel="50000" decel="50000" fill="hold" grpId="1" nodeType="withEffect">
                                  <p:stCondLst>
                                    <p:cond delay="0"/>
                                  </p:stCondLst>
                                  <p:childTnLst>
                                    <p:animMotion origin="layout" path="M 0.00079 -0.00417 L 0.28646 -0.36065 " pathEditMode="relative" rAng="0" ptsTypes="AA">
                                      <p:cBhvr>
                                        <p:cTn id="40" dur="2000" fill="hold"/>
                                        <p:tgtEl>
                                          <p:spTgt spid="71"/>
                                        </p:tgtEl>
                                        <p:attrNameLst>
                                          <p:attrName>ppt_x</p:attrName>
                                          <p:attrName>ppt_y</p:attrName>
                                        </p:attrNameLst>
                                      </p:cBhvr>
                                      <p:rCtr x="14284" y="-17824"/>
                                    </p:animMotion>
                                  </p:childTnLst>
                                </p:cTn>
                              </p:par>
                              <p:par>
                                <p:cTn id="41" presetID="42" presetClass="path" presetSubtype="0" accel="50000" decel="50000" fill="hold" grpId="1" nodeType="withEffect">
                                  <p:stCondLst>
                                    <p:cond delay="0"/>
                                  </p:stCondLst>
                                  <p:childTnLst>
                                    <p:animMotion origin="layout" path="M 0.00078 -0.00417 L 0.28424 -0.425 " pathEditMode="relative" rAng="0" ptsTypes="AA">
                                      <p:cBhvr>
                                        <p:cTn id="42" dur="2000" fill="hold"/>
                                        <p:tgtEl>
                                          <p:spTgt spid="72"/>
                                        </p:tgtEl>
                                        <p:attrNameLst>
                                          <p:attrName>ppt_x</p:attrName>
                                          <p:attrName>ppt_y</p:attrName>
                                        </p:attrNameLst>
                                      </p:cBhvr>
                                      <p:rCtr x="14167" y="-21042"/>
                                    </p:animMotion>
                                  </p:childTnLst>
                                </p:cTn>
                              </p:par>
                              <p:par>
                                <p:cTn id="43" presetID="42" presetClass="path" presetSubtype="0" accel="50000" decel="50000" fill="hold" grpId="1" nodeType="withEffect">
                                  <p:stCondLst>
                                    <p:cond delay="0"/>
                                  </p:stCondLst>
                                  <p:childTnLst>
                                    <p:animMotion origin="layout" path="M 0.00078 -0.00417 L 0.27943 -0.36366 " pathEditMode="relative" rAng="0" ptsTypes="AA">
                                      <p:cBhvr>
                                        <p:cTn id="44" dur="2000" fill="hold"/>
                                        <p:tgtEl>
                                          <p:spTgt spid="73"/>
                                        </p:tgtEl>
                                        <p:attrNameLst>
                                          <p:attrName>ppt_x</p:attrName>
                                          <p:attrName>ppt_y</p:attrName>
                                        </p:attrNameLst>
                                      </p:cBhvr>
                                      <p:rCtr x="13932" y="-17986"/>
                                    </p:animMotion>
                                  </p:childTnLst>
                                </p:cTn>
                              </p:par>
                              <p:par>
                                <p:cTn id="45" presetID="42" presetClass="path" presetSubtype="0" accel="50000" decel="50000" fill="hold" grpId="1" nodeType="withEffect">
                                  <p:stCondLst>
                                    <p:cond delay="0"/>
                                  </p:stCondLst>
                                  <p:childTnLst>
                                    <p:animMotion origin="layout" path="M -3.95833E-6 -4.81481E-6 L 0.40131 -0.34953 " pathEditMode="relative" rAng="0" ptsTypes="AA">
                                      <p:cBhvr>
                                        <p:cTn id="46" dur="2000" fill="hold"/>
                                        <p:tgtEl>
                                          <p:spTgt spid="74"/>
                                        </p:tgtEl>
                                        <p:attrNameLst>
                                          <p:attrName>ppt_x</p:attrName>
                                          <p:attrName>ppt_y</p:attrName>
                                        </p:attrNameLst>
                                      </p:cBhvr>
                                      <p:rCtr x="20065" y="-17477"/>
                                    </p:animMotion>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2" nodeType="clickEffect">
                                  <p:stCondLst>
                                    <p:cond delay="0"/>
                                  </p:stCondLst>
                                  <p:childTnLst>
                                    <p:set>
                                      <p:cBhvr>
                                        <p:cTn id="50" dur="1" fill="hold">
                                          <p:stCondLst>
                                            <p:cond delay="0"/>
                                          </p:stCondLst>
                                        </p:cTn>
                                        <p:tgtEl>
                                          <p:spTgt spid="67"/>
                                        </p:tgtEl>
                                        <p:attrNameLst>
                                          <p:attrName>style.visibility</p:attrName>
                                        </p:attrNameLst>
                                      </p:cBhvr>
                                      <p:to>
                                        <p:strVal val="hidden"/>
                                      </p:to>
                                    </p:set>
                                  </p:childTnLst>
                                </p:cTn>
                              </p:par>
                              <p:par>
                                <p:cTn id="51" presetID="1" presetClass="exit" presetSubtype="0" fill="hold" grpId="2" nodeType="withEffect">
                                  <p:stCondLst>
                                    <p:cond delay="0"/>
                                  </p:stCondLst>
                                  <p:childTnLst>
                                    <p:set>
                                      <p:cBhvr>
                                        <p:cTn id="52" dur="1" fill="hold">
                                          <p:stCondLst>
                                            <p:cond delay="0"/>
                                          </p:stCondLst>
                                        </p:cTn>
                                        <p:tgtEl>
                                          <p:spTgt spid="68"/>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69"/>
                                        </p:tgtEl>
                                        <p:attrNameLst>
                                          <p:attrName>style.visibility</p:attrName>
                                        </p:attrNameLst>
                                      </p:cBhvr>
                                      <p:to>
                                        <p:strVal val="hidden"/>
                                      </p:to>
                                    </p:set>
                                  </p:childTnLst>
                                </p:cTn>
                              </p:par>
                              <p:par>
                                <p:cTn id="55" presetID="1" presetClass="exit" presetSubtype="0" fill="hold" grpId="2" nodeType="withEffect">
                                  <p:stCondLst>
                                    <p:cond delay="0"/>
                                  </p:stCondLst>
                                  <p:childTnLst>
                                    <p:set>
                                      <p:cBhvr>
                                        <p:cTn id="56" dur="1" fill="hold">
                                          <p:stCondLst>
                                            <p:cond delay="0"/>
                                          </p:stCondLst>
                                        </p:cTn>
                                        <p:tgtEl>
                                          <p:spTgt spid="70"/>
                                        </p:tgtEl>
                                        <p:attrNameLst>
                                          <p:attrName>style.visibility</p:attrName>
                                        </p:attrNameLst>
                                      </p:cBhvr>
                                      <p:to>
                                        <p:strVal val="hidden"/>
                                      </p:to>
                                    </p:set>
                                  </p:childTnLst>
                                </p:cTn>
                              </p:par>
                              <p:par>
                                <p:cTn id="57" presetID="1" presetClass="exit" presetSubtype="0" fill="hold" grpId="2" nodeType="withEffect">
                                  <p:stCondLst>
                                    <p:cond delay="0"/>
                                  </p:stCondLst>
                                  <p:childTnLst>
                                    <p:set>
                                      <p:cBhvr>
                                        <p:cTn id="58" dur="1" fill="hold">
                                          <p:stCondLst>
                                            <p:cond delay="0"/>
                                          </p:stCondLst>
                                        </p:cTn>
                                        <p:tgtEl>
                                          <p:spTgt spid="71"/>
                                        </p:tgtEl>
                                        <p:attrNameLst>
                                          <p:attrName>style.visibility</p:attrName>
                                        </p:attrNameLst>
                                      </p:cBhvr>
                                      <p:to>
                                        <p:strVal val="hidden"/>
                                      </p:to>
                                    </p:set>
                                  </p:childTnLst>
                                </p:cTn>
                              </p:par>
                            </p:childTnLst>
                          </p:cTn>
                        </p:par>
                        <p:par>
                          <p:cTn id="59" fill="hold">
                            <p:stCondLst>
                              <p:cond delay="0"/>
                            </p:stCondLst>
                            <p:childTnLst>
                              <p:par>
                                <p:cTn id="60" presetID="1" presetClass="entr" presetSubtype="0" fill="hold" nodeType="after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par>
                                <p:cTn id="62" presetID="1" presetClass="exit" presetSubtype="0" fill="hold" grpId="2" nodeType="withEffect">
                                  <p:stCondLst>
                                    <p:cond delay="0"/>
                                  </p:stCondLst>
                                  <p:childTnLst>
                                    <p:set>
                                      <p:cBhvr>
                                        <p:cTn id="63" dur="1" fill="hold">
                                          <p:stCondLst>
                                            <p:cond delay="0"/>
                                          </p:stCondLst>
                                        </p:cTn>
                                        <p:tgtEl>
                                          <p:spTgt spid="72"/>
                                        </p:tgtEl>
                                        <p:attrNameLst>
                                          <p:attrName>style.visibility</p:attrName>
                                        </p:attrNameLst>
                                      </p:cBhvr>
                                      <p:to>
                                        <p:strVal val="hidden"/>
                                      </p:to>
                                    </p:set>
                                  </p:childTnLst>
                                </p:cTn>
                              </p:par>
                              <p:par>
                                <p:cTn id="64" presetID="1" presetClass="exit" presetSubtype="0" fill="hold" grpId="2" nodeType="withEffect">
                                  <p:stCondLst>
                                    <p:cond delay="0"/>
                                  </p:stCondLst>
                                  <p:childTnLst>
                                    <p:set>
                                      <p:cBhvr>
                                        <p:cTn id="65" dur="1" fill="hold">
                                          <p:stCondLst>
                                            <p:cond delay="0"/>
                                          </p:stCondLst>
                                        </p:cTn>
                                        <p:tgtEl>
                                          <p:spTgt spid="73"/>
                                        </p:tgtEl>
                                        <p:attrNameLst>
                                          <p:attrName>style.visibility</p:attrName>
                                        </p:attrNameLst>
                                      </p:cBhvr>
                                      <p:to>
                                        <p:strVal val="hidden"/>
                                      </p:to>
                                    </p:set>
                                  </p:childTnLst>
                                </p:cTn>
                              </p:par>
                              <p:par>
                                <p:cTn id="66" presetID="1" presetClass="exit" presetSubtype="0" fill="hold" grpId="2" nodeType="withEffect">
                                  <p:stCondLst>
                                    <p:cond delay="0"/>
                                  </p:stCondLst>
                                  <p:childTnLst>
                                    <p:set>
                                      <p:cBhvr>
                                        <p:cTn id="67" dur="1" fill="hold">
                                          <p:stCondLst>
                                            <p:cond delay="0"/>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7" grpId="0" animBg="1"/>
      <p:bldP spid="67" grpId="1" animBg="1"/>
      <p:bldP spid="67" grpId="2" animBg="1"/>
      <p:bldP spid="68" grpId="0" animBg="1"/>
      <p:bldP spid="68" grpId="1" animBg="1"/>
      <p:bldP spid="68" grpId="2" animBg="1"/>
      <p:bldP spid="69" grpId="0" animBg="1"/>
      <p:bldP spid="69" grpId="1" animBg="1"/>
      <p:bldP spid="69" grpId="2" animBg="1"/>
      <p:bldP spid="70" grpId="0" animBg="1"/>
      <p:bldP spid="70" grpId="1" animBg="1"/>
      <p:bldP spid="70" grpId="2" animBg="1"/>
      <p:bldP spid="71" grpId="0" animBg="1"/>
      <p:bldP spid="71" grpId="1" animBg="1"/>
      <p:bldP spid="71" grpId="2" animBg="1"/>
      <p:bldP spid="72" grpId="0" animBg="1"/>
      <p:bldP spid="72" grpId="1" animBg="1"/>
      <p:bldP spid="72" grpId="2" animBg="1"/>
      <p:bldP spid="73" grpId="0" animBg="1"/>
      <p:bldP spid="73" grpId="1" animBg="1"/>
      <p:bldP spid="73" grpId="2" animBg="1"/>
      <p:bldP spid="74" grpId="0" animBg="1"/>
      <p:bldP spid="74" grpId="1" animBg="1"/>
      <p:bldP spid="74"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84BD6-7DE7-4FD7-9A4C-202FE28C9607}"/>
              </a:ext>
            </a:extLst>
          </p:cNvPr>
          <p:cNvSpPr>
            <a:spLocks noGrp="1"/>
          </p:cNvSpPr>
          <p:nvPr>
            <p:ph type="title"/>
          </p:nvPr>
        </p:nvSpPr>
        <p:spPr/>
        <p:txBody>
          <a:bodyPr/>
          <a:lstStyle/>
          <a:p>
            <a:r>
              <a:rPr lang="en-US" dirty="0"/>
              <a:t>Highlights</a:t>
            </a:r>
          </a:p>
        </p:txBody>
      </p:sp>
      <p:sp>
        <p:nvSpPr>
          <p:cNvPr id="3" name="Slide Number Placeholder 2">
            <a:extLst>
              <a:ext uri="{FF2B5EF4-FFF2-40B4-BE49-F238E27FC236}">
                <a16:creationId xmlns:a16="http://schemas.microsoft.com/office/drawing/2014/main" id="{FCB5B148-1761-44DC-A4A2-08ADDBFAFEFC}"/>
              </a:ext>
            </a:extLst>
          </p:cNvPr>
          <p:cNvSpPr>
            <a:spLocks noGrp="1"/>
          </p:cNvSpPr>
          <p:nvPr>
            <p:ph type="sldNum" sz="quarter" idx="12"/>
          </p:nvPr>
        </p:nvSpPr>
        <p:spPr/>
        <p:txBody>
          <a:bodyPr/>
          <a:lstStyle/>
          <a:p>
            <a:fld id="{86E00D81-A243-204E-9897-44BD133A87DB}" type="slidenum">
              <a:rPr lang="en-US" smtClean="0"/>
              <a:t>7</a:t>
            </a:fld>
            <a:endParaRPr lang="en-US" dirty="0"/>
          </a:p>
        </p:txBody>
      </p:sp>
      <p:sp>
        <p:nvSpPr>
          <p:cNvPr id="4" name="Content Placeholder 3">
            <a:extLst>
              <a:ext uri="{FF2B5EF4-FFF2-40B4-BE49-F238E27FC236}">
                <a16:creationId xmlns:a16="http://schemas.microsoft.com/office/drawing/2014/main" id="{62660DC1-4E75-47A9-9DDE-886F72001600}"/>
              </a:ext>
            </a:extLst>
          </p:cNvPr>
          <p:cNvSpPr>
            <a:spLocks noGrp="1"/>
          </p:cNvSpPr>
          <p:nvPr>
            <p:ph sz="quarter" idx="1"/>
          </p:nvPr>
        </p:nvSpPr>
        <p:spPr/>
        <p:txBody>
          <a:bodyPr>
            <a:normAutofit fontScale="92500"/>
          </a:bodyPr>
          <a:lstStyle/>
          <a:p>
            <a:pPr>
              <a:lnSpc>
                <a:spcPct val="150000"/>
              </a:lnSpc>
            </a:pPr>
            <a:r>
              <a:rPr lang="en-US" b="1" dirty="0"/>
              <a:t>ADL vs. DSDL</a:t>
            </a:r>
          </a:p>
          <a:p>
            <a:pPr>
              <a:lnSpc>
                <a:spcPct val="150000"/>
              </a:lnSpc>
            </a:pPr>
            <a:r>
              <a:rPr lang="en-US" dirty="0"/>
              <a:t>Automated and Sustainable </a:t>
            </a:r>
            <a:r>
              <a:rPr lang="en-US" b="1" dirty="0"/>
              <a:t>System-stack Development </a:t>
            </a:r>
            <a:r>
              <a:rPr lang="en-US" sz="2000" dirty="0">
                <a:solidFill>
                  <a:srgbClr val="3333CC"/>
                </a:solidFill>
              </a:rPr>
              <a:t>[LATTE @ ASPLOS 2022]</a:t>
            </a:r>
            <a:endParaRPr lang="en-US" b="1" dirty="0"/>
          </a:p>
          <a:p>
            <a:pPr>
              <a:lnSpc>
                <a:spcPct val="150000"/>
              </a:lnSpc>
            </a:pPr>
            <a:r>
              <a:rPr lang="en-US" b="1" dirty="0"/>
              <a:t>Architecture and Microarchitecture Design Space </a:t>
            </a:r>
            <a:r>
              <a:rPr lang="en-US" sz="2000" dirty="0">
                <a:solidFill>
                  <a:srgbClr val="3333CC"/>
                </a:solidFill>
              </a:rPr>
              <a:t>[CODES+ISSS 2019, ICASSP 2020]</a:t>
            </a:r>
          </a:p>
          <a:p>
            <a:pPr>
              <a:lnSpc>
                <a:spcPct val="150000"/>
              </a:lnSpc>
            </a:pPr>
            <a:r>
              <a:rPr lang="en-US" b="1" dirty="0"/>
              <a:t>Software Design Space </a:t>
            </a:r>
            <a:r>
              <a:rPr lang="en-US" sz="2000" dirty="0">
                <a:solidFill>
                  <a:srgbClr val="3333CC"/>
                </a:solidFill>
              </a:rPr>
              <a:t>[CODES+ISSS 2019, ICASSP 2020]</a:t>
            </a:r>
          </a:p>
          <a:p>
            <a:pPr>
              <a:lnSpc>
                <a:spcPct val="150000"/>
              </a:lnSpc>
            </a:pPr>
            <a:r>
              <a:rPr lang="en-US" b="1" dirty="0"/>
              <a:t>Data Design Space </a:t>
            </a:r>
            <a:r>
              <a:rPr lang="en-US" sz="2000" dirty="0">
                <a:solidFill>
                  <a:srgbClr val="3333CC"/>
                </a:solidFill>
              </a:rPr>
              <a:t>[Proc. of IEEE 2021]</a:t>
            </a:r>
          </a:p>
          <a:p>
            <a:pPr>
              <a:lnSpc>
                <a:spcPct val="150000"/>
              </a:lnSpc>
            </a:pPr>
            <a:r>
              <a:rPr lang="en-US" b="1" dirty="0"/>
              <a:t>Explainable DSE </a:t>
            </a:r>
            <a:r>
              <a:rPr lang="en-US" sz="2000" dirty="0">
                <a:solidFill>
                  <a:srgbClr val="3333CC"/>
                </a:solidFill>
              </a:rPr>
              <a:t>[</a:t>
            </a:r>
            <a:r>
              <a:rPr lang="en-US" sz="2000" dirty="0" err="1">
                <a:solidFill>
                  <a:srgbClr val="3333CC"/>
                </a:solidFill>
              </a:rPr>
              <a:t>arXiv</a:t>
            </a:r>
            <a:r>
              <a:rPr lang="en-US" sz="2000" dirty="0">
                <a:solidFill>
                  <a:srgbClr val="3333CC"/>
                </a:solidFill>
              </a:rPr>
              <a:t>]</a:t>
            </a:r>
          </a:p>
        </p:txBody>
      </p:sp>
      <p:sp>
        <p:nvSpPr>
          <p:cNvPr id="5" name="TextBox 4">
            <a:extLst>
              <a:ext uri="{FF2B5EF4-FFF2-40B4-BE49-F238E27FC236}">
                <a16:creationId xmlns:a16="http://schemas.microsoft.com/office/drawing/2014/main" id="{726AD088-9E37-4FE5-9367-EBC9946D26B6}"/>
              </a:ext>
            </a:extLst>
          </p:cNvPr>
          <p:cNvSpPr txBox="1"/>
          <p:nvPr/>
        </p:nvSpPr>
        <p:spPr>
          <a:xfrm>
            <a:off x="2283026" y="5437907"/>
            <a:ext cx="7003859"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1" dirty="0">
                <a:latin typeface="Calibri" panose="020F0502020204030204" pitchFamily="34" charset="0"/>
                <a:cs typeface="Calibri" panose="020F0502020204030204" pitchFamily="34" charset="0"/>
              </a:rPr>
              <a:t>Software:</a:t>
            </a:r>
            <a:r>
              <a:rPr lang="en-US"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hlinkClick r:id="rId3"/>
              </a:rPr>
              <a:t>github.com/</a:t>
            </a:r>
            <a:r>
              <a:rPr lang="en-US" dirty="0" err="1">
                <a:latin typeface="Calibri" panose="020F0502020204030204" pitchFamily="34" charset="0"/>
                <a:cs typeface="Calibri" panose="020F0502020204030204" pitchFamily="34" charset="0"/>
                <a:hlinkClick r:id="rId3"/>
              </a:rPr>
              <a:t>MPSLab</a:t>
            </a:r>
            <a:r>
              <a:rPr lang="en-US" dirty="0">
                <a:latin typeface="Calibri" panose="020F0502020204030204" pitchFamily="34" charset="0"/>
                <a:cs typeface="Calibri" panose="020F0502020204030204" pitchFamily="34" charset="0"/>
                <a:hlinkClick r:id="rId3"/>
              </a:rPr>
              <a:t>-ASU</a:t>
            </a: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Talks:</a:t>
            </a:r>
            <a:r>
              <a:rPr lang="en-US"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hlinkClick r:id="rId4"/>
              </a:rPr>
              <a:t>www.youtube.com/channel/UCxBoj3qgn-I2BONJXemYpeQ</a:t>
            </a: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Projects &amp; Papers:</a:t>
            </a:r>
            <a:r>
              <a:rPr lang="en-US"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hlinkClick r:id="rId5"/>
              </a:rPr>
              <a:t>https://labs.engineering.asu.edu/mps-lab/research</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6138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9361C-8AC8-40A0-8D07-893A3D31A15E}"/>
              </a:ext>
            </a:extLst>
          </p:cNvPr>
          <p:cNvSpPr>
            <a:spLocks noGrp="1"/>
          </p:cNvSpPr>
          <p:nvPr>
            <p:ph type="title"/>
          </p:nvPr>
        </p:nvSpPr>
        <p:spPr>
          <a:xfrm>
            <a:off x="0" y="0"/>
            <a:ext cx="12192000" cy="885371"/>
          </a:xfrm>
        </p:spPr>
        <p:txBody>
          <a:bodyPr anchor="b">
            <a:normAutofit fontScale="90000"/>
          </a:bodyPr>
          <a:lstStyle/>
          <a:p>
            <a:r>
              <a:rPr lang="en-US" dirty="0"/>
              <a:t>System Stack Automation for Architecture Abstraction</a:t>
            </a:r>
          </a:p>
        </p:txBody>
      </p:sp>
      <p:sp>
        <p:nvSpPr>
          <p:cNvPr id="46" name="Content Placeholder 2">
            <a:extLst>
              <a:ext uri="{FF2B5EF4-FFF2-40B4-BE49-F238E27FC236}">
                <a16:creationId xmlns:a16="http://schemas.microsoft.com/office/drawing/2014/main" id="{824CCCD6-A487-48F9-AA8E-15733934CFBB}"/>
              </a:ext>
            </a:extLst>
          </p:cNvPr>
          <p:cNvSpPr>
            <a:spLocks noGrp="1"/>
          </p:cNvSpPr>
          <p:nvPr>
            <p:ph sz="quarter" idx="1"/>
          </p:nvPr>
        </p:nvSpPr>
        <p:spPr>
          <a:xfrm>
            <a:off x="250825" y="1736667"/>
            <a:ext cx="5845175" cy="2381747"/>
          </a:xfrm>
        </p:spPr>
        <p:txBody>
          <a:bodyPr>
            <a:normAutofit/>
          </a:bodyPr>
          <a:lstStyle/>
          <a:p>
            <a:r>
              <a:rPr lang="en-US" sz="2000" dirty="0"/>
              <a:t>A flow graph represents an architecture.</a:t>
            </a:r>
          </a:p>
          <a:p>
            <a:pPr lvl="1"/>
            <a:r>
              <a:rPr lang="en-US" sz="1800" dirty="0"/>
              <a:t>Nodes: Compute, Memory, Control units, user-defined components, subgraph</a:t>
            </a:r>
          </a:p>
          <a:p>
            <a:pPr lvl="1"/>
            <a:r>
              <a:rPr lang="en-US" sz="1800" dirty="0"/>
              <a:t>Edges: Fixed or reconfigurable interconnects, synchronous/async</a:t>
            </a:r>
          </a:p>
          <a:p>
            <a:r>
              <a:rPr lang="en-US" sz="2000" dirty="0"/>
              <a:t>Models arbitrary grouping and hierarchy of components.</a:t>
            </a:r>
          </a:p>
        </p:txBody>
      </p:sp>
      <p:pic>
        <p:nvPicPr>
          <p:cNvPr id="41" name="Picture 40">
            <a:extLst>
              <a:ext uri="{FF2B5EF4-FFF2-40B4-BE49-F238E27FC236}">
                <a16:creationId xmlns:a16="http://schemas.microsoft.com/office/drawing/2014/main" id="{6F4FD505-6832-421C-9FD6-B65E6216F23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100614" y="3734869"/>
            <a:ext cx="3946995" cy="2575414"/>
          </a:xfrm>
          <a:prstGeom prst="rect">
            <a:avLst/>
          </a:prstGeom>
          <a:noFill/>
        </p:spPr>
      </p:pic>
      <p:sp>
        <p:nvSpPr>
          <p:cNvPr id="3" name="Slide Number Placeholder 2">
            <a:extLst>
              <a:ext uri="{FF2B5EF4-FFF2-40B4-BE49-F238E27FC236}">
                <a16:creationId xmlns:a16="http://schemas.microsoft.com/office/drawing/2014/main" id="{F7283BFA-0F62-4750-8D6B-B6379E5A2F18}"/>
              </a:ext>
            </a:extLst>
          </p:cNvPr>
          <p:cNvSpPr>
            <a:spLocks noGrp="1"/>
          </p:cNvSpPr>
          <p:nvPr>
            <p:ph type="sldNum" sz="quarter" idx="12"/>
          </p:nvPr>
        </p:nvSpPr>
        <p:spPr>
          <a:xfrm>
            <a:off x="816864" y="6356350"/>
            <a:ext cx="1723136" cy="365760"/>
          </a:xfrm>
        </p:spPr>
        <p:txBody>
          <a:bodyPr>
            <a:normAutofit/>
          </a:bodyPr>
          <a:lstStyle/>
          <a:p>
            <a:pPr>
              <a:spcAft>
                <a:spcPts val="600"/>
              </a:spcAft>
            </a:pPr>
            <a:fld id="{86E00D81-A243-204E-9897-44BD133A87DB}" type="slidenum">
              <a:rPr lang="en-US" smtClean="0"/>
              <a:pPr>
                <a:spcAft>
                  <a:spcPts val="600"/>
                </a:spcAft>
              </a:pPr>
              <a:t>8</a:t>
            </a:fld>
            <a:endParaRPr lang="en-US"/>
          </a:p>
        </p:txBody>
      </p:sp>
      <p:sp>
        <p:nvSpPr>
          <p:cNvPr id="42" name="TextBox 41">
            <a:extLst>
              <a:ext uri="{FF2B5EF4-FFF2-40B4-BE49-F238E27FC236}">
                <a16:creationId xmlns:a16="http://schemas.microsoft.com/office/drawing/2014/main" id="{246B8770-B637-4683-A9BB-7BA1869275CA}"/>
              </a:ext>
            </a:extLst>
          </p:cNvPr>
          <p:cNvSpPr txBox="1"/>
          <p:nvPr/>
        </p:nvSpPr>
        <p:spPr>
          <a:xfrm>
            <a:off x="418259" y="4687081"/>
            <a:ext cx="2121741" cy="923330"/>
          </a:xfrm>
          <a:prstGeom prst="rect">
            <a:avLst/>
          </a:prstGeom>
          <a:noFill/>
        </p:spPr>
        <p:txBody>
          <a:bodyPr wrap="square" rtlCol="0">
            <a:spAutoFit/>
          </a:bodyPr>
          <a:lstStyle/>
          <a:p>
            <a:r>
              <a:rPr lang="en-US" dirty="0"/>
              <a:t>Flow Graph of </a:t>
            </a:r>
            <a:r>
              <a:rPr lang="en-US" dirty="0" err="1"/>
              <a:t>Cambricon</a:t>
            </a:r>
            <a:r>
              <a:rPr lang="en-US" dirty="0"/>
              <a:t>-X like Accelerator.</a:t>
            </a:r>
          </a:p>
        </p:txBody>
      </p:sp>
      <p:sp>
        <p:nvSpPr>
          <p:cNvPr id="8" name="TextBox 7">
            <a:extLst>
              <a:ext uri="{FF2B5EF4-FFF2-40B4-BE49-F238E27FC236}">
                <a16:creationId xmlns:a16="http://schemas.microsoft.com/office/drawing/2014/main" id="{249272BB-7F2A-4EA0-B785-F15A2A63B3A5}"/>
              </a:ext>
            </a:extLst>
          </p:cNvPr>
          <p:cNvSpPr txBox="1"/>
          <p:nvPr/>
        </p:nvSpPr>
        <p:spPr>
          <a:xfrm>
            <a:off x="336548" y="859603"/>
            <a:ext cx="5511359" cy="830997"/>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Solution:  Develop system stack tools for architecture abstraction (Flow Graphs)</a:t>
            </a:r>
          </a:p>
        </p:txBody>
      </p:sp>
      <p:sp>
        <p:nvSpPr>
          <p:cNvPr id="9" name="Content Placeholder 3">
            <a:extLst>
              <a:ext uri="{FF2B5EF4-FFF2-40B4-BE49-F238E27FC236}">
                <a16:creationId xmlns:a16="http://schemas.microsoft.com/office/drawing/2014/main" id="{FD943D09-02A1-47AB-A58D-2770C2ABB516}"/>
              </a:ext>
            </a:extLst>
          </p:cNvPr>
          <p:cNvSpPr txBox="1">
            <a:spLocks/>
          </p:cNvSpPr>
          <p:nvPr/>
        </p:nvSpPr>
        <p:spPr>
          <a:xfrm>
            <a:off x="5858542" y="963487"/>
            <a:ext cx="6135136" cy="2227441"/>
          </a:xfrm>
          <a:prstGeom prst="rect">
            <a:avLst/>
          </a:prstGeom>
        </p:spPr>
        <p:txBody>
          <a:bodyPr vert="horz">
            <a:normAutofit fontScale="92500"/>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200" b="1" dirty="0"/>
              <a:t>In design library, individual components are attached with definitions for tools.</a:t>
            </a:r>
          </a:p>
          <a:p>
            <a:pPr lvl="1"/>
            <a:r>
              <a:rPr lang="en-US" sz="1900" dirty="0"/>
              <a:t>Functionality, execution costs, program representation, machine instruction, synthesis code, etc.</a:t>
            </a:r>
          </a:p>
          <a:p>
            <a:r>
              <a:rPr lang="en-US" sz="2200" b="1" dirty="0"/>
              <a:t>Overall outputs obtained by parsing the flow graph and processing definitions for nodes and edges. </a:t>
            </a:r>
          </a:p>
        </p:txBody>
      </p:sp>
      <p:sp>
        <p:nvSpPr>
          <p:cNvPr id="10" name="Content Placeholder 3">
            <a:extLst>
              <a:ext uri="{FF2B5EF4-FFF2-40B4-BE49-F238E27FC236}">
                <a16:creationId xmlns:a16="http://schemas.microsoft.com/office/drawing/2014/main" id="{E5CB2B88-3CEF-49FF-A275-5F5F6B51AC51}"/>
              </a:ext>
            </a:extLst>
          </p:cNvPr>
          <p:cNvSpPr txBox="1">
            <a:spLocks/>
          </p:cNvSpPr>
          <p:nvPr/>
        </p:nvSpPr>
        <p:spPr>
          <a:xfrm>
            <a:off x="11658566" y="1421387"/>
            <a:ext cx="3561907" cy="806133"/>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endParaRPr lang="en-US" sz="1500" b="1" dirty="0"/>
          </a:p>
        </p:txBody>
      </p:sp>
      <p:pic>
        <p:nvPicPr>
          <p:cNvPr id="11" name="Picture 10">
            <a:extLst>
              <a:ext uri="{FF2B5EF4-FFF2-40B4-BE49-F238E27FC236}">
                <a16:creationId xmlns:a16="http://schemas.microsoft.com/office/drawing/2014/main" id="{AA020D0B-9C8D-43F0-93BE-892063A7EC11}"/>
              </a:ext>
            </a:extLst>
          </p:cNvPr>
          <p:cNvPicPr>
            <a:picLocks noChangeAspect="1"/>
          </p:cNvPicPr>
          <p:nvPr/>
        </p:nvPicPr>
        <p:blipFill>
          <a:blip r:embed="rId4"/>
          <a:stretch>
            <a:fillRect/>
          </a:stretch>
        </p:blipFill>
        <p:spPr>
          <a:xfrm>
            <a:off x="8656592" y="2983291"/>
            <a:ext cx="1635724" cy="3310676"/>
          </a:xfrm>
          <a:prstGeom prst="rect">
            <a:avLst/>
          </a:prstGeom>
        </p:spPr>
      </p:pic>
      <p:pic>
        <p:nvPicPr>
          <p:cNvPr id="5" name="Picture 4">
            <a:extLst>
              <a:ext uri="{FF2B5EF4-FFF2-40B4-BE49-F238E27FC236}">
                <a16:creationId xmlns:a16="http://schemas.microsoft.com/office/drawing/2014/main" id="{E8739047-F634-484D-9CD2-8B125C199E56}"/>
              </a:ext>
            </a:extLst>
          </p:cNvPr>
          <p:cNvPicPr>
            <a:picLocks noChangeAspect="1"/>
          </p:cNvPicPr>
          <p:nvPr/>
        </p:nvPicPr>
        <p:blipFill>
          <a:blip r:embed="rId5"/>
          <a:stretch>
            <a:fillRect/>
          </a:stretch>
        </p:blipFill>
        <p:spPr>
          <a:xfrm>
            <a:off x="6364781" y="2973889"/>
            <a:ext cx="1974639" cy="3695060"/>
          </a:xfrm>
          <a:prstGeom prst="rect">
            <a:avLst/>
          </a:prstGeom>
        </p:spPr>
      </p:pic>
    </p:spTree>
    <p:extLst>
      <p:ext uri="{BB962C8B-B14F-4D97-AF65-F5344CB8AC3E}">
        <p14:creationId xmlns:p14="http://schemas.microsoft.com/office/powerpoint/2010/main" val="3281860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0D40-10A2-4B1B-AA5C-F5C208BD2095}"/>
              </a:ext>
            </a:extLst>
          </p:cNvPr>
          <p:cNvSpPr>
            <a:spLocks noGrp="1"/>
          </p:cNvSpPr>
          <p:nvPr>
            <p:ph type="title"/>
          </p:nvPr>
        </p:nvSpPr>
        <p:spPr/>
        <p:txBody>
          <a:bodyPr/>
          <a:lstStyle/>
          <a:p>
            <a:r>
              <a:rPr lang="en-US" sz="3200" dirty="0"/>
              <a:t>Towards Efficient, Reusable, Explainable, Agile Design Methodology </a:t>
            </a:r>
          </a:p>
        </p:txBody>
      </p:sp>
      <p:sp>
        <p:nvSpPr>
          <p:cNvPr id="3" name="Slide Number Placeholder 2">
            <a:extLst>
              <a:ext uri="{FF2B5EF4-FFF2-40B4-BE49-F238E27FC236}">
                <a16:creationId xmlns:a16="http://schemas.microsoft.com/office/drawing/2014/main" id="{AE40F111-D743-4E4F-9259-651A1B3DC18C}"/>
              </a:ext>
            </a:extLst>
          </p:cNvPr>
          <p:cNvSpPr>
            <a:spLocks noGrp="1"/>
          </p:cNvSpPr>
          <p:nvPr>
            <p:ph type="sldNum" sz="quarter" idx="12"/>
          </p:nvPr>
        </p:nvSpPr>
        <p:spPr/>
        <p:txBody>
          <a:bodyPr/>
          <a:lstStyle/>
          <a:p>
            <a:fld id="{86E00D81-A243-204E-9897-44BD133A87DB}" type="slidenum">
              <a:rPr lang="en-US" smtClean="0"/>
              <a:t>9</a:t>
            </a:fld>
            <a:endParaRPr lang="en-US" dirty="0"/>
          </a:p>
        </p:txBody>
      </p:sp>
      <p:sp>
        <p:nvSpPr>
          <p:cNvPr id="6" name="Arrow: Down 5">
            <a:extLst>
              <a:ext uri="{FF2B5EF4-FFF2-40B4-BE49-F238E27FC236}">
                <a16:creationId xmlns:a16="http://schemas.microsoft.com/office/drawing/2014/main" id="{E133CB7E-09C5-48C1-AA51-500E27D8DFE8}"/>
              </a:ext>
            </a:extLst>
          </p:cNvPr>
          <p:cNvSpPr/>
          <p:nvPr/>
        </p:nvSpPr>
        <p:spPr>
          <a:xfrm>
            <a:off x="2084323" y="4614947"/>
            <a:ext cx="393404" cy="450792"/>
          </a:xfrm>
          <a:prstGeom prst="down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01ACAB9B-AC91-40AC-B167-8FC69E21D92F}"/>
              </a:ext>
            </a:extLst>
          </p:cNvPr>
          <p:cNvSpPr/>
          <p:nvPr/>
        </p:nvSpPr>
        <p:spPr>
          <a:xfrm>
            <a:off x="9897566" y="4614946"/>
            <a:ext cx="393404" cy="450792"/>
          </a:xfrm>
          <a:prstGeom prst="down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31E4DA76-4536-44D7-AF39-AA8E62D7AA75}"/>
              </a:ext>
            </a:extLst>
          </p:cNvPr>
          <p:cNvSpPr/>
          <p:nvPr/>
        </p:nvSpPr>
        <p:spPr>
          <a:xfrm>
            <a:off x="4852575" y="4627426"/>
            <a:ext cx="393404" cy="450792"/>
          </a:xfrm>
          <a:prstGeom prst="down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A93C5296-1E22-4E43-B479-44BD4069D93F}"/>
              </a:ext>
            </a:extLst>
          </p:cNvPr>
          <p:cNvSpPr/>
          <p:nvPr/>
        </p:nvSpPr>
        <p:spPr>
          <a:xfrm>
            <a:off x="7424125" y="4614445"/>
            <a:ext cx="393404" cy="450792"/>
          </a:xfrm>
          <a:prstGeom prst="down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1655386-4842-4823-930C-1E6EF98ED11D}"/>
              </a:ext>
            </a:extLst>
          </p:cNvPr>
          <p:cNvSpPr txBox="1"/>
          <p:nvPr/>
        </p:nvSpPr>
        <p:spPr>
          <a:xfrm>
            <a:off x="988612" y="5201352"/>
            <a:ext cx="2430665" cy="646331"/>
          </a:xfrm>
          <a:prstGeom prst="rect">
            <a:avLst/>
          </a:prstGeom>
          <a:noFill/>
        </p:spPr>
        <p:txBody>
          <a:bodyPr wrap="none" rtlCol="0">
            <a:spAutoFit/>
          </a:bodyPr>
          <a:lstStyle/>
          <a:p>
            <a:pPr algn="ctr"/>
            <a:r>
              <a:rPr lang="en-US" dirty="0"/>
              <a:t>Efficient Hardware</a:t>
            </a:r>
            <a:br>
              <a:rPr lang="en-US" dirty="0"/>
            </a:br>
            <a:r>
              <a:rPr lang="en-US" dirty="0"/>
              <a:t>and Software Codesigns</a:t>
            </a:r>
          </a:p>
        </p:txBody>
      </p:sp>
      <p:sp>
        <p:nvSpPr>
          <p:cNvPr id="11" name="TextBox 10">
            <a:extLst>
              <a:ext uri="{FF2B5EF4-FFF2-40B4-BE49-F238E27FC236}">
                <a16:creationId xmlns:a16="http://schemas.microsoft.com/office/drawing/2014/main" id="{14A09A1E-13D9-40E3-8B59-2A2EAB517037}"/>
              </a:ext>
            </a:extLst>
          </p:cNvPr>
          <p:cNvSpPr txBox="1"/>
          <p:nvPr/>
        </p:nvSpPr>
        <p:spPr>
          <a:xfrm>
            <a:off x="9192418" y="5201350"/>
            <a:ext cx="1803700" cy="646331"/>
          </a:xfrm>
          <a:prstGeom prst="rect">
            <a:avLst/>
          </a:prstGeom>
          <a:noFill/>
        </p:spPr>
        <p:txBody>
          <a:bodyPr wrap="none" rtlCol="0">
            <a:spAutoFit/>
          </a:bodyPr>
          <a:lstStyle/>
          <a:p>
            <a:pPr algn="ctr"/>
            <a:r>
              <a:rPr lang="en-US" dirty="0"/>
              <a:t>Automated</a:t>
            </a:r>
            <a:br>
              <a:rPr lang="en-US" dirty="0"/>
            </a:br>
            <a:r>
              <a:rPr lang="en-US" dirty="0"/>
              <a:t>Full System-Stack</a:t>
            </a:r>
          </a:p>
        </p:txBody>
      </p:sp>
      <p:sp>
        <p:nvSpPr>
          <p:cNvPr id="12" name="TextBox 11">
            <a:extLst>
              <a:ext uri="{FF2B5EF4-FFF2-40B4-BE49-F238E27FC236}">
                <a16:creationId xmlns:a16="http://schemas.microsoft.com/office/drawing/2014/main" id="{4278F0AB-D921-4D83-BEF5-1315C61D6D89}"/>
              </a:ext>
            </a:extLst>
          </p:cNvPr>
          <p:cNvSpPr txBox="1"/>
          <p:nvPr/>
        </p:nvSpPr>
        <p:spPr>
          <a:xfrm>
            <a:off x="3784347" y="5213829"/>
            <a:ext cx="2529860" cy="646331"/>
          </a:xfrm>
          <a:prstGeom prst="rect">
            <a:avLst/>
          </a:prstGeom>
          <a:noFill/>
        </p:spPr>
        <p:txBody>
          <a:bodyPr wrap="none" rtlCol="0">
            <a:spAutoFit/>
          </a:bodyPr>
          <a:lstStyle/>
          <a:p>
            <a:pPr algn="ctr"/>
            <a:r>
              <a:rPr lang="en-US" dirty="0"/>
              <a:t>Explainable Design Costs</a:t>
            </a:r>
            <a:br>
              <a:rPr lang="en-US" dirty="0"/>
            </a:br>
            <a:r>
              <a:rPr lang="en-US" dirty="0"/>
              <a:t>and Design Decisions</a:t>
            </a:r>
          </a:p>
        </p:txBody>
      </p:sp>
      <p:sp>
        <p:nvSpPr>
          <p:cNvPr id="13" name="TextBox 12">
            <a:extLst>
              <a:ext uri="{FF2B5EF4-FFF2-40B4-BE49-F238E27FC236}">
                <a16:creationId xmlns:a16="http://schemas.microsoft.com/office/drawing/2014/main" id="{B6C8FF00-6C8C-4DA3-951F-5A01FBFEFBEB}"/>
              </a:ext>
            </a:extLst>
          </p:cNvPr>
          <p:cNvSpPr txBox="1"/>
          <p:nvPr/>
        </p:nvSpPr>
        <p:spPr>
          <a:xfrm>
            <a:off x="6986679" y="5200848"/>
            <a:ext cx="1268296" cy="646331"/>
          </a:xfrm>
          <a:prstGeom prst="rect">
            <a:avLst/>
          </a:prstGeom>
          <a:noFill/>
        </p:spPr>
        <p:txBody>
          <a:bodyPr wrap="none" rtlCol="0">
            <a:spAutoFit/>
          </a:bodyPr>
          <a:lstStyle/>
          <a:p>
            <a:pPr algn="ctr"/>
            <a:r>
              <a:rPr lang="en-US" dirty="0"/>
              <a:t>Agile </a:t>
            </a:r>
          </a:p>
          <a:p>
            <a:pPr algn="ctr"/>
            <a:r>
              <a:rPr lang="en-US" dirty="0"/>
              <a:t>Exploration</a:t>
            </a:r>
          </a:p>
        </p:txBody>
      </p:sp>
      <p:pic>
        <p:nvPicPr>
          <p:cNvPr id="15" name="Picture 14">
            <a:extLst>
              <a:ext uri="{FF2B5EF4-FFF2-40B4-BE49-F238E27FC236}">
                <a16:creationId xmlns:a16="http://schemas.microsoft.com/office/drawing/2014/main" id="{95B27A69-AD8D-4A02-98FC-2ADB93D14DF6}"/>
              </a:ext>
            </a:extLst>
          </p:cNvPr>
          <p:cNvPicPr>
            <a:picLocks noChangeAspect="1"/>
          </p:cNvPicPr>
          <p:nvPr/>
        </p:nvPicPr>
        <p:blipFill>
          <a:blip r:embed="rId3"/>
          <a:stretch>
            <a:fillRect/>
          </a:stretch>
        </p:blipFill>
        <p:spPr>
          <a:xfrm>
            <a:off x="0" y="1661810"/>
            <a:ext cx="11574402" cy="2830005"/>
          </a:xfrm>
          <a:prstGeom prst="rect">
            <a:avLst/>
          </a:prstGeom>
        </p:spPr>
      </p:pic>
      <p:sp>
        <p:nvSpPr>
          <p:cNvPr id="4" name="TextBox 3">
            <a:extLst>
              <a:ext uri="{FF2B5EF4-FFF2-40B4-BE49-F238E27FC236}">
                <a16:creationId xmlns:a16="http://schemas.microsoft.com/office/drawing/2014/main" id="{69ACB963-51CF-4EA0-898A-B72F30167507}"/>
              </a:ext>
            </a:extLst>
          </p:cNvPr>
          <p:cNvSpPr txBox="1"/>
          <p:nvPr/>
        </p:nvSpPr>
        <p:spPr>
          <a:xfrm>
            <a:off x="2773424" y="1116137"/>
            <a:ext cx="6139373"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From ML Models to Efficient Hardware/Software Design</a:t>
            </a:r>
          </a:p>
        </p:txBody>
      </p:sp>
    </p:spTree>
    <p:extLst>
      <p:ext uri="{BB962C8B-B14F-4D97-AF65-F5344CB8AC3E}">
        <p14:creationId xmlns:p14="http://schemas.microsoft.com/office/powerpoint/2010/main" val="3636475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PS-Lab-Theme-Org">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lnDef>
      <a:spPr>
        <a:ln>
          <a:solidFill>
            <a:srgbClr val="000000"/>
          </a:solidFill>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PS-Lab-Theme-Org" id="{8FEA965F-B9B0-4104-9216-180B7190E38D}" vid="{717A95AA-5F40-4FFC-942B-DFFAB2E527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MPS-Lab-Theme-Org</Template>
  <TotalTime>11420</TotalTime>
  <Words>5391</Words>
  <Application>Microsoft Office PowerPoint</Application>
  <PresentationFormat>Widescreen</PresentationFormat>
  <Paragraphs>425</Paragraphs>
  <Slides>19</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Arial</vt:lpstr>
      <vt:lpstr>Calibri</vt:lpstr>
      <vt:lpstr>Cambria</vt:lpstr>
      <vt:lpstr>Candara</vt:lpstr>
      <vt:lpstr>Comic Sans MS</vt:lpstr>
      <vt:lpstr>Consolas</vt:lpstr>
      <vt:lpstr>Courier New</vt:lpstr>
      <vt:lpstr>Gill Sans MT</vt:lpstr>
      <vt:lpstr>Times New Roman</vt:lpstr>
      <vt:lpstr>Wingdings</vt:lpstr>
      <vt:lpstr>Wingdings 3</vt:lpstr>
      <vt:lpstr>MPS-Lab-Theme-Org</vt:lpstr>
      <vt:lpstr>Agile Methodology for  Designing Efficient NPUs</vt:lpstr>
      <vt:lpstr>NPUs: Throughout Datacenters and Edge</vt:lpstr>
      <vt:lpstr>Goal: Fast and Efficient HW/SW Codesign</vt:lpstr>
      <vt:lpstr>Need to Explore Efficient Architectures Automatically </vt:lpstr>
      <vt:lpstr>Design Space Specification in DSDL</vt:lpstr>
      <vt:lpstr>Design Space description Language (DSDL)</vt:lpstr>
      <vt:lpstr>Highlights</vt:lpstr>
      <vt:lpstr>System Stack Automation for Architecture Abstraction</vt:lpstr>
      <vt:lpstr>Towards Efficient, Reusable, Explainable, Agile Design Methodology </vt:lpstr>
      <vt:lpstr>Software Design Space: Fixed Dataflows</vt:lpstr>
      <vt:lpstr>NPU Code Optimization: Comprehensive Map Space</vt:lpstr>
      <vt:lpstr>NPUs for Compact Models: Background</vt:lpstr>
      <vt:lpstr>Analyzing NPUs for Recent Dense/Sparse DNNs</vt:lpstr>
      <vt:lpstr>DSE: Drastic but Systematic Pruning</vt:lpstr>
      <vt:lpstr>Efficient HW/SW Codesign: Need Explainability</vt:lpstr>
      <vt:lpstr>Enabling Explainability with Bottleneck Analysis</vt:lpstr>
      <vt:lpstr>NPU Code Optimization: Adaptive Mappings in Seconds</vt:lpstr>
      <vt:lpstr>Integrating Security and Reliability as First-Hand Metric</vt:lpstr>
      <vt:lpstr>Highlights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Shail Dave</dc:creator>
  <cp:lastModifiedBy>SHAIL DAVE (Student)</cp:lastModifiedBy>
  <cp:revision>1384</cp:revision>
  <dcterms:created xsi:type="dcterms:W3CDTF">2020-10-03T18:55:48Z</dcterms:created>
  <dcterms:modified xsi:type="dcterms:W3CDTF">2023-03-13T17:07:57Z</dcterms:modified>
</cp:coreProperties>
</file>