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7" r:id="rId2"/>
    <p:sldId id="265" r:id="rId3"/>
    <p:sldId id="266" r:id="rId4"/>
    <p:sldId id="279" r:id="rId5"/>
    <p:sldId id="268" r:id="rId6"/>
    <p:sldId id="270" r:id="rId7"/>
    <p:sldId id="272" r:id="rId8"/>
    <p:sldId id="273" r:id="rId9"/>
    <p:sldId id="276" r:id="rId10"/>
    <p:sldId id="277" r:id="rId11"/>
    <p:sldId id="260" r:id="rId12"/>
    <p:sldId id="278" r:id="rId13"/>
    <p:sldId id="275" r:id="rId14"/>
    <p:sldId id="261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DF0CA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82183" autoAdjust="0"/>
  </p:normalViewPr>
  <p:slideViewPr>
    <p:cSldViewPr snapToGrid="0">
      <p:cViewPr varScale="1">
        <p:scale>
          <a:sx n="90" d="100"/>
          <a:sy n="90" d="100"/>
        </p:scale>
        <p:origin x="18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D9CC2-8970-43F9-8606-65A5527F7268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7AA87-D62F-4E93-B101-C731436F4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2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map application loops on programmable dataflow accelerators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7AA87-D62F-4E93-B101-C731436F4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34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What results we do simulate?</a:t>
            </a:r>
          </a:p>
          <a:p>
            <a:r>
              <a:rPr lang="en-US" dirty="0"/>
              <a:t>Above 4x better in perf, and &gt; 9x in EDP. Later I’ll explain why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7AA87-D62F-4E93-B101-C731436F4A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64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are the tool options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Auto-optimizer for one layer</a:t>
            </a:r>
          </a:p>
          <a:p>
            <a:pPr marL="171450" indent="-171450">
              <a:buFontTx/>
              <a:buChar char="-"/>
            </a:pPr>
            <a:r>
              <a:rPr lang="en-US" dirty="0"/>
              <a:t>Architecture options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is execution method</a:t>
            </a:r>
          </a:p>
          <a:p>
            <a:pPr marL="171450" indent="-171450">
              <a:buFontTx/>
              <a:buChar char="-"/>
            </a:pPr>
            <a:r>
              <a:rPr lang="en-US" dirty="0"/>
              <a:t>Optimize for the whole model – all </a:t>
            </a:r>
            <a:r>
              <a:rPr lang="en-US" dirty="0" err="1"/>
              <a:t>gemm</a:t>
            </a:r>
            <a:r>
              <a:rPr lang="en-US" dirty="0"/>
              <a:t> and conv layers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fast?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Programmer directed search</a:t>
            </a:r>
          </a:p>
          <a:p>
            <a:pPr marL="171450" indent="-171450">
              <a:buFontTx/>
              <a:buChar char="-"/>
            </a:pPr>
            <a:r>
              <a:rPr lang="en-US" dirty="0"/>
              <a:t>DSE</a:t>
            </a:r>
          </a:p>
          <a:p>
            <a:pPr marL="171450" indent="-171450">
              <a:buFontTx/>
              <a:buChar char="-"/>
            </a:pPr>
            <a:r>
              <a:rPr lang="en-US" dirty="0"/>
              <a:t>Examples for analyzing conv and </a:t>
            </a:r>
            <a:r>
              <a:rPr lang="en-US" dirty="0" err="1"/>
              <a:t>gemm</a:t>
            </a:r>
            <a:r>
              <a:rPr lang="en-US" dirty="0"/>
              <a:t> execution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7AA87-D62F-4E93-B101-C731436F4A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30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Loop invariance of ‘O’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to prune the loop orders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Still left with many valid methods with unique costs. So how to reduce search? Heuristics. Explained in the 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7AA87-D62F-4E93-B101-C731436F4A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82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Different factors of the system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Explain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7AA87-D62F-4E93-B101-C731436F4A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 intensive Machine learning models are important,</a:t>
            </a:r>
            <a:r>
              <a:rPr lang="en-US" dirty="0"/>
              <a:t> they bring intelligence in the system.</a:t>
            </a:r>
          </a:p>
          <a:p>
            <a:r>
              <a:rPr lang="en-US" dirty="0"/>
              <a:t>Compute intense and memory bound – </a:t>
            </a:r>
            <a:r>
              <a:rPr lang="en-US" b="1" dirty="0"/>
              <a:t>critical to accelerate.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7AA87-D62F-4E93-B101-C731436F4A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88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/>
              <a:t>Dataflow accelerators</a:t>
            </a:r>
            <a:r>
              <a:rPr lang="en-US" dirty="0"/>
              <a:t> and their variants like (sys array based </a:t>
            </a:r>
            <a:r>
              <a:rPr lang="en-US" dirty="0" err="1"/>
              <a:t>accels</a:t>
            </a:r>
            <a:r>
              <a:rPr lang="en-US" dirty="0"/>
              <a:t>, </a:t>
            </a:r>
            <a:r>
              <a:rPr lang="en-US" dirty="0" err="1"/>
              <a:t>cgras</a:t>
            </a:r>
            <a:r>
              <a:rPr lang="en-US" dirty="0"/>
              <a:t> or spatial architectures) </a:t>
            </a:r>
            <a:r>
              <a:rPr lang="en-US" b="1" dirty="0"/>
              <a:t>repeatedly demonstrated for energy-efficient accel of ML kernels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What is DFA? </a:t>
            </a:r>
            <a:r>
              <a:rPr lang="en-US" dirty="0"/>
              <a:t>What is PE? </a:t>
            </a:r>
            <a:r>
              <a:rPr lang="en-US" b="1" dirty="0"/>
              <a:t>Why energy-efficient?</a:t>
            </a:r>
            <a:r>
              <a:rPr lang="en-US" dirty="0"/>
              <a:t> Simple PEs. Most management is in SW. (overall over 100x better power-efficient compared to edge GPU)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Maximize throughput – how?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7AA87-D62F-4E93-B101-C731436F4A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9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 community infrastructure on understanding DFA design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What is </a:t>
            </a:r>
            <a:r>
              <a:rPr lang="en-US" b="1" dirty="0" err="1"/>
              <a:t>DiRAC</a:t>
            </a:r>
            <a:r>
              <a:rPr lang="en-US" b="1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How the programmer can use it?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example I am running?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How to run it?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is output: should be 7776 ops on 9 PEs – 864 ticks. It is almost double, why because it also includes latency for loading data from DRAM (for first time) and write-back to DRAM (for last time).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programs it can run?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7AA87-D62F-4E93-B101-C731436F4A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1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Convolution kernel. How convolution works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Big question: What is mapping?</a:t>
            </a:r>
          </a:p>
          <a:p>
            <a:pPr marL="171450" indent="-171450">
              <a:buFontTx/>
              <a:buChar char="-"/>
            </a:pPr>
            <a:r>
              <a:rPr lang="en-US" dirty="0"/>
              <a:t>If I need to map – find out what data each PE executes, i.e., ‘O’ loops are in space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Then, need to find out  what data gets accessed from each memory level. E.g. in registers, and in scratchpad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Different mappings imply different accelerations. Can be significant.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7AA87-D62F-4E93-B101-C731436F4A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97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visualize each loop into 4 level, </a:t>
            </a:r>
            <a:r>
              <a:rPr lang="en-US" b="1" dirty="0"/>
              <a:t>7 to 28</a:t>
            </a:r>
          </a:p>
          <a:p>
            <a:r>
              <a:rPr lang="en-US" b="1" dirty="0"/>
              <a:t>What each level represent</a:t>
            </a:r>
          </a:p>
          <a:p>
            <a:r>
              <a:rPr lang="en-US" b="1" dirty="0"/>
              <a:t>How tiling and ordering captures the vast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7AA87-D62F-4E93-B101-C731436F4A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02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PE computes unique ‘O’, PE(1,1) computes O(1,1)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7AA87-D62F-4E93-B101-C731436F4A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29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weight stationary.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7AA87-D62F-4E93-B101-C731436F4A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65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Analytical models are becoming the norm. Why?</a:t>
            </a:r>
            <a:r>
              <a:rPr lang="en-US" dirty="0"/>
              <a:t> – </a:t>
            </a:r>
          </a:p>
          <a:p>
            <a:pPr marL="171450" indent="-171450">
              <a:buFontTx/>
              <a:buChar char="-"/>
            </a:pPr>
            <a:r>
              <a:rPr lang="en-US" dirty="0"/>
              <a:t>HW is Simple, </a:t>
            </a:r>
            <a:r>
              <a:rPr lang="en-US" sz="1200" b="1" dirty="0"/>
              <a:t>Feasible to achieve near-actual estimate of execution metrics.</a:t>
            </a:r>
          </a:p>
          <a:p>
            <a:pPr marL="171450" indent="-171450">
              <a:buFontTx/>
              <a:buChar char="-"/>
            </a:pPr>
            <a:r>
              <a:rPr lang="en-US" sz="1200" b="1" dirty="0"/>
              <a:t>Mapping search-space and architecture design-space is just too large. </a:t>
            </a:r>
            <a:r>
              <a:rPr lang="en-US" dirty="0"/>
              <a:t>Faster to explore compared to running on actual architecture,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and importantly </a:t>
            </a:r>
            <a:r>
              <a:rPr lang="en-US" sz="1200" b="1" dirty="0"/>
              <a:t>Comprehensive static estimate of accelerator system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b="1" dirty="0"/>
              <a:t>What features our model considers?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7AA87-D62F-4E93-B101-C731436F4A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6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715992"/>
            <a:ext cx="6858000" cy="1627158"/>
          </a:xfrm>
        </p:spPr>
        <p:txBody>
          <a:bodyPr anchor="t" anchorCtr="0"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2004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1C9F1C18-9E65-4680-85A1-4BF3B9040847}" type="datetime1">
              <a:rPr lang="en-US" smtClean="0"/>
              <a:t>10/19/2019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715992"/>
            <a:ext cx="7315200" cy="191506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200400"/>
            <a:ext cx="7315200" cy="1017916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4" y="715992"/>
            <a:ext cx="238125" cy="191506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399" y="3200398"/>
            <a:ext cx="228599" cy="1017917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09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CCC4A39-5B80-42BB-B647-BDC5234C2101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CD7389CA-FCBF-4883-BDF1-F9B2C9F98570}" type="datetime1">
              <a:rPr lang="en-US" smtClean="0"/>
              <a:t>10/19/2019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CCC4A39-5B80-42BB-B647-BDC5234C210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5A17730C-FFEB-4AC4-8D03-AF57E0E83325}" type="datetime1">
              <a:rPr lang="en-US" smtClean="0"/>
              <a:t>10/19/2019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</p:spTree>
    <p:extLst>
      <p:ext uri="{BB962C8B-B14F-4D97-AF65-F5344CB8AC3E}">
        <p14:creationId xmlns:p14="http://schemas.microsoft.com/office/powerpoint/2010/main" val="303037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59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CCC4A39-5B80-42BB-B647-BDC5234C21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1450" y="1040446"/>
            <a:ext cx="8630718" cy="508603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97815C5E-B424-48D9-9E43-06AFA03DA063}" type="datetime1">
              <a:rPr lang="en-US" smtClean="0"/>
              <a:t>10/19/2019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192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8956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0668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10668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1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2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3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C5B9E3C4-3132-4B54-B475-80A492EDA30D}" type="datetime1">
              <a:rPr lang="en-US" smtClean="0"/>
              <a:t>10/19/2019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</p:spTree>
    <p:extLst>
      <p:ext uri="{BB962C8B-B14F-4D97-AF65-F5344CB8AC3E}">
        <p14:creationId xmlns:p14="http://schemas.microsoft.com/office/powerpoint/2010/main" val="3561540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CCC4A39-5B80-42BB-B647-BDC5234C2101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692DBAA-D068-4332-BED2-B68040F74166}" type="datetime1">
              <a:rPr lang="en-US" smtClean="0"/>
              <a:t>10/19/2019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3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CCC4A39-5B80-42BB-B647-BDC5234C2101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8C2DD41E-1EAE-42A9-A621-8D185652E878}" type="datetime1">
              <a:rPr lang="en-US" smtClean="0"/>
              <a:t>10/19/2019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8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CCC4A39-5B80-42BB-B647-BDC5234C2101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86D2896C-ECF1-47EE-802F-EF53920BEFB9}" type="datetime1">
              <a:rPr lang="en-US" smtClean="0"/>
              <a:t>10/19/2019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4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CCC4A39-5B80-42BB-B647-BDC5234C2101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66F132E-3BCA-40A1-A6F4-256CBF882FBB}" type="datetime1">
              <a:rPr lang="en-US" smtClean="0"/>
              <a:t>10/19/2019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</p:spTree>
    <p:extLst>
      <p:ext uri="{BB962C8B-B14F-4D97-AF65-F5344CB8AC3E}">
        <p14:creationId xmlns:p14="http://schemas.microsoft.com/office/powerpoint/2010/main" val="111468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CCC4A39-5B80-42BB-B647-BDC5234C2101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377655A3-85AD-4903-911C-EDC67E051010}" type="datetime1">
              <a:rPr lang="en-US" smtClean="0"/>
              <a:t>10/19/2019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</p:spTree>
    <p:extLst>
      <p:ext uri="{BB962C8B-B14F-4D97-AF65-F5344CB8AC3E}">
        <p14:creationId xmlns:p14="http://schemas.microsoft.com/office/powerpoint/2010/main" val="269858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CCC4A39-5B80-42BB-B647-BDC5234C2101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3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4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5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6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4D8FF9F1-72AA-4D11-9FF0-84F9ECCF4188}" type="datetime1">
              <a:rPr lang="en-US" smtClean="0"/>
              <a:t>10/19/2019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</p:spTree>
    <p:extLst>
      <p:ext uri="{BB962C8B-B14F-4D97-AF65-F5344CB8AC3E}">
        <p14:creationId xmlns:p14="http://schemas.microsoft.com/office/powerpoint/2010/main" val="3259062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990600"/>
            <a:ext cx="8772525" cy="525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7467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63500" cap="flat" cmpd="sng" algn="ctr">
            <a:gradFill flip="none" rotWithShape="1">
              <a:gsLst>
                <a:gs pos="0">
                  <a:srgbClr val="0808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CCC4A39-5B80-42BB-B647-BDC5234C2101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5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6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7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8" name="Date Placeholder 27"/>
          <p:cNvSpPr>
            <a:spLocks noGrp="1"/>
          </p:cNvSpPr>
          <p:nvPr>
            <p:ph type="dt" sz="half" idx="2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BCCFF3F3-E07C-45F7-AE9C-5A4D69AE323E}" type="datetime1">
              <a:rPr lang="en-US" smtClean="0"/>
              <a:t>10/19/2019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1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ndara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rgbClr val="002060"/>
          </a:solidFill>
          <a:latin typeface="Candara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400" kern="1200">
          <a:solidFill>
            <a:srgbClr val="006600"/>
          </a:solidFill>
          <a:latin typeface="Candara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631" y="703118"/>
            <a:ext cx="7031568" cy="2030855"/>
          </a:xfrm>
        </p:spPr>
        <p:txBody>
          <a:bodyPr/>
          <a:lstStyle/>
          <a:p>
            <a:r>
              <a:rPr lang="en-US" i="1" dirty="0" err="1"/>
              <a:t>dMazeRunner</a:t>
            </a:r>
            <a:r>
              <a:rPr lang="en-US" dirty="0"/>
              <a:t>: Executing Perfectly Nested Loops on Dataflow Accelerators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200400"/>
            <a:ext cx="6858000" cy="118872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ndara" panose="020E0502030303020204" pitchFamily="34" charset="0"/>
              </a:rPr>
              <a:t>Shail Dave</a:t>
            </a:r>
            <a:r>
              <a:rPr lang="en-US" sz="2400" b="1" baseline="30000" dirty="0">
                <a:latin typeface="Candara" panose="020E0502030303020204" pitchFamily="34" charset="0"/>
              </a:rPr>
              <a:t>1</a:t>
            </a:r>
            <a:r>
              <a:rPr lang="en-US" sz="2400" b="1" dirty="0">
                <a:latin typeface="Candara" panose="020E0502030303020204" pitchFamily="34" charset="0"/>
              </a:rPr>
              <a:t>, </a:t>
            </a:r>
            <a:r>
              <a:rPr lang="en-US" sz="2400" b="1" dirty="0" err="1">
                <a:latin typeface="Candara" panose="020E0502030303020204" pitchFamily="34" charset="0"/>
              </a:rPr>
              <a:t>Youngbin</a:t>
            </a:r>
            <a:r>
              <a:rPr lang="en-US" sz="2400" b="1" dirty="0">
                <a:latin typeface="Candara" panose="020E0502030303020204" pitchFamily="34" charset="0"/>
              </a:rPr>
              <a:t> Kim</a:t>
            </a:r>
            <a:r>
              <a:rPr lang="en-US" sz="2400" b="1" baseline="30000" dirty="0">
                <a:latin typeface="Candara" panose="020E0502030303020204" pitchFamily="34" charset="0"/>
              </a:rPr>
              <a:t>2</a:t>
            </a:r>
            <a:r>
              <a:rPr lang="en-US" sz="2400" b="1" dirty="0">
                <a:latin typeface="Candara" panose="020E0502030303020204" pitchFamily="34" charset="0"/>
              </a:rPr>
              <a:t>, </a:t>
            </a:r>
            <a:r>
              <a:rPr lang="en-US" sz="2400" b="1" dirty="0" err="1">
                <a:latin typeface="Candara" panose="020E0502030303020204" pitchFamily="34" charset="0"/>
              </a:rPr>
              <a:t>Sasikanth</a:t>
            </a:r>
            <a:r>
              <a:rPr lang="en-US" sz="2400" b="1" dirty="0">
                <a:latin typeface="Candara" panose="020E0502030303020204" pitchFamily="34" charset="0"/>
              </a:rPr>
              <a:t> Avancha</a:t>
            </a:r>
            <a:r>
              <a:rPr lang="en-US" sz="2400" b="1" baseline="30000" dirty="0">
                <a:latin typeface="Candara" panose="020E0502030303020204" pitchFamily="34" charset="0"/>
              </a:rPr>
              <a:t>3,</a:t>
            </a:r>
          </a:p>
          <a:p>
            <a:r>
              <a:rPr lang="en-US" sz="2400" b="1" dirty="0" err="1">
                <a:latin typeface="Candara" panose="020E0502030303020204" pitchFamily="34" charset="0"/>
              </a:rPr>
              <a:t>Kyoungwoo</a:t>
            </a:r>
            <a:r>
              <a:rPr lang="en-US" sz="2400" b="1" dirty="0">
                <a:latin typeface="Candara" panose="020E0502030303020204" pitchFamily="34" charset="0"/>
              </a:rPr>
              <a:t> Lee</a:t>
            </a:r>
            <a:r>
              <a:rPr lang="en-US" sz="2400" b="1" baseline="30000" dirty="0">
                <a:latin typeface="Candara" panose="020E0502030303020204" pitchFamily="34" charset="0"/>
              </a:rPr>
              <a:t>2</a:t>
            </a:r>
            <a:r>
              <a:rPr lang="en-US" sz="2400" b="1" dirty="0">
                <a:latin typeface="Candara" panose="020E0502030303020204" pitchFamily="34" charset="0"/>
              </a:rPr>
              <a:t>, Aviral Shrivastava</a:t>
            </a:r>
            <a:r>
              <a:rPr lang="en-US" sz="2400" b="1" baseline="30000" dirty="0">
                <a:latin typeface="Candara" panose="020E0502030303020204" pitchFamily="34" charset="0"/>
              </a:rPr>
              <a:t>1</a:t>
            </a:r>
            <a:endParaRPr lang="en-US" sz="2400" b="1" dirty="0">
              <a:latin typeface="Candara" panose="020E05020303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74076-1064-42AB-A11E-324A782B4173}"/>
              </a:ext>
            </a:extLst>
          </p:cNvPr>
          <p:cNvSpPr txBox="1"/>
          <p:nvPr/>
        </p:nvSpPr>
        <p:spPr>
          <a:xfrm>
            <a:off x="932420" y="4389120"/>
            <a:ext cx="67794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rPr>
              <a:t>[1] Compiler Microarchitecture Lab, Arizona State University</a:t>
            </a:r>
          </a:p>
          <a:p>
            <a:r>
              <a:rPr lang="en-US" sz="2000" b="1" dirty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rPr>
              <a:t>[2] Department of Computer Science, Yonsei University</a:t>
            </a:r>
          </a:p>
          <a:p>
            <a:r>
              <a:rPr lang="en-US" sz="2000" b="1" dirty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rPr>
              <a:t>[3] Parallel Computing Lab, Intel Labs</a:t>
            </a:r>
          </a:p>
        </p:txBody>
      </p:sp>
      <p:pic>
        <p:nvPicPr>
          <p:cNvPr id="5" name="그림 12">
            <a:extLst>
              <a:ext uri="{FF2B5EF4-FFF2-40B4-BE49-F238E27FC236}">
                <a16:creationId xmlns:a16="http://schemas.microsoft.com/office/drawing/2014/main" id="{5E209CB2-F224-4D20-B158-342941C13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856" y="5507132"/>
            <a:ext cx="1092129" cy="1092129"/>
          </a:xfrm>
          <a:prstGeom prst="rect">
            <a:avLst/>
          </a:prstGeom>
        </p:spPr>
      </p:pic>
      <p:pic>
        <p:nvPicPr>
          <p:cNvPr id="6" name="Picture 2" descr="A S U">
            <a:extLst>
              <a:ext uri="{FF2B5EF4-FFF2-40B4-BE49-F238E27FC236}">
                <a16:creationId xmlns:a16="http://schemas.microsoft.com/office/drawing/2014/main" id="{ECEE530D-B0B3-42B2-AD63-593712606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31" y="5871210"/>
            <a:ext cx="3105450" cy="55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l logo">
            <a:extLst>
              <a:ext uri="{FF2B5EF4-FFF2-40B4-BE49-F238E27FC236}">
                <a16:creationId xmlns:a16="http://schemas.microsoft.com/office/drawing/2014/main" id="{4575D0CC-39CF-431C-A05D-17C8C15FD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760" y="5534518"/>
            <a:ext cx="1563771" cy="103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0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FDEC-EB48-4EDE-B236-6B26A3E0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Execution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7B1147-43B2-4AFA-A3C1-14D0559F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D9F84-A6B9-4AF9-9EB8-49C31C2543D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353535">
                  <a:alpha val="20784"/>
                </a:srgbClr>
              </a:clrFrom>
              <a:clrTo>
                <a:srgbClr val="35353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088" y="876844"/>
            <a:ext cx="6905545" cy="25349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3B1878-9463-4F44-ACEC-42342681CE1C}"/>
              </a:ext>
            </a:extLst>
          </p:cNvPr>
          <p:cNvSpPr txBox="1"/>
          <p:nvPr/>
        </p:nvSpPr>
        <p:spPr>
          <a:xfrm>
            <a:off x="1117885" y="1017431"/>
            <a:ext cx="5352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ndara" panose="020E0502030303020204" pitchFamily="34" charset="0"/>
                <a:cs typeface="Calibri" panose="020F0502020204030204" pitchFamily="34" charset="0"/>
              </a:rPr>
              <a:t>Validation against DNN Optimizer of Yang et al.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8567D-5B4A-4069-9E26-161A5356E91F}"/>
              </a:ext>
            </a:extLst>
          </p:cNvPr>
          <p:cNvSpPr txBox="1"/>
          <p:nvPr/>
        </p:nvSpPr>
        <p:spPr>
          <a:xfrm>
            <a:off x="612648" y="3255710"/>
            <a:ext cx="6789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Yang, Xuan, M. Gao, J. Pu, A. Nayak, Q. Liu, S. Bell, J. Setter, K. Cao, H. Ha, Christos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Kozyrakis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and Mark Horowitz. "DNN Dataflow Choice Is Overrated." </a:t>
            </a: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‘18]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9D451-42E7-4CEE-B19C-93CB4D38AB23}"/>
              </a:ext>
            </a:extLst>
          </p:cNvPr>
          <p:cNvSpPr txBox="1"/>
          <p:nvPr/>
        </p:nvSpPr>
        <p:spPr>
          <a:xfrm>
            <a:off x="6787966" y="927127"/>
            <a:ext cx="2247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 estimate differs by ~4.2% for various execution methods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efficient mappings, major energy spent in RF accesses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6BD487-F15E-40B5-8748-2B8859CF9610}"/>
              </a:ext>
            </a:extLst>
          </p:cNvPr>
          <p:cNvSpPr/>
          <p:nvPr/>
        </p:nvSpPr>
        <p:spPr>
          <a:xfrm>
            <a:off x="1203158" y="1772200"/>
            <a:ext cx="5508590" cy="575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40464-8E19-4109-BC71-D4D7374AA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37" y="4104037"/>
            <a:ext cx="5167536" cy="22254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B2B55F-FCDD-47AB-A462-4077A2ABE918}"/>
              </a:ext>
            </a:extLst>
          </p:cNvPr>
          <p:cNvSpPr txBox="1"/>
          <p:nvPr/>
        </p:nvSpPr>
        <p:spPr>
          <a:xfrm>
            <a:off x="2234627" y="3911341"/>
            <a:ext cx="3521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ndara" panose="020E0502030303020204" pitchFamily="34" charset="0"/>
                <a:cs typeface="Calibri" panose="020F0502020204030204" pitchFamily="34" charset="0"/>
              </a:rPr>
              <a:t>Validation against Eyeriss Chip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146C9D-F9EE-4B7F-B0CA-7D0BF649EF03}"/>
              </a:ext>
            </a:extLst>
          </p:cNvPr>
          <p:cNvSpPr/>
          <p:nvPr/>
        </p:nvSpPr>
        <p:spPr>
          <a:xfrm>
            <a:off x="6111873" y="4281267"/>
            <a:ext cx="28146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Chen, Yu-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Hsin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et al. "Eyeriss: An energy-efficient reconfigurable accelerator for deep convolutional neural networks." [JSSC ’17]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FA50D3-D484-43F0-90E1-3D5C2D1019D8}"/>
              </a:ext>
            </a:extLst>
          </p:cNvPr>
          <p:cNvSpPr txBox="1"/>
          <p:nvPr/>
        </p:nvSpPr>
        <p:spPr>
          <a:xfrm>
            <a:off x="3522443" y="4331409"/>
            <a:ext cx="2589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~11% perf. difference vs. real-chip execution</a:t>
            </a:r>
          </a:p>
        </p:txBody>
      </p:sp>
    </p:spTree>
    <p:extLst>
      <p:ext uri="{BB962C8B-B14F-4D97-AF65-F5344CB8AC3E}">
        <p14:creationId xmlns:p14="http://schemas.microsoft.com/office/powerpoint/2010/main" val="907470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D498-3267-4FDD-BC27-753C1444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9X reduction in EDP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23DF1B-9C48-4A72-B161-2AD76A08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BEA1942-A630-4DD8-9524-F76CCF2ECAE9}"/>
              </a:ext>
            </a:extLst>
          </p:cNvPr>
          <p:cNvGrpSpPr/>
          <p:nvPr/>
        </p:nvGrpSpPr>
        <p:grpSpPr>
          <a:xfrm>
            <a:off x="343919" y="1254746"/>
            <a:ext cx="8539110" cy="4259023"/>
            <a:chOff x="906156" y="415039"/>
            <a:chExt cx="10655253" cy="572094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2673BF-7CDA-4B1D-9A8F-346518007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440" y="1507438"/>
              <a:ext cx="9723121" cy="462854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F59B5B-720D-4ADE-8B26-2D3D8CDCD3DD}"/>
                </a:ext>
              </a:extLst>
            </p:cNvPr>
            <p:cNvSpPr txBox="1"/>
            <p:nvPr/>
          </p:nvSpPr>
          <p:spPr>
            <a:xfrm rot="16200000">
              <a:off x="-662171" y="3269036"/>
              <a:ext cx="3940854" cy="46085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ndara" panose="020E0502030303020204" pitchFamily="34" charset="0"/>
                </a:rPr>
                <a:t>EDP (Energy-Delay Product)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341B76-676B-4ADF-954D-28F1F31F700C}"/>
                </a:ext>
              </a:extLst>
            </p:cNvPr>
            <p:cNvSpPr txBox="1"/>
            <p:nvPr/>
          </p:nvSpPr>
          <p:spPr>
            <a:xfrm rot="16200000">
              <a:off x="9511928" y="3073353"/>
              <a:ext cx="3192562" cy="46085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ndara" panose="020E0502030303020204" pitchFamily="34" charset="0"/>
                </a:rPr>
                <a:t>Total Execution Cycles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826E66-45FE-4EE1-8BE3-5099E29905B3}"/>
                </a:ext>
              </a:extLst>
            </p:cNvPr>
            <p:cNvSpPr txBox="1"/>
            <p:nvPr/>
          </p:nvSpPr>
          <p:spPr>
            <a:xfrm>
              <a:off x="2464400" y="1426246"/>
              <a:ext cx="2188680" cy="454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Output Stationary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4253D9-50E5-46B6-A925-F5A2B09B0DE3}"/>
                </a:ext>
              </a:extLst>
            </p:cNvPr>
            <p:cNvSpPr txBox="1"/>
            <p:nvPr/>
          </p:nvSpPr>
          <p:spPr>
            <a:xfrm>
              <a:off x="5252966" y="1140986"/>
              <a:ext cx="1328810" cy="785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Weight </a:t>
              </a:r>
              <a:b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Stationary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15EFCD-C199-4F8D-B1E8-0A2B3BBA18C5}"/>
                </a:ext>
              </a:extLst>
            </p:cNvPr>
            <p:cNvSpPr txBox="1"/>
            <p:nvPr/>
          </p:nvSpPr>
          <p:spPr>
            <a:xfrm>
              <a:off x="7070772" y="1136288"/>
              <a:ext cx="1328810" cy="785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Row </a:t>
              </a:r>
              <a:b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Stationary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84FE27-64EE-4222-9016-013323CC9046}"/>
                </a:ext>
              </a:extLst>
            </p:cNvPr>
            <p:cNvSpPr txBox="1"/>
            <p:nvPr/>
          </p:nvSpPr>
          <p:spPr>
            <a:xfrm>
              <a:off x="8916839" y="1236758"/>
              <a:ext cx="2644570" cy="659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Coarse Weight Stationary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909C1C-FAE0-4427-AABC-E5459999CA66}"/>
                </a:ext>
              </a:extLst>
            </p:cNvPr>
            <p:cNvSpPr txBox="1"/>
            <p:nvPr/>
          </p:nvSpPr>
          <p:spPr>
            <a:xfrm>
              <a:off x="906156" y="415039"/>
              <a:ext cx="10551749" cy="537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andara" panose="020E0502030303020204" pitchFamily="34" charset="0"/>
                  <a:cs typeface="Calibri" panose="020F0502020204030204" pitchFamily="34" charset="0"/>
                </a:rPr>
                <a:t>Executing ResNet layers on 256-PE, 512B RF, 128kB SPM dataflow accelerator</a:t>
              </a: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1F043D-B6E5-45DF-B53A-7CDD7C7A13FC}"/>
              </a:ext>
            </a:extLst>
          </p:cNvPr>
          <p:cNvCxnSpPr/>
          <p:nvPr/>
        </p:nvCxnSpPr>
        <p:spPr>
          <a:xfrm flipV="1">
            <a:off x="3760236" y="1875453"/>
            <a:ext cx="0" cy="2416628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6698A3-C16A-4AD4-86D2-2C220A6613B4}"/>
              </a:ext>
            </a:extLst>
          </p:cNvPr>
          <p:cNvCxnSpPr/>
          <p:nvPr/>
        </p:nvCxnSpPr>
        <p:spPr>
          <a:xfrm flipV="1">
            <a:off x="5284236" y="1869469"/>
            <a:ext cx="0" cy="2416628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C36699-175A-4D00-9B3E-12601E06089E}"/>
              </a:ext>
            </a:extLst>
          </p:cNvPr>
          <p:cNvCxnSpPr/>
          <p:nvPr/>
        </p:nvCxnSpPr>
        <p:spPr>
          <a:xfrm flipV="1">
            <a:off x="6794775" y="1892019"/>
            <a:ext cx="0" cy="2416628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76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0697-6A10-4689-A998-623A852D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dMazeRunner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8CA8E1-EFCC-44EF-8529-80BED8BB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F78D8-EBC8-4C4A-BB5C-1C44D6A8C44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dMazeRunner</a:t>
            </a:r>
            <a:r>
              <a:rPr lang="en-US" dirty="0"/>
              <a:t> Demo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D1FE8F-A4A9-4DB0-8CE8-6253BC2F5A1C}"/>
              </a:ext>
            </a:extLst>
          </p:cNvPr>
          <p:cNvSpPr/>
          <p:nvPr/>
        </p:nvSpPr>
        <p:spPr>
          <a:xfrm>
            <a:off x="1739806" y="6322000"/>
            <a:ext cx="54940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Release: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https://github.com/cmlasu/dMazeRunner</a:t>
            </a:r>
          </a:p>
        </p:txBody>
      </p:sp>
    </p:spTree>
    <p:extLst>
      <p:ext uri="{BB962C8B-B14F-4D97-AF65-F5344CB8AC3E}">
        <p14:creationId xmlns:p14="http://schemas.microsoft.com/office/powerpoint/2010/main" val="268407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F483BD-1F7F-4B30-8107-D0E06354D22A}"/>
              </a:ext>
            </a:extLst>
          </p:cNvPr>
          <p:cNvSpPr/>
          <p:nvPr/>
        </p:nvSpPr>
        <p:spPr>
          <a:xfrm>
            <a:off x="719469" y="2010189"/>
            <a:ext cx="2562727" cy="575815"/>
          </a:xfrm>
          <a:prstGeom prst="rect">
            <a:avLst/>
          </a:prstGeom>
          <a:solidFill>
            <a:srgbClr val="FDF0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F09429-DD9D-4BAF-82DF-BF316281EA45}"/>
              </a:ext>
            </a:extLst>
          </p:cNvPr>
          <p:cNvSpPr/>
          <p:nvPr/>
        </p:nvSpPr>
        <p:spPr>
          <a:xfrm>
            <a:off x="617459" y="5071006"/>
            <a:ext cx="3200980" cy="390833"/>
          </a:xfrm>
          <a:prstGeom prst="rect">
            <a:avLst/>
          </a:prstGeom>
          <a:solidFill>
            <a:srgbClr val="FDF0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31BC3-97CA-476A-83DD-B90D66A1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Drastic Pruning of Search Space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7A4241-D081-4B95-8C5A-28CF4484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1853AAC-0818-42A8-A7B1-58AF41CE7E37}"/>
              </a:ext>
            </a:extLst>
          </p:cNvPr>
          <p:cNvSpPr txBox="1">
            <a:spLocks/>
          </p:cNvSpPr>
          <p:nvPr/>
        </p:nvSpPr>
        <p:spPr>
          <a:xfrm>
            <a:off x="361890" y="1363274"/>
            <a:ext cx="3418030" cy="3047686"/>
          </a:xfrm>
          <a:prstGeom prst="rect">
            <a:avLst/>
          </a:prstGeom>
          <a:noFill/>
        </p:spPr>
        <p:txBody>
          <a:bodyPr vert="horz" lIns="88973" tIns="44486" rIns="88973" bIns="44486" rtlCol="0">
            <a:normAutofit lnSpcReduction="1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n = 1:N=2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for m = 1:M=8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1:C=4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1:Fy=3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spcAft>
                <a:spcPts val="97"/>
              </a:spcAft>
              <a:buNone/>
              <a:tabLst>
                <a:tab pos="168366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 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O[n][m]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[n][c][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]×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[m][c][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E62ADE-49C4-40FC-8ED4-9144353D794E}"/>
              </a:ext>
            </a:extLst>
          </p:cNvPr>
          <p:cNvGrpSpPr/>
          <p:nvPr/>
        </p:nvGrpSpPr>
        <p:grpSpPr>
          <a:xfrm>
            <a:off x="628142" y="5086829"/>
            <a:ext cx="3190297" cy="1015664"/>
            <a:chOff x="7518025" y="1890466"/>
            <a:chExt cx="3772606" cy="449056"/>
          </a:xfrm>
        </p:grpSpPr>
        <p:sp>
          <p:nvSpPr>
            <p:cNvPr id="8" name="TextBox 53">
              <a:extLst>
                <a:ext uri="{FF2B5EF4-FFF2-40B4-BE49-F238E27FC236}">
                  <a16:creationId xmlns:a16="http://schemas.microsoft.com/office/drawing/2014/main" id="{D670E1F8-415B-4433-9262-6771B448AE89}"/>
                </a:ext>
              </a:extLst>
            </p:cNvPr>
            <p:cNvSpPr txBox="1"/>
            <p:nvPr/>
          </p:nvSpPr>
          <p:spPr>
            <a:xfrm>
              <a:off x="7518025" y="1890466"/>
              <a:ext cx="3772606" cy="449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/>
                <a:t>O             	               </a:t>
              </a:r>
              <a:r>
                <a:rPr lang="en-US" sz="20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2000" b="1" dirty="0"/>
                <a:t>, </a:t>
              </a:r>
              <a:r>
                <a:rPr lang="en-US" sz="2000" b="1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fy</a:t>
              </a:r>
              <a:endParaRPr lang="en-US" sz="2000" b="1" dirty="0"/>
            </a:p>
            <a:p>
              <a:r>
                <a:rPr lang="en-US" sz="2000" b="1" dirty="0"/>
                <a:t> </a:t>
              </a:r>
              <a:r>
                <a:rPr lang="en-US" sz="2000" dirty="0"/>
                <a:t>I</a:t>
              </a:r>
              <a:r>
                <a:rPr lang="en-US" sz="2000" b="1" dirty="0"/>
                <a:t>                                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endParaRPr lang="en-US" sz="2000" dirty="0"/>
            </a:p>
            <a:p>
              <a:r>
                <a:rPr lang="en-US" sz="2000" dirty="0"/>
                <a:t>W        	                     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endParaRPr lang="en-US" sz="2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3D04F58-50E2-4CFB-9830-F472C35A2E0B}"/>
                </a:ext>
              </a:extLst>
            </p:cNvPr>
            <p:cNvCxnSpPr>
              <a:cxnSpLocks/>
            </p:cNvCxnSpPr>
            <p:nvPr/>
          </p:nvCxnSpPr>
          <p:spPr>
            <a:xfrm>
              <a:off x="8081046" y="1968407"/>
              <a:ext cx="22861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CD93E9-9304-43A2-81FA-B5D6E2A761F1}"/>
                </a:ext>
              </a:extLst>
            </p:cNvPr>
            <p:cNvCxnSpPr>
              <a:cxnSpLocks/>
            </p:cNvCxnSpPr>
            <p:nvPr/>
          </p:nvCxnSpPr>
          <p:spPr>
            <a:xfrm>
              <a:off x="8005366" y="2117214"/>
              <a:ext cx="23191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D41A8C0-B905-4B2E-9647-5A5224D0E4DF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98" y="2275900"/>
              <a:ext cx="2234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D3E9B9B-6C92-4361-891B-969081E21D69}"/>
              </a:ext>
            </a:extLst>
          </p:cNvPr>
          <p:cNvSpPr/>
          <p:nvPr/>
        </p:nvSpPr>
        <p:spPr>
          <a:xfrm>
            <a:off x="646995" y="4441625"/>
            <a:ext cx="2941868" cy="5909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invariant of loops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 index variables </a:t>
            </a: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90C7A332-67FE-4EFC-95EE-BF8BC748B8F7}"/>
              </a:ext>
            </a:extLst>
          </p:cNvPr>
          <p:cNvSpPr txBox="1"/>
          <p:nvPr/>
        </p:nvSpPr>
        <p:spPr>
          <a:xfrm>
            <a:off x="4220916" y="2519405"/>
            <a:ext cx="4636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ndara" panose="020E0502030303020204" pitchFamily="34" charset="0"/>
                <a:cs typeface="Calibri" panose="020F0502020204030204" pitchFamily="34" charset="0"/>
              </a:rPr>
              <a:t>Unique Reuse Factors for Data Operands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9C1E14-DD36-4AF4-B425-8C5C3945D3D9}"/>
              </a:ext>
            </a:extLst>
          </p:cNvPr>
          <p:cNvSpPr txBox="1"/>
          <p:nvPr/>
        </p:nvSpPr>
        <p:spPr>
          <a:xfrm>
            <a:off x="6916222" y="5169451"/>
            <a:ext cx="194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Operand ‘O’ reused across both loops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4258E1-D693-4299-B24B-C890FC2726A6}"/>
              </a:ext>
            </a:extLst>
          </p:cNvPr>
          <p:cNvCxnSpPr>
            <a:cxnSpLocks/>
          </p:cNvCxnSpPr>
          <p:nvPr/>
        </p:nvCxnSpPr>
        <p:spPr>
          <a:xfrm flipV="1">
            <a:off x="7771740" y="5005087"/>
            <a:ext cx="145686" cy="207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53BA9D5-E36E-4B07-B430-8AEB64BD4C92}"/>
              </a:ext>
            </a:extLst>
          </p:cNvPr>
          <p:cNvSpPr/>
          <p:nvPr/>
        </p:nvSpPr>
        <p:spPr>
          <a:xfrm>
            <a:off x="4096762" y="4629974"/>
            <a:ext cx="4681478" cy="333785"/>
          </a:xfrm>
          <a:prstGeom prst="rect">
            <a:avLst/>
          </a:prstGeom>
          <a:solidFill>
            <a:srgbClr val="FDF0CA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F5D72D1-4F7B-46B6-ACC3-7241A197D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737" y="2936480"/>
            <a:ext cx="5040563" cy="2096076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920D54E-37A0-4968-9C57-678C58E54429}"/>
              </a:ext>
            </a:extLst>
          </p:cNvPr>
          <p:cNvCxnSpPr>
            <a:cxnSpLocks/>
          </p:cNvCxnSpPr>
          <p:nvPr/>
        </p:nvCxnSpPr>
        <p:spPr>
          <a:xfrm flipV="1">
            <a:off x="5179700" y="4983233"/>
            <a:ext cx="145685" cy="179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18FD763-2410-44D7-A709-9C5598ACB90A}"/>
              </a:ext>
            </a:extLst>
          </p:cNvPr>
          <p:cNvSpPr txBox="1"/>
          <p:nvPr/>
        </p:nvSpPr>
        <p:spPr>
          <a:xfrm>
            <a:off x="4096762" y="5127596"/>
            <a:ext cx="2625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Loops with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 index variables ‘c' and ‘</a:t>
            </a:r>
            <a:r>
              <a:rPr kumimoji="0" lang="en-US" sz="1600" b="1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fy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’ are innermost.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24BD956-B07D-449C-A0E0-70463ACA9530}"/>
              </a:ext>
            </a:extLst>
          </p:cNvPr>
          <p:cNvGrpSpPr/>
          <p:nvPr/>
        </p:nvGrpSpPr>
        <p:grpSpPr>
          <a:xfrm>
            <a:off x="4194925" y="1477509"/>
            <a:ext cx="4229606" cy="912706"/>
            <a:chOff x="4018737" y="1188628"/>
            <a:chExt cx="4229606" cy="912706"/>
          </a:xfrm>
        </p:grpSpPr>
        <p:sp>
          <p:nvSpPr>
            <p:cNvPr id="71" name="Flowchart: Punched Tape 70">
              <a:extLst>
                <a:ext uri="{FF2B5EF4-FFF2-40B4-BE49-F238E27FC236}">
                  <a16:creationId xmlns:a16="http://schemas.microsoft.com/office/drawing/2014/main" id="{3600B7FF-719D-4E2F-AA8E-2EFC267E5B92}"/>
                </a:ext>
              </a:extLst>
            </p:cNvPr>
            <p:cNvSpPr/>
            <p:nvPr/>
          </p:nvSpPr>
          <p:spPr>
            <a:xfrm>
              <a:off x="4018737" y="1188628"/>
              <a:ext cx="4229606" cy="912706"/>
            </a:xfrm>
            <a:prstGeom prst="flowChartPunchedTap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8F29F8-5358-4917-9F02-31D347A5051C}"/>
                </a:ext>
              </a:extLst>
            </p:cNvPr>
            <p:cNvSpPr txBox="1"/>
            <p:nvPr/>
          </p:nvSpPr>
          <p:spPr>
            <a:xfrm>
              <a:off x="4109019" y="1294378"/>
              <a:ext cx="3975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5 schedules with unique reuse costs</a:t>
              </a:r>
              <a:b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</a:b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as compared to 4! = 24 schedules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8CE8DFC3-B8DF-422E-AB12-761C9892433E}"/>
              </a:ext>
            </a:extLst>
          </p:cNvPr>
          <p:cNvSpPr txBox="1"/>
          <p:nvPr/>
        </p:nvSpPr>
        <p:spPr>
          <a:xfrm>
            <a:off x="5369317" y="5694236"/>
            <a:ext cx="2701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- 2*8*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4*3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accesses total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 O is accessed only 2*8 times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C48887-03F9-498F-AEBD-4FF61E9969A5}"/>
              </a:ext>
            </a:extLst>
          </p:cNvPr>
          <p:cNvSpPr txBox="1"/>
          <p:nvPr/>
        </p:nvSpPr>
        <p:spPr>
          <a:xfrm>
            <a:off x="8424" y="854291"/>
            <a:ext cx="9050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ndara" panose="020E0502030303020204" pitchFamily="34" charset="0"/>
              </a:rPr>
              <a:t>Example: Generating loop-orderings with unique data reuse factors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06CFD94-DAE8-4584-8745-390F1B8DBE13}"/>
              </a:ext>
            </a:extLst>
          </p:cNvPr>
          <p:cNvSpPr/>
          <p:nvPr/>
        </p:nvSpPr>
        <p:spPr>
          <a:xfrm>
            <a:off x="3818438" y="3356811"/>
            <a:ext cx="5038683" cy="589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2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9" grpId="0"/>
      <p:bldP spid="66" grpId="0" animBg="1"/>
      <p:bldP spid="69" grpId="0"/>
      <p:bldP spid="73" grpId="0"/>
      <p:bldP spid="7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A0ADBF-ADC3-4FDF-A29B-35A6C3A94680}"/>
              </a:ext>
            </a:extLst>
          </p:cNvPr>
          <p:cNvSpPr/>
          <p:nvPr/>
        </p:nvSpPr>
        <p:spPr>
          <a:xfrm>
            <a:off x="405513" y="3504603"/>
            <a:ext cx="6339457" cy="186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EC1CF-A54B-4828-9350-91A16752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Adaptable Mappings Yield Better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FDB93-DD63-4F20-94F4-3227AFA9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CD92D-1240-46CD-89D1-6BD001882CB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80159" y="885983"/>
            <a:ext cx="8630718" cy="5086033"/>
          </a:xfrm>
        </p:spPr>
        <p:txBody>
          <a:bodyPr>
            <a:normAutofit/>
          </a:bodyPr>
          <a:lstStyle/>
          <a:p>
            <a:r>
              <a:rPr lang="en-US" sz="2400" dirty="0"/>
              <a:t>Adapts to kernel/arch characteristics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Scales for layers/tensors of different shapes</a:t>
            </a:r>
          </a:p>
          <a:p>
            <a:r>
              <a:rPr lang="en-US" sz="2400" dirty="0"/>
              <a:t>Finds non-intuitive mappings that</a:t>
            </a:r>
            <a:br>
              <a:rPr lang="en-US" sz="2400" dirty="0"/>
            </a:br>
            <a:r>
              <a:rPr lang="en-US" sz="2400" dirty="0"/>
              <a:t>optimizes various factors e.g.,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A3794-0B8C-4C5F-8FFB-F28D60AF694B}"/>
              </a:ext>
            </a:extLst>
          </p:cNvPr>
          <p:cNvSpPr txBox="1"/>
          <p:nvPr/>
        </p:nvSpPr>
        <p:spPr>
          <a:xfrm>
            <a:off x="5747149" y="892628"/>
            <a:ext cx="32166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70AD47">
                  <a:lumMod val="75000"/>
                </a:srgbClr>
              </a:buClr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prstClr val="black"/>
                </a:solidFill>
                <a:latin typeface="Candara" panose="020E0502030303020204" pitchFamily="34" charset="0"/>
              </a:rPr>
              <a:t>High resource utilization</a:t>
            </a:r>
          </a:p>
          <a:p>
            <a:pPr marL="342900" indent="-342900">
              <a:buClr>
                <a:srgbClr val="70AD47">
                  <a:lumMod val="75000"/>
                </a:srgbClr>
              </a:buClr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prstClr val="black"/>
                </a:solidFill>
                <a:latin typeface="Candara" panose="020E0502030303020204" pitchFamily="34" charset="0"/>
              </a:rPr>
              <a:t>Maximized reuse of multiple data operands</a:t>
            </a:r>
          </a:p>
          <a:p>
            <a:pPr marL="342900" indent="-342900">
              <a:buClr>
                <a:srgbClr val="70AD47">
                  <a:lumMod val="75000"/>
                </a:srgbClr>
              </a:buClr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prstClr val="black"/>
                </a:solidFill>
                <a:latin typeface="Candara" panose="020E0502030303020204" pitchFamily="34" charset="0"/>
              </a:rPr>
              <a:t>Minimized DRAM accesses</a:t>
            </a:r>
          </a:p>
          <a:p>
            <a:pPr marL="342900" indent="-342900">
              <a:buClr>
                <a:srgbClr val="70AD47">
                  <a:lumMod val="75000"/>
                </a:srgbClr>
              </a:buClr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prstClr val="black"/>
                </a:solidFill>
                <a:latin typeface="Candara" panose="020E0502030303020204" pitchFamily="34" charset="0"/>
              </a:rPr>
              <a:t>Efficient interleaving of computation with communication latency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C6BCCE-C80B-4802-97C0-5BAF2ED68B94}"/>
              </a:ext>
            </a:extLst>
          </p:cNvPr>
          <p:cNvSpPr txBox="1"/>
          <p:nvPr/>
        </p:nvSpPr>
        <p:spPr>
          <a:xfrm>
            <a:off x="920390" y="2808192"/>
            <a:ext cx="4580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ndara" panose="020E0502030303020204" pitchFamily="34" charset="0"/>
              </a:rPr>
              <a:t>Example Mappings of ResNet Conv5_2</a:t>
            </a:r>
            <a:br>
              <a:rPr lang="en-US" sz="1600" b="1" dirty="0">
                <a:latin typeface="Candara" panose="020E0502030303020204" pitchFamily="34" charset="0"/>
              </a:rPr>
            </a:br>
            <a:r>
              <a:rPr lang="en-US" sz="1600" b="1" dirty="0">
                <a:latin typeface="Candara" panose="020E0502030303020204" pitchFamily="34" charset="0"/>
              </a:rPr>
              <a:t>for Output-Stationary Dataflow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DCB98-6CBD-4073-A0AA-E1172A8B6E7E}"/>
              </a:ext>
            </a:extLst>
          </p:cNvPr>
          <p:cNvSpPr txBox="1"/>
          <p:nvPr/>
        </p:nvSpPr>
        <p:spPr>
          <a:xfrm>
            <a:off x="407486" y="5484665"/>
            <a:ext cx="78251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ndara" panose="020E0502030303020204" pitchFamily="34" charset="0"/>
                <a:cs typeface="Calibri" panose="020F0502020204030204" pitchFamily="34" charset="0"/>
              </a:rPr>
              <a:t>MOC: Simultaneous spatial processing of Multiple Output Channels</a:t>
            </a:r>
          </a:p>
          <a:p>
            <a:r>
              <a:rPr lang="en-US" sz="1400" dirty="0">
                <a:latin typeface="Candara" panose="020E0502030303020204" pitchFamily="34" charset="0"/>
                <a:cs typeface="Calibri" panose="020F0502020204030204" pitchFamily="34" charset="0"/>
              </a:rPr>
              <a:t>[1] S. Gupta et al. Deep learning with limited numerical precision. In ICML, 2015.</a:t>
            </a:r>
          </a:p>
          <a:p>
            <a:r>
              <a:rPr lang="en-US" sz="1400" dirty="0">
                <a:latin typeface="Candara" panose="020E0502030303020204" pitchFamily="34" charset="0"/>
                <a:cs typeface="Calibri" panose="020F0502020204030204" pitchFamily="34" charset="0"/>
              </a:rPr>
              <a:t>[2] Y. Chen et al. </a:t>
            </a:r>
            <a:r>
              <a:rPr lang="en-US" sz="1400" dirty="0" err="1">
                <a:latin typeface="Candara" panose="020E0502030303020204" pitchFamily="34" charset="0"/>
                <a:cs typeface="Calibri" panose="020F0502020204030204" pitchFamily="34" charset="0"/>
              </a:rPr>
              <a:t>Eyeriss</a:t>
            </a:r>
            <a:r>
              <a:rPr lang="en-US" sz="1400" dirty="0">
                <a:latin typeface="Candara" panose="020E0502030303020204" pitchFamily="34" charset="0"/>
                <a:cs typeface="Calibri" panose="020F0502020204030204" pitchFamily="34" charset="0"/>
              </a:rPr>
              <a:t>: A spatial architecture for energy-efficient dataflow for CNNs. In ISCA 2016.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20E5BB7-D774-4F58-92F5-9B1119586657}"/>
              </a:ext>
            </a:extLst>
          </p:cNvPr>
          <p:cNvSpPr/>
          <p:nvPr/>
        </p:nvSpPr>
        <p:spPr>
          <a:xfrm>
            <a:off x="5500927" y="929002"/>
            <a:ext cx="339481" cy="2312757"/>
          </a:xfrm>
          <a:prstGeom prst="leftBrace">
            <a:avLst>
              <a:gd name="adj1" fmla="val 8333"/>
              <a:gd name="adj2" fmla="val 54142"/>
            </a:avLst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35C0DE-5B92-4231-B11C-F7394FC1F3A2}"/>
              </a:ext>
            </a:extLst>
          </p:cNvPr>
          <p:cNvSpPr/>
          <p:nvPr/>
        </p:nvSpPr>
        <p:spPr>
          <a:xfrm>
            <a:off x="405513" y="3809999"/>
            <a:ext cx="6345521" cy="232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92988-F28D-4262-813B-1D6D362B785F}"/>
              </a:ext>
            </a:extLst>
          </p:cNvPr>
          <p:cNvSpPr/>
          <p:nvPr/>
        </p:nvSpPr>
        <p:spPr>
          <a:xfrm>
            <a:off x="405513" y="4565242"/>
            <a:ext cx="6345521" cy="232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C8CEE3-7D9D-41A9-A4CB-3B7E3C863838}"/>
              </a:ext>
            </a:extLst>
          </p:cNvPr>
          <p:cNvGrpSpPr/>
          <p:nvPr/>
        </p:nvGrpSpPr>
        <p:grpSpPr>
          <a:xfrm>
            <a:off x="333123" y="3504603"/>
            <a:ext cx="6411847" cy="2092881"/>
            <a:chOff x="4240420" y="4583636"/>
            <a:chExt cx="6411847" cy="209288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8DA66D-6E46-4ADF-93FA-E7C2F15197F6}"/>
                </a:ext>
              </a:extLst>
            </p:cNvPr>
            <p:cNvSpPr txBox="1"/>
            <p:nvPr/>
          </p:nvSpPr>
          <p:spPr>
            <a:xfrm>
              <a:off x="4240420" y="4583636"/>
              <a:ext cx="430438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Candara" panose="020E0502030303020204" pitchFamily="34" charset="0"/>
                </a:rPr>
                <a:t>For data allocated in RFs of PEs,</a:t>
              </a:r>
            </a:p>
            <a:p>
              <a:pPr algn="r"/>
              <a:r>
                <a:rPr lang="en-US" sz="1600" b="1" dirty="0">
                  <a:latin typeface="Candara" panose="020E0502030303020204" pitchFamily="34" charset="0"/>
                </a:rPr>
                <a:t>PE Compute vs. Data comm. Latency:</a:t>
              </a:r>
            </a:p>
            <a:p>
              <a:pPr algn="r"/>
              <a:r>
                <a:rPr lang="en-US" sz="1600" b="1" dirty="0">
                  <a:latin typeface="Candara" panose="020E0502030303020204" pitchFamily="34" charset="0"/>
                </a:rPr>
                <a:t>Total cycles:</a:t>
              </a:r>
            </a:p>
            <a:p>
              <a:pPr algn="r"/>
              <a:r>
                <a:rPr lang="en-US" sz="1600" b="1" dirty="0">
                  <a:latin typeface="Candara" panose="020E0502030303020204" pitchFamily="34" charset="0"/>
                </a:rPr>
                <a:t>Ideal execution cycles</a:t>
              </a:r>
              <a:r>
                <a:rPr lang="en-US" sz="1600" dirty="0">
                  <a:latin typeface="Candara" panose="020E0502030303020204" pitchFamily="34" charset="0"/>
                </a:rPr>
                <a:t> for output-stationary:</a:t>
              </a:r>
            </a:p>
            <a:p>
              <a:pPr algn="r"/>
              <a:r>
                <a:rPr lang="en-US" sz="1600" b="1" dirty="0">
                  <a:latin typeface="Candara" panose="020E0502030303020204" pitchFamily="34" charset="0"/>
                </a:rPr>
                <a:t>Reduction in DRAM accesses</a:t>
              </a:r>
              <a:r>
                <a:rPr lang="en-US" sz="1600" dirty="0">
                  <a:latin typeface="Candara" panose="020E0502030303020204" pitchFamily="34" charset="0"/>
                </a:rPr>
                <a:t> (</a:t>
              </a:r>
              <a:r>
                <a:rPr lang="en-US" sz="1600" dirty="0" err="1">
                  <a:latin typeface="Candara" panose="020E0502030303020204" pitchFamily="34" charset="0"/>
                </a:rPr>
                <a:t>ifmaps</a:t>
              </a:r>
              <a:r>
                <a:rPr lang="en-US" sz="1600" dirty="0">
                  <a:latin typeface="Candara" panose="020E0502030303020204" pitchFamily="34" charset="0"/>
                </a:rPr>
                <a:t>, weights):</a:t>
              </a:r>
            </a:p>
            <a:p>
              <a:pPr algn="r"/>
              <a:r>
                <a:rPr lang="en-US" sz="1600" b="1" dirty="0">
                  <a:latin typeface="Candara" panose="020E0502030303020204" pitchFamily="34" charset="0"/>
                </a:rPr>
                <a:t>Perf. improvement</a:t>
              </a:r>
              <a:r>
                <a:rPr lang="en-US" sz="1600" dirty="0">
                  <a:latin typeface="Candara" panose="020E0502030303020204" pitchFamily="34" charset="0"/>
                </a:rPr>
                <a:t> (normalized to MOC):</a:t>
              </a:r>
              <a:endParaRPr lang="en-US" sz="1600" b="1" dirty="0">
                <a:latin typeface="Candara" panose="020E0502030303020204" pitchFamily="34" charset="0"/>
              </a:endParaRPr>
            </a:p>
            <a:p>
              <a:pPr algn="r"/>
              <a:r>
                <a:rPr lang="en-US" sz="1600" b="1" dirty="0">
                  <a:latin typeface="Candara" panose="020E0502030303020204" pitchFamily="34" charset="0"/>
                </a:rPr>
                <a:t>Energy-Delay-Product reduction</a:t>
              </a:r>
              <a:r>
                <a:rPr lang="en-US" sz="1600" dirty="0">
                  <a:latin typeface="Candara" panose="020E0502030303020204" pitchFamily="34" charset="0"/>
                </a:rPr>
                <a:t> (normalized):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8211F2-16CF-4F28-BDC2-10D6819089B2}"/>
                </a:ext>
              </a:extLst>
            </p:cNvPr>
            <p:cNvSpPr txBox="1"/>
            <p:nvPr/>
          </p:nvSpPr>
          <p:spPr>
            <a:xfrm>
              <a:off x="8380340" y="4583636"/>
              <a:ext cx="1239442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Candara" panose="020E0502030303020204" pitchFamily="34" charset="0"/>
                </a:rPr>
                <a:t>MOC</a:t>
              </a:r>
            </a:p>
            <a:p>
              <a:pPr algn="ctr"/>
              <a:r>
                <a:rPr lang="en-US" sz="1600" dirty="0">
                  <a:latin typeface="Candara" panose="020E0502030303020204" pitchFamily="34" charset="0"/>
                </a:rPr>
                <a:t>144 vs. 648</a:t>
              </a:r>
            </a:p>
            <a:p>
              <a:pPr algn="ctr"/>
              <a:r>
                <a:rPr lang="en-US" sz="1600" dirty="0">
                  <a:latin typeface="Candara" panose="020E0502030303020204" pitchFamily="34" charset="0"/>
                </a:rPr>
                <a:t>~10,616,832</a:t>
              </a:r>
            </a:p>
            <a:p>
              <a:pPr algn="ctr"/>
              <a:r>
                <a:rPr lang="en-US" sz="1600" dirty="0">
                  <a:latin typeface="Candara" panose="020E0502030303020204" pitchFamily="34" charset="0"/>
                </a:rPr>
                <a:t>     2,359,296</a:t>
              </a:r>
            </a:p>
            <a:p>
              <a:pPr algn="ctr"/>
              <a:r>
                <a:rPr lang="en-US" sz="1600" dirty="0">
                  <a:latin typeface="Candara" panose="020E0502030303020204" pitchFamily="34" charset="0"/>
                </a:rPr>
                <a:t>(1x, 1x)</a:t>
              </a:r>
            </a:p>
            <a:p>
              <a:pPr algn="ctr"/>
              <a:r>
                <a:rPr lang="en-US" sz="1600" dirty="0">
                  <a:latin typeface="Candara" panose="020E0502030303020204" pitchFamily="34" charset="0"/>
                </a:rPr>
                <a:t>1x</a:t>
              </a:r>
              <a:br>
                <a:rPr lang="en-US" sz="1600" dirty="0">
                  <a:latin typeface="Candara" panose="020E0502030303020204" pitchFamily="34" charset="0"/>
                </a:rPr>
              </a:br>
              <a:r>
                <a:rPr lang="en-US" sz="1600" dirty="0" err="1">
                  <a:latin typeface="Candara" panose="020E0502030303020204" pitchFamily="34" charset="0"/>
                </a:rPr>
                <a:t>1x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BAA76B-C95C-47E6-8A56-540B1AAA88B9}"/>
                </a:ext>
              </a:extLst>
            </p:cNvPr>
            <p:cNvSpPr txBox="1"/>
            <p:nvPr/>
          </p:nvSpPr>
          <p:spPr>
            <a:xfrm>
              <a:off x="9502593" y="4583636"/>
              <a:ext cx="1149674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err="1">
                  <a:latin typeface="Candara" panose="020E0502030303020204" pitchFamily="34" charset="0"/>
                </a:rPr>
                <a:t>dMzRnr</a:t>
              </a:r>
              <a:endParaRPr lang="en-US" sz="1600" b="1" dirty="0">
                <a:latin typeface="Candara" panose="020E0502030303020204" pitchFamily="34" charset="0"/>
              </a:endParaRPr>
            </a:p>
            <a:p>
              <a:pPr algn="ctr"/>
              <a:r>
                <a:rPr lang="en-US" sz="1600" b="1" dirty="0">
                  <a:latin typeface="Candara" panose="020E0502030303020204" pitchFamily="34" charset="0"/>
                </a:rPr>
                <a:t>576 vs. 576</a:t>
              </a:r>
            </a:p>
            <a:p>
              <a:pPr algn="ctr"/>
              <a:r>
                <a:rPr lang="en-US" sz="1600" dirty="0">
                  <a:latin typeface="Candara" panose="020E0502030303020204" pitchFamily="34" charset="0"/>
                </a:rPr>
                <a:t>~2,459,648</a:t>
              </a:r>
            </a:p>
            <a:p>
              <a:pPr algn="ctr"/>
              <a:r>
                <a:rPr lang="en-US" sz="1600" dirty="0">
                  <a:latin typeface="Candara" panose="020E0502030303020204" pitchFamily="34" charset="0"/>
                </a:rPr>
                <a:t>   2,359,296</a:t>
              </a:r>
            </a:p>
            <a:p>
              <a:pPr algn="ctr"/>
              <a:r>
                <a:rPr lang="en-US" sz="1600" b="1" dirty="0">
                  <a:latin typeface="Candara" panose="020E0502030303020204" pitchFamily="34" charset="0"/>
                </a:rPr>
                <a:t>(4.57x, 2x)</a:t>
              </a:r>
              <a:br>
                <a:rPr lang="en-US" sz="1600" b="1" dirty="0">
                  <a:latin typeface="Candara" panose="020E0502030303020204" pitchFamily="34" charset="0"/>
                </a:rPr>
              </a:br>
              <a:r>
                <a:rPr lang="en-US" sz="1600" b="1" dirty="0">
                  <a:latin typeface="Candara" panose="020E0502030303020204" pitchFamily="34" charset="0"/>
                </a:rPr>
                <a:t>4.44x</a:t>
              </a:r>
              <a:br>
                <a:rPr lang="en-US" sz="1600" b="1" dirty="0">
                  <a:latin typeface="Candara" panose="020E0502030303020204" pitchFamily="34" charset="0"/>
                </a:rPr>
              </a:br>
              <a:r>
                <a:rPr lang="en-US" sz="1600" b="1" dirty="0">
                  <a:latin typeface="Candara" panose="020E0502030303020204" pitchFamily="34" charset="0"/>
                </a:rPr>
                <a:t>9.86x</a:t>
              </a:r>
            </a:p>
            <a:p>
              <a:pPr algn="ctr"/>
              <a:endParaRPr lang="en-US" sz="1600" dirty="0"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9230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3BE3-8671-4767-B4B8-4142CC3D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C34107-9499-4F03-99A1-51F03028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68E82-5752-4CD9-80AF-19400DB5054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1450" y="1040446"/>
            <a:ext cx="8693876" cy="508603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600" b="1" dirty="0"/>
              <a:t>Dataflow accelerators:</a:t>
            </a:r>
            <a:r>
              <a:rPr lang="en-US" sz="2600" dirty="0"/>
              <a:t> promising for ML applications.</a:t>
            </a:r>
            <a:endParaRPr lang="en-US" sz="2600" b="1" dirty="0"/>
          </a:p>
          <a:p>
            <a:pPr>
              <a:spcBef>
                <a:spcPts val="1200"/>
              </a:spcBef>
            </a:pPr>
            <a:r>
              <a:rPr lang="en-US" sz="2600" b="1" dirty="0" err="1"/>
              <a:t>DiRAC</a:t>
            </a:r>
            <a:r>
              <a:rPr lang="en-US" sz="2600" b="1" dirty="0"/>
              <a:t>: Cycle-level microarchitecture simulation</a:t>
            </a:r>
            <a:r>
              <a:rPr lang="en-US" sz="2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of executing nested loops on dataflow accelerators.</a:t>
            </a:r>
          </a:p>
          <a:p>
            <a:pPr>
              <a:spcBef>
                <a:spcPts val="1200"/>
              </a:spcBef>
            </a:pPr>
            <a:r>
              <a:rPr lang="en-US" sz="2600" b="1" dirty="0"/>
              <a:t>Need to determine efficient “execution method” for spatiotemporal executions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on dataflow accelerators</a:t>
            </a:r>
          </a:p>
          <a:p>
            <a:pPr>
              <a:spcBef>
                <a:spcPts val="1200"/>
              </a:spcBef>
            </a:pPr>
            <a:r>
              <a:rPr lang="en-US" sz="2600" b="1" dirty="0" err="1"/>
              <a:t>dMazeRunner</a:t>
            </a:r>
            <a:r>
              <a:rPr lang="en-US" sz="2600" dirty="0"/>
              <a:t>: </a:t>
            </a:r>
            <a:r>
              <a:rPr lang="en-US" sz="2600" b="1" dirty="0"/>
              <a:t>Automated, succinct, and fast exploration of 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mapping </a:t>
            </a:r>
            <a:r>
              <a:rPr lang="en-US" sz="2600" b="1" dirty="0"/>
              <a:t>search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space </a:t>
            </a:r>
            <a:r>
              <a:rPr lang="en-US" sz="2600" b="1" dirty="0"/>
              <a:t>and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architecture </a:t>
            </a:r>
            <a:r>
              <a:rPr lang="en-US" sz="2600" b="1" dirty="0"/>
              <a:t>design space</a:t>
            </a:r>
          </a:p>
          <a:p>
            <a:pPr>
              <a:spcBef>
                <a:spcPts val="1200"/>
              </a:spcBef>
            </a:pPr>
            <a:r>
              <a:rPr lang="en-US" sz="2600" b="1" dirty="0"/>
              <a:t>Adaptive and non-intuitive mappings 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enable efficient dataflow acceleration</a:t>
            </a:r>
          </a:p>
        </p:txBody>
      </p:sp>
    </p:spTree>
    <p:extLst>
      <p:ext uri="{BB962C8B-B14F-4D97-AF65-F5344CB8AC3E}">
        <p14:creationId xmlns:p14="http://schemas.microsoft.com/office/powerpoint/2010/main" val="201132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224-1349-4120-B32F-67E2DD64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Must-Accelerate Applications in ML Era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20C16A-D325-4011-BC00-C4D5C3BA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56E2FA-AA98-4C18-ABAD-3F2B61BB69B1}"/>
              </a:ext>
            </a:extLst>
          </p:cNvPr>
          <p:cNvSpPr txBox="1">
            <a:spLocks/>
          </p:cNvSpPr>
          <p:nvPr/>
        </p:nvSpPr>
        <p:spPr>
          <a:xfrm>
            <a:off x="5066692" y="1524333"/>
            <a:ext cx="4077308" cy="49745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Aft>
                <a:spcPts val="600"/>
              </a:spcAft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Object Classification/Detection</a:t>
            </a:r>
          </a:p>
          <a:p>
            <a:pPr marL="228600" indent="-228600">
              <a:spcAft>
                <a:spcPts val="600"/>
              </a:spcAft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Media Processing/Generation</a:t>
            </a:r>
          </a:p>
          <a:p>
            <a:pPr marL="228600" indent="-228600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Large-Scale Scientific Computing</a:t>
            </a:r>
          </a:p>
          <a:p>
            <a:pPr marL="228600" indent="-228600"/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/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spcBef>
                <a:spcPts val="0"/>
              </a:spcBef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spcBef>
                <a:spcPts val="0"/>
              </a:spcBef>
              <a:buNone/>
            </a:pP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Designing Software 2.0</a:t>
            </a:r>
          </a:p>
          <a:p>
            <a:pPr marL="228600" indent="-228600">
              <a:buFont typeface="Wingdings 3"/>
              <a:buNone/>
            </a:pPr>
            <a:r>
              <a:rPr lang="en-US" sz="1700" dirty="0">
                <a:latin typeface="News Gothic MT" panose="020B0604020202020204" pitchFamily="34" charset="0"/>
                <a:cs typeface="Calibri" panose="020F0502020204030204" pitchFamily="34" charset="0"/>
              </a:rPr>
              <a:t>   </a:t>
            </a:r>
            <a:r>
              <a:rPr lang="en-US" sz="1650" dirty="0">
                <a:latin typeface="News Gothic MT" panose="020B0604020202020204" pitchFamily="34" charset="0"/>
                <a:cs typeface="Calibri" panose="020F0502020204030204" pitchFamily="34" charset="0"/>
              </a:rPr>
              <a:t>Google shrinks language translation  code from 500k LoC to 500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/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and more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906B4-96B1-4C84-AD75-971EA061FF82}"/>
              </a:ext>
            </a:extLst>
          </p:cNvPr>
          <p:cNvSpPr txBox="1"/>
          <p:nvPr/>
        </p:nvSpPr>
        <p:spPr>
          <a:xfrm>
            <a:off x="1974726" y="5597324"/>
            <a:ext cx="1254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AlphaGo.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https://www.nature.com/articles/nature24270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F6DD3A-0717-4FB5-B1E2-9DDF628420E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743" y="1865604"/>
            <a:ext cx="1135395" cy="8219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7E59E3-B28E-4750-9F3B-BAE5680E31C6}"/>
              </a:ext>
            </a:extLst>
          </p:cNvPr>
          <p:cNvSpPr txBox="1"/>
          <p:nvPr/>
        </p:nvSpPr>
        <p:spPr>
          <a:xfrm>
            <a:off x="789284" y="1525038"/>
            <a:ext cx="1936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ulti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ayer </a:t>
            </a:r>
            <a:r>
              <a:rPr lang="en-US" sz="1400" b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erceptrons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AD945-E61F-4C4C-B669-E1E973F58E5A}"/>
              </a:ext>
            </a:extLst>
          </p:cNvPr>
          <p:cNvSpPr txBox="1"/>
          <p:nvPr/>
        </p:nvSpPr>
        <p:spPr>
          <a:xfrm>
            <a:off x="1265784" y="2712461"/>
            <a:ext cx="1672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http://yann.lecun.com/exdb/lenet/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94160-7AB0-4191-A58A-249DB6EDB267}"/>
              </a:ext>
            </a:extLst>
          </p:cNvPr>
          <p:cNvSpPr txBox="1"/>
          <p:nvPr/>
        </p:nvSpPr>
        <p:spPr>
          <a:xfrm>
            <a:off x="1012100" y="3096412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 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453BD-66FB-4098-BF55-7644A16BABA0}"/>
              </a:ext>
            </a:extLst>
          </p:cNvPr>
          <p:cNvSpPr txBox="1"/>
          <p:nvPr/>
        </p:nvSpPr>
        <p:spPr>
          <a:xfrm>
            <a:off x="287664" y="4240166"/>
            <a:ext cx="290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Candara"/>
              </a:rPr>
              <a:t>http://jalammar.github.io/visualizing-neural-machine-translation-mechanics-of-seq2seq-models-with-attention/</a:t>
            </a:r>
          </a:p>
          <a:p>
            <a:r>
              <a:rPr lang="en-US" sz="800" dirty="0">
                <a:solidFill>
                  <a:prstClr val="black"/>
                </a:solidFill>
                <a:latin typeface="Candara"/>
              </a:rPr>
              <a:t>https://deeplearning.mit.edu/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7043C-5443-4DEF-8996-AD1E54A73F10}"/>
              </a:ext>
            </a:extLst>
          </p:cNvPr>
          <p:cNvSpPr txBox="1"/>
          <p:nvPr/>
        </p:nvSpPr>
        <p:spPr>
          <a:xfrm>
            <a:off x="2934499" y="1525038"/>
            <a:ext cx="1977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onvolution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eural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EB8E4-80DA-4863-ADD3-64A04E16FA6B}"/>
              </a:ext>
            </a:extLst>
          </p:cNvPr>
          <p:cNvSpPr txBox="1"/>
          <p:nvPr/>
        </p:nvSpPr>
        <p:spPr>
          <a:xfrm>
            <a:off x="2647037" y="2911213"/>
            <a:ext cx="2223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http://vision03.csail.mit.edu/cnn_art/index.html</a:t>
            </a:r>
          </a:p>
          <a:p>
            <a:pPr algn="r"/>
            <a:r>
              <a:rPr lang="en-US" sz="800" dirty="0">
                <a:solidFill>
                  <a:prstClr val="black"/>
                </a:solidFill>
                <a:latin typeface="Candara"/>
              </a:rPr>
              <a:t>https://pjreddie.com/darknet/</a:t>
            </a:r>
            <a:endParaRPr lang="en-US" sz="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C44DE7-B4FC-47D3-897A-6A2803D7B04A}"/>
              </a:ext>
            </a:extLst>
          </p:cNvPr>
          <p:cNvSpPr txBox="1"/>
          <p:nvPr/>
        </p:nvSpPr>
        <p:spPr>
          <a:xfrm>
            <a:off x="261834" y="4786322"/>
            <a:ext cx="1961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Reinforcement Learning</a:t>
            </a: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A2F11EAC-28AD-4C6E-93F9-8482E1AC05C6}"/>
              </a:ext>
            </a:extLst>
          </p:cNvPr>
          <p:cNvSpPr txBox="1"/>
          <p:nvPr/>
        </p:nvSpPr>
        <p:spPr>
          <a:xfrm>
            <a:off x="2886399" y="3368233"/>
            <a:ext cx="1905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raph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eural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etworks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D64713-70BD-4B76-9278-E375681B3421}"/>
              </a:ext>
            </a:extLst>
          </p:cNvPr>
          <p:cNvGrpSpPr/>
          <p:nvPr/>
        </p:nvGrpSpPr>
        <p:grpSpPr>
          <a:xfrm>
            <a:off x="2794814" y="3688133"/>
            <a:ext cx="1965542" cy="1909191"/>
            <a:chOff x="694356" y="4479878"/>
            <a:chExt cx="2514872" cy="208942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96FA9DB-A036-4BBC-A2BF-A3D2AF57F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8248" y="4479879"/>
              <a:ext cx="1081686" cy="142260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4CCE44-0D9C-4A8E-AACD-E61AC4E99C09}"/>
                </a:ext>
              </a:extLst>
            </p:cNvPr>
            <p:cNvSpPr txBox="1"/>
            <p:nvPr/>
          </p:nvSpPr>
          <p:spPr>
            <a:xfrm>
              <a:off x="694356" y="5876473"/>
              <a:ext cx="10310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prstClr val="black"/>
                  </a:solidFill>
                  <a:latin typeface="Cambria"/>
                </a:rPr>
                <a:t>Points of Interest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C2A7843-3ACC-42D4-8F93-10315942E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17459" y="4479878"/>
              <a:ext cx="1091769" cy="142260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2C8A59-D5FA-4338-8B36-C92D23311D35}"/>
                </a:ext>
              </a:extLst>
            </p:cNvPr>
            <p:cNvSpPr txBox="1"/>
            <p:nvPr/>
          </p:nvSpPr>
          <p:spPr>
            <a:xfrm>
              <a:off x="1836015" y="5873891"/>
              <a:ext cx="13484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prstClr val="black"/>
                  </a:solidFill>
                  <a:latin typeface="Cambria"/>
                </a:rPr>
                <a:t>Delaunay Triangulation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BFAD9E-ECE3-4394-A756-DC1D1F7A8608}"/>
                </a:ext>
              </a:extLst>
            </p:cNvPr>
            <p:cNvSpPr/>
            <p:nvPr/>
          </p:nvSpPr>
          <p:spPr>
            <a:xfrm>
              <a:off x="694357" y="6064052"/>
              <a:ext cx="1978818" cy="5052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prstClr val="black"/>
                  </a:solidFill>
                  <a:latin typeface="Candara"/>
                </a:rPr>
                <a:t>YOW! Data 2018 Conference. https://www.youtube.com/watch?v=lDRb3CjESmM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90AEC95-DD02-4D7F-966A-0A4D5BCB5320}"/>
              </a:ext>
            </a:extLst>
          </p:cNvPr>
          <p:cNvSpPr txBox="1"/>
          <p:nvPr/>
        </p:nvSpPr>
        <p:spPr>
          <a:xfrm>
            <a:off x="916154" y="975789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Widely Used ML Models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783981-2EB1-4504-896F-4AD1C04F4E1C}"/>
              </a:ext>
            </a:extLst>
          </p:cNvPr>
          <p:cNvSpPr txBox="1"/>
          <p:nvPr/>
        </p:nvSpPr>
        <p:spPr>
          <a:xfrm>
            <a:off x="5377506" y="975789"/>
            <a:ext cx="2925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Popular Applications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D06C35F-AE03-4293-ADE3-0E466D799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6354" y="1832815"/>
            <a:ext cx="1881456" cy="10851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A4669B5-26A9-474F-BAF1-07677AF24C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976" y="5077338"/>
            <a:ext cx="1695450" cy="10953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F3E90DD-0ECD-42D9-BDC0-998D7BB7AE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249" y="2930570"/>
            <a:ext cx="1190625" cy="52387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C9EB426-AF4C-48DA-83CB-271A48F4C050}"/>
              </a:ext>
            </a:extLst>
          </p:cNvPr>
          <p:cNvGrpSpPr/>
          <p:nvPr/>
        </p:nvGrpSpPr>
        <p:grpSpPr>
          <a:xfrm>
            <a:off x="302923" y="3355695"/>
            <a:ext cx="2511541" cy="840184"/>
            <a:chOff x="1162616" y="3741124"/>
            <a:chExt cx="3095625" cy="752475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DDF0C08-7408-48CD-929E-ACF4CFBF3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62616" y="3741124"/>
              <a:ext cx="3095625" cy="75247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7867210-87B2-4884-874B-0E6EC58B0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03677" y="4132273"/>
              <a:ext cx="619125" cy="123825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C9F62CC5-D286-474B-A7D2-A289A3DFA78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92135" y="1863628"/>
            <a:ext cx="1260190" cy="78643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B48251C-D2B5-4A4C-8338-88E7DFF61E4F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9659" y="2798254"/>
            <a:ext cx="1705568" cy="80882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CB1D48F-F661-4A3A-BABB-ECA7D426AFB5}"/>
              </a:ext>
            </a:extLst>
          </p:cNvPr>
          <p:cNvSpPr txBox="1"/>
          <p:nvPr/>
        </p:nvSpPr>
        <p:spPr>
          <a:xfrm>
            <a:off x="5201371" y="3471465"/>
            <a:ext cx="2041689" cy="507831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Tropical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Cyclon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Detection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https://insidehpc.com/2019/02/gordon-bell-prize-highlights-the-impact-of-ai/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3A7335-8111-43B6-AC95-639250CF384D}"/>
              </a:ext>
            </a:extLst>
          </p:cNvPr>
          <p:cNvSpPr/>
          <p:nvPr/>
        </p:nvSpPr>
        <p:spPr>
          <a:xfrm>
            <a:off x="5217962" y="5077338"/>
            <a:ext cx="354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https://jack-clark.net/2017/10/09/import-ai-63-google-shrinks-language-translation-code-from-500000-to-500-lines-with-ai-only-25-of-surveyed-people-believe-automationbetter-jobs/</a:t>
            </a:r>
            <a:b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Kunle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Olukotun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NeurIPS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2018 Invited talk.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4680F9-235A-43F7-AE18-BD77A74DE96B}"/>
              </a:ext>
            </a:extLst>
          </p:cNvPr>
          <p:cNvSpPr/>
          <p:nvPr/>
        </p:nvSpPr>
        <p:spPr>
          <a:xfrm>
            <a:off x="7700483" y="3427793"/>
            <a:ext cx="941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https://giphy.com</a:t>
            </a:r>
          </a:p>
        </p:txBody>
      </p:sp>
    </p:spTree>
    <p:extLst>
      <p:ext uri="{BB962C8B-B14F-4D97-AF65-F5344CB8AC3E}">
        <p14:creationId xmlns:p14="http://schemas.microsoft.com/office/powerpoint/2010/main" val="28644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155A-E5F5-450C-82F4-7C11EAAE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Dataflow Accelerators: Promising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1D468-2E0F-4C1B-965C-24259B5F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B45C9-0F8C-416F-8DBF-EEA02A351AE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1449" y="953358"/>
            <a:ext cx="6072940" cy="508603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Variations known as:    - systolic arrays,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- spatially programmable architecture,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- coarse-grained </a:t>
            </a:r>
            <a:r>
              <a:rPr lang="en-US" sz="2000" dirty="0" err="1"/>
              <a:t>reconfig</a:t>
            </a:r>
            <a:r>
              <a:rPr lang="en-US" sz="2000" dirty="0"/>
              <a:t>. arrays</a:t>
            </a:r>
          </a:p>
          <a:p>
            <a:pPr>
              <a:spcBef>
                <a:spcPts val="300"/>
              </a:spcBef>
            </a:pPr>
            <a:r>
              <a:rPr lang="en-US" sz="2000" b="1" dirty="0"/>
              <a:t>Massive array of processing elements (PEs).</a:t>
            </a:r>
          </a:p>
          <a:p>
            <a:pPr lvl="1">
              <a:spcBef>
                <a:spcPts val="300"/>
              </a:spcBef>
            </a:pPr>
            <a:r>
              <a:rPr lang="en-US" sz="1800" b="1" dirty="0">
                <a:solidFill>
                  <a:srgbClr val="0000FF"/>
                </a:solidFill>
              </a:rPr>
              <a:t>Simple</a:t>
            </a:r>
            <a:r>
              <a:rPr lang="en-US" sz="1800" b="1" dirty="0">
                <a:solidFill>
                  <a:schemeClr val="tx1"/>
                </a:solidFill>
              </a:rPr>
              <a:t>: </a:t>
            </a:r>
            <a:r>
              <a:rPr lang="en-US" sz="1800" dirty="0">
                <a:solidFill>
                  <a:schemeClr val="tx1"/>
                </a:solidFill>
              </a:rPr>
              <a:t>No complex </a:t>
            </a:r>
            <a:r>
              <a:rPr lang="en-US" sz="1800" dirty="0" err="1">
                <a:solidFill>
                  <a:schemeClr val="tx1"/>
                </a:solidFill>
              </a:rPr>
              <a:t>OoO</a:t>
            </a:r>
            <a:r>
              <a:rPr lang="en-US" sz="1800" dirty="0">
                <a:solidFill>
                  <a:schemeClr val="tx1"/>
                </a:solidFill>
              </a:rPr>
              <a:t> pipeline.</a:t>
            </a:r>
          </a:p>
          <a:p>
            <a:pPr lvl="1">
              <a:spcBef>
                <a:spcPts val="300"/>
              </a:spcBef>
            </a:pPr>
            <a:r>
              <a:rPr lang="en-US" sz="1800" b="1" dirty="0">
                <a:solidFill>
                  <a:srgbClr val="0000FF"/>
                </a:solidFill>
              </a:rPr>
              <a:t>Programmable</a:t>
            </a:r>
            <a:r>
              <a:rPr lang="en-US" sz="1800" dirty="0">
                <a:solidFill>
                  <a:schemeClr val="tx1"/>
                </a:solidFill>
              </a:rPr>
              <a:t>: can execute all loop operations.</a:t>
            </a:r>
          </a:p>
          <a:p>
            <a:r>
              <a:rPr lang="en-US" sz="2000" dirty="0"/>
              <a:t>Private &amp; shared memory for PEs </a:t>
            </a:r>
            <a:r>
              <a:rPr lang="en-US" sz="2000" b="1" dirty="0">
                <a:solidFill>
                  <a:srgbClr val="0000FF"/>
                </a:solidFill>
              </a:rPr>
              <a:t>sustain data reuse</a:t>
            </a:r>
            <a:r>
              <a:rPr lang="en-US" sz="2000" dirty="0"/>
              <a:t>.</a:t>
            </a:r>
          </a:p>
          <a:p>
            <a:r>
              <a:rPr lang="en-US" sz="2000" dirty="0"/>
              <a:t>PEs can be engaged in </a:t>
            </a:r>
            <a:r>
              <a:rPr lang="en-US" sz="2000" b="1" dirty="0">
                <a:solidFill>
                  <a:srgbClr val="0000FF"/>
                </a:solidFill>
              </a:rPr>
              <a:t>computations while data communicated</a:t>
            </a:r>
            <a:r>
              <a:rPr lang="en-US" sz="2000" dirty="0"/>
              <a:t> from lower memories.</a:t>
            </a:r>
          </a:p>
          <a:p>
            <a:pPr lvl="1">
              <a:spcBef>
                <a:spcPts val="300"/>
              </a:spcBef>
            </a:pPr>
            <a:r>
              <a:rPr lang="en-US" sz="1800" dirty="0">
                <a:solidFill>
                  <a:schemeClr val="tx1"/>
                </a:solidFill>
              </a:rPr>
              <a:t>Done by effective data management (software prefetching, data distribution and allocation).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B9A35-3D44-415C-8499-42DB23128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029" y="1238802"/>
            <a:ext cx="2433277" cy="29047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81EE729-7E70-46DC-9360-328A8445CFD8}"/>
              </a:ext>
            </a:extLst>
          </p:cNvPr>
          <p:cNvSpPr/>
          <p:nvPr/>
        </p:nvSpPr>
        <p:spPr>
          <a:xfrm>
            <a:off x="264695" y="4741484"/>
            <a:ext cx="87078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[1] Norman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Jouppi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et al. In-datacenter performance analysis of a tensor processing unit. In ISCA 2017. </a:t>
            </a:r>
          </a:p>
          <a:p>
            <a:pPr algn="just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[2] Yu-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Hsin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Chen et al.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Eyeriss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An energy-efficient reconfigurable accelerator for deep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cnns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In JSSC 2016</a:t>
            </a:r>
          </a:p>
          <a:p>
            <a:pPr algn="just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[3] Dataflow Processing Unit from Wave Computing. In HOTCHIPS 2017.</a:t>
            </a:r>
          </a:p>
          <a:p>
            <a:pPr algn="just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[4] M.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Thottethodi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&amp; T. N. Vijaykumar. Why GPGPU is Less Efficient than TPU for DNNs. ACM SIGARCH Blog, Jan 19.</a:t>
            </a:r>
          </a:p>
          <a:p>
            <a:pPr algn="just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[5] Bruce Fleischer et al., A Scalable Multi-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TeraOPS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Core for AI Training and Inference. In VLSI 2018.</a:t>
            </a:r>
          </a:p>
          <a:p>
            <a:pPr algn="just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[6]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Manupa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Karunaratne et al.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Hycube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cgra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with reconfigurable single-cycle multi-hop interconnect. In DAC 2017.</a:t>
            </a:r>
          </a:p>
        </p:txBody>
      </p:sp>
    </p:spTree>
    <p:extLst>
      <p:ext uri="{BB962C8B-B14F-4D97-AF65-F5344CB8AC3E}">
        <p14:creationId xmlns:p14="http://schemas.microsoft.com/office/powerpoint/2010/main" val="281734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9B18-070E-4320-A53E-08595D7C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DiRAC</a:t>
            </a:r>
            <a:r>
              <a:rPr lang="en-US" dirty="0"/>
              <a:t> – Cycle-level </a:t>
            </a:r>
            <a:r>
              <a:rPr lang="el-GR" dirty="0"/>
              <a:t>μ</a:t>
            </a:r>
            <a:r>
              <a:rPr lang="en-US" dirty="0"/>
              <a:t>arch Sim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077D5-1193-47C6-8A9B-F764A66D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93C27-98CE-4FBD-96DC-39765338B1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DiRAC</a:t>
            </a:r>
            <a:r>
              <a:rPr lang="en-US" dirty="0"/>
              <a:t> Demo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3388A2-3346-43BC-B753-2A9CA0B441E5}"/>
              </a:ext>
            </a:extLst>
          </p:cNvPr>
          <p:cNvSpPr/>
          <p:nvPr/>
        </p:nvSpPr>
        <p:spPr>
          <a:xfrm>
            <a:off x="1466874" y="6339175"/>
            <a:ext cx="54081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[Alpha Release]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https://github.com/cmlasu/DiRAC</a:t>
            </a:r>
          </a:p>
        </p:txBody>
      </p:sp>
    </p:spTree>
    <p:extLst>
      <p:ext uri="{BB962C8B-B14F-4D97-AF65-F5344CB8AC3E}">
        <p14:creationId xmlns:p14="http://schemas.microsoft.com/office/powerpoint/2010/main" val="260224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E8BE-02E5-4DA6-8FEB-5A008485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Spatiotemporal Execution of Loops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276AD8-7BCF-4BB0-8D5A-6B1C8AD5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E8FE4F-67F7-4EFD-9FA5-E4BC85EC3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78" y="1153438"/>
            <a:ext cx="4483188" cy="2225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989EB3-B6B5-4496-A4AB-5A4ED886D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" y="3429000"/>
            <a:ext cx="3232573" cy="25566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2B8BB6-355A-4237-8357-75AD2C6B6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2038" y="890543"/>
            <a:ext cx="5101962" cy="32609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ED0394-1490-450D-889A-B1D748256B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2038" y="4272295"/>
            <a:ext cx="4483188" cy="190229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54098FC-AA11-4692-8F72-16133477CDFC}"/>
              </a:ext>
            </a:extLst>
          </p:cNvPr>
          <p:cNvSpPr/>
          <p:nvPr/>
        </p:nvSpPr>
        <p:spPr>
          <a:xfrm>
            <a:off x="2450825" y="1469622"/>
            <a:ext cx="1317367" cy="360446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E3E136-39E1-4204-90BE-647F55581254}"/>
              </a:ext>
            </a:extLst>
          </p:cNvPr>
          <p:cNvSpPr/>
          <p:nvPr/>
        </p:nvSpPr>
        <p:spPr>
          <a:xfrm>
            <a:off x="668308" y="3904090"/>
            <a:ext cx="468729" cy="4452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261FAF-3E9C-40E9-A20D-5D9814FD0349}"/>
              </a:ext>
            </a:extLst>
          </p:cNvPr>
          <p:cNvSpPr/>
          <p:nvPr/>
        </p:nvSpPr>
        <p:spPr>
          <a:xfrm>
            <a:off x="2568272" y="3959749"/>
            <a:ext cx="182880" cy="167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C2907-2770-454D-A34E-2DDAC10937C6}"/>
              </a:ext>
            </a:extLst>
          </p:cNvPr>
          <p:cNvSpPr txBox="1"/>
          <p:nvPr/>
        </p:nvSpPr>
        <p:spPr>
          <a:xfrm>
            <a:off x="446750" y="839693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Convolution kernel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A32F887F-5AEC-4F02-B608-8DAC4C5A90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0" y="3904090"/>
            <a:ext cx="3512072" cy="105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5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E18A-FAA7-49D2-BC14-6F0416A4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Loop Orchestration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62ADBC-F292-4898-B642-E8DBA147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6</a:t>
            </a:fld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8A57307F-112C-4634-BB8D-9CC782837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53" y="3493743"/>
            <a:ext cx="3602225" cy="169604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0818D30-F14C-4D61-9659-4A806FC5E253}"/>
              </a:ext>
            </a:extLst>
          </p:cNvPr>
          <p:cNvSpPr txBox="1"/>
          <p:nvPr/>
        </p:nvSpPr>
        <p:spPr>
          <a:xfrm>
            <a:off x="209445" y="3194980"/>
            <a:ext cx="1808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Convolution kernel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E0B66-6DA0-417F-81D6-19172588E843}"/>
              </a:ext>
            </a:extLst>
          </p:cNvPr>
          <p:cNvSpPr txBox="1"/>
          <p:nvPr/>
        </p:nvSpPr>
        <p:spPr>
          <a:xfrm>
            <a:off x="1073020" y="5281333"/>
            <a:ext cx="2240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7-deep nested loop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139A46-031D-47F9-AAEA-C84F4F572BF1}"/>
              </a:ext>
            </a:extLst>
          </p:cNvPr>
          <p:cNvSpPr txBox="1"/>
          <p:nvPr/>
        </p:nvSpPr>
        <p:spPr>
          <a:xfrm>
            <a:off x="361082" y="5281333"/>
            <a:ext cx="5407178" cy="1015663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All the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tilings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and orderings capture a vast space of “hardware-software execution methods” of the nested loops on the dataflow accelerator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77ED8A7-3BD0-48F6-9AC5-3CFFA565786E}"/>
              </a:ext>
            </a:extLst>
          </p:cNvPr>
          <p:cNvSpPr/>
          <p:nvPr/>
        </p:nvSpPr>
        <p:spPr>
          <a:xfrm>
            <a:off x="2790524" y="1246574"/>
            <a:ext cx="1198334" cy="8027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CC59AF3-C71E-4205-AB14-FFBA3DE900DE}"/>
              </a:ext>
            </a:extLst>
          </p:cNvPr>
          <p:cNvGrpSpPr/>
          <p:nvPr/>
        </p:nvGrpSpPr>
        <p:grpSpPr>
          <a:xfrm>
            <a:off x="2966526" y="2051394"/>
            <a:ext cx="868052" cy="684156"/>
            <a:chOff x="4506205" y="81642"/>
            <a:chExt cx="1269048" cy="154579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4FA1582-2564-42B5-8613-D7F28409A75C}"/>
                </a:ext>
              </a:extLst>
            </p:cNvPr>
            <p:cNvSpPr/>
            <p:nvPr/>
          </p:nvSpPr>
          <p:spPr>
            <a:xfrm>
              <a:off x="4506205" y="817896"/>
              <a:ext cx="1269048" cy="809536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Scratch-Pad Memory</a:t>
              </a:r>
            </a:p>
          </p:txBody>
        </p:sp>
        <p:sp>
          <p:nvSpPr>
            <p:cNvPr id="77" name="Arrow: Up-Down 76">
              <a:extLst>
                <a:ext uri="{FF2B5EF4-FFF2-40B4-BE49-F238E27FC236}">
                  <a16:creationId xmlns:a16="http://schemas.microsoft.com/office/drawing/2014/main" id="{D2A9CAB2-95A2-446C-8B83-36DD29081845}"/>
                </a:ext>
              </a:extLst>
            </p:cNvPr>
            <p:cNvSpPr/>
            <p:nvPr/>
          </p:nvSpPr>
          <p:spPr>
            <a:xfrm>
              <a:off x="5063814" y="81642"/>
              <a:ext cx="141768" cy="688208"/>
            </a:xfrm>
            <a:prstGeom prst="upDown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8" name="Arrow: Up-Down 77">
            <a:extLst>
              <a:ext uri="{FF2B5EF4-FFF2-40B4-BE49-F238E27FC236}">
                <a16:creationId xmlns:a16="http://schemas.microsoft.com/office/drawing/2014/main" id="{7B8686B9-3C44-49D1-B4B9-5C23913B5BB7}"/>
              </a:ext>
            </a:extLst>
          </p:cNvPr>
          <p:cNvSpPr/>
          <p:nvPr/>
        </p:nvSpPr>
        <p:spPr>
          <a:xfrm>
            <a:off x="3327398" y="2739813"/>
            <a:ext cx="154993" cy="437617"/>
          </a:xfrm>
          <a:prstGeom prst="up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B692E62-1911-4184-BCA5-B2CBDE1B665B}"/>
              </a:ext>
            </a:extLst>
          </p:cNvPr>
          <p:cNvSpPr/>
          <p:nvPr/>
        </p:nvSpPr>
        <p:spPr>
          <a:xfrm>
            <a:off x="2770822" y="3158852"/>
            <a:ext cx="1237737" cy="27876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DRAM (Off-Chip)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7111873-F511-4423-8203-87DACBC0B57E}"/>
              </a:ext>
            </a:extLst>
          </p:cNvPr>
          <p:cNvGrpSpPr/>
          <p:nvPr/>
        </p:nvGrpSpPr>
        <p:grpSpPr>
          <a:xfrm>
            <a:off x="2864563" y="1310147"/>
            <a:ext cx="1032564" cy="668465"/>
            <a:chOff x="5003958" y="1100237"/>
            <a:chExt cx="2010317" cy="1209832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5AA5361-1EDB-429D-99E7-99D070D82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9781" y="1391330"/>
              <a:ext cx="0" cy="16927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0B9F169-1D99-4908-B8FD-91AF67690E6C}"/>
                </a:ext>
              </a:extLst>
            </p:cNvPr>
            <p:cNvGrpSpPr/>
            <p:nvPr/>
          </p:nvGrpSpPr>
          <p:grpSpPr>
            <a:xfrm>
              <a:off x="5003958" y="1100237"/>
              <a:ext cx="2010317" cy="291474"/>
              <a:chOff x="857365" y="1694015"/>
              <a:chExt cx="2243873" cy="349391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17F24A1C-03D8-4BDB-BC87-D4A23782D40B}"/>
                  </a:ext>
                </a:extLst>
              </p:cNvPr>
              <p:cNvGrpSpPr/>
              <p:nvPr/>
            </p:nvGrpSpPr>
            <p:grpSpPr>
              <a:xfrm>
                <a:off x="857365" y="1694015"/>
                <a:ext cx="590180" cy="349391"/>
                <a:chOff x="513643" y="722488"/>
                <a:chExt cx="822465" cy="593625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779BC550-66D4-4A22-B27C-89E6E07E61B1}"/>
                    </a:ext>
                  </a:extLst>
                </p:cNvPr>
                <p:cNvSpPr/>
                <p:nvPr/>
              </p:nvSpPr>
              <p:spPr>
                <a:xfrm>
                  <a:off x="1011849" y="732142"/>
                  <a:ext cx="324259" cy="583970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7F2C1958-96EB-4FBF-8965-6BC35D4CFE80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59362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5344121E-2A66-426F-A06E-5C7329EBA7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5752" y="1862045"/>
                <a:ext cx="232680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8FCC5E8-CE46-41A1-BC65-BDBD8D1226EE}"/>
                  </a:ext>
                </a:extLst>
              </p:cNvPr>
              <p:cNvGrpSpPr/>
              <p:nvPr/>
            </p:nvGrpSpPr>
            <p:grpSpPr>
              <a:xfrm>
                <a:off x="1678409" y="1694015"/>
                <a:ext cx="590180" cy="343708"/>
                <a:chOff x="513643" y="722488"/>
                <a:chExt cx="822465" cy="583968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0079D0B1-03AE-4124-9519-06E788E254A9}"/>
                    </a:ext>
                  </a:extLst>
                </p:cNvPr>
                <p:cNvSpPr/>
                <p:nvPr/>
              </p:nvSpPr>
              <p:spPr>
                <a:xfrm>
                  <a:off x="1011849" y="726747"/>
                  <a:ext cx="324259" cy="579708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111A4202-2041-4BD9-B52D-50E965859A6F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58396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20AEF4F0-79A8-47DD-A3E1-18AEAFF001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0194" y="1862045"/>
                <a:ext cx="230887" cy="263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FDAB4E23-3449-4CD7-8C64-2A5068B3B857}"/>
                  </a:ext>
                </a:extLst>
              </p:cNvPr>
              <p:cNvGrpSpPr/>
              <p:nvPr/>
            </p:nvGrpSpPr>
            <p:grpSpPr>
              <a:xfrm>
                <a:off x="2511058" y="1694015"/>
                <a:ext cx="590180" cy="349390"/>
                <a:chOff x="513643" y="722488"/>
                <a:chExt cx="822465" cy="801885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0E6842DD-7EB4-40EF-8787-8D247DBB2875}"/>
                    </a:ext>
                  </a:extLst>
                </p:cNvPr>
                <p:cNvSpPr/>
                <p:nvPr/>
              </p:nvSpPr>
              <p:spPr>
                <a:xfrm>
                  <a:off x="1011849" y="732140"/>
                  <a:ext cx="324259" cy="792233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E7E61ED4-FAC0-46D0-ABF4-D3573537078A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80188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3633DA9-8086-4008-A7BF-90661E9989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4760" y="1391330"/>
              <a:ext cx="0" cy="16927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33E5154-130E-455F-ABEB-4A62D06C2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7798" y="1391330"/>
              <a:ext cx="0" cy="16927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8743733-7AA7-48B5-B470-48128BF15F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9781" y="1854401"/>
              <a:ext cx="0" cy="16927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977E68F-C173-4701-B7DB-B9507B187EC9}"/>
                </a:ext>
              </a:extLst>
            </p:cNvPr>
            <p:cNvGrpSpPr/>
            <p:nvPr/>
          </p:nvGrpSpPr>
          <p:grpSpPr>
            <a:xfrm>
              <a:off x="5003958" y="1563308"/>
              <a:ext cx="2010316" cy="291474"/>
              <a:chOff x="857365" y="1694015"/>
              <a:chExt cx="2243873" cy="349391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54CDEEBE-6FD9-4855-B2E8-2C052E85C42F}"/>
                  </a:ext>
                </a:extLst>
              </p:cNvPr>
              <p:cNvGrpSpPr/>
              <p:nvPr/>
            </p:nvGrpSpPr>
            <p:grpSpPr>
              <a:xfrm>
                <a:off x="857365" y="1694015"/>
                <a:ext cx="590180" cy="349391"/>
                <a:chOff x="513643" y="722488"/>
                <a:chExt cx="822465" cy="593625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F5423168-4406-45E0-A159-A699AFABF20E}"/>
                    </a:ext>
                  </a:extLst>
                </p:cNvPr>
                <p:cNvSpPr/>
                <p:nvPr/>
              </p:nvSpPr>
              <p:spPr>
                <a:xfrm>
                  <a:off x="1011849" y="732142"/>
                  <a:ext cx="324259" cy="583970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ECD13876-E198-4315-8C20-781B2D254C19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59362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AA735FF3-64CD-4188-8E2C-2ADEAA692C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5752" y="1862045"/>
                <a:ext cx="232680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4118AD3E-B4CB-433B-97B8-414A7784FB2C}"/>
                  </a:ext>
                </a:extLst>
              </p:cNvPr>
              <p:cNvGrpSpPr/>
              <p:nvPr/>
            </p:nvGrpSpPr>
            <p:grpSpPr>
              <a:xfrm>
                <a:off x="1678409" y="1694015"/>
                <a:ext cx="590180" cy="343708"/>
                <a:chOff x="513643" y="722488"/>
                <a:chExt cx="822465" cy="583968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962F54BD-0BBF-4A45-8E04-49B46C32D1C4}"/>
                    </a:ext>
                  </a:extLst>
                </p:cNvPr>
                <p:cNvSpPr/>
                <p:nvPr/>
              </p:nvSpPr>
              <p:spPr>
                <a:xfrm>
                  <a:off x="1011849" y="726747"/>
                  <a:ext cx="324259" cy="579708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9B76950C-997D-4085-8866-F8627F5E7D21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58396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8ADC268C-1AD8-4F42-B4DF-E49A57465C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0194" y="1862045"/>
                <a:ext cx="230887" cy="263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99D33174-A22C-4B61-AAD4-F72E98594CE5}"/>
                  </a:ext>
                </a:extLst>
              </p:cNvPr>
              <p:cNvGrpSpPr/>
              <p:nvPr/>
            </p:nvGrpSpPr>
            <p:grpSpPr>
              <a:xfrm>
                <a:off x="2511058" y="1694015"/>
                <a:ext cx="590180" cy="349390"/>
                <a:chOff x="513643" y="722488"/>
                <a:chExt cx="822465" cy="801885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ADD376E-8271-410E-9B21-1410EAFE72C2}"/>
                    </a:ext>
                  </a:extLst>
                </p:cNvPr>
                <p:cNvSpPr/>
                <p:nvPr/>
              </p:nvSpPr>
              <p:spPr>
                <a:xfrm>
                  <a:off x="1011849" y="732140"/>
                  <a:ext cx="324259" cy="792233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D474172D-62D9-4496-9838-D1E2F2F44838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80188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BEC94EA-E464-4AB2-AA04-6B587D06ED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4760" y="1854401"/>
              <a:ext cx="0" cy="16927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1D14147-BEE5-4555-A902-357F409BE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7798" y="1854401"/>
              <a:ext cx="0" cy="16927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C72B332-72AE-4CDD-AC5C-F6BE1D69789D}"/>
                </a:ext>
              </a:extLst>
            </p:cNvPr>
            <p:cNvGrpSpPr/>
            <p:nvPr/>
          </p:nvGrpSpPr>
          <p:grpSpPr>
            <a:xfrm>
              <a:off x="5003958" y="2018595"/>
              <a:ext cx="2010317" cy="291474"/>
              <a:chOff x="857365" y="1694015"/>
              <a:chExt cx="2243873" cy="349391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94654A99-5A2D-43BF-B9F0-71EBD2622FBB}"/>
                  </a:ext>
                </a:extLst>
              </p:cNvPr>
              <p:cNvGrpSpPr/>
              <p:nvPr/>
            </p:nvGrpSpPr>
            <p:grpSpPr>
              <a:xfrm>
                <a:off x="857365" y="1694015"/>
                <a:ext cx="590180" cy="349391"/>
                <a:chOff x="513643" y="722488"/>
                <a:chExt cx="822465" cy="593625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1BE2D06E-761A-4809-94C9-C8AA1E2E250F}"/>
                    </a:ext>
                  </a:extLst>
                </p:cNvPr>
                <p:cNvSpPr/>
                <p:nvPr/>
              </p:nvSpPr>
              <p:spPr>
                <a:xfrm>
                  <a:off x="1011849" y="732142"/>
                  <a:ext cx="324259" cy="583970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B6FB63EE-CAEB-466C-A15E-FC9EC2C2AF92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59362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B05BB20C-FC2C-4263-99F0-53A1D9CAD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5752" y="1862045"/>
                <a:ext cx="232680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2F11BB7-C055-4A2F-BE39-B24252D2E320}"/>
                  </a:ext>
                </a:extLst>
              </p:cNvPr>
              <p:cNvGrpSpPr/>
              <p:nvPr/>
            </p:nvGrpSpPr>
            <p:grpSpPr>
              <a:xfrm>
                <a:off x="1678409" y="1694015"/>
                <a:ext cx="590180" cy="343708"/>
                <a:chOff x="513643" y="722488"/>
                <a:chExt cx="822465" cy="583968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E02DF2AC-6E98-4720-A345-050D5A302AEF}"/>
                    </a:ext>
                  </a:extLst>
                </p:cNvPr>
                <p:cNvSpPr/>
                <p:nvPr/>
              </p:nvSpPr>
              <p:spPr>
                <a:xfrm>
                  <a:off x="1011849" y="726747"/>
                  <a:ext cx="324259" cy="579708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F2FA2D9A-CAC4-4D78-879B-5FE3A352919B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58396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35BA8717-61B4-4C8D-9477-54D388A79D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0194" y="1862045"/>
                <a:ext cx="230887" cy="263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E048CB18-3708-4DA2-8D2E-BB032EB81C02}"/>
                  </a:ext>
                </a:extLst>
              </p:cNvPr>
              <p:cNvGrpSpPr/>
              <p:nvPr/>
            </p:nvGrpSpPr>
            <p:grpSpPr>
              <a:xfrm>
                <a:off x="2511058" y="1694015"/>
                <a:ext cx="590180" cy="349390"/>
                <a:chOff x="513643" y="722488"/>
                <a:chExt cx="822465" cy="801885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3324C70A-2FAE-41A5-9DC0-30C0D09E4D51}"/>
                    </a:ext>
                  </a:extLst>
                </p:cNvPr>
                <p:cNvSpPr/>
                <p:nvPr/>
              </p:nvSpPr>
              <p:spPr>
                <a:xfrm>
                  <a:off x="1011849" y="732140"/>
                  <a:ext cx="324259" cy="792233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732FE786-9AEA-447C-865D-7929915030DF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80188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C2E2315-C500-4DA9-9891-BE91F1E0D7F1}"/>
              </a:ext>
            </a:extLst>
          </p:cNvPr>
          <p:cNvSpPr/>
          <p:nvPr/>
        </p:nvSpPr>
        <p:spPr>
          <a:xfrm>
            <a:off x="2861259" y="912467"/>
            <a:ext cx="1167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Accelerator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96340B1-DC65-488B-9D2F-A242FC508119}"/>
              </a:ext>
            </a:extLst>
          </p:cNvPr>
          <p:cNvSpPr txBox="1"/>
          <p:nvPr/>
        </p:nvSpPr>
        <p:spPr>
          <a:xfrm>
            <a:off x="1645143" y="1647924"/>
            <a:ext cx="1040681" cy="448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C46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L1 Accesses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5943889-B78B-42A5-A1BB-83DE131757C1}"/>
              </a:ext>
            </a:extLst>
          </p:cNvPr>
          <p:cNvSpPr txBox="1"/>
          <p:nvPr/>
        </p:nvSpPr>
        <p:spPr>
          <a:xfrm>
            <a:off x="1631456" y="2151376"/>
            <a:ext cx="1040681" cy="448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F955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L2 Accesses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284609B-D1BC-4030-9377-BBE7DCFECEEF}"/>
              </a:ext>
            </a:extLst>
          </p:cNvPr>
          <p:cNvSpPr txBox="1"/>
          <p:nvPr/>
        </p:nvSpPr>
        <p:spPr>
          <a:xfrm>
            <a:off x="1711538" y="1065318"/>
            <a:ext cx="1198334" cy="62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Concurrent </a:t>
            </a: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execution</a:t>
            </a: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on PEs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7ED4208-C7D5-4D39-933B-BBB07AFBF472}"/>
              </a:ext>
            </a:extLst>
          </p:cNvPr>
          <p:cNvSpPr/>
          <p:nvPr/>
        </p:nvSpPr>
        <p:spPr>
          <a:xfrm>
            <a:off x="4818859" y="-37847"/>
            <a:ext cx="4325141" cy="641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n_L3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N_DRAM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m_L3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M_DRAM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c_L3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C_DRAM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ox_L3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Ox_DRAM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oy_L3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Oy_DRAM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fx_L3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Fx_DRAM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fy_L3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Fy_DRAM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{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dma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);	 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	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n_L2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N_SPM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m_L2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M_SPM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c_L2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C_SPM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ox_L2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Ox_SPM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oy_L2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Oy_SPM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fx_L2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Fx_SPM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fy_L2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Fy_SPM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communicate_data_NoC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);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		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n_L1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C46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N_RF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		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m_L1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C46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M_RF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		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c_L1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C46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C_RF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ox_L1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C46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Ox_RF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oy_L1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C46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Oy_RF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fx_L1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C46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Fx_RF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fy_L1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C46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Fy_RF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C46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     {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n_S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N_SPATIAL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m_S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M_SPATIAL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  		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c_S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C_SPATIAL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ox_S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Ox_SPATIAL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    for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oy_S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Oy_SPATIAL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     for fx_L3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Fx_SPATIAL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				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fy_L3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Fy_SPATIAL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         O[][][][] += 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		I[][][][] * 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		W[][][][];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C46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}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36CC71A-0F5A-4B1D-9F39-143087611127}"/>
              </a:ext>
            </a:extLst>
          </p:cNvPr>
          <p:cNvCxnSpPr>
            <a:cxnSpLocks/>
          </p:cNvCxnSpPr>
          <p:nvPr/>
        </p:nvCxnSpPr>
        <p:spPr>
          <a:xfrm flipH="1" flipV="1">
            <a:off x="3703756" y="1993747"/>
            <a:ext cx="2633324" cy="2964265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0147EA-6398-4D9B-884B-887A07D915AB}"/>
              </a:ext>
            </a:extLst>
          </p:cNvPr>
          <p:cNvCxnSpPr>
            <a:cxnSpLocks/>
          </p:cNvCxnSpPr>
          <p:nvPr/>
        </p:nvCxnSpPr>
        <p:spPr>
          <a:xfrm flipH="1" flipV="1">
            <a:off x="3847266" y="1652564"/>
            <a:ext cx="2007233" cy="1973354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4C1FAA9-8359-4CE7-AC5D-03084AC673CE}"/>
              </a:ext>
            </a:extLst>
          </p:cNvPr>
          <p:cNvCxnSpPr>
            <a:cxnSpLocks/>
          </p:cNvCxnSpPr>
          <p:nvPr/>
        </p:nvCxnSpPr>
        <p:spPr>
          <a:xfrm flipH="1" flipV="1">
            <a:off x="3519306" y="2226335"/>
            <a:ext cx="1963445" cy="29337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99E92F1-E353-49F9-A714-BBA5EB1C64D4}"/>
              </a:ext>
            </a:extLst>
          </p:cNvPr>
          <p:cNvCxnSpPr>
            <a:cxnSpLocks/>
            <a:endCxn id="78" idx="5"/>
          </p:cNvCxnSpPr>
          <p:nvPr/>
        </p:nvCxnSpPr>
        <p:spPr>
          <a:xfrm flipH="1">
            <a:off x="3482391" y="1144787"/>
            <a:ext cx="1574008" cy="1955147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Left Brace 132">
            <a:extLst>
              <a:ext uri="{FF2B5EF4-FFF2-40B4-BE49-F238E27FC236}">
                <a16:creationId xmlns:a16="http://schemas.microsoft.com/office/drawing/2014/main" id="{4A08960E-1A8E-4FE5-A7D0-448291B44535}"/>
              </a:ext>
            </a:extLst>
          </p:cNvPr>
          <p:cNvSpPr/>
          <p:nvPr/>
        </p:nvSpPr>
        <p:spPr>
          <a:xfrm rot="20407990">
            <a:off x="4861776" y="12906"/>
            <a:ext cx="193657" cy="1255903"/>
          </a:xfrm>
          <a:prstGeom prst="leftBrace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7952F504-9052-4A3E-ABF3-8F71B483A3CD}"/>
              </a:ext>
            </a:extLst>
          </p:cNvPr>
          <p:cNvSpPr/>
          <p:nvPr/>
        </p:nvSpPr>
        <p:spPr>
          <a:xfrm rot="20407990">
            <a:off x="5385923" y="1554717"/>
            <a:ext cx="193657" cy="1255903"/>
          </a:xfrm>
          <a:prstGeom prst="leftBrace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Left Brace 134">
            <a:extLst>
              <a:ext uri="{FF2B5EF4-FFF2-40B4-BE49-F238E27FC236}">
                <a16:creationId xmlns:a16="http://schemas.microsoft.com/office/drawing/2014/main" id="{552091C5-1F0F-4CB7-9D50-FEEB5C2631E6}"/>
              </a:ext>
            </a:extLst>
          </p:cNvPr>
          <p:cNvSpPr/>
          <p:nvPr/>
        </p:nvSpPr>
        <p:spPr>
          <a:xfrm rot="20407990">
            <a:off x="5898969" y="2997967"/>
            <a:ext cx="231599" cy="1255903"/>
          </a:xfrm>
          <a:prstGeom prst="leftBrace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Left Brace 135">
            <a:extLst>
              <a:ext uri="{FF2B5EF4-FFF2-40B4-BE49-F238E27FC236}">
                <a16:creationId xmlns:a16="http://schemas.microsoft.com/office/drawing/2014/main" id="{6EAEF2DD-47A8-408F-AB18-1AD4332D7561}"/>
              </a:ext>
            </a:extLst>
          </p:cNvPr>
          <p:cNvSpPr/>
          <p:nvPr/>
        </p:nvSpPr>
        <p:spPr>
          <a:xfrm rot="20407990">
            <a:off x="6364780" y="4343748"/>
            <a:ext cx="231599" cy="1255903"/>
          </a:xfrm>
          <a:prstGeom prst="leftBrace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2B9B603-A49B-4004-A7B2-FCBCC6FED6FF}"/>
              </a:ext>
            </a:extLst>
          </p:cNvPr>
          <p:cNvSpPr txBox="1"/>
          <p:nvPr/>
        </p:nvSpPr>
        <p:spPr>
          <a:xfrm>
            <a:off x="1650652" y="2698847"/>
            <a:ext cx="1040681" cy="448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L3 Accesses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485D09F-BAC7-405F-B9A4-924156ABEAED}"/>
              </a:ext>
            </a:extLst>
          </p:cNvPr>
          <p:cNvSpPr/>
          <p:nvPr/>
        </p:nvSpPr>
        <p:spPr>
          <a:xfrm>
            <a:off x="6598261" y="6101192"/>
            <a:ext cx="2545739" cy="709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548DECC-85B9-4480-92F8-44A6106DFDBE}"/>
              </a:ext>
            </a:extLst>
          </p:cNvPr>
          <p:cNvSpPr txBox="1"/>
          <p:nvPr/>
        </p:nvSpPr>
        <p:spPr>
          <a:xfrm>
            <a:off x="6455338" y="6145512"/>
            <a:ext cx="236994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28-deep nested loop</a:t>
            </a:r>
          </a:p>
        </p:txBody>
      </p:sp>
    </p:spTree>
    <p:extLst>
      <p:ext uri="{BB962C8B-B14F-4D97-AF65-F5344CB8AC3E}">
        <p14:creationId xmlns:p14="http://schemas.microsoft.com/office/powerpoint/2010/main" val="409734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25" grpId="0"/>
      <p:bldP spid="126" grpId="0"/>
      <p:bldP spid="127" grpId="0"/>
      <p:bldP spid="133" grpId="0" animBg="1"/>
      <p:bldP spid="134" grpId="0" animBg="1"/>
      <p:bldP spid="135" grpId="0" animBg="1"/>
      <p:bldP spid="136" grpId="0" animBg="1"/>
      <p:bldP spid="1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9F2F2CD5-D723-4A82-B245-E9601F13FE03}"/>
              </a:ext>
            </a:extLst>
          </p:cNvPr>
          <p:cNvSpPr/>
          <p:nvPr/>
        </p:nvSpPr>
        <p:spPr>
          <a:xfrm>
            <a:off x="3719769" y="1982981"/>
            <a:ext cx="2388097" cy="7463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154" name="Content Placeholder 6">
            <a:extLst>
              <a:ext uri="{FF2B5EF4-FFF2-40B4-BE49-F238E27FC236}">
                <a16:creationId xmlns:a16="http://schemas.microsoft.com/office/drawing/2014/main" id="{7BFB2473-64D8-4AEF-B0EE-5F87F04CA00C}"/>
              </a:ext>
            </a:extLst>
          </p:cNvPr>
          <p:cNvSpPr txBox="1">
            <a:spLocks/>
          </p:cNvSpPr>
          <p:nvPr/>
        </p:nvSpPr>
        <p:spPr>
          <a:xfrm>
            <a:off x="3345134" y="1151238"/>
            <a:ext cx="4449792" cy="235449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fx_T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=1:3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for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fy_T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=1:3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unroll spatial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for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ox_S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=1:3	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for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oy_S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=1:3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O[ox][oy]+=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W[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fx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][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fy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]×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I[ox+fx-1][oy+fy-1];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D5CF6-99C6-450C-A0AF-20F6A18B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2D Spatial Execution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777A3F-3B1C-4F10-9AF9-5DF306A2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3694DE-3D9D-477C-A70F-18926430AF22}"/>
              </a:ext>
            </a:extLst>
          </p:cNvPr>
          <p:cNvSpPr/>
          <p:nvPr/>
        </p:nvSpPr>
        <p:spPr>
          <a:xfrm>
            <a:off x="356098" y="1275503"/>
            <a:ext cx="1522975" cy="554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37247496-7074-4992-838D-70EB42F18D33}"/>
              </a:ext>
            </a:extLst>
          </p:cNvPr>
          <p:cNvSpPr txBox="1">
            <a:spLocks/>
          </p:cNvSpPr>
          <p:nvPr/>
        </p:nvSpPr>
        <p:spPr>
          <a:xfrm>
            <a:off x="152423" y="1029532"/>
            <a:ext cx="4449792" cy="213904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1600" kern="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ox=1:3	</a:t>
            </a:r>
            <a:endParaRPr lang="en-US" sz="1600" kern="0" dirty="0">
              <a:solidFill>
                <a:srgbClr val="70AD47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oy=1:3	</a:t>
            </a:r>
            <a:endParaRPr lang="en-US" sz="1600" kern="0" dirty="0">
              <a:solidFill>
                <a:srgbClr val="70AD47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sz="1600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en-US" sz="16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=1:3</a:t>
            </a:r>
            <a:endParaRPr lang="en-US" sz="1600" kern="0" dirty="0">
              <a:solidFill>
                <a:srgbClr val="70AD47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en-US" sz="16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600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fy</a:t>
            </a:r>
            <a:r>
              <a:rPr lang="en-US" sz="16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=1:3</a:t>
            </a:r>
            <a:endParaRPr lang="en-US" sz="1600" kern="0" dirty="0">
              <a:solidFill>
                <a:srgbClr val="70AD47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O[ox][oy]+= </a:t>
            </a:r>
            <a:br>
              <a:rPr lang="en-US" sz="16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W[</a:t>
            </a:r>
            <a:r>
              <a:rPr lang="en-US" sz="1600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en-US" sz="16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1600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fy</a:t>
            </a:r>
            <a:r>
              <a:rPr lang="en-US" sz="16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]× 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I[ox+fx-1][oy+fy-1];</a:t>
            </a:r>
            <a:endParaRPr lang="en-US" kern="0" dirty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71DBDC1-249A-46D3-9464-1B39ED5A82E9}"/>
              </a:ext>
            </a:extLst>
          </p:cNvPr>
          <p:cNvSpPr/>
          <p:nvPr/>
        </p:nvSpPr>
        <p:spPr>
          <a:xfrm>
            <a:off x="2160049" y="1943102"/>
            <a:ext cx="1218209" cy="212514"/>
          </a:xfrm>
          <a:prstGeom prst="rightArrow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7B61B0-45F1-446C-9A3C-F22D0660D13F}"/>
              </a:ext>
            </a:extLst>
          </p:cNvPr>
          <p:cNvSpPr/>
          <p:nvPr/>
        </p:nvSpPr>
        <p:spPr>
          <a:xfrm>
            <a:off x="1627176" y="3823825"/>
            <a:ext cx="642591" cy="695754"/>
          </a:xfrm>
          <a:prstGeom prst="rect">
            <a:avLst/>
          </a:prstGeom>
          <a:solidFill>
            <a:srgbClr val="FCE9AF"/>
          </a:solidFill>
          <a:ln w="19050" cap="flat" cmpd="sng" algn="ctr">
            <a:solidFill>
              <a:srgbClr val="B3880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4AAE9A-A957-407E-9023-8DB7A55EC852}"/>
              </a:ext>
            </a:extLst>
          </p:cNvPr>
          <p:cNvSpPr/>
          <p:nvPr/>
        </p:nvSpPr>
        <p:spPr>
          <a:xfrm>
            <a:off x="2683729" y="3821817"/>
            <a:ext cx="638133" cy="722599"/>
          </a:xfrm>
          <a:prstGeom prst="rect">
            <a:avLst/>
          </a:prstGeom>
          <a:solidFill>
            <a:srgbClr val="9FB8CD">
              <a:lumMod val="75000"/>
            </a:srgbClr>
          </a:solidFill>
          <a:ln w="19050" cap="flat" cmpd="sng" algn="ctr">
            <a:solidFill>
              <a:srgbClr val="9FB8CD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51F1CD-D656-4E10-ADD3-4013ECD74B0D}"/>
              </a:ext>
            </a:extLst>
          </p:cNvPr>
          <p:cNvCxnSpPr>
            <a:cxnSpLocks/>
          </p:cNvCxnSpPr>
          <p:nvPr/>
        </p:nvCxnSpPr>
        <p:spPr>
          <a:xfrm>
            <a:off x="2896919" y="3827439"/>
            <a:ext cx="0" cy="68317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CF7036-2583-44B6-BB2A-FA1453F96359}"/>
              </a:ext>
            </a:extLst>
          </p:cNvPr>
          <p:cNvCxnSpPr>
            <a:cxnSpLocks/>
          </p:cNvCxnSpPr>
          <p:nvPr/>
        </p:nvCxnSpPr>
        <p:spPr>
          <a:xfrm>
            <a:off x="3118331" y="3841387"/>
            <a:ext cx="0" cy="68317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81F854-9188-4D45-8EBC-E306BE16D032}"/>
              </a:ext>
            </a:extLst>
          </p:cNvPr>
          <p:cNvCxnSpPr>
            <a:cxnSpLocks/>
          </p:cNvCxnSpPr>
          <p:nvPr/>
        </p:nvCxnSpPr>
        <p:spPr>
          <a:xfrm>
            <a:off x="2690477" y="4057581"/>
            <a:ext cx="63965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2AF92E-6751-4D5F-BDF2-525F53EDEF9C}"/>
              </a:ext>
            </a:extLst>
          </p:cNvPr>
          <p:cNvCxnSpPr>
            <a:cxnSpLocks/>
          </p:cNvCxnSpPr>
          <p:nvPr/>
        </p:nvCxnSpPr>
        <p:spPr>
          <a:xfrm>
            <a:off x="2683729" y="4354393"/>
            <a:ext cx="63965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48BCCC-5B51-4FB5-88FF-2503CD2E4D61}"/>
              </a:ext>
            </a:extLst>
          </p:cNvPr>
          <p:cNvGrpSpPr/>
          <p:nvPr/>
        </p:nvGrpSpPr>
        <p:grpSpPr>
          <a:xfrm>
            <a:off x="1637975" y="3811575"/>
            <a:ext cx="616816" cy="697126"/>
            <a:chOff x="1995559" y="4623022"/>
            <a:chExt cx="683178" cy="697126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5F8B904-0064-4F54-BB44-418C1BCC6A59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54" y="4623022"/>
              <a:ext cx="0" cy="68317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272A86D-0E31-453B-81C0-1D57668582DB}"/>
                </a:ext>
              </a:extLst>
            </p:cNvPr>
            <p:cNvCxnSpPr>
              <a:cxnSpLocks/>
            </p:cNvCxnSpPr>
            <p:nvPr/>
          </p:nvCxnSpPr>
          <p:spPr>
            <a:xfrm>
              <a:off x="2440666" y="4636970"/>
              <a:ext cx="0" cy="68317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9CA1983-8F17-44EF-BF88-DD657654626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337148" y="4775422"/>
              <a:ext cx="0" cy="68317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84D34DE-EC8E-4326-8377-8F388D87C19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337148" y="4499321"/>
              <a:ext cx="0" cy="68317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F2A7C5A-9114-450A-8D62-E3F102A9B583}"/>
              </a:ext>
            </a:extLst>
          </p:cNvPr>
          <p:cNvSpPr/>
          <p:nvPr/>
        </p:nvSpPr>
        <p:spPr>
          <a:xfrm>
            <a:off x="325778" y="3759023"/>
            <a:ext cx="943084" cy="940502"/>
          </a:xfrm>
          <a:prstGeom prst="rect">
            <a:avLst/>
          </a:prstGeom>
          <a:solidFill>
            <a:srgbClr val="D91F1F"/>
          </a:solidFill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6FCF48-ECF9-4B46-A6BF-19A7B7406D22}"/>
              </a:ext>
            </a:extLst>
          </p:cNvPr>
          <p:cNvSpPr txBox="1"/>
          <p:nvPr/>
        </p:nvSpPr>
        <p:spPr>
          <a:xfrm>
            <a:off x="541866" y="4705465"/>
            <a:ext cx="603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5x5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6F3AC9-2E4A-4734-A753-5D5B89FE2C8A}"/>
              </a:ext>
            </a:extLst>
          </p:cNvPr>
          <p:cNvSpPr txBox="1"/>
          <p:nvPr/>
        </p:nvSpPr>
        <p:spPr>
          <a:xfrm>
            <a:off x="1277123" y="4013500"/>
            <a:ext cx="447561" cy="62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ABA745-7E19-47D7-BF5F-155A43BE857E}"/>
              </a:ext>
            </a:extLst>
          </p:cNvPr>
          <p:cNvSpPr txBox="1"/>
          <p:nvPr/>
        </p:nvSpPr>
        <p:spPr>
          <a:xfrm rot="10800000">
            <a:off x="2180508" y="3778114"/>
            <a:ext cx="447561" cy="62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Calibri" panose="020F0502020204030204" pitchFamily="34" charset="0"/>
              </a:rPr>
              <a:t>=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96AB8E-82CC-4096-BEA5-40CFA7B80A2D}"/>
              </a:ext>
            </a:extLst>
          </p:cNvPr>
          <p:cNvGrpSpPr/>
          <p:nvPr/>
        </p:nvGrpSpPr>
        <p:grpSpPr>
          <a:xfrm>
            <a:off x="515048" y="3759023"/>
            <a:ext cx="564543" cy="940504"/>
            <a:chOff x="906270" y="1697946"/>
            <a:chExt cx="396716" cy="599583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4C09F63-D184-4C11-B0F2-414BB3886E65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86" y="1697946"/>
              <a:ext cx="0" cy="59958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2A7E22D-910F-42A4-8AA3-59B89C66D827}"/>
                </a:ext>
              </a:extLst>
            </p:cNvPr>
            <p:cNvCxnSpPr>
              <a:cxnSpLocks/>
            </p:cNvCxnSpPr>
            <p:nvPr/>
          </p:nvCxnSpPr>
          <p:spPr>
            <a:xfrm>
              <a:off x="1174779" y="1697947"/>
              <a:ext cx="0" cy="59958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A863320-2500-4634-B1B0-9F1C65FFAE24}"/>
                </a:ext>
              </a:extLst>
            </p:cNvPr>
            <p:cNvCxnSpPr>
              <a:cxnSpLocks/>
            </p:cNvCxnSpPr>
            <p:nvPr/>
          </p:nvCxnSpPr>
          <p:spPr>
            <a:xfrm>
              <a:off x="1034477" y="1697947"/>
              <a:ext cx="0" cy="59958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7D631D3-0294-4F95-8DE6-971C4CF5B4C3}"/>
                </a:ext>
              </a:extLst>
            </p:cNvPr>
            <p:cNvCxnSpPr>
              <a:cxnSpLocks/>
            </p:cNvCxnSpPr>
            <p:nvPr/>
          </p:nvCxnSpPr>
          <p:spPr>
            <a:xfrm>
              <a:off x="906270" y="1697947"/>
              <a:ext cx="0" cy="59958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56E85E-B752-47E7-B482-E7C22F4879F2}"/>
              </a:ext>
            </a:extLst>
          </p:cNvPr>
          <p:cNvGrpSpPr/>
          <p:nvPr/>
        </p:nvGrpSpPr>
        <p:grpSpPr>
          <a:xfrm rot="16200000">
            <a:off x="500504" y="3757758"/>
            <a:ext cx="593653" cy="943087"/>
            <a:chOff x="914834" y="1680623"/>
            <a:chExt cx="384994" cy="60732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AC85C8A-419B-467D-829D-64BEB53B083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96168" y="1984284"/>
              <a:ext cx="607320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1334B49-08FC-4A77-9893-A41DA4FB7F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2782" y="1984285"/>
              <a:ext cx="607320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19CEC1C-A375-458F-861B-38385A5A1B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9516" y="1984283"/>
              <a:ext cx="607320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26B7338-7328-4457-B4D4-1BC3F861647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1174" y="1984283"/>
              <a:ext cx="607320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</p:spPr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82F731A-CDEF-4FF5-AD37-4C75E2A08C6B}"/>
              </a:ext>
            </a:extLst>
          </p:cNvPr>
          <p:cNvSpPr txBox="1"/>
          <p:nvPr/>
        </p:nvSpPr>
        <p:spPr>
          <a:xfrm>
            <a:off x="1496552" y="3558352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Fx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×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=3x3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A673EB-D34B-4385-8BDF-9528CD0D05A7}"/>
              </a:ext>
            </a:extLst>
          </p:cNvPr>
          <p:cNvSpPr txBox="1"/>
          <p:nvPr/>
        </p:nvSpPr>
        <p:spPr>
          <a:xfrm>
            <a:off x="1710390" y="447616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m=1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50B0FB-6024-4537-A4F5-13604D3662D4}"/>
              </a:ext>
            </a:extLst>
          </p:cNvPr>
          <p:cNvSpPr txBox="1"/>
          <p:nvPr/>
        </p:nvSpPr>
        <p:spPr>
          <a:xfrm>
            <a:off x="446537" y="4986902"/>
            <a:ext cx="113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ifmap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44B5A7-1B50-4767-9CFB-DD9B02F62EDE}"/>
              </a:ext>
            </a:extLst>
          </p:cNvPr>
          <p:cNvSpPr txBox="1"/>
          <p:nvPr/>
        </p:nvSpPr>
        <p:spPr>
          <a:xfrm>
            <a:off x="2510802" y="3555989"/>
            <a:ext cx="1039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Ox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×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Oy=3x3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7E2A51-07CC-4C68-9F8B-DFBDFF342A40}"/>
              </a:ext>
            </a:extLst>
          </p:cNvPr>
          <p:cNvSpPr txBox="1"/>
          <p:nvPr/>
        </p:nvSpPr>
        <p:spPr>
          <a:xfrm>
            <a:off x="2330597" y="3356907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Ofmap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 channel1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9EFE62-78AF-4849-B10A-0D537D02D421}"/>
              </a:ext>
            </a:extLst>
          </p:cNvPr>
          <p:cNvCxnSpPr>
            <a:cxnSpLocks/>
          </p:cNvCxnSpPr>
          <p:nvPr/>
        </p:nvCxnSpPr>
        <p:spPr>
          <a:xfrm flipV="1">
            <a:off x="3458101" y="3811219"/>
            <a:ext cx="0" cy="758478"/>
          </a:xfrm>
          <a:prstGeom prst="straightConnector1">
            <a:avLst/>
          </a:prstGeom>
          <a:ln w="1905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846FF4-687C-4052-97C1-251AD5AE1DD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06170" y="4460237"/>
            <a:ext cx="0" cy="758478"/>
          </a:xfrm>
          <a:prstGeom prst="straightConnector1">
            <a:avLst/>
          </a:prstGeom>
          <a:ln w="1905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0F23714-3BF4-4309-BB82-70D9C593AF5D}"/>
              </a:ext>
            </a:extLst>
          </p:cNvPr>
          <p:cNvSpPr txBox="1"/>
          <p:nvPr/>
        </p:nvSpPr>
        <p:spPr>
          <a:xfrm>
            <a:off x="3426077" y="4084391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Ox=3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584149-8639-4D64-B392-565318EACC9D}"/>
              </a:ext>
            </a:extLst>
          </p:cNvPr>
          <p:cNvSpPr txBox="1"/>
          <p:nvPr/>
        </p:nvSpPr>
        <p:spPr>
          <a:xfrm>
            <a:off x="2754087" y="4559588"/>
            <a:ext cx="67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Oy=3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CFF039-3D49-41B9-90B7-B543F6D8F9F8}"/>
              </a:ext>
            </a:extLst>
          </p:cNvPr>
          <p:cNvSpPr txBox="1"/>
          <p:nvPr/>
        </p:nvSpPr>
        <p:spPr>
          <a:xfrm>
            <a:off x="7121301" y="1905273"/>
            <a:ext cx="1723120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Each PE computes 1 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output </a:t>
            </a:r>
            <a:r>
              <a:rPr lang="en-US" sz="1400" b="1" dirty="0">
                <a:solidFill>
                  <a:srgbClr val="002060"/>
                </a:solidFill>
                <a:latin typeface="Cambria"/>
              </a:rPr>
              <a:t>value out of 9 in 2D </a:t>
            </a:r>
            <a:r>
              <a:rPr lang="en-US" sz="1400" b="1" dirty="0" err="1">
                <a:solidFill>
                  <a:srgbClr val="002060"/>
                </a:solidFill>
                <a:latin typeface="Cambria"/>
              </a:rPr>
              <a:t>ofmap</a:t>
            </a:r>
            <a:r>
              <a:rPr lang="en-US" sz="1400" b="1" dirty="0">
                <a:solidFill>
                  <a:srgbClr val="002060"/>
                </a:solidFill>
                <a:latin typeface="Cambria"/>
              </a:rPr>
              <a:t>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EAF4B46-772D-497E-BBD4-83766872F920}"/>
              </a:ext>
            </a:extLst>
          </p:cNvPr>
          <p:cNvSpPr/>
          <p:nvPr/>
        </p:nvSpPr>
        <p:spPr>
          <a:xfrm>
            <a:off x="3502424" y="894527"/>
            <a:ext cx="1967858" cy="102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9FE526D-AADF-4701-98CC-C1DF22201018}"/>
              </a:ext>
            </a:extLst>
          </p:cNvPr>
          <p:cNvSpPr txBox="1"/>
          <p:nvPr/>
        </p:nvSpPr>
        <p:spPr>
          <a:xfrm>
            <a:off x="5548438" y="1063454"/>
            <a:ext cx="1904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b="1" dirty="0">
                <a:solidFill>
                  <a:prstClr val="black"/>
                </a:solidFill>
                <a:latin typeface="Cambria"/>
              </a:rPr>
              <a:t>Loops for Filters</a:t>
            </a:r>
            <a:br>
              <a:rPr lang="en-US" sz="1400" b="1" dirty="0">
                <a:solidFill>
                  <a:prstClr val="black"/>
                </a:solidFill>
                <a:latin typeface="Cambria"/>
              </a:rPr>
            </a:br>
            <a:r>
              <a:rPr lang="en-US" sz="1400" b="1" dirty="0">
                <a:solidFill>
                  <a:prstClr val="black"/>
                </a:solidFill>
                <a:latin typeface="Cambria"/>
              </a:rPr>
              <a:t>execute Temporally</a:t>
            </a:r>
            <a:br>
              <a:rPr lang="en-US" sz="1400" b="1" dirty="0">
                <a:solidFill>
                  <a:prstClr val="black"/>
                </a:solidFill>
                <a:latin typeface="Cambria"/>
              </a:rPr>
            </a:br>
            <a:r>
              <a:rPr lang="en-US" sz="1400" b="1" dirty="0">
                <a:solidFill>
                  <a:prstClr val="black"/>
                </a:solidFill>
                <a:latin typeface="Cambria"/>
              </a:rPr>
              <a:t>on every PE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A4CB30D1-CF47-4CE6-A078-A6C165398F6B}"/>
              </a:ext>
            </a:extLst>
          </p:cNvPr>
          <p:cNvGrpSpPr/>
          <p:nvPr/>
        </p:nvGrpSpPr>
        <p:grpSpPr>
          <a:xfrm>
            <a:off x="4136913" y="3895881"/>
            <a:ext cx="3409412" cy="1785689"/>
            <a:chOff x="4136913" y="3895881"/>
            <a:chExt cx="3409412" cy="1785689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997728F-BA9F-4727-82C5-294003AF214B}"/>
                </a:ext>
              </a:extLst>
            </p:cNvPr>
            <p:cNvGrpSpPr/>
            <p:nvPr/>
          </p:nvGrpSpPr>
          <p:grpSpPr>
            <a:xfrm>
              <a:off x="4657299" y="4272392"/>
              <a:ext cx="2889026" cy="380829"/>
              <a:chOff x="857365" y="1694015"/>
              <a:chExt cx="2243873" cy="349391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EC980A52-5C75-4CDC-A198-C51BE39F7DCE}"/>
                  </a:ext>
                </a:extLst>
              </p:cNvPr>
              <p:cNvGrpSpPr/>
              <p:nvPr/>
            </p:nvGrpSpPr>
            <p:grpSpPr>
              <a:xfrm>
                <a:off x="857365" y="1694015"/>
                <a:ext cx="590180" cy="349391"/>
                <a:chOff x="513643" y="722488"/>
                <a:chExt cx="822465" cy="593625"/>
              </a:xfrm>
            </p:grpSpPr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2BF07FCB-3D2C-42BB-AE8E-5723622746EC}"/>
                    </a:ext>
                  </a:extLst>
                </p:cNvPr>
                <p:cNvSpPr/>
                <p:nvPr/>
              </p:nvSpPr>
              <p:spPr>
                <a:xfrm>
                  <a:off x="1011849" y="732143"/>
                  <a:ext cx="324259" cy="583970"/>
                </a:xfrm>
                <a:prstGeom prst="rect">
                  <a:avLst/>
                </a:prstGeom>
                <a:solidFill>
                  <a:srgbClr val="FEF8E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0194A3BF-1376-4C10-8AA5-EA64A217FD6F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59362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3BBE064B-2D83-48F1-8232-CB95C25746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5752" y="1862045"/>
                <a:ext cx="232680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7F8134BF-CE7B-427F-A650-0DCAEF05C198}"/>
                  </a:ext>
                </a:extLst>
              </p:cNvPr>
              <p:cNvGrpSpPr/>
              <p:nvPr/>
            </p:nvGrpSpPr>
            <p:grpSpPr>
              <a:xfrm>
                <a:off x="1678409" y="1694015"/>
                <a:ext cx="590180" cy="343708"/>
                <a:chOff x="513643" y="722488"/>
                <a:chExt cx="822465" cy="583968"/>
              </a:xfrm>
            </p:grpSpPr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497B1109-F6CA-45FD-8363-182EBBEEBFC0}"/>
                    </a:ext>
                  </a:extLst>
                </p:cNvPr>
                <p:cNvSpPr/>
                <p:nvPr/>
              </p:nvSpPr>
              <p:spPr>
                <a:xfrm>
                  <a:off x="1011849" y="726747"/>
                  <a:ext cx="324259" cy="579708"/>
                </a:xfrm>
                <a:prstGeom prst="rect">
                  <a:avLst/>
                </a:prstGeom>
                <a:solidFill>
                  <a:srgbClr val="FEF8E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95CD0196-3F00-4DF5-BD79-445CCEE5FF1D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58396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7984E220-FD42-4F17-963C-9C2CE9B157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0194" y="1862045"/>
                <a:ext cx="230887" cy="263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38573A62-F69A-4FEC-9EED-27A7E3235288}"/>
                  </a:ext>
                </a:extLst>
              </p:cNvPr>
              <p:cNvGrpSpPr/>
              <p:nvPr/>
            </p:nvGrpSpPr>
            <p:grpSpPr>
              <a:xfrm>
                <a:off x="2511058" y="1694015"/>
                <a:ext cx="590180" cy="349390"/>
                <a:chOff x="513643" y="722488"/>
                <a:chExt cx="822465" cy="801885"/>
              </a:xfrm>
            </p:grpSpPr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7992E88E-BD5B-42E5-B38E-524DD75F544C}"/>
                    </a:ext>
                  </a:extLst>
                </p:cNvPr>
                <p:cNvSpPr/>
                <p:nvPr/>
              </p:nvSpPr>
              <p:spPr>
                <a:xfrm>
                  <a:off x="1011849" y="732140"/>
                  <a:ext cx="324259" cy="792233"/>
                </a:xfrm>
                <a:prstGeom prst="rect">
                  <a:avLst/>
                </a:prstGeom>
                <a:solidFill>
                  <a:srgbClr val="FEF8E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FD925CE0-031B-4EA3-B3DE-146DF244329F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80188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A3DE5AA4-BB37-408A-94D4-360801A81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4345" y="5151180"/>
              <a:ext cx="0" cy="14394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A2ECF29-1FF3-42D7-A145-495EC08464B7}"/>
                </a:ext>
              </a:extLst>
            </p:cNvPr>
            <p:cNvGrpSpPr/>
            <p:nvPr/>
          </p:nvGrpSpPr>
          <p:grpSpPr>
            <a:xfrm>
              <a:off x="4657299" y="4785522"/>
              <a:ext cx="2889025" cy="380829"/>
              <a:chOff x="857365" y="1694015"/>
              <a:chExt cx="2243873" cy="349391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64561D0A-F96E-40C0-ABBE-6E23201F3934}"/>
                  </a:ext>
                </a:extLst>
              </p:cNvPr>
              <p:cNvGrpSpPr/>
              <p:nvPr/>
            </p:nvGrpSpPr>
            <p:grpSpPr>
              <a:xfrm>
                <a:off x="857365" y="1694015"/>
                <a:ext cx="590180" cy="349391"/>
                <a:chOff x="513643" y="722488"/>
                <a:chExt cx="822465" cy="593625"/>
              </a:xfrm>
            </p:grpSpPr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BD5042BC-CFA3-42F6-9EA3-FFE78B484996}"/>
                    </a:ext>
                  </a:extLst>
                </p:cNvPr>
                <p:cNvSpPr/>
                <p:nvPr/>
              </p:nvSpPr>
              <p:spPr>
                <a:xfrm>
                  <a:off x="1011849" y="732142"/>
                  <a:ext cx="324259" cy="583970"/>
                </a:xfrm>
                <a:prstGeom prst="rect">
                  <a:avLst/>
                </a:prstGeom>
                <a:solidFill>
                  <a:srgbClr val="FEF8E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0EBDC7DD-0A3E-482C-9C2C-D23B6454A71A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59362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624CFA08-F13E-4ACF-AA22-3071694BE0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5752" y="1862045"/>
                <a:ext cx="232680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90D828A7-6E36-4A51-8BD1-A3E112171365}"/>
                  </a:ext>
                </a:extLst>
              </p:cNvPr>
              <p:cNvGrpSpPr/>
              <p:nvPr/>
            </p:nvGrpSpPr>
            <p:grpSpPr>
              <a:xfrm>
                <a:off x="1678409" y="1694015"/>
                <a:ext cx="590180" cy="343708"/>
                <a:chOff x="513643" y="722488"/>
                <a:chExt cx="822465" cy="583968"/>
              </a:xfrm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3C49AE2B-EE43-4B94-9F4D-A4DD099240C9}"/>
                    </a:ext>
                  </a:extLst>
                </p:cNvPr>
                <p:cNvSpPr/>
                <p:nvPr/>
              </p:nvSpPr>
              <p:spPr>
                <a:xfrm>
                  <a:off x="1011849" y="726747"/>
                  <a:ext cx="324259" cy="579708"/>
                </a:xfrm>
                <a:prstGeom prst="rect">
                  <a:avLst/>
                </a:prstGeom>
                <a:solidFill>
                  <a:srgbClr val="FEF8E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EF1701D5-6E57-404E-91D9-17E56F36F192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58396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1CCF9F-79D4-43EB-816D-2E5ADF1E64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0194" y="1862045"/>
                <a:ext cx="230887" cy="263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A98DC6E8-568C-4A62-8B3C-92BD203E062E}"/>
                  </a:ext>
                </a:extLst>
              </p:cNvPr>
              <p:cNvGrpSpPr/>
              <p:nvPr/>
            </p:nvGrpSpPr>
            <p:grpSpPr>
              <a:xfrm>
                <a:off x="2511058" y="1694015"/>
                <a:ext cx="590180" cy="349390"/>
                <a:chOff x="513643" y="722488"/>
                <a:chExt cx="822465" cy="801885"/>
              </a:xfrm>
            </p:grpSpPr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190DA273-E5D8-40CC-B15C-2E7B92959F8F}"/>
                    </a:ext>
                  </a:extLst>
                </p:cNvPr>
                <p:cNvSpPr/>
                <p:nvPr/>
              </p:nvSpPr>
              <p:spPr>
                <a:xfrm>
                  <a:off x="1011849" y="732140"/>
                  <a:ext cx="324259" cy="792233"/>
                </a:xfrm>
                <a:prstGeom prst="rect">
                  <a:avLst/>
                </a:prstGeom>
                <a:solidFill>
                  <a:srgbClr val="FEF8E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B195376D-D6DD-4333-9919-DDF5C09BACEC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80188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5980092E-8513-4868-846F-AA65B0AE0B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7470" y="5151180"/>
              <a:ext cx="0" cy="14394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6F5A93B3-A20E-4B25-B436-FED3FAE8C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5290" y="5151180"/>
              <a:ext cx="0" cy="14394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37CE5595-01E4-4C09-98DA-BB76365C845A}"/>
                </a:ext>
              </a:extLst>
            </p:cNvPr>
            <p:cNvGrpSpPr/>
            <p:nvPr/>
          </p:nvGrpSpPr>
          <p:grpSpPr>
            <a:xfrm>
              <a:off x="4657299" y="5288486"/>
              <a:ext cx="2889026" cy="380829"/>
              <a:chOff x="857365" y="1694015"/>
              <a:chExt cx="2243873" cy="349391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8D541748-3B3B-4023-8BAA-D445DC261921}"/>
                  </a:ext>
                </a:extLst>
              </p:cNvPr>
              <p:cNvGrpSpPr/>
              <p:nvPr/>
            </p:nvGrpSpPr>
            <p:grpSpPr>
              <a:xfrm>
                <a:off x="857365" y="1694015"/>
                <a:ext cx="590180" cy="349391"/>
                <a:chOff x="513643" y="722488"/>
                <a:chExt cx="822465" cy="593625"/>
              </a:xfrm>
            </p:grpSpPr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99E3EF56-46E8-4907-812A-7AEF1CA8558A}"/>
                    </a:ext>
                  </a:extLst>
                </p:cNvPr>
                <p:cNvSpPr/>
                <p:nvPr/>
              </p:nvSpPr>
              <p:spPr>
                <a:xfrm>
                  <a:off x="1011849" y="732142"/>
                  <a:ext cx="324259" cy="583970"/>
                </a:xfrm>
                <a:prstGeom prst="rect">
                  <a:avLst/>
                </a:prstGeom>
                <a:solidFill>
                  <a:srgbClr val="FEF8E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4A848EC7-316A-43BF-815B-04C15DE8B901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59362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59D42516-7DE4-49A7-AD42-7102BD42D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5752" y="1862045"/>
                <a:ext cx="232680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AE9FAC80-BBC4-497A-8D77-1A8E2DCC1AC9}"/>
                  </a:ext>
                </a:extLst>
              </p:cNvPr>
              <p:cNvGrpSpPr/>
              <p:nvPr/>
            </p:nvGrpSpPr>
            <p:grpSpPr>
              <a:xfrm>
                <a:off x="1678409" y="1694015"/>
                <a:ext cx="590180" cy="343708"/>
                <a:chOff x="513643" y="722488"/>
                <a:chExt cx="822465" cy="583968"/>
              </a:xfrm>
            </p:grpSpPr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6880FF86-2D49-4B50-9737-2C4D5C2E01E0}"/>
                    </a:ext>
                  </a:extLst>
                </p:cNvPr>
                <p:cNvSpPr/>
                <p:nvPr/>
              </p:nvSpPr>
              <p:spPr>
                <a:xfrm>
                  <a:off x="1011849" y="726747"/>
                  <a:ext cx="324259" cy="579708"/>
                </a:xfrm>
                <a:prstGeom prst="rect">
                  <a:avLst/>
                </a:prstGeom>
                <a:solidFill>
                  <a:srgbClr val="FEF8E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04F8467F-54F8-44E8-A538-C654BB588F93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58396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8E1B1B4E-99E0-41FE-B4F4-1A36DC47FD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0194" y="1862045"/>
                <a:ext cx="230887" cy="263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3350381D-F29B-4A9A-9022-3ACB4EFC5027}"/>
                  </a:ext>
                </a:extLst>
              </p:cNvPr>
              <p:cNvGrpSpPr/>
              <p:nvPr/>
            </p:nvGrpSpPr>
            <p:grpSpPr>
              <a:xfrm>
                <a:off x="2511058" y="1694015"/>
                <a:ext cx="590180" cy="349390"/>
                <a:chOff x="513643" y="722488"/>
                <a:chExt cx="822465" cy="801885"/>
              </a:xfrm>
            </p:grpSpPr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4225DD89-0D9D-494C-BA9A-714D9BD8062D}"/>
                    </a:ext>
                  </a:extLst>
                </p:cNvPr>
                <p:cNvSpPr/>
                <p:nvPr/>
              </p:nvSpPr>
              <p:spPr>
                <a:xfrm>
                  <a:off x="1011849" y="732140"/>
                  <a:ext cx="324259" cy="792233"/>
                </a:xfrm>
                <a:prstGeom prst="rect">
                  <a:avLst/>
                </a:prstGeom>
                <a:solidFill>
                  <a:srgbClr val="FEF8E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12F4CF4B-B34C-4FE0-8D0A-0641720B1FC4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80188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52C80310-9F1C-4BDF-9AEC-C420BB221B64}"/>
                </a:ext>
              </a:extLst>
            </p:cNvPr>
            <p:cNvGrpSpPr/>
            <p:nvPr/>
          </p:nvGrpSpPr>
          <p:grpSpPr>
            <a:xfrm>
              <a:off x="4602215" y="5324271"/>
              <a:ext cx="2739880" cy="357299"/>
              <a:chOff x="1357755" y="2506649"/>
              <a:chExt cx="2128033" cy="327803"/>
            </a:xfrm>
          </p:grpSpPr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CC8FF8FD-0C0A-4303-9A44-ECDB22EFA7C5}"/>
                  </a:ext>
                </a:extLst>
              </p:cNvPr>
              <p:cNvSpPr txBox="1"/>
              <p:nvPr/>
            </p:nvSpPr>
            <p:spPr>
              <a:xfrm>
                <a:off x="1357755" y="2512322"/>
                <a:ext cx="476172" cy="319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 panose="020F0502020204030204" pitchFamily="34" charset="0"/>
                  </a:rPr>
                  <a:t>(3,1)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66E5FF90-472B-4B39-96F9-775BC0BBA61C}"/>
                  </a:ext>
                </a:extLst>
              </p:cNvPr>
              <p:cNvSpPr txBox="1"/>
              <p:nvPr/>
            </p:nvSpPr>
            <p:spPr>
              <a:xfrm>
                <a:off x="2182443" y="2514729"/>
                <a:ext cx="476172" cy="319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 panose="020F0502020204030204" pitchFamily="34" charset="0"/>
                  </a:rPr>
                  <a:t>(3,2)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052F1AB-FBC2-488A-9E31-7BB46E83BFE2}"/>
                  </a:ext>
                </a:extLst>
              </p:cNvPr>
              <p:cNvSpPr txBox="1"/>
              <p:nvPr/>
            </p:nvSpPr>
            <p:spPr>
              <a:xfrm>
                <a:off x="3009616" y="2506649"/>
                <a:ext cx="476172" cy="319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 panose="020F0502020204030204" pitchFamily="34" charset="0"/>
                  </a:rPr>
                  <a:t>(3,3)</a:t>
                </a: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E436741C-CC95-47AA-A40C-778F4990E5EA}"/>
                </a:ext>
              </a:extLst>
            </p:cNvPr>
            <p:cNvGrpSpPr/>
            <p:nvPr/>
          </p:nvGrpSpPr>
          <p:grpSpPr>
            <a:xfrm>
              <a:off x="4607105" y="4807832"/>
              <a:ext cx="2739880" cy="357299"/>
              <a:chOff x="1357755" y="2506649"/>
              <a:chExt cx="2128033" cy="327803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94A0AB6F-AFBF-4672-A483-5A70E33DB9AB}"/>
                  </a:ext>
                </a:extLst>
              </p:cNvPr>
              <p:cNvSpPr txBox="1"/>
              <p:nvPr/>
            </p:nvSpPr>
            <p:spPr>
              <a:xfrm>
                <a:off x="1357755" y="2512322"/>
                <a:ext cx="476172" cy="319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 panose="020F0502020204030204" pitchFamily="34" charset="0"/>
                  </a:rPr>
                  <a:t>(2,1)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6963703F-FD51-44AE-AEBA-936CD53A40F7}"/>
                  </a:ext>
                </a:extLst>
              </p:cNvPr>
              <p:cNvSpPr txBox="1"/>
              <p:nvPr/>
            </p:nvSpPr>
            <p:spPr>
              <a:xfrm>
                <a:off x="2182443" y="2514729"/>
                <a:ext cx="476172" cy="319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 panose="020F0502020204030204" pitchFamily="34" charset="0"/>
                  </a:rPr>
                  <a:t>(2,2)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2D6A3E9-259C-452B-8CBE-015E7BA44227}"/>
                  </a:ext>
                </a:extLst>
              </p:cNvPr>
              <p:cNvSpPr txBox="1"/>
              <p:nvPr/>
            </p:nvSpPr>
            <p:spPr>
              <a:xfrm>
                <a:off x="3009616" y="2506649"/>
                <a:ext cx="476172" cy="319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 panose="020F0502020204030204" pitchFamily="34" charset="0"/>
                  </a:rPr>
                  <a:t>(2,3)</a:t>
                </a:r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6AF80226-F134-476E-94C7-3BCD63C2BB6D}"/>
                </a:ext>
              </a:extLst>
            </p:cNvPr>
            <p:cNvGrpSpPr/>
            <p:nvPr/>
          </p:nvGrpSpPr>
          <p:grpSpPr>
            <a:xfrm>
              <a:off x="4592826" y="4284573"/>
              <a:ext cx="2751911" cy="357299"/>
              <a:chOff x="1329720" y="2506649"/>
              <a:chExt cx="2137378" cy="327801"/>
            </a:xfrm>
          </p:grpSpPr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1BC0387-4459-425E-AE17-7C8034EAC61D}"/>
                  </a:ext>
                </a:extLst>
              </p:cNvPr>
              <p:cNvSpPr txBox="1"/>
              <p:nvPr/>
            </p:nvSpPr>
            <p:spPr>
              <a:xfrm>
                <a:off x="1329720" y="2512322"/>
                <a:ext cx="476172" cy="319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 panose="020F0502020204030204" pitchFamily="34" charset="0"/>
                  </a:rPr>
                  <a:t>(1,1)</a:t>
                </a: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A277867B-C0A0-477E-9525-B889973AAF1F}"/>
                  </a:ext>
                </a:extLst>
              </p:cNvPr>
              <p:cNvSpPr txBox="1"/>
              <p:nvPr/>
            </p:nvSpPr>
            <p:spPr>
              <a:xfrm>
                <a:off x="2163753" y="2514729"/>
                <a:ext cx="476172" cy="319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 panose="020F0502020204030204" pitchFamily="34" charset="0"/>
                  </a:rPr>
                  <a:t>(1,2)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7825B428-8225-4F40-9AFC-32EA8C03FC2C}"/>
                  </a:ext>
                </a:extLst>
              </p:cNvPr>
              <p:cNvSpPr txBox="1"/>
              <p:nvPr/>
            </p:nvSpPr>
            <p:spPr>
              <a:xfrm>
                <a:off x="2990926" y="2506649"/>
                <a:ext cx="476172" cy="319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 panose="020F0502020204030204" pitchFamily="34" charset="0"/>
                  </a:rPr>
                  <a:t>(1,3)</a:t>
                </a:r>
              </a:p>
            </p:txBody>
          </p:sp>
        </p:grp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98284ABA-8483-4469-B649-E37E87C676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9965" y="4635516"/>
              <a:ext cx="0" cy="14394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0638F7BA-152D-49EB-A4BF-098ADD968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3091" y="4635516"/>
              <a:ext cx="0" cy="14394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537F4939-26B5-4FD6-BDF5-4EF12308D0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910" y="4635516"/>
              <a:ext cx="0" cy="14394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BB1B7136-0EAF-4544-BF82-65C3C3475490}"/>
                </a:ext>
              </a:extLst>
            </p:cNvPr>
            <p:cNvCxnSpPr/>
            <p:nvPr/>
          </p:nvCxnSpPr>
          <p:spPr>
            <a:xfrm>
              <a:off x="4657299" y="4109831"/>
              <a:ext cx="2854955" cy="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E20CC93C-AADF-46D4-9C08-E9A17246F2B5}"/>
                </a:ext>
              </a:extLst>
            </p:cNvPr>
            <p:cNvSpPr txBox="1"/>
            <p:nvPr/>
          </p:nvSpPr>
          <p:spPr>
            <a:xfrm>
              <a:off x="5669657" y="3895881"/>
              <a:ext cx="130965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Oy_Spatial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=3</a:t>
              </a:r>
            </a:p>
          </p:txBody>
        </p: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9494B3C5-2FEC-4123-AAD8-94AEC6558B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3103" y="4259393"/>
              <a:ext cx="0" cy="1422177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DE0ABE2E-1E1F-4977-9BE6-17DE506B4EA9}"/>
                </a:ext>
              </a:extLst>
            </p:cNvPr>
            <p:cNvSpPr txBox="1"/>
            <p:nvPr/>
          </p:nvSpPr>
          <p:spPr>
            <a:xfrm rot="16200000">
              <a:off x="3651363" y="4801747"/>
              <a:ext cx="130965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Ox_Spatial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=3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12D6BFA5-290F-4308-A00F-1BC7B928D1D2}"/>
                </a:ext>
              </a:extLst>
            </p:cNvPr>
            <p:cNvSpPr txBox="1"/>
            <p:nvPr/>
          </p:nvSpPr>
          <p:spPr>
            <a:xfrm>
              <a:off x="4659819" y="4286526"/>
              <a:ext cx="764817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B657EDC5-CA4E-4FF5-A6DF-099B867B06B3}"/>
                </a:ext>
              </a:extLst>
            </p:cNvPr>
            <p:cNvSpPr txBox="1"/>
            <p:nvPr/>
          </p:nvSpPr>
          <p:spPr>
            <a:xfrm>
              <a:off x="4639662" y="4305564"/>
              <a:ext cx="6607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rPr>
                <a:t>O(1,1)</a:t>
              </a:r>
            </a:p>
          </p:txBody>
        </p: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0E4A06FA-53F1-4A11-90CA-81EB55A98306}"/>
              </a:ext>
            </a:extLst>
          </p:cNvPr>
          <p:cNvSpPr txBox="1"/>
          <p:nvPr/>
        </p:nvSpPr>
        <p:spPr>
          <a:xfrm>
            <a:off x="7642279" y="4239944"/>
            <a:ext cx="1413631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/>
                <a:ea typeface="+mn-ea"/>
                <a:cs typeface="+mn-cs"/>
              </a:rPr>
              <a:t>Output </a:t>
            </a:r>
            <a:b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/>
                <a:ea typeface="+mn-ea"/>
                <a:cs typeface="+mn-cs"/>
              </a:rPr>
            </a:b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/>
                <a:ea typeface="+mn-ea"/>
                <a:cs typeface="+mn-cs"/>
              </a:rPr>
              <a:t>Stationary</a:t>
            </a:r>
            <a:b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/>
                <a:ea typeface="+mn-ea"/>
                <a:cs typeface="+mn-cs"/>
              </a:rPr>
            </a:b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/>
                <a:ea typeface="+mn-ea"/>
                <a:cs typeface="+mn-cs"/>
              </a:rPr>
              <a:t>Dataflow </a:t>
            </a:r>
            <a:b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/>
                <a:ea typeface="+mn-ea"/>
                <a:cs typeface="+mn-cs"/>
              </a:rPr>
            </a:b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/>
                <a:ea typeface="+mn-ea"/>
                <a:cs typeface="+mn-cs"/>
              </a:rPr>
              <a:t>Mechanism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6A241230-64B2-4E80-A3C5-8F6D29380C61}"/>
              </a:ext>
            </a:extLst>
          </p:cNvPr>
          <p:cNvCxnSpPr>
            <a:cxnSpLocks/>
          </p:cNvCxnSpPr>
          <p:nvPr/>
        </p:nvCxnSpPr>
        <p:spPr>
          <a:xfrm flipH="1">
            <a:off x="3449884" y="1897985"/>
            <a:ext cx="3233372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EEBCC1C-009D-4745-A4C7-BB8B78C4F326}"/>
              </a:ext>
            </a:extLst>
          </p:cNvPr>
          <p:cNvGrpSpPr/>
          <p:nvPr/>
        </p:nvGrpSpPr>
        <p:grpSpPr>
          <a:xfrm>
            <a:off x="6683256" y="2727191"/>
            <a:ext cx="2271957" cy="822956"/>
            <a:chOff x="6683256" y="2727191"/>
            <a:chExt cx="2271957" cy="822956"/>
          </a:xfrm>
        </p:grpSpPr>
        <p:sp>
          <p:nvSpPr>
            <p:cNvPr id="214" name="Speech Bubble: Rectangle 213">
              <a:extLst>
                <a:ext uri="{FF2B5EF4-FFF2-40B4-BE49-F238E27FC236}">
                  <a16:creationId xmlns:a16="http://schemas.microsoft.com/office/drawing/2014/main" id="{8AFA4934-104E-4509-A21A-ABB25A03A2A7}"/>
                </a:ext>
              </a:extLst>
            </p:cNvPr>
            <p:cNvSpPr/>
            <p:nvPr/>
          </p:nvSpPr>
          <p:spPr>
            <a:xfrm rot="5400000" flipV="1">
              <a:off x="7407757" y="2002690"/>
              <a:ext cx="822956" cy="2271957"/>
            </a:xfrm>
            <a:prstGeom prst="wedgeRectCallout">
              <a:avLst>
                <a:gd name="adj1" fmla="val 147525"/>
                <a:gd name="adj2" fmla="val -13374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AEC35FE9-F242-40A2-88CD-EA355976570A}"/>
                </a:ext>
              </a:extLst>
            </p:cNvPr>
            <p:cNvSpPr/>
            <p:nvPr/>
          </p:nvSpPr>
          <p:spPr>
            <a:xfrm>
              <a:off x="8405363" y="2862271"/>
              <a:ext cx="437374" cy="445986"/>
            </a:xfrm>
            <a:prstGeom prst="rect">
              <a:avLst/>
            </a:prstGeom>
            <a:solidFill>
              <a:srgbClr val="9FB8CD">
                <a:lumMod val="75000"/>
              </a:srgbClr>
            </a:solidFill>
            <a:ln w="19050" cap="flat" cmpd="sng" algn="ctr">
              <a:solidFill>
                <a:srgbClr val="9FB8CD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B64CE50B-BCB2-455B-9DE3-DA909C024794}"/>
                </a:ext>
              </a:extLst>
            </p:cNvPr>
            <p:cNvSpPr/>
            <p:nvPr/>
          </p:nvSpPr>
          <p:spPr>
            <a:xfrm>
              <a:off x="8402320" y="2862271"/>
              <a:ext cx="152693" cy="136888"/>
            </a:xfrm>
            <a:prstGeom prst="rect">
              <a:avLst/>
            </a:prstGeom>
            <a:solidFill>
              <a:srgbClr val="000066"/>
            </a:solidFill>
            <a:ln w="19050" cap="flat" cmpd="sng" algn="ctr">
              <a:solidFill>
                <a:srgbClr val="00006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A7D99236-92D9-4873-B2DF-B721AD3CF239}"/>
                </a:ext>
              </a:extLst>
            </p:cNvPr>
            <p:cNvSpPr/>
            <p:nvPr/>
          </p:nvSpPr>
          <p:spPr>
            <a:xfrm>
              <a:off x="7681207" y="2863511"/>
              <a:ext cx="440429" cy="429418"/>
            </a:xfrm>
            <a:prstGeom prst="rect">
              <a:avLst/>
            </a:prstGeom>
            <a:solidFill>
              <a:srgbClr val="FCE9AF"/>
            </a:solidFill>
            <a:ln w="19050" cap="flat" cmpd="sng" algn="ctr">
              <a:solidFill>
                <a:srgbClr val="B3880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9CC6A981-B486-4FE5-B7F8-1F0F4913EB96}"/>
                </a:ext>
              </a:extLst>
            </p:cNvPr>
            <p:cNvCxnSpPr>
              <a:cxnSpLocks/>
            </p:cNvCxnSpPr>
            <p:nvPr/>
          </p:nvCxnSpPr>
          <p:spPr>
            <a:xfrm>
              <a:off x="8551483" y="2865741"/>
              <a:ext cx="0" cy="42165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773405A-25E9-417B-ADAE-9A197E5A208A}"/>
                </a:ext>
              </a:extLst>
            </p:cNvPr>
            <p:cNvCxnSpPr>
              <a:cxnSpLocks/>
            </p:cNvCxnSpPr>
            <p:nvPr/>
          </p:nvCxnSpPr>
          <p:spPr>
            <a:xfrm>
              <a:off x="8703238" y="2865724"/>
              <a:ext cx="0" cy="42165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3719D577-6C26-43E9-A0BD-A6847C667103}"/>
                </a:ext>
              </a:extLst>
            </p:cNvPr>
            <p:cNvCxnSpPr>
              <a:cxnSpLocks/>
            </p:cNvCxnSpPr>
            <p:nvPr/>
          </p:nvCxnSpPr>
          <p:spPr>
            <a:xfrm>
              <a:off x="8401362" y="2999158"/>
              <a:ext cx="438414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E3C48E3-1F98-4268-BED6-01A024644CF3}"/>
                </a:ext>
              </a:extLst>
            </p:cNvPr>
            <p:cNvCxnSpPr>
              <a:cxnSpLocks/>
            </p:cNvCxnSpPr>
            <p:nvPr/>
          </p:nvCxnSpPr>
          <p:spPr>
            <a:xfrm>
              <a:off x="8396737" y="3182350"/>
              <a:ext cx="438414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EA1474FF-AA95-4769-8549-12C31AA41DF9}"/>
                </a:ext>
              </a:extLst>
            </p:cNvPr>
            <p:cNvSpPr/>
            <p:nvPr/>
          </p:nvSpPr>
          <p:spPr>
            <a:xfrm>
              <a:off x="6789234" y="2823515"/>
              <a:ext cx="646386" cy="580476"/>
            </a:xfrm>
            <a:prstGeom prst="rect">
              <a:avLst/>
            </a:prstGeom>
            <a:solidFill>
              <a:srgbClr val="D91F1F"/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3A6984AE-72B6-496B-BEDD-8A92BE568AB0}"/>
                </a:ext>
              </a:extLst>
            </p:cNvPr>
            <p:cNvSpPr txBox="1"/>
            <p:nvPr/>
          </p:nvSpPr>
          <p:spPr>
            <a:xfrm>
              <a:off x="7389292" y="295437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/>
                  <a:ea typeface="+mn-ea"/>
                  <a:cs typeface="Calibri" panose="020F0502020204030204" pitchFamily="34" charset="0"/>
                </a:rPr>
                <a:t>*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7362278E-F359-4954-B53F-38FAE74CFF0F}"/>
                </a:ext>
              </a:extLst>
            </p:cNvPr>
            <p:cNvSpPr txBox="1"/>
            <p:nvPr/>
          </p:nvSpPr>
          <p:spPr>
            <a:xfrm rot="10800000">
              <a:off x="8112719" y="295638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/>
                  <a:ea typeface="+mn-ea"/>
                  <a:cs typeface="Calibri" panose="020F0502020204030204" pitchFamily="34" charset="0"/>
                </a:rPr>
                <a:t>=</a:t>
              </a:r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51E39B07-FA55-4A49-B387-467AB82AA998}"/>
                </a:ext>
              </a:extLst>
            </p:cNvPr>
            <p:cNvGrpSpPr/>
            <p:nvPr/>
          </p:nvGrpSpPr>
          <p:grpSpPr>
            <a:xfrm>
              <a:off x="7681207" y="2855935"/>
              <a:ext cx="440429" cy="421673"/>
              <a:chOff x="1983604" y="4622994"/>
              <a:chExt cx="711726" cy="683206"/>
            </a:xfrm>
          </p:grpSpPr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CABBAB13-80CD-4216-82D8-1E5F977F3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9254" y="4623022"/>
                <a:ext cx="0" cy="683178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998C4B0-7EE1-4CA5-8A6F-4AEC69DCA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0665" y="4622994"/>
                <a:ext cx="0" cy="683177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833E801A-2630-42D8-9F48-787CA76BF4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3604" y="5071335"/>
                <a:ext cx="711726" cy="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B35E5F4A-9B6F-4BCF-93C5-8961211EF5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337148" y="4499321"/>
                <a:ext cx="0" cy="683178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4F2348F2-0037-454A-9D58-ECC1378C9CC0}"/>
                </a:ext>
              </a:extLst>
            </p:cNvPr>
            <p:cNvSpPr/>
            <p:nvPr/>
          </p:nvSpPr>
          <p:spPr>
            <a:xfrm>
              <a:off x="6779385" y="2812002"/>
              <a:ext cx="391983" cy="362824"/>
            </a:xfrm>
            <a:prstGeom prst="rect">
              <a:avLst/>
            </a:prstGeom>
            <a:solidFill>
              <a:srgbClr val="760000"/>
            </a:solidFill>
            <a:ln w="12700">
              <a:solidFill>
                <a:srgbClr val="7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ACB4CCA5-3A45-4889-918C-FCEE900DE385}"/>
                </a:ext>
              </a:extLst>
            </p:cNvPr>
            <p:cNvGrpSpPr/>
            <p:nvPr/>
          </p:nvGrpSpPr>
          <p:grpSpPr>
            <a:xfrm>
              <a:off x="6918955" y="2823515"/>
              <a:ext cx="386935" cy="580477"/>
              <a:chOff x="906270" y="1697946"/>
              <a:chExt cx="396716" cy="599583"/>
            </a:xfrm>
          </p:grpSpPr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B0113E07-7057-4263-AE72-33A68D3A5F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2986" y="1697946"/>
                <a:ext cx="0" cy="59958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38100" dist="25400" dir="5400000" rotWithShape="0">
                  <a:srgbClr val="000000">
                    <a:alpha val="40000"/>
                  </a:srgbClr>
                </a:outerShdw>
              </a:effectLst>
            </p:spPr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60E0CC38-609A-48AF-AC9A-67D33F334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4779" y="1697947"/>
                <a:ext cx="0" cy="59958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38100" dist="25400" dir="5400000" rotWithShape="0">
                  <a:srgbClr val="000000">
                    <a:alpha val="40000"/>
                  </a:srgbClr>
                </a:outerShdw>
              </a:effectLst>
            </p:spPr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7BF127B5-5C93-4E90-8230-42A8E421D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4477" y="1697947"/>
                <a:ext cx="0" cy="59958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38100" dist="25400" dir="5400000" rotWithShape="0">
                  <a:srgbClr val="000000">
                    <a:alpha val="40000"/>
                  </a:srgbClr>
                </a:outerShdw>
              </a:effectLst>
            </p:spPr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CA1F8613-8555-415B-90D4-A5DAE94FCE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6270" y="1697947"/>
                <a:ext cx="0" cy="59958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38100" dist="25400" dir="5400000" rotWithShape="0">
                  <a:srgbClr val="000000">
                    <a:alpha val="40000"/>
                  </a:srgbClr>
                </a:outerShdw>
              </a:effectLst>
            </p:spPr>
          </p:cxn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7B882440-B072-48F7-B48E-34E54FC77823}"/>
                </a:ext>
              </a:extLst>
            </p:cNvPr>
            <p:cNvGrpSpPr/>
            <p:nvPr/>
          </p:nvGrpSpPr>
          <p:grpSpPr>
            <a:xfrm rot="16200000">
              <a:off x="6929229" y="2790576"/>
              <a:ext cx="366401" cy="646388"/>
              <a:chOff x="914834" y="1680623"/>
              <a:chExt cx="384994" cy="607322"/>
            </a:xfrm>
          </p:grpSpPr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1D1D24AC-42AB-4E80-8C0A-49E084188DC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96168" y="1984284"/>
                <a:ext cx="60732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38100" dist="25400" dir="5400000" rotWithShape="0">
                  <a:srgbClr val="000000">
                    <a:alpha val="40000"/>
                  </a:srgbClr>
                </a:outerShdw>
              </a:effectLst>
            </p:spPr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7A632583-3602-4BF8-A596-8F6652B225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2782" y="1984285"/>
                <a:ext cx="60732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38100" dist="25400" dir="5400000" rotWithShape="0">
                  <a:srgbClr val="000000">
                    <a:alpha val="40000"/>
                  </a:srgbClr>
                </a:outerShdw>
              </a:effectLst>
            </p:spPr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8A764138-F80D-4931-97AF-5649008AF9E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9516" y="1984283"/>
                <a:ext cx="60732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38100" dist="25400" dir="5400000" rotWithShape="0">
                  <a:srgbClr val="000000">
                    <a:alpha val="40000"/>
                  </a:srgbClr>
                </a:outerShdw>
              </a:effectLst>
            </p:spPr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AA5DDF6F-5CF5-4195-B31C-3E8CFA49A96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11174" y="1984283"/>
                <a:ext cx="60732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38100" dist="25400" dir="5400000" rotWithShape="0">
                  <a:srgbClr val="000000">
                    <a:alpha val="40000"/>
                  </a:srgbClr>
                </a:outerShdw>
              </a:effectLst>
            </p:spPr>
          </p:cxn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2884F3F-F776-409E-9E5D-8B6A4383350A}"/>
              </a:ext>
            </a:extLst>
          </p:cNvPr>
          <p:cNvSpPr txBox="1"/>
          <p:nvPr/>
        </p:nvSpPr>
        <p:spPr>
          <a:xfrm>
            <a:off x="1193577" y="5899858"/>
            <a:ext cx="6599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PE(1,1) computes O(1,1), PE(1,2) computes O(1,2), and so on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79D20B90-239A-4B42-9186-8CE8D2960D38}"/>
              </a:ext>
            </a:extLst>
          </p:cNvPr>
          <p:cNvSpPr txBox="1"/>
          <p:nvPr/>
        </p:nvSpPr>
        <p:spPr>
          <a:xfrm>
            <a:off x="1667352" y="4759369"/>
            <a:ext cx="113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129751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154" grpId="0"/>
      <p:bldP spid="7" grpId="0" animBg="1"/>
      <p:bldP spid="65" grpId="0"/>
      <p:bldP spid="152" grpId="0" animBg="1"/>
      <p:bldP spid="66" grpId="0"/>
      <p:bldP spid="257" grpId="0" animBg="1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C270-DACC-43B2-A7E9-EDD51973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tiling → Different dataflow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FCF531-B0FB-49F0-8E87-E9A2E918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8</a:t>
            </a:fld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D64683-EE34-4C35-A317-0F51B3876CDC}"/>
              </a:ext>
            </a:extLst>
          </p:cNvPr>
          <p:cNvSpPr/>
          <p:nvPr/>
        </p:nvSpPr>
        <p:spPr>
          <a:xfrm>
            <a:off x="3719769" y="1982981"/>
            <a:ext cx="2388097" cy="7463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57" name="Content Placeholder 6">
            <a:extLst>
              <a:ext uri="{FF2B5EF4-FFF2-40B4-BE49-F238E27FC236}">
                <a16:creationId xmlns:a16="http://schemas.microsoft.com/office/drawing/2014/main" id="{39A69F0D-580B-4D7E-836A-2E36D00C81BA}"/>
              </a:ext>
            </a:extLst>
          </p:cNvPr>
          <p:cNvSpPr txBox="1">
            <a:spLocks/>
          </p:cNvSpPr>
          <p:nvPr/>
        </p:nvSpPr>
        <p:spPr>
          <a:xfrm>
            <a:off x="3345134" y="1151238"/>
            <a:ext cx="4449792" cy="235449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for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ox_T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=1:3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for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oy_T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=1:3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unroll spatial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for </a:t>
            </a:r>
            <a:r>
              <a:rPr lang="en-US" sz="1600" b="1" kern="0" noProof="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x_S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=1:3	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for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fy_S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=1:3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O[ox][oy]+=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W[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fx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][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fy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]×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I[ox+fx-1][oy+fy-1];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882EFD2-6F48-4314-8EA9-EB0FF1C5E1AA}"/>
              </a:ext>
            </a:extLst>
          </p:cNvPr>
          <p:cNvSpPr/>
          <p:nvPr/>
        </p:nvSpPr>
        <p:spPr>
          <a:xfrm>
            <a:off x="562616" y="1777114"/>
            <a:ext cx="1522975" cy="554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59" name="Content Placeholder 6">
            <a:extLst>
              <a:ext uri="{FF2B5EF4-FFF2-40B4-BE49-F238E27FC236}">
                <a16:creationId xmlns:a16="http://schemas.microsoft.com/office/drawing/2014/main" id="{9F15370D-2739-4949-A624-5AD92326D4D0}"/>
              </a:ext>
            </a:extLst>
          </p:cNvPr>
          <p:cNvSpPr txBox="1">
            <a:spLocks/>
          </p:cNvSpPr>
          <p:nvPr/>
        </p:nvSpPr>
        <p:spPr>
          <a:xfrm>
            <a:off x="152423" y="1029532"/>
            <a:ext cx="4449792" cy="213904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ox=1:3	</a:t>
            </a:r>
            <a:endParaRPr lang="en-US" sz="1600" kern="0" dirty="0">
              <a:solidFill>
                <a:srgbClr val="70AD47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oy=1:3	</a:t>
            </a:r>
            <a:endParaRPr lang="en-US" sz="1600" kern="0" dirty="0">
              <a:solidFill>
                <a:srgbClr val="70AD47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sz="1600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en-US" sz="16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=1:3</a:t>
            </a:r>
            <a:endParaRPr lang="en-US" sz="1600" kern="0" dirty="0">
              <a:solidFill>
                <a:srgbClr val="70AD47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en-US" sz="16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600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fy</a:t>
            </a:r>
            <a:r>
              <a:rPr lang="en-US" sz="16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=1:3</a:t>
            </a:r>
            <a:endParaRPr lang="en-US" sz="1600" kern="0" dirty="0">
              <a:solidFill>
                <a:srgbClr val="70AD47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O[ox][oy]+= </a:t>
            </a:r>
            <a:br>
              <a:rPr lang="en-US" sz="16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W[</a:t>
            </a:r>
            <a:r>
              <a:rPr lang="en-US" sz="1600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en-US" sz="16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1600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fy</a:t>
            </a:r>
            <a:r>
              <a:rPr lang="en-US" sz="16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]× 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I[ox+fx-1][oy+fy-1];</a:t>
            </a:r>
            <a:endParaRPr lang="en-US" kern="0" dirty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24BFF5B4-D4CE-4A93-957C-65E8B9F59BF3}"/>
              </a:ext>
            </a:extLst>
          </p:cNvPr>
          <p:cNvSpPr/>
          <p:nvPr/>
        </p:nvSpPr>
        <p:spPr>
          <a:xfrm>
            <a:off x="2160049" y="1943102"/>
            <a:ext cx="1218209" cy="212514"/>
          </a:xfrm>
          <a:prstGeom prst="rightArrow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356655D-D657-44B1-91F6-3413F6E93D39}"/>
              </a:ext>
            </a:extLst>
          </p:cNvPr>
          <p:cNvSpPr/>
          <p:nvPr/>
        </p:nvSpPr>
        <p:spPr>
          <a:xfrm>
            <a:off x="1627176" y="3823825"/>
            <a:ext cx="642591" cy="695754"/>
          </a:xfrm>
          <a:prstGeom prst="rect">
            <a:avLst/>
          </a:prstGeom>
          <a:solidFill>
            <a:srgbClr val="FCE9AF"/>
          </a:solidFill>
          <a:ln w="19050" cap="flat" cmpd="sng" algn="ctr">
            <a:solidFill>
              <a:srgbClr val="B3880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C974BBC-C472-40ED-8B29-EA45AB9EC26A}"/>
              </a:ext>
            </a:extLst>
          </p:cNvPr>
          <p:cNvSpPr/>
          <p:nvPr/>
        </p:nvSpPr>
        <p:spPr>
          <a:xfrm>
            <a:off x="2683729" y="3821817"/>
            <a:ext cx="638133" cy="722599"/>
          </a:xfrm>
          <a:prstGeom prst="rect">
            <a:avLst/>
          </a:prstGeom>
          <a:solidFill>
            <a:srgbClr val="9FB8CD">
              <a:lumMod val="75000"/>
            </a:srgbClr>
          </a:solidFill>
          <a:ln w="19050" cap="flat" cmpd="sng" algn="ctr">
            <a:solidFill>
              <a:srgbClr val="9FB8CD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187DF7F-217C-4311-8625-AA35724A2709}"/>
              </a:ext>
            </a:extLst>
          </p:cNvPr>
          <p:cNvCxnSpPr>
            <a:cxnSpLocks/>
          </p:cNvCxnSpPr>
          <p:nvPr/>
        </p:nvCxnSpPr>
        <p:spPr>
          <a:xfrm>
            <a:off x="2896919" y="3827439"/>
            <a:ext cx="0" cy="68317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A0292C3-3656-48C4-AA28-CFE8FE924F2C}"/>
              </a:ext>
            </a:extLst>
          </p:cNvPr>
          <p:cNvCxnSpPr>
            <a:cxnSpLocks/>
          </p:cNvCxnSpPr>
          <p:nvPr/>
        </p:nvCxnSpPr>
        <p:spPr>
          <a:xfrm>
            <a:off x="3118331" y="3841387"/>
            <a:ext cx="0" cy="68317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B9019A7-5408-4CDD-87BB-29789788D223}"/>
              </a:ext>
            </a:extLst>
          </p:cNvPr>
          <p:cNvCxnSpPr>
            <a:cxnSpLocks/>
          </p:cNvCxnSpPr>
          <p:nvPr/>
        </p:nvCxnSpPr>
        <p:spPr>
          <a:xfrm>
            <a:off x="2690477" y="4057581"/>
            <a:ext cx="63965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50E659-7173-44E9-ADF0-2B3FB76F57CE}"/>
              </a:ext>
            </a:extLst>
          </p:cNvPr>
          <p:cNvCxnSpPr>
            <a:cxnSpLocks/>
          </p:cNvCxnSpPr>
          <p:nvPr/>
        </p:nvCxnSpPr>
        <p:spPr>
          <a:xfrm>
            <a:off x="2683729" y="4354393"/>
            <a:ext cx="63965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CEE56C8-6409-418F-A230-C2973DD60476}"/>
              </a:ext>
            </a:extLst>
          </p:cNvPr>
          <p:cNvGrpSpPr/>
          <p:nvPr/>
        </p:nvGrpSpPr>
        <p:grpSpPr>
          <a:xfrm>
            <a:off x="1637975" y="3811575"/>
            <a:ext cx="616816" cy="697126"/>
            <a:chOff x="1995559" y="4623022"/>
            <a:chExt cx="683178" cy="697126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F7F4351-6DF1-4D1A-9F53-AFA86671DA89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54" y="4623022"/>
              <a:ext cx="0" cy="68317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00E75CE-A106-455B-8C82-275C8EB1E3AA}"/>
                </a:ext>
              </a:extLst>
            </p:cNvPr>
            <p:cNvCxnSpPr>
              <a:cxnSpLocks/>
            </p:cNvCxnSpPr>
            <p:nvPr/>
          </p:nvCxnSpPr>
          <p:spPr>
            <a:xfrm>
              <a:off x="2440666" y="4636970"/>
              <a:ext cx="0" cy="68317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5425871-BB9A-4FDC-BB11-1698B8B6377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337148" y="4775422"/>
              <a:ext cx="0" cy="68317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105C7BD-F418-402E-A56D-DDF02EED7F9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337148" y="4499321"/>
              <a:ext cx="0" cy="68317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FB508AA4-BCB4-4619-9891-6B25A87CC630}"/>
              </a:ext>
            </a:extLst>
          </p:cNvPr>
          <p:cNvSpPr/>
          <p:nvPr/>
        </p:nvSpPr>
        <p:spPr>
          <a:xfrm>
            <a:off x="325778" y="3759023"/>
            <a:ext cx="943084" cy="940502"/>
          </a:xfrm>
          <a:prstGeom prst="rect">
            <a:avLst/>
          </a:prstGeom>
          <a:solidFill>
            <a:srgbClr val="D91F1F"/>
          </a:solidFill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4667E96-3A4C-43F3-B5D5-9A643A3D7976}"/>
              </a:ext>
            </a:extLst>
          </p:cNvPr>
          <p:cNvSpPr txBox="1"/>
          <p:nvPr/>
        </p:nvSpPr>
        <p:spPr>
          <a:xfrm>
            <a:off x="533423" y="4699525"/>
            <a:ext cx="48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5x5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123821C-B2AD-4DEE-B5D1-DBEC1EA741BC}"/>
              </a:ext>
            </a:extLst>
          </p:cNvPr>
          <p:cNvSpPr txBox="1"/>
          <p:nvPr/>
        </p:nvSpPr>
        <p:spPr>
          <a:xfrm>
            <a:off x="1277123" y="4013500"/>
            <a:ext cx="447561" cy="62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DBD887-CFB2-4435-8769-9CC2D356E57C}"/>
              </a:ext>
            </a:extLst>
          </p:cNvPr>
          <p:cNvSpPr txBox="1"/>
          <p:nvPr/>
        </p:nvSpPr>
        <p:spPr>
          <a:xfrm rot="10800000">
            <a:off x="2180508" y="3778114"/>
            <a:ext cx="447561" cy="62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Calibri" panose="020F0502020204030204" pitchFamily="34" charset="0"/>
              </a:rPr>
              <a:t>=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79FE434-F2C4-4C78-AE1B-81959BA56E6C}"/>
              </a:ext>
            </a:extLst>
          </p:cNvPr>
          <p:cNvGrpSpPr/>
          <p:nvPr/>
        </p:nvGrpSpPr>
        <p:grpSpPr>
          <a:xfrm>
            <a:off x="515048" y="3759023"/>
            <a:ext cx="564543" cy="940504"/>
            <a:chOff x="906270" y="1697946"/>
            <a:chExt cx="396716" cy="599583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7B07228-6349-4787-B114-9D0F4A5B2FF9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86" y="1697946"/>
              <a:ext cx="0" cy="59958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F8B278F-2171-4ACB-8E88-2C8C42E29882}"/>
                </a:ext>
              </a:extLst>
            </p:cNvPr>
            <p:cNvCxnSpPr>
              <a:cxnSpLocks/>
            </p:cNvCxnSpPr>
            <p:nvPr/>
          </p:nvCxnSpPr>
          <p:spPr>
            <a:xfrm>
              <a:off x="1174779" y="1697947"/>
              <a:ext cx="0" cy="59958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17CD335-AF29-484A-8EEC-071B7FB07D00}"/>
                </a:ext>
              </a:extLst>
            </p:cNvPr>
            <p:cNvCxnSpPr>
              <a:cxnSpLocks/>
            </p:cNvCxnSpPr>
            <p:nvPr/>
          </p:nvCxnSpPr>
          <p:spPr>
            <a:xfrm>
              <a:off x="1034477" y="1697947"/>
              <a:ext cx="0" cy="59958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118A7AB-D9F4-495A-B33D-BB1B7E29E5CA}"/>
                </a:ext>
              </a:extLst>
            </p:cNvPr>
            <p:cNvCxnSpPr>
              <a:cxnSpLocks/>
            </p:cNvCxnSpPr>
            <p:nvPr/>
          </p:nvCxnSpPr>
          <p:spPr>
            <a:xfrm>
              <a:off x="906270" y="1697947"/>
              <a:ext cx="0" cy="59958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1E77A65-0B4D-4EA6-9B55-9A05707F634A}"/>
              </a:ext>
            </a:extLst>
          </p:cNvPr>
          <p:cNvGrpSpPr/>
          <p:nvPr/>
        </p:nvGrpSpPr>
        <p:grpSpPr>
          <a:xfrm rot="16200000">
            <a:off x="500504" y="3757758"/>
            <a:ext cx="593653" cy="943087"/>
            <a:chOff x="914834" y="1680623"/>
            <a:chExt cx="384994" cy="607322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2578979-3349-48F1-B0BF-F3D9D4D11E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96168" y="1984284"/>
              <a:ext cx="607320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10F8669-2937-41DC-98B5-39FDF6469C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2782" y="1984285"/>
              <a:ext cx="607320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4E8F697-2A2F-4096-BC34-0453F0E334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9516" y="1984283"/>
              <a:ext cx="607320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E6A5498-98CB-45F8-BF81-AFEA4479E10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1174" y="1984283"/>
              <a:ext cx="607320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</p:spPr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D7AF349-CCA2-4EED-AB60-A4679933F18D}"/>
              </a:ext>
            </a:extLst>
          </p:cNvPr>
          <p:cNvSpPr txBox="1"/>
          <p:nvPr/>
        </p:nvSpPr>
        <p:spPr>
          <a:xfrm>
            <a:off x="1496552" y="3558352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Fx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×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=3x3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349CF9A-6A7D-426C-8DB3-CA1E1E9B4444}"/>
              </a:ext>
            </a:extLst>
          </p:cNvPr>
          <p:cNvSpPr txBox="1"/>
          <p:nvPr/>
        </p:nvSpPr>
        <p:spPr>
          <a:xfrm>
            <a:off x="1710390" y="447616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m=1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4784979-3010-45B4-8721-4139E493F44F}"/>
              </a:ext>
            </a:extLst>
          </p:cNvPr>
          <p:cNvSpPr txBox="1"/>
          <p:nvPr/>
        </p:nvSpPr>
        <p:spPr>
          <a:xfrm>
            <a:off x="453952" y="4926962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ifmap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CBC8F9-FE70-47BC-9E2B-2CE799D8AA88}"/>
              </a:ext>
            </a:extLst>
          </p:cNvPr>
          <p:cNvSpPr txBox="1"/>
          <p:nvPr/>
        </p:nvSpPr>
        <p:spPr>
          <a:xfrm>
            <a:off x="2510802" y="3555989"/>
            <a:ext cx="1039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Ox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×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Oy=3x3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2790AD7-AD27-4ECF-9E9A-1EBC0829AFCB}"/>
              </a:ext>
            </a:extLst>
          </p:cNvPr>
          <p:cNvSpPr txBox="1"/>
          <p:nvPr/>
        </p:nvSpPr>
        <p:spPr>
          <a:xfrm>
            <a:off x="2330597" y="3356907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Ofmap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 channel1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B171EEF-5ED8-4818-80FA-CEDB539B31D4}"/>
              </a:ext>
            </a:extLst>
          </p:cNvPr>
          <p:cNvCxnSpPr>
            <a:cxnSpLocks/>
          </p:cNvCxnSpPr>
          <p:nvPr/>
        </p:nvCxnSpPr>
        <p:spPr>
          <a:xfrm flipV="1">
            <a:off x="3458101" y="3811219"/>
            <a:ext cx="0" cy="758478"/>
          </a:xfrm>
          <a:prstGeom prst="straightConnector1">
            <a:avLst/>
          </a:prstGeom>
          <a:ln w="1905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7687547-9273-42D9-86B8-958D4E97204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06170" y="4460237"/>
            <a:ext cx="0" cy="758478"/>
          </a:xfrm>
          <a:prstGeom prst="straightConnector1">
            <a:avLst/>
          </a:prstGeom>
          <a:ln w="1905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2B3678A-44CC-49AE-B7E3-2900F20A05C2}"/>
              </a:ext>
            </a:extLst>
          </p:cNvPr>
          <p:cNvSpPr txBox="1"/>
          <p:nvPr/>
        </p:nvSpPr>
        <p:spPr>
          <a:xfrm>
            <a:off x="3426077" y="4084391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Ox=3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28EB958-E1E6-4521-B843-36D444558798}"/>
              </a:ext>
            </a:extLst>
          </p:cNvPr>
          <p:cNvSpPr txBox="1"/>
          <p:nvPr/>
        </p:nvSpPr>
        <p:spPr>
          <a:xfrm>
            <a:off x="2743984" y="4554188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Oy=3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51D6E2F-F7F7-4843-BD26-A5F3FA7463AE}"/>
              </a:ext>
            </a:extLst>
          </p:cNvPr>
          <p:cNvSpPr txBox="1"/>
          <p:nvPr/>
        </p:nvSpPr>
        <p:spPr>
          <a:xfrm>
            <a:off x="685326" y="5510927"/>
            <a:ext cx="336949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/>
              </a:rPr>
              <a:t>Each PE computes 1 </a:t>
            </a:r>
            <a:r>
              <a:rPr kumimoji="0" lang="en-US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/>
              </a:rPr>
              <a:t>MAC out </a:t>
            </a:r>
            <a:r>
              <a:rPr lang="en-US" b="1" dirty="0">
                <a:solidFill>
                  <a:srgbClr val="FF0000"/>
                </a:solidFill>
                <a:latin typeface="Cambria"/>
              </a:rPr>
              <a:t>of 9 for each output value.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BD9DFB3-EB3E-412E-9DE1-26450CBB465E}"/>
              </a:ext>
            </a:extLst>
          </p:cNvPr>
          <p:cNvSpPr/>
          <p:nvPr/>
        </p:nvSpPr>
        <p:spPr>
          <a:xfrm>
            <a:off x="3336898" y="930139"/>
            <a:ext cx="1967858" cy="102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288D528-8476-4433-981A-EF84B816235F}"/>
              </a:ext>
            </a:extLst>
          </p:cNvPr>
          <p:cNvSpPr txBox="1"/>
          <p:nvPr/>
        </p:nvSpPr>
        <p:spPr>
          <a:xfrm>
            <a:off x="5548438" y="1063454"/>
            <a:ext cx="1904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b="1" dirty="0">
                <a:solidFill>
                  <a:prstClr val="black"/>
                </a:solidFill>
                <a:latin typeface="Cambria"/>
              </a:rPr>
              <a:t>Loops for </a:t>
            </a:r>
            <a:r>
              <a:rPr lang="en-US" sz="1400" b="1" dirty="0" err="1">
                <a:solidFill>
                  <a:prstClr val="black"/>
                </a:solidFill>
                <a:latin typeface="Cambria"/>
              </a:rPr>
              <a:t>Ofmaps</a:t>
            </a:r>
            <a:r>
              <a:rPr lang="en-US" sz="1400" b="1" dirty="0">
                <a:solidFill>
                  <a:prstClr val="black"/>
                </a:solidFill>
                <a:latin typeface="Cambria"/>
              </a:rPr>
              <a:t> execute Temporally</a:t>
            </a:r>
            <a:br>
              <a:rPr lang="en-US" sz="1400" b="1" dirty="0">
                <a:solidFill>
                  <a:prstClr val="black"/>
                </a:solidFill>
                <a:latin typeface="Cambria"/>
              </a:rPr>
            </a:br>
            <a:r>
              <a:rPr lang="en-US" sz="1400" b="1" dirty="0">
                <a:solidFill>
                  <a:prstClr val="black"/>
                </a:solidFill>
                <a:latin typeface="Cambria"/>
              </a:rPr>
              <a:t>on every PE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42E8A4B-A6D9-480D-90FC-4364CD540B04}"/>
              </a:ext>
            </a:extLst>
          </p:cNvPr>
          <p:cNvGrpSpPr/>
          <p:nvPr/>
        </p:nvGrpSpPr>
        <p:grpSpPr>
          <a:xfrm>
            <a:off x="4136913" y="3895881"/>
            <a:ext cx="3409412" cy="1785689"/>
            <a:chOff x="4136913" y="3895881"/>
            <a:chExt cx="3409412" cy="1785689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867671E-FA67-4873-A186-ECA9AF7F48A0}"/>
                </a:ext>
              </a:extLst>
            </p:cNvPr>
            <p:cNvGrpSpPr/>
            <p:nvPr/>
          </p:nvGrpSpPr>
          <p:grpSpPr>
            <a:xfrm>
              <a:off x="4657299" y="4272392"/>
              <a:ext cx="2889026" cy="380829"/>
              <a:chOff x="857365" y="1694015"/>
              <a:chExt cx="2243873" cy="349391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4F83FDEE-D855-468E-9D6C-2687A278B368}"/>
                  </a:ext>
                </a:extLst>
              </p:cNvPr>
              <p:cNvGrpSpPr/>
              <p:nvPr/>
            </p:nvGrpSpPr>
            <p:grpSpPr>
              <a:xfrm>
                <a:off x="857365" y="1694015"/>
                <a:ext cx="590180" cy="349391"/>
                <a:chOff x="513643" y="722488"/>
                <a:chExt cx="822465" cy="593625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6ABA224-531E-4E6B-8499-DCA770EC7C44}"/>
                    </a:ext>
                  </a:extLst>
                </p:cNvPr>
                <p:cNvSpPr/>
                <p:nvPr/>
              </p:nvSpPr>
              <p:spPr>
                <a:xfrm>
                  <a:off x="1011849" y="732143"/>
                  <a:ext cx="324259" cy="583970"/>
                </a:xfrm>
                <a:prstGeom prst="rect">
                  <a:avLst/>
                </a:prstGeom>
                <a:solidFill>
                  <a:srgbClr val="FEF8E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4DFDABC7-CAF7-4705-AACD-F6B722101CB7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59362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7903D2C0-2DAC-4BDA-8801-B4651F6CD7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5752" y="1862045"/>
                <a:ext cx="232680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D8651CC1-FE40-4028-AACD-B2CD852CA7A3}"/>
                  </a:ext>
                </a:extLst>
              </p:cNvPr>
              <p:cNvGrpSpPr/>
              <p:nvPr/>
            </p:nvGrpSpPr>
            <p:grpSpPr>
              <a:xfrm>
                <a:off x="1678409" y="1694015"/>
                <a:ext cx="590180" cy="343708"/>
                <a:chOff x="513643" y="722488"/>
                <a:chExt cx="822465" cy="583968"/>
              </a:xfrm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B2D6D904-006C-45BB-81B7-085D64C71155}"/>
                    </a:ext>
                  </a:extLst>
                </p:cNvPr>
                <p:cNvSpPr/>
                <p:nvPr/>
              </p:nvSpPr>
              <p:spPr>
                <a:xfrm>
                  <a:off x="1011849" y="726747"/>
                  <a:ext cx="324259" cy="579708"/>
                </a:xfrm>
                <a:prstGeom prst="rect">
                  <a:avLst/>
                </a:prstGeom>
                <a:solidFill>
                  <a:srgbClr val="FEF8E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300BA197-9459-4E05-BDF9-6147B912D333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58396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5D4C108A-7D32-4440-8148-750E780352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0194" y="1862045"/>
                <a:ext cx="230887" cy="263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6D2050C5-2030-4770-A057-43615BEF5ED2}"/>
                  </a:ext>
                </a:extLst>
              </p:cNvPr>
              <p:cNvGrpSpPr/>
              <p:nvPr/>
            </p:nvGrpSpPr>
            <p:grpSpPr>
              <a:xfrm>
                <a:off x="2511058" y="1694015"/>
                <a:ext cx="590180" cy="349390"/>
                <a:chOff x="513643" y="722488"/>
                <a:chExt cx="822465" cy="801885"/>
              </a:xfrm>
            </p:grpSpPr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42EF4D1B-509F-4327-9AD1-4A90F0151A6D}"/>
                    </a:ext>
                  </a:extLst>
                </p:cNvPr>
                <p:cNvSpPr/>
                <p:nvPr/>
              </p:nvSpPr>
              <p:spPr>
                <a:xfrm>
                  <a:off x="1011849" y="732140"/>
                  <a:ext cx="324259" cy="792233"/>
                </a:xfrm>
                <a:prstGeom prst="rect">
                  <a:avLst/>
                </a:prstGeom>
                <a:solidFill>
                  <a:srgbClr val="FEF8E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BC05A048-868D-47D5-BA85-3E264D27BE69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80188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319D97D-410B-4DCF-BCDB-D40AB8DC4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4345" y="5151180"/>
              <a:ext cx="0" cy="14394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7B3B082-CDDA-410C-B920-8C454B2F2C6A}"/>
                </a:ext>
              </a:extLst>
            </p:cNvPr>
            <p:cNvGrpSpPr/>
            <p:nvPr/>
          </p:nvGrpSpPr>
          <p:grpSpPr>
            <a:xfrm>
              <a:off x="4657299" y="4785522"/>
              <a:ext cx="2889025" cy="380829"/>
              <a:chOff x="857365" y="1694015"/>
              <a:chExt cx="2243873" cy="349391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9F483B13-05A5-4BD8-8919-E98D44CA10E5}"/>
                  </a:ext>
                </a:extLst>
              </p:cNvPr>
              <p:cNvGrpSpPr/>
              <p:nvPr/>
            </p:nvGrpSpPr>
            <p:grpSpPr>
              <a:xfrm>
                <a:off x="857365" y="1694015"/>
                <a:ext cx="590180" cy="349391"/>
                <a:chOff x="513643" y="722488"/>
                <a:chExt cx="822465" cy="593625"/>
              </a:xfrm>
            </p:grpSpPr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084FE040-5F9F-489D-84B2-48A8C7C3DE65}"/>
                    </a:ext>
                  </a:extLst>
                </p:cNvPr>
                <p:cNvSpPr/>
                <p:nvPr/>
              </p:nvSpPr>
              <p:spPr>
                <a:xfrm>
                  <a:off x="1011849" y="732142"/>
                  <a:ext cx="324259" cy="583970"/>
                </a:xfrm>
                <a:prstGeom prst="rect">
                  <a:avLst/>
                </a:prstGeom>
                <a:solidFill>
                  <a:srgbClr val="FEF8E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D949F22E-CA62-49DB-9676-0DE8815FFEFE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59362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6B3289FF-0185-42E0-B7D9-494AE3CDF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5752" y="1862045"/>
                <a:ext cx="232680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D20B9E58-8012-4233-BF9D-21705B589918}"/>
                  </a:ext>
                </a:extLst>
              </p:cNvPr>
              <p:cNvGrpSpPr/>
              <p:nvPr/>
            </p:nvGrpSpPr>
            <p:grpSpPr>
              <a:xfrm>
                <a:off x="1678409" y="1694015"/>
                <a:ext cx="590180" cy="343708"/>
                <a:chOff x="513643" y="722488"/>
                <a:chExt cx="822465" cy="583968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457D96D6-3AF8-4A2B-9906-D0E150DE7619}"/>
                    </a:ext>
                  </a:extLst>
                </p:cNvPr>
                <p:cNvSpPr/>
                <p:nvPr/>
              </p:nvSpPr>
              <p:spPr>
                <a:xfrm>
                  <a:off x="1011849" y="726747"/>
                  <a:ext cx="324259" cy="579708"/>
                </a:xfrm>
                <a:prstGeom prst="rect">
                  <a:avLst/>
                </a:prstGeom>
                <a:solidFill>
                  <a:srgbClr val="FEF8E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0BAE903F-BBC3-480A-A23F-7CB1BBFD2293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58396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38667D4F-F78A-47A5-884F-E109993A50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0194" y="1862045"/>
                <a:ext cx="230887" cy="263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53BA53DF-33E4-45DF-8EA0-5D827531C024}"/>
                  </a:ext>
                </a:extLst>
              </p:cNvPr>
              <p:cNvGrpSpPr/>
              <p:nvPr/>
            </p:nvGrpSpPr>
            <p:grpSpPr>
              <a:xfrm>
                <a:off x="2511058" y="1694015"/>
                <a:ext cx="590180" cy="349390"/>
                <a:chOff x="513643" y="722488"/>
                <a:chExt cx="822465" cy="801885"/>
              </a:xfrm>
            </p:grpSpPr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2D910CF1-5F23-4429-B26E-5E43B65CCEF2}"/>
                    </a:ext>
                  </a:extLst>
                </p:cNvPr>
                <p:cNvSpPr/>
                <p:nvPr/>
              </p:nvSpPr>
              <p:spPr>
                <a:xfrm>
                  <a:off x="1011849" y="732140"/>
                  <a:ext cx="324259" cy="792233"/>
                </a:xfrm>
                <a:prstGeom prst="rect">
                  <a:avLst/>
                </a:prstGeom>
                <a:solidFill>
                  <a:srgbClr val="FEF8E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7FA713DF-30F9-40F9-9C3A-190DFD9CEFF3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80188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4070F677-CCF4-4DA0-9A61-20360EBDB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7470" y="5151180"/>
              <a:ext cx="0" cy="14394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25CAE9C4-F9F2-41D0-9970-64406E9FC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5290" y="5151180"/>
              <a:ext cx="0" cy="14394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A440BBD-7F1C-499D-A3F4-348BE4F421E8}"/>
                </a:ext>
              </a:extLst>
            </p:cNvPr>
            <p:cNvGrpSpPr/>
            <p:nvPr/>
          </p:nvGrpSpPr>
          <p:grpSpPr>
            <a:xfrm>
              <a:off x="4657299" y="5288486"/>
              <a:ext cx="2889026" cy="380829"/>
              <a:chOff x="857365" y="1694015"/>
              <a:chExt cx="2243873" cy="349391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96425993-AD46-4163-A70D-203F693250E1}"/>
                  </a:ext>
                </a:extLst>
              </p:cNvPr>
              <p:cNvGrpSpPr/>
              <p:nvPr/>
            </p:nvGrpSpPr>
            <p:grpSpPr>
              <a:xfrm>
                <a:off x="857365" y="1694015"/>
                <a:ext cx="590180" cy="349391"/>
                <a:chOff x="513643" y="722488"/>
                <a:chExt cx="822465" cy="593625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8170C0CA-FAA0-4F1E-88E4-9D4FA24282F2}"/>
                    </a:ext>
                  </a:extLst>
                </p:cNvPr>
                <p:cNvSpPr/>
                <p:nvPr/>
              </p:nvSpPr>
              <p:spPr>
                <a:xfrm>
                  <a:off x="1011849" y="732142"/>
                  <a:ext cx="324259" cy="583970"/>
                </a:xfrm>
                <a:prstGeom prst="rect">
                  <a:avLst/>
                </a:prstGeom>
                <a:solidFill>
                  <a:srgbClr val="FEF8E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C79D4955-CB96-4412-AB9C-83F548E48DA2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59362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6F778724-2B94-4A24-BE98-8B11F60693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5752" y="1862045"/>
                <a:ext cx="232680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56A8F8AF-F788-4A6E-926B-4EEAE882DAE4}"/>
                  </a:ext>
                </a:extLst>
              </p:cNvPr>
              <p:cNvGrpSpPr/>
              <p:nvPr/>
            </p:nvGrpSpPr>
            <p:grpSpPr>
              <a:xfrm>
                <a:off x="1678409" y="1694015"/>
                <a:ext cx="590180" cy="343708"/>
                <a:chOff x="513643" y="722488"/>
                <a:chExt cx="822465" cy="583968"/>
              </a:xfrm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B5DFB841-B565-4CF8-B94F-B3BFF487EBE8}"/>
                    </a:ext>
                  </a:extLst>
                </p:cNvPr>
                <p:cNvSpPr/>
                <p:nvPr/>
              </p:nvSpPr>
              <p:spPr>
                <a:xfrm>
                  <a:off x="1011849" y="726747"/>
                  <a:ext cx="324259" cy="579708"/>
                </a:xfrm>
                <a:prstGeom prst="rect">
                  <a:avLst/>
                </a:prstGeom>
                <a:solidFill>
                  <a:srgbClr val="FEF8E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236BE60C-93B9-468E-BA87-C34C2DE8FCBF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58396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3B14892A-E6BA-41B6-AF91-40DF9D899B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0194" y="1862045"/>
                <a:ext cx="230887" cy="263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0C8FCE80-66A3-47B5-9C89-E4E3168A7447}"/>
                  </a:ext>
                </a:extLst>
              </p:cNvPr>
              <p:cNvGrpSpPr/>
              <p:nvPr/>
            </p:nvGrpSpPr>
            <p:grpSpPr>
              <a:xfrm>
                <a:off x="2511058" y="1694015"/>
                <a:ext cx="590180" cy="349390"/>
                <a:chOff x="513643" y="722488"/>
                <a:chExt cx="822465" cy="801885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810EDF8A-D2AB-4C35-A589-3310DCC2F780}"/>
                    </a:ext>
                  </a:extLst>
                </p:cNvPr>
                <p:cNvSpPr/>
                <p:nvPr/>
              </p:nvSpPr>
              <p:spPr>
                <a:xfrm>
                  <a:off x="1011849" y="732140"/>
                  <a:ext cx="324259" cy="792233"/>
                </a:xfrm>
                <a:prstGeom prst="rect">
                  <a:avLst/>
                </a:prstGeom>
                <a:solidFill>
                  <a:srgbClr val="FEF8E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4FD72F8C-5DAC-42AA-BD79-25E3C4B0249E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80188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5379F1A9-89B0-4D5A-B73F-3248CF1AA502}"/>
                </a:ext>
              </a:extLst>
            </p:cNvPr>
            <p:cNvGrpSpPr/>
            <p:nvPr/>
          </p:nvGrpSpPr>
          <p:grpSpPr>
            <a:xfrm>
              <a:off x="4602215" y="5324271"/>
              <a:ext cx="2739880" cy="357299"/>
              <a:chOff x="1357755" y="2506649"/>
              <a:chExt cx="2128033" cy="327803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B10597D-2561-4F7E-ACF4-926C45ECE6BD}"/>
                  </a:ext>
                </a:extLst>
              </p:cNvPr>
              <p:cNvSpPr txBox="1"/>
              <p:nvPr/>
            </p:nvSpPr>
            <p:spPr>
              <a:xfrm>
                <a:off x="1357755" y="2512322"/>
                <a:ext cx="476172" cy="319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 panose="020F0502020204030204" pitchFamily="34" charset="0"/>
                  </a:rPr>
                  <a:t>(3,1)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0F04571-3336-4887-B6B6-DA464CF55D7E}"/>
                  </a:ext>
                </a:extLst>
              </p:cNvPr>
              <p:cNvSpPr txBox="1"/>
              <p:nvPr/>
            </p:nvSpPr>
            <p:spPr>
              <a:xfrm>
                <a:off x="2182443" y="2514729"/>
                <a:ext cx="476172" cy="319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 panose="020F0502020204030204" pitchFamily="34" charset="0"/>
                  </a:rPr>
                  <a:t>(3,2)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5D9CF60-FE88-4E43-A96D-D72DAD1CABD9}"/>
                  </a:ext>
                </a:extLst>
              </p:cNvPr>
              <p:cNvSpPr txBox="1"/>
              <p:nvPr/>
            </p:nvSpPr>
            <p:spPr>
              <a:xfrm>
                <a:off x="3009616" y="2506649"/>
                <a:ext cx="476172" cy="319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 panose="020F0502020204030204" pitchFamily="34" charset="0"/>
                  </a:rPr>
                  <a:t>(3,3)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66CD5849-4495-41EF-A02B-A12B190FDB04}"/>
                </a:ext>
              </a:extLst>
            </p:cNvPr>
            <p:cNvGrpSpPr/>
            <p:nvPr/>
          </p:nvGrpSpPr>
          <p:grpSpPr>
            <a:xfrm>
              <a:off x="4607105" y="4807832"/>
              <a:ext cx="2739880" cy="357299"/>
              <a:chOff x="1357755" y="2506649"/>
              <a:chExt cx="2128033" cy="327803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D2B161B-3A77-4C83-98F0-A125C99742F5}"/>
                  </a:ext>
                </a:extLst>
              </p:cNvPr>
              <p:cNvSpPr txBox="1"/>
              <p:nvPr/>
            </p:nvSpPr>
            <p:spPr>
              <a:xfrm>
                <a:off x="1357755" y="2512322"/>
                <a:ext cx="476172" cy="319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 panose="020F0502020204030204" pitchFamily="34" charset="0"/>
                  </a:rPr>
                  <a:t>(2,1)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A5B36F63-35DA-4F8B-9B8D-27E800D56685}"/>
                  </a:ext>
                </a:extLst>
              </p:cNvPr>
              <p:cNvSpPr txBox="1"/>
              <p:nvPr/>
            </p:nvSpPr>
            <p:spPr>
              <a:xfrm>
                <a:off x="2182443" y="2514729"/>
                <a:ext cx="476172" cy="319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 panose="020F0502020204030204" pitchFamily="34" charset="0"/>
                  </a:rPr>
                  <a:t>(2,2)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12B266C-73A4-456E-AF2A-92807FEC97A7}"/>
                  </a:ext>
                </a:extLst>
              </p:cNvPr>
              <p:cNvSpPr txBox="1"/>
              <p:nvPr/>
            </p:nvSpPr>
            <p:spPr>
              <a:xfrm>
                <a:off x="3009616" y="2506649"/>
                <a:ext cx="476172" cy="319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 panose="020F0502020204030204" pitchFamily="34" charset="0"/>
                  </a:rPr>
                  <a:t>(2,3)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4AD0E5A-D2F5-4852-B9BC-4778C8ABAA8D}"/>
                </a:ext>
              </a:extLst>
            </p:cNvPr>
            <p:cNvGrpSpPr/>
            <p:nvPr/>
          </p:nvGrpSpPr>
          <p:grpSpPr>
            <a:xfrm>
              <a:off x="4592826" y="4284573"/>
              <a:ext cx="2751911" cy="357299"/>
              <a:chOff x="1329720" y="2506649"/>
              <a:chExt cx="2137378" cy="327801"/>
            </a:xfrm>
          </p:grpSpPr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2D4AC560-5469-433E-92EA-37299F68E0C9}"/>
                  </a:ext>
                </a:extLst>
              </p:cNvPr>
              <p:cNvSpPr txBox="1"/>
              <p:nvPr/>
            </p:nvSpPr>
            <p:spPr>
              <a:xfrm>
                <a:off x="1329720" y="2512322"/>
                <a:ext cx="476172" cy="319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 panose="020F0502020204030204" pitchFamily="34" charset="0"/>
                  </a:rPr>
                  <a:t>(1,1)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3DC1022-2BA3-4E26-905E-B09F771CC6B1}"/>
                  </a:ext>
                </a:extLst>
              </p:cNvPr>
              <p:cNvSpPr txBox="1"/>
              <p:nvPr/>
            </p:nvSpPr>
            <p:spPr>
              <a:xfrm>
                <a:off x="2163753" y="2514729"/>
                <a:ext cx="476172" cy="319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 panose="020F0502020204030204" pitchFamily="34" charset="0"/>
                  </a:rPr>
                  <a:t>(1,2)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C0B17B5-3929-4D08-AE5F-542507347E51}"/>
                  </a:ext>
                </a:extLst>
              </p:cNvPr>
              <p:cNvSpPr txBox="1"/>
              <p:nvPr/>
            </p:nvSpPr>
            <p:spPr>
              <a:xfrm>
                <a:off x="2990926" y="2506649"/>
                <a:ext cx="476172" cy="319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 panose="020F0502020204030204" pitchFamily="34" charset="0"/>
                  </a:rPr>
                  <a:t>(1,3)</a:t>
                </a:r>
              </a:p>
            </p:txBody>
          </p:sp>
        </p:grp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00DCA1AE-4D70-4A4C-88A4-BE4500A778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9965" y="4635516"/>
              <a:ext cx="0" cy="14394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DD5FB46-31DB-48FF-864C-035620703F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3091" y="4635516"/>
              <a:ext cx="0" cy="14394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1882AB6F-3505-4F3D-8565-66171833B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910" y="4635516"/>
              <a:ext cx="0" cy="14394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2CA7E5CE-CCEF-475A-ACE9-D1C0727911BA}"/>
                </a:ext>
              </a:extLst>
            </p:cNvPr>
            <p:cNvCxnSpPr/>
            <p:nvPr/>
          </p:nvCxnSpPr>
          <p:spPr>
            <a:xfrm>
              <a:off x="4657299" y="4109831"/>
              <a:ext cx="2854955" cy="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8A179CF-84C7-4AD0-8300-E6A9B87E45B6}"/>
                </a:ext>
              </a:extLst>
            </p:cNvPr>
            <p:cNvSpPr txBox="1"/>
            <p:nvPr/>
          </p:nvSpPr>
          <p:spPr>
            <a:xfrm>
              <a:off x="5259110" y="3895881"/>
              <a:ext cx="130965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Fy_Spatial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=3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3240A8B0-FAD9-4A95-8A77-92B74E4A88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3103" y="4259393"/>
              <a:ext cx="0" cy="1422177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29F987B-FA37-44C6-B7D6-58AC1350007F}"/>
                </a:ext>
              </a:extLst>
            </p:cNvPr>
            <p:cNvSpPr txBox="1"/>
            <p:nvPr/>
          </p:nvSpPr>
          <p:spPr>
            <a:xfrm rot="16200000">
              <a:off x="3651363" y="4801747"/>
              <a:ext cx="130965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Fx_Spatial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=3</a:t>
              </a:r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6DB39F9-C336-4F84-80C3-78B11CD14E72}"/>
              </a:ext>
            </a:extLst>
          </p:cNvPr>
          <p:cNvSpPr txBox="1"/>
          <p:nvPr/>
        </p:nvSpPr>
        <p:spPr>
          <a:xfrm>
            <a:off x="7642279" y="4239944"/>
            <a:ext cx="1450476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/>
                <a:ea typeface="+mn-ea"/>
                <a:cs typeface="+mn-cs"/>
              </a:rPr>
              <a:t>Weight</a:t>
            </a:r>
            <a:b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/>
                <a:ea typeface="+mn-ea"/>
                <a:cs typeface="+mn-cs"/>
              </a:rPr>
            </a:b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/>
                <a:ea typeface="+mn-ea"/>
                <a:cs typeface="+mn-cs"/>
              </a:rPr>
              <a:t>Stationary</a:t>
            </a:r>
            <a:b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/>
                <a:ea typeface="+mn-ea"/>
                <a:cs typeface="+mn-cs"/>
              </a:rPr>
            </a:b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/>
                <a:ea typeface="+mn-ea"/>
                <a:cs typeface="+mn-cs"/>
              </a:rPr>
              <a:t>Dataflow </a:t>
            </a:r>
            <a:b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/>
                <a:ea typeface="+mn-ea"/>
                <a:cs typeface="+mn-cs"/>
              </a:rPr>
            </a:b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/>
                <a:ea typeface="+mn-ea"/>
                <a:cs typeface="+mn-cs"/>
              </a:rPr>
              <a:t>Mechanism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C0F601A-743E-4D7F-9D01-E2047F589765}"/>
              </a:ext>
            </a:extLst>
          </p:cNvPr>
          <p:cNvCxnSpPr>
            <a:cxnSpLocks/>
          </p:cNvCxnSpPr>
          <p:nvPr/>
        </p:nvCxnSpPr>
        <p:spPr>
          <a:xfrm flipH="1">
            <a:off x="3449884" y="1897985"/>
            <a:ext cx="3233372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642C5012-AF39-4B9B-B869-72B8CD26B52A}"/>
              </a:ext>
            </a:extLst>
          </p:cNvPr>
          <p:cNvGrpSpPr/>
          <p:nvPr/>
        </p:nvGrpSpPr>
        <p:grpSpPr>
          <a:xfrm>
            <a:off x="4642357" y="4279715"/>
            <a:ext cx="2624521" cy="1412781"/>
            <a:chOff x="4642357" y="4279715"/>
            <a:chExt cx="2624521" cy="1412781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50CC6F64-EEC8-4DD7-9D59-1F13E0BD033B}"/>
                </a:ext>
              </a:extLst>
            </p:cNvPr>
            <p:cNvSpPr/>
            <p:nvPr/>
          </p:nvSpPr>
          <p:spPr>
            <a:xfrm>
              <a:off x="6802825" y="4307643"/>
              <a:ext cx="464053" cy="340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rPr>
                <a:t>P3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916C40A7-675D-455E-BB0F-D4FCE9936002}"/>
                </a:ext>
              </a:extLst>
            </p:cNvPr>
            <p:cNvSpPr/>
            <p:nvPr/>
          </p:nvSpPr>
          <p:spPr>
            <a:xfrm>
              <a:off x="6802768" y="4813505"/>
              <a:ext cx="464053" cy="340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rPr>
                <a:t>P6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21227E35-ED15-45E6-80E4-F13C1B23B3D2}"/>
                </a:ext>
              </a:extLst>
            </p:cNvPr>
            <p:cNvSpPr/>
            <p:nvPr/>
          </p:nvSpPr>
          <p:spPr>
            <a:xfrm>
              <a:off x="6801270" y="5332251"/>
              <a:ext cx="464053" cy="340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rPr>
                <a:t>P9</a:t>
              </a: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FD8F182D-C98F-437D-8D73-5A355A53DE26}"/>
                </a:ext>
              </a:extLst>
            </p:cNvPr>
            <p:cNvSpPr/>
            <p:nvPr/>
          </p:nvSpPr>
          <p:spPr>
            <a:xfrm>
              <a:off x="5715962" y="4279715"/>
              <a:ext cx="464053" cy="340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rPr>
                <a:t>P2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B61BBA81-B536-461F-ABF0-C5F43610E276}"/>
                </a:ext>
              </a:extLst>
            </p:cNvPr>
            <p:cNvSpPr/>
            <p:nvPr/>
          </p:nvSpPr>
          <p:spPr>
            <a:xfrm>
              <a:off x="5715905" y="4785577"/>
              <a:ext cx="464053" cy="340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rPr>
                <a:t>P5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F49C8DE9-9356-4F18-B5F5-D1489013DDA6}"/>
                </a:ext>
              </a:extLst>
            </p:cNvPr>
            <p:cNvSpPr/>
            <p:nvPr/>
          </p:nvSpPr>
          <p:spPr>
            <a:xfrm>
              <a:off x="5714407" y="5304323"/>
              <a:ext cx="464053" cy="340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rPr>
                <a:t>P8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6700D56A-426B-4965-BA83-8DCAD811D658}"/>
                </a:ext>
              </a:extLst>
            </p:cNvPr>
            <p:cNvSpPr/>
            <p:nvPr/>
          </p:nvSpPr>
          <p:spPr>
            <a:xfrm>
              <a:off x="4643912" y="4327458"/>
              <a:ext cx="464053" cy="340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rPr>
                <a:t>P1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E050A6E1-343C-488E-9626-9C62D7F17941}"/>
                </a:ext>
              </a:extLst>
            </p:cNvPr>
            <p:cNvSpPr/>
            <p:nvPr/>
          </p:nvSpPr>
          <p:spPr>
            <a:xfrm>
              <a:off x="4643855" y="4833320"/>
              <a:ext cx="464053" cy="340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rPr>
                <a:t>P4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4CF713D4-0FB5-40AC-9398-3946F3CB06FB}"/>
                </a:ext>
              </a:extLst>
            </p:cNvPr>
            <p:cNvSpPr/>
            <p:nvPr/>
          </p:nvSpPr>
          <p:spPr>
            <a:xfrm>
              <a:off x="4642357" y="5352066"/>
              <a:ext cx="464053" cy="340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rPr>
                <a:t>P7</a:t>
              </a:r>
            </a:p>
          </p:txBody>
        </p:sp>
      </p:grp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E3EC0F91-7BF2-4710-BF61-5EDD521CD7DC}"/>
              </a:ext>
            </a:extLst>
          </p:cNvPr>
          <p:cNvCxnSpPr>
            <a:cxnSpLocks/>
            <a:stCxn id="135" idx="1"/>
            <a:endCxn id="134" idx="3"/>
          </p:cNvCxnSpPr>
          <p:nvPr/>
        </p:nvCxnSpPr>
        <p:spPr>
          <a:xfrm flipH="1">
            <a:off x="6279738" y="4458819"/>
            <a:ext cx="451919" cy="88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D9C86E2-F26A-4041-BD5B-0E879E3C3ABF}"/>
              </a:ext>
            </a:extLst>
          </p:cNvPr>
          <p:cNvCxnSpPr>
            <a:cxnSpLocks/>
          </p:cNvCxnSpPr>
          <p:nvPr/>
        </p:nvCxnSpPr>
        <p:spPr>
          <a:xfrm flipH="1">
            <a:off x="6275913" y="4983905"/>
            <a:ext cx="451919" cy="88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798BEB01-D626-4691-9848-0F952E68C901}"/>
              </a:ext>
            </a:extLst>
          </p:cNvPr>
          <p:cNvCxnSpPr>
            <a:cxnSpLocks/>
          </p:cNvCxnSpPr>
          <p:nvPr/>
        </p:nvCxnSpPr>
        <p:spPr>
          <a:xfrm flipH="1">
            <a:off x="6287647" y="5502466"/>
            <a:ext cx="451919" cy="88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2D05A0D8-A5E4-4AF5-AEC0-703AF5E2C3EE}"/>
              </a:ext>
            </a:extLst>
          </p:cNvPr>
          <p:cNvCxnSpPr>
            <a:cxnSpLocks/>
          </p:cNvCxnSpPr>
          <p:nvPr/>
        </p:nvCxnSpPr>
        <p:spPr>
          <a:xfrm flipH="1">
            <a:off x="5121030" y="4446734"/>
            <a:ext cx="451919" cy="88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EF98117-1926-4414-8B1E-3B061F71CDC0}"/>
              </a:ext>
            </a:extLst>
          </p:cNvPr>
          <p:cNvCxnSpPr>
            <a:cxnSpLocks/>
          </p:cNvCxnSpPr>
          <p:nvPr/>
        </p:nvCxnSpPr>
        <p:spPr>
          <a:xfrm flipH="1">
            <a:off x="5117205" y="4971820"/>
            <a:ext cx="451919" cy="88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199D3578-5BD7-4FC9-9ACF-A4CC023DF643}"/>
              </a:ext>
            </a:extLst>
          </p:cNvPr>
          <p:cNvCxnSpPr>
            <a:cxnSpLocks/>
          </p:cNvCxnSpPr>
          <p:nvPr/>
        </p:nvCxnSpPr>
        <p:spPr>
          <a:xfrm flipH="1">
            <a:off x="5128939" y="5490381"/>
            <a:ext cx="451919" cy="88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1CF6640B-38EA-4787-AA29-6211467F63EC}"/>
              </a:ext>
            </a:extLst>
          </p:cNvPr>
          <p:cNvCxnSpPr>
            <a:cxnSpLocks/>
          </p:cNvCxnSpPr>
          <p:nvPr/>
        </p:nvCxnSpPr>
        <p:spPr>
          <a:xfrm flipH="1" flipV="1">
            <a:off x="4736111" y="4493592"/>
            <a:ext cx="4403" cy="3199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D8CE292A-D961-4507-B7ED-29E414858408}"/>
              </a:ext>
            </a:extLst>
          </p:cNvPr>
          <p:cNvCxnSpPr>
            <a:cxnSpLocks/>
          </p:cNvCxnSpPr>
          <p:nvPr/>
        </p:nvCxnSpPr>
        <p:spPr>
          <a:xfrm flipV="1">
            <a:off x="4747844" y="5012153"/>
            <a:ext cx="1" cy="3322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8" name="Picture 247">
            <a:extLst>
              <a:ext uri="{FF2B5EF4-FFF2-40B4-BE49-F238E27FC236}">
                <a16:creationId xmlns:a16="http://schemas.microsoft.com/office/drawing/2014/main" id="{04CAAB87-605C-465B-9653-C53E91858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290" y="2703866"/>
            <a:ext cx="2091869" cy="664626"/>
          </a:xfrm>
          <a:prstGeom prst="rect">
            <a:avLst/>
          </a:prstGeom>
        </p:spPr>
      </p:pic>
      <p:sp>
        <p:nvSpPr>
          <p:cNvPr id="249" name="TextBox 248">
            <a:extLst>
              <a:ext uri="{FF2B5EF4-FFF2-40B4-BE49-F238E27FC236}">
                <a16:creationId xmlns:a16="http://schemas.microsoft.com/office/drawing/2014/main" id="{827875B8-F3C6-4739-9251-74918FB41255}"/>
              </a:ext>
            </a:extLst>
          </p:cNvPr>
          <p:cNvSpPr txBox="1"/>
          <p:nvPr/>
        </p:nvSpPr>
        <p:spPr>
          <a:xfrm>
            <a:off x="4021296" y="3903060"/>
            <a:ext cx="76481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E247F791-3B89-40BC-8408-6F994A130426}"/>
              </a:ext>
            </a:extLst>
          </p:cNvPr>
          <p:cNvSpPr txBox="1"/>
          <p:nvPr/>
        </p:nvSpPr>
        <p:spPr>
          <a:xfrm>
            <a:off x="3957450" y="3866891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O(m,1,1)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DE960-FDE4-476A-BC91-866107FA0DFD}"/>
              </a:ext>
            </a:extLst>
          </p:cNvPr>
          <p:cNvSpPr txBox="1"/>
          <p:nvPr/>
        </p:nvSpPr>
        <p:spPr>
          <a:xfrm>
            <a:off x="4815354" y="592260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 + P2 + … + P9 = O(1,1,1)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E395B-BBD6-46A6-8353-82558D61B532}"/>
              </a:ext>
            </a:extLst>
          </p:cNvPr>
          <p:cNvSpPr/>
          <p:nvPr/>
        </p:nvSpPr>
        <p:spPr>
          <a:xfrm>
            <a:off x="7642280" y="2762017"/>
            <a:ext cx="478463" cy="124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0441F-A86E-477E-A1BC-0FF28026E679}"/>
              </a:ext>
            </a:extLst>
          </p:cNvPr>
          <p:cNvSpPr txBox="1"/>
          <p:nvPr/>
        </p:nvSpPr>
        <p:spPr>
          <a:xfrm>
            <a:off x="7960001" y="2682094"/>
            <a:ext cx="45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O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A2588DC-2376-42F4-8016-66753BBEB9E9}"/>
              </a:ext>
            </a:extLst>
          </p:cNvPr>
          <p:cNvSpPr txBox="1"/>
          <p:nvPr/>
        </p:nvSpPr>
        <p:spPr>
          <a:xfrm>
            <a:off x="1667352" y="4759369"/>
            <a:ext cx="113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283393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  <p:bldP spid="60" grpId="0" animBg="1"/>
      <p:bldP spid="111" grpId="0"/>
      <p:bldP spid="112" grpId="0" animBg="1"/>
      <p:bldP spid="113" grpId="0"/>
      <p:bldP spid="175" grpId="0" animBg="1"/>
      <p:bldP spid="249" grpId="0" animBg="1"/>
      <p:bldP spid="250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8B1B-E93C-45A1-BEEB-2E92A434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Dataflow Execution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E6ED6-3E53-4661-B239-718BD307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7B37F7-2220-440B-8CFF-746A20104D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982265" y="1660847"/>
            <a:ext cx="3879567" cy="4246659"/>
          </a:xfrm>
        </p:spPr>
        <p:txBody>
          <a:bodyPr>
            <a:no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solidFill>
                  <a:prstClr val="black"/>
                </a:solidFill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cs typeface="Calibri" panose="020F0502020204030204" pitchFamily="34" charset="0"/>
              </a:rPr>
              <a:t>Analyze </a:t>
            </a:r>
            <a:r>
              <a:rPr lang="en-US" sz="2000" b="1" dirty="0">
                <a:solidFill>
                  <a:prstClr val="black"/>
                </a:solidFill>
                <a:cs typeface="Calibri" panose="020F0502020204030204" pitchFamily="34" charset="0"/>
              </a:rPr>
              <a:t>arbitrary perfectly nested loops</a:t>
            </a:r>
            <a:r>
              <a:rPr lang="en-US" sz="2000" dirty="0">
                <a:solidFill>
                  <a:prstClr val="black"/>
                </a:solidFill>
                <a:cs typeface="Calibri" panose="020F0502020204030204" pitchFamily="34" charset="0"/>
              </a:rPr>
              <a:t>.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solidFill>
                  <a:prstClr val="black"/>
                </a:solidFill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cs typeface="Calibri" panose="020F0502020204030204" pitchFamily="34" charset="0"/>
              </a:rPr>
              <a:t>miss penalty and stall cycles </a:t>
            </a:r>
            <a:r>
              <a:rPr lang="en-US" sz="1800" dirty="0">
                <a:solidFill>
                  <a:prstClr val="black"/>
                </a:solidFill>
                <a:cs typeface="Calibri" panose="020F0502020204030204" pitchFamily="34" charset="0"/>
              </a:rPr>
              <a:t>(PE execution, managing PE’s private and shared memory).</a:t>
            </a:r>
            <a:endParaRPr lang="en-US" sz="1600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US" sz="2000" b="1" dirty="0">
                <a:solidFill>
                  <a:prstClr val="black"/>
                </a:solidFill>
                <a:cs typeface="Calibri" panose="020F0502020204030204" pitchFamily="34" charset="0"/>
              </a:rPr>
              <a:t> inter-PE communication</a:t>
            </a:r>
            <a:r>
              <a:rPr lang="en-US" sz="2000" dirty="0">
                <a:solidFill>
                  <a:prstClr val="black"/>
                </a:solidFill>
                <a:cs typeface="Calibri" panose="020F0502020204030204" pitchFamily="34" charset="0"/>
              </a:rPr>
              <a:t>.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US" sz="2000" b="1" dirty="0">
                <a:solidFill>
                  <a:prstClr val="black"/>
                </a:solidFill>
                <a:cs typeface="Calibri" panose="020F0502020204030204" pitchFamily="34" charset="0"/>
              </a:rPr>
              <a:t> temporal/spatial data reuse</a:t>
            </a:r>
            <a:r>
              <a:rPr lang="en-US" sz="2000" dirty="0">
                <a:solidFill>
                  <a:prstClr val="black"/>
                </a:solidFill>
                <a:cs typeface="Calibri" panose="020F0502020204030204" pitchFamily="34" charset="0"/>
              </a:rPr>
              <a:t>.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prstClr val="black"/>
                </a:solidFill>
                <a:cs typeface="Calibri" panose="020F0502020204030204" pitchFamily="34" charset="0"/>
              </a:rPr>
              <a:t> Integrated </a:t>
            </a:r>
            <a:r>
              <a:rPr lang="en-US" sz="2000" b="1" dirty="0">
                <a:solidFill>
                  <a:prstClr val="black"/>
                </a:solidFill>
                <a:cs typeface="Calibri" panose="020F0502020204030204" pitchFamily="34" charset="0"/>
              </a:rPr>
              <a:t>support</a:t>
            </a:r>
            <a:r>
              <a:rPr lang="en-US" sz="2000" dirty="0">
                <a:solidFill>
                  <a:prstClr val="black"/>
                </a:solidFill>
                <a:cs typeface="Calibri" panose="020F0502020204030204" pitchFamily="34" charset="0"/>
              </a:rPr>
              <a:t> for </a:t>
            </a:r>
            <a:r>
              <a:rPr lang="en-US" sz="2000" b="1" dirty="0">
                <a:solidFill>
                  <a:prstClr val="black"/>
                </a:solidFill>
                <a:cs typeface="Calibri" panose="020F0502020204030204" pitchFamily="34" charset="0"/>
              </a:rPr>
              <a:t>common ML libraries </a:t>
            </a:r>
            <a:r>
              <a:rPr lang="en-US" sz="1800" dirty="0" err="1">
                <a:solidFill>
                  <a:prstClr val="black"/>
                </a:solidFill>
                <a:cs typeface="Calibri" panose="020F0502020204030204" pitchFamily="34" charset="0"/>
              </a:rPr>
              <a:t>MXNet</a:t>
            </a:r>
            <a:r>
              <a:rPr lang="en-US" sz="1800" dirty="0">
                <a:solidFill>
                  <a:prstClr val="black"/>
                </a:solidFill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prstClr val="black"/>
                </a:solidFill>
                <a:cs typeface="Calibri" panose="020F0502020204030204" pitchFamily="34" charset="0"/>
              </a:rPr>
              <a:t>Keras</a:t>
            </a:r>
            <a:r>
              <a:rPr lang="en-US" sz="1800" dirty="0">
                <a:solidFill>
                  <a:prstClr val="black"/>
                </a:solidFill>
                <a:cs typeface="Calibri" panose="020F0502020204030204" pitchFamily="34" charset="0"/>
              </a:rPr>
              <a:t>, etc. (leveraging TVM front-end)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A7A34C-FB83-4F24-BCAC-910EC1941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9" y="1167279"/>
            <a:ext cx="4885013" cy="3729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4CEC52-9A7F-4399-8104-9931FBE2214F}"/>
              </a:ext>
            </a:extLst>
          </p:cNvPr>
          <p:cNvSpPr txBox="1"/>
          <p:nvPr/>
        </p:nvSpPr>
        <p:spPr>
          <a:xfrm>
            <a:off x="4913324" y="1257339"/>
            <a:ext cx="423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Features with detailed modeling of </a:t>
            </a:r>
          </a:p>
        </p:txBody>
      </p:sp>
      <p:sp>
        <p:nvSpPr>
          <p:cNvPr id="11" name="Cloud Callout 15">
            <a:extLst>
              <a:ext uri="{FF2B5EF4-FFF2-40B4-BE49-F238E27FC236}">
                <a16:creationId xmlns:a16="http://schemas.microsoft.com/office/drawing/2014/main" id="{39C2122A-DF7E-4888-BDF5-95880828D419}"/>
              </a:ext>
            </a:extLst>
          </p:cNvPr>
          <p:cNvSpPr/>
          <p:nvPr/>
        </p:nvSpPr>
        <p:spPr>
          <a:xfrm>
            <a:off x="919700" y="4920701"/>
            <a:ext cx="3303383" cy="1131183"/>
          </a:xfrm>
          <a:prstGeom prst="ellipse">
            <a:avLst/>
          </a:prstGeom>
          <a:solidFill>
            <a:srgbClr val="FDF0CA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Step-wise equations and analysis in the paper</a:t>
            </a:r>
          </a:p>
        </p:txBody>
      </p:sp>
    </p:spTree>
    <p:extLst>
      <p:ext uri="{BB962C8B-B14F-4D97-AF65-F5344CB8AC3E}">
        <p14:creationId xmlns:p14="http://schemas.microsoft.com/office/powerpoint/2010/main" val="1147937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ML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>
          <a:solidFill>
            <a:srgbClr val="000000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ML" id="{77AA0A61-1A77-4627-94FB-8AC5EF831A96}" vid="{D514412F-9458-4A70-82C6-39CEF2047D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CML</Template>
  <TotalTime>2315</TotalTime>
  <Words>1936</Words>
  <Application>Microsoft Office PowerPoint</Application>
  <PresentationFormat>On-screen Show (4:3)</PresentationFormat>
  <Paragraphs>360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Bookman Old Style</vt:lpstr>
      <vt:lpstr>Calibri</vt:lpstr>
      <vt:lpstr>Cambria</vt:lpstr>
      <vt:lpstr>Candara</vt:lpstr>
      <vt:lpstr>Comic Sans MS</vt:lpstr>
      <vt:lpstr>Courier New</vt:lpstr>
      <vt:lpstr>Gill Sans MT</vt:lpstr>
      <vt:lpstr>News Gothic MT</vt:lpstr>
      <vt:lpstr>Times New Roman</vt:lpstr>
      <vt:lpstr>Wingdings</vt:lpstr>
      <vt:lpstr>Wingdings 3</vt:lpstr>
      <vt:lpstr>CML</vt:lpstr>
      <vt:lpstr>dMazeRunner: Executing Perfectly Nested Loops on Dataflow Accelerators</vt:lpstr>
      <vt:lpstr>Must-Accelerate Applications in ML Era</vt:lpstr>
      <vt:lpstr>Dataflow Accelerators: Promising Solution</vt:lpstr>
      <vt:lpstr>Demo: DiRAC – Cycle-level μarch Sim</vt:lpstr>
      <vt:lpstr>Spatiotemporal Execution of Loops</vt:lpstr>
      <vt:lpstr>Loop Orchestration</vt:lpstr>
      <vt:lpstr>Configuring 2D Spatial Execution</vt:lpstr>
      <vt:lpstr>Different tiling → Different dataflow</vt:lpstr>
      <vt:lpstr>Modeling Dataflow Execution</vt:lpstr>
      <vt:lpstr>Validation of Execution Model</vt:lpstr>
      <vt:lpstr>Results: 9X reduction in EDP</vt:lpstr>
      <vt:lpstr>Demo: dMazeRunner</vt:lpstr>
      <vt:lpstr>Drastic Pruning of Search Space</vt:lpstr>
      <vt:lpstr>Adaptable Mappings Yield Better Results</vt:lpstr>
      <vt:lpstr>Conclusions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CML Template</dc:title>
  <dc:subject>ppt template for CML</dc:subject>
  <dc:creator>Aviral Shrivastava</dc:creator>
  <cp:keywords>CML</cp:keywords>
  <cp:lastModifiedBy>Shail Dave</cp:lastModifiedBy>
  <cp:revision>306</cp:revision>
  <dcterms:created xsi:type="dcterms:W3CDTF">2015-12-14T16:01:03Z</dcterms:created>
  <dcterms:modified xsi:type="dcterms:W3CDTF">2019-10-19T19:10:09Z</dcterms:modified>
</cp:coreProperties>
</file>