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91" r:id="rId3"/>
    <p:sldId id="292" r:id="rId4"/>
    <p:sldId id="295" r:id="rId5"/>
    <p:sldId id="296" r:id="rId6"/>
    <p:sldId id="297" r:id="rId7"/>
    <p:sldId id="299" r:id="rId8"/>
    <p:sldId id="301" r:id="rId9"/>
    <p:sldId id="300" r:id="rId10"/>
    <p:sldId id="266" r:id="rId11"/>
    <p:sldId id="307" r:id="rId12"/>
    <p:sldId id="308" r:id="rId13"/>
    <p:sldId id="309" r:id="rId14"/>
    <p:sldId id="263" r:id="rId15"/>
    <p:sldId id="302" r:id="rId16"/>
    <p:sldId id="303" r:id="rId17"/>
    <p:sldId id="264" r:id="rId18"/>
    <p:sldId id="288" r:id="rId19"/>
    <p:sldId id="305" r:id="rId20"/>
    <p:sldId id="285" r:id="rId21"/>
    <p:sldId id="306" r:id="rId22"/>
    <p:sldId id="278" r:id="rId23"/>
    <p:sldId id="286" r:id="rId24"/>
    <p:sldId id="272" r:id="rId25"/>
    <p:sldId id="273" r:id="rId26"/>
    <p:sldId id="274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6A5650"/>
    <a:srgbClr val="FFCCFF"/>
    <a:srgbClr val="EFC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54E18-2539-4D3F-9C13-5E469B4E5F7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91C0A-B666-4722-BE16-7125D7CB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91C0A-B666-4722-BE16-7125D7CB95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B0BC2A4-58BC-0342-A509-720D02EF1038}" type="datetime1">
              <a:rPr lang="en-US" smtClean="0"/>
              <a:t>3/6/2020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09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20844CA-EBB1-1848-98EE-1D29EEE8B66F}" type="datetime1">
              <a:rPr lang="en-US" smtClean="0"/>
              <a:t>3/6/2020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24A6C6-367C-214D-BFC9-F26F6CF8127C}" type="datetime1">
              <a:rPr lang="en-US" smtClean="0"/>
              <a:t>3/6/2020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3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73049" y="1040446"/>
            <a:ext cx="8609013" cy="5120641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D0377B6-163C-B848-B9CC-0FD625E7C050}" type="datetime1">
              <a:rPr lang="en-US" smtClean="0"/>
              <a:t>3/6/2020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F687C31-3BC9-9345-9EF3-6F5CAF7D575F}" type="datetime1">
              <a:rPr lang="en-US" smtClean="0"/>
              <a:t>3/6/2020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540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F16C8D06-199B-A14F-B19D-D6FE6DE6C0BA}" type="datetime1">
              <a:rPr lang="en-US" smtClean="0"/>
              <a:t>3/6/2020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063CA10-C1E5-DD48-89B7-A6234BC704F3}" type="datetime1">
              <a:rPr lang="en-US" smtClean="0"/>
              <a:t>3/6/2020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54FD9B3-F730-C94B-A7A4-A04800B464B5}" type="datetime1">
              <a:rPr lang="en-US" smtClean="0"/>
              <a:t>3/6/2020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A980152-55D8-5C42-B601-0081450C984D}" type="datetime1">
              <a:rPr lang="en-US" smtClean="0"/>
              <a:t>3/6/2020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68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A9382C8-B0CA-FF4A-9187-8DC8B6877303}" type="datetime1">
              <a:rPr lang="en-US" smtClean="0"/>
              <a:t>3/6/2020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5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F7C4BF37-E9FA-C04E-80F4-627E2BB5899E}" type="datetime1">
              <a:rPr lang="en-US" smtClean="0"/>
              <a:t>3/6/2020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06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19B749D-129F-9E4A-BD31-B6B34667E331}" type="datetime1">
              <a:rPr lang="en-US" smtClean="0"/>
              <a:t>3/6/2020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00066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51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7.png"/><Relationship Id="rId7" Type="http://schemas.openxmlformats.org/officeDocument/2006/relationships/image" Target="../media/image212.png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50.png"/><Relationship Id="rId5" Type="http://schemas.openxmlformats.org/officeDocument/2006/relationships/image" Target="../media/image191.png"/><Relationship Id="rId10" Type="http://schemas.openxmlformats.org/officeDocument/2006/relationships/image" Target="../media/image240.png"/><Relationship Id="rId4" Type="http://schemas.openxmlformats.org/officeDocument/2006/relationships/image" Target="../media/image28.png"/><Relationship Id="rId9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31.png"/><Relationship Id="rId7" Type="http://schemas.openxmlformats.org/officeDocument/2006/relationships/image" Target="../media/image212.png"/><Relationship Id="rId12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50.png"/><Relationship Id="rId5" Type="http://schemas.openxmlformats.org/officeDocument/2006/relationships/image" Target="../media/image191.png"/><Relationship Id="rId10" Type="http://schemas.openxmlformats.org/officeDocument/2006/relationships/image" Target="../media/image240.png"/><Relationship Id="rId4" Type="http://schemas.openxmlformats.org/officeDocument/2006/relationships/image" Target="../media/image28.png"/><Relationship Id="rId9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34.png"/><Relationship Id="rId7" Type="http://schemas.openxmlformats.org/officeDocument/2006/relationships/image" Target="../media/image212.png"/><Relationship Id="rId12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50.png"/><Relationship Id="rId5" Type="http://schemas.openxmlformats.org/officeDocument/2006/relationships/image" Target="../media/image191.png"/><Relationship Id="rId10" Type="http://schemas.openxmlformats.org/officeDocument/2006/relationships/image" Target="../media/image240.png"/><Relationship Id="rId4" Type="http://schemas.openxmlformats.org/officeDocument/2006/relationships/image" Target="../media/image28.png"/><Relationship Id="rId9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1.png"/><Relationship Id="rId7" Type="http://schemas.openxmlformats.org/officeDocument/2006/relationships/image" Target="../media/image230.png"/><Relationship Id="rId12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image" Target="../media/image192.png"/><Relationship Id="rId5" Type="http://schemas.openxmlformats.org/officeDocument/2006/relationships/image" Target="../media/image212.png"/><Relationship Id="rId10" Type="http://schemas.openxmlformats.org/officeDocument/2006/relationships/image" Target="../media/image1.png"/><Relationship Id="rId4" Type="http://schemas.openxmlformats.org/officeDocument/2006/relationships/image" Target="../media/image201.png"/><Relationship Id="rId9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1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1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55.png"/><Relationship Id="rId7" Type="http://schemas.openxmlformats.org/officeDocument/2006/relationships/image" Target="../media/image160.png"/><Relationship Id="rId12" Type="http://schemas.openxmlformats.org/officeDocument/2006/relationships/image" Target="../media/image2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image" Target="../media/image13.png"/><Relationship Id="rId10" Type="http://schemas.openxmlformats.org/officeDocument/2006/relationships/image" Target="../media/image58.png"/><Relationship Id="rId4" Type="http://schemas.openxmlformats.org/officeDocument/2006/relationships/image" Target="../media/image56.png"/><Relationship Id="rId9" Type="http://schemas.openxmlformats.org/officeDocument/2006/relationships/image" Target="../media/image180.png"/><Relationship Id="rId1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3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12" Type="http://schemas.openxmlformats.org/officeDocument/2006/relationships/image" Target="../media/image520.png"/><Relationship Id="rId2" Type="http://schemas.openxmlformats.org/officeDocument/2006/relationships/image" Target="../media/image420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1.png"/><Relationship Id="rId5" Type="http://schemas.openxmlformats.org/officeDocument/2006/relationships/image" Target="../media/image450.png"/><Relationship Id="rId15" Type="http://schemas.openxmlformats.org/officeDocument/2006/relationships/image" Target="../media/image14.jpe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Relationship Id="rId1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341.png"/><Relationship Id="rId63" Type="http://schemas.openxmlformats.org/officeDocument/2006/relationships/image" Target="../media/image78.png"/><Relationship Id="rId7" Type="http://schemas.openxmlformats.org/officeDocument/2006/relationships/image" Target="../media/image540.png"/><Relationship Id="rId12" Type="http://schemas.openxmlformats.org/officeDocument/2006/relationships/image" Target="../media/image76.png"/><Relationship Id="rId2" Type="http://schemas.openxmlformats.org/officeDocument/2006/relationships/image" Target="../media/image412.png"/><Relationship Id="rId6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90.png"/><Relationship Id="rId66" Type="http://schemas.openxmlformats.org/officeDocument/2006/relationships/image" Target="../media/image81.png"/><Relationship Id="rId5" Type="http://schemas.openxmlformats.org/officeDocument/2006/relationships/image" Target="../media/image361.png"/><Relationship Id="rId61" Type="http://schemas.openxmlformats.org/officeDocument/2006/relationships/image" Target="../media/image340.png"/><Relationship Id="rId10" Type="http://schemas.openxmlformats.org/officeDocument/2006/relationships/image" Target="../media/image580.png"/><Relationship Id="rId60" Type="http://schemas.openxmlformats.org/officeDocument/2006/relationships/image" Target="../media/image330.png"/><Relationship Id="rId65" Type="http://schemas.openxmlformats.org/officeDocument/2006/relationships/image" Target="../media/image80.png"/><Relationship Id="rId4" Type="http://schemas.openxmlformats.org/officeDocument/2006/relationships/image" Target="../media/image351.png"/><Relationship Id="rId9" Type="http://schemas.openxmlformats.org/officeDocument/2006/relationships/image" Target="../media/image570.png"/><Relationship Id="rId6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microsoft.com/office/2007/relationships/hdphoto" Target="../media/hdphoto2.wdp"/><Relationship Id="rId3" Type="http://schemas.openxmlformats.org/officeDocument/2006/relationships/image" Target="../media/image57.png"/><Relationship Id="rId7" Type="http://schemas.openxmlformats.org/officeDocument/2006/relationships/image" Target="../media/image83.gif"/><Relationship Id="rId12" Type="http://schemas.openxmlformats.org/officeDocument/2006/relationships/image" Target="../media/image8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microsoft.com/office/2007/relationships/hdphoto" Target="../media/hdphoto1.wdp"/><Relationship Id="rId5" Type="http://schemas.openxmlformats.org/officeDocument/2006/relationships/image" Target="../media/image75.png"/><Relationship Id="rId15" Type="http://schemas.openxmlformats.org/officeDocument/2006/relationships/image" Target="../media/image87.png"/><Relationship Id="rId10" Type="http://schemas.openxmlformats.org/officeDocument/2006/relationships/image" Target="../media/image85.png"/><Relationship Id="rId4" Type="http://schemas.openxmlformats.org/officeDocument/2006/relationships/image" Target="../media/image66.png"/><Relationship Id="rId9" Type="http://schemas.openxmlformats.org/officeDocument/2006/relationships/image" Target="../media/image88.png"/><Relationship Id="rId1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72" Type="http://schemas.openxmlformats.org/officeDocument/2006/relationships/image" Target="../media/image720.png"/><Relationship Id="rId3" Type="http://schemas.openxmlformats.org/officeDocument/2006/relationships/image" Target="../media/image95.png"/><Relationship Id="rId63" Type="http://schemas.openxmlformats.org/officeDocument/2006/relationships/image" Target="../media/image98.png"/><Relationship Id="rId68" Type="http://schemas.openxmlformats.org/officeDocument/2006/relationships/image" Target="../media/image103.png"/><Relationship Id="rId67" Type="http://schemas.openxmlformats.org/officeDocument/2006/relationships/image" Target="../media/image102.png"/><Relationship Id="rId71" Type="http://schemas.openxmlformats.org/officeDocument/2006/relationships/image" Target="../media/image106.png"/><Relationship Id="rId2" Type="http://schemas.openxmlformats.org/officeDocument/2006/relationships/image" Target="../media/image94.png"/><Relationship Id="rId62" Type="http://schemas.openxmlformats.org/officeDocument/2006/relationships/image" Target="../media/image97.png"/><Relationship Id="rId7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6" Type="http://schemas.openxmlformats.org/officeDocument/2006/relationships/image" Target="../media/image101.png"/><Relationship Id="rId61" Type="http://schemas.openxmlformats.org/officeDocument/2006/relationships/image" Target="../media/image340.png"/><Relationship Id="rId60" Type="http://schemas.openxmlformats.org/officeDocument/2006/relationships/image" Target="../media/image330.png"/><Relationship Id="rId65" Type="http://schemas.openxmlformats.org/officeDocument/2006/relationships/image" Target="../media/image100.png"/><Relationship Id="rId73" Type="http://schemas.openxmlformats.org/officeDocument/2006/relationships/image" Target="../media/image108.png"/><Relationship Id="rId4" Type="http://schemas.openxmlformats.org/officeDocument/2006/relationships/image" Target="../media/image96.png"/><Relationship Id="rId64" Type="http://schemas.openxmlformats.org/officeDocument/2006/relationships/image" Target="../media/image99.png"/><Relationship Id="rId69" Type="http://schemas.openxmlformats.org/officeDocument/2006/relationships/image" Target="../media/image10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171" y="1099595"/>
            <a:ext cx="7101495" cy="1296364"/>
          </a:xfrm>
        </p:spPr>
        <p:txBody>
          <a:bodyPr anchor="ctr"/>
          <a:lstStyle/>
          <a:p>
            <a:r>
              <a:rPr lang="en-US" sz="2800" dirty="0"/>
              <a:t>Timestamp Temporal </a:t>
            </a:r>
            <a:r>
              <a:rPr lang="en-US" sz="2800" dirty="0" smtClean="0"/>
              <a:t>Logic (TTL) 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Testing the Timing </a:t>
            </a:r>
            <a:r>
              <a:rPr lang="en-US" sz="2800" dirty="0" smtClean="0"/>
              <a:t>of </a:t>
            </a:r>
            <a:br>
              <a:rPr lang="en-US" sz="2800" dirty="0" smtClean="0"/>
            </a:br>
            <a:r>
              <a:rPr lang="en-US" sz="2800" dirty="0" smtClean="0"/>
              <a:t>Cyber-Physical </a:t>
            </a:r>
            <a:r>
              <a:rPr lang="en-US" sz="2800" dirty="0"/>
              <a:t>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170" y="3356656"/>
            <a:ext cx="7101497" cy="1896535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MOHAMMADREZA MEHRABIAN, </a:t>
            </a:r>
            <a:r>
              <a:rPr lang="en-US" sz="1400" dirty="0" smtClean="0">
                <a:solidFill>
                  <a:schemeClr val="tx1"/>
                </a:solidFill>
              </a:rPr>
              <a:t>MOHAMMAD </a:t>
            </a:r>
            <a:r>
              <a:rPr lang="en-US" sz="1400" dirty="0">
                <a:solidFill>
                  <a:schemeClr val="tx1"/>
                </a:solidFill>
              </a:rPr>
              <a:t>KHAYATIAN, </a:t>
            </a:r>
            <a:r>
              <a:rPr lang="en-US" sz="1400" b="1" dirty="0" smtClean="0">
                <a:solidFill>
                  <a:schemeClr val="tx1"/>
                </a:solidFill>
              </a:rPr>
              <a:t>AVIRAL SHRIVASTAVA, Arizona </a:t>
            </a:r>
            <a:r>
              <a:rPr lang="en-US" sz="1400" b="1" dirty="0">
                <a:solidFill>
                  <a:schemeClr val="tx1"/>
                </a:solidFill>
              </a:rPr>
              <a:t>State </a:t>
            </a:r>
            <a:r>
              <a:rPr lang="en-US" sz="1400" b="1" dirty="0" smtClean="0">
                <a:solidFill>
                  <a:schemeClr val="tx1"/>
                </a:solidFill>
              </a:rPr>
              <a:t>University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JOHN </a:t>
            </a:r>
            <a:r>
              <a:rPr lang="en-US" sz="1400" dirty="0">
                <a:solidFill>
                  <a:schemeClr val="tx1"/>
                </a:solidFill>
              </a:rPr>
              <a:t>C. EIDSON, University of California Berkeley 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PATRICIA DERLER, HUGO </a:t>
            </a:r>
            <a:r>
              <a:rPr lang="en-US" sz="1400" dirty="0">
                <a:solidFill>
                  <a:schemeClr val="tx1"/>
                </a:solidFill>
              </a:rPr>
              <a:t>A. ANDRADE, </a:t>
            </a:r>
            <a:r>
              <a:rPr lang="en-US" sz="1400" dirty="0" smtClean="0">
                <a:solidFill>
                  <a:schemeClr val="tx1"/>
                </a:solidFill>
              </a:rPr>
              <a:t>National Instruments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YA-SHIAN </a:t>
            </a:r>
            <a:r>
              <a:rPr lang="en-US" sz="1400" dirty="0">
                <a:solidFill>
                  <a:schemeClr val="tx1"/>
                </a:solidFill>
              </a:rPr>
              <a:t>LI-BABOUD, </a:t>
            </a:r>
            <a:r>
              <a:rPr lang="en-US" sz="1400" dirty="0" smtClean="0">
                <a:solidFill>
                  <a:schemeClr val="tx1"/>
                </a:solidFill>
              </a:rPr>
              <a:t>EDWARD GRIFFOR, National </a:t>
            </a:r>
            <a:r>
              <a:rPr lang="en-US" sz="1400" dirty="0">
                <a:solidFill>
                  <a:schemeClr val="tx1"/>
                </a:solidFill>
              </a:rPr>
              <a:t>Institute of Standard and Technology (</a:t>
            </a:r>
            <a:r>
              <a:rPr lang="en-US" sz="1400" dirty="0" smtClean="0">
                <a:solidFill>
                  <a:schemeClr val="tx1"/>
                </a:solidFill>
              </a:rPr>
              <a:t>NIST)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MARC </a:t>
            </a:r>
            <a:r>
              <a:rPr lang="en-US" sz="1400" dirty="0">
                <a:solidFill>
                  <a:schemeClr val="tx1"/>
                </a:solidFill>
              </a:rPr>
              <a:t>WEISS, Marc Weiss </a:t>
            </a:r>
            <a:r>
              <a:rPr lang="en-US" sz="1400" dirty="0" smtClean="0">
                <a:solidFill>
                  <a:schemeClr val="tx1"/>
                </a:solidFill>
              </a:rPr>
              <a:t>Consulting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</a:rPr>
              <a:t>KEVIN </a:t>
            </a:r>
            <a:r>
              <a:rPr lang="en-US" sz="1400" dirty="0">
                <a:solidFill>
                  <a:schemeClr val="tx1"/>
                </a:solidFill>
              </a:rPr>
              <a:t>STANTON, Intel corporation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1170" y="243065"/>
            <a:ext cx="7101496" cy="72920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en-US" sz="4400" dirty="0" err="1" smtClean="0"/>
              <a:t>EMSoft</a:t>
            </a:r>
            <a:r>
              <a:rPr lang="en-US" sz="4400" dirty="0" smtClean="0"/>
              <a:t> 2017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5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Event Definition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45556" y="928255"/>
                <a:ext cx="8584119" cy="191449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latin typeface="Candara" charset="0"/>
                    <a:ea typeface="Candara" charset="0"/>
                    <a:cs typeface="Candara" charset="0"/>
                  </a:rPr>
                  <a:t>Event is defined by the triplet &lt;s, v,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ndara" charset="0"/>
                        <a:ea typeface="Candara" charset="0"/>
                        <a:cs typeface="Candara" charset="0"/>
                      </a:rPr>
                      <m:t>↗</m:t>
                    </m:r>
                  </m:oMath>
                </a14:m>
                <a:r>
                  <a:rPr lang="en-US" dirty="0" smtClean="0">
                    <a:latin typeface="Candara" charset="0"/>
                    <a:ea typeface="Candara" charset="0"/>
                    <a:cs typeface="Candara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ndara" charset="0"/>
                        <a:ea typeface="Candara" charset="0"/>
                        <a:cs typeface="Candara" charset="0"/>
                      </a:rPr>
                      <m:t>↘</m:t>
                    </m:r>
                  </m:oMath>
                </a14:m>
                <a:r>
                  <a:rPr lang="en-US" dirty="0" smtClean="0">
                    <a:latin typeface="Candara" charset="0"/>
                    <a:ea typeface="Candara" charset="0"/>
                    <a:cs typeface="Candara" charset="0"/>
                  </a:rPr>
                  <a:t>}&gt;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name of the signal</a:t>
                </a:r>
              </a:p>
              <a:p>
                <a:pPr lvl="1"/>
                <a:r>
                  <a:rPr lang="en-US" dirty="0"/>
                  <a:t>v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value threshold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ndara" charset="0"/>
                        <a:ea typeface="Candara" charset="0"/>
                        <a:cs typeface="Candara" charset="0"/>
                      </a:rPr>
                      <m:t>↗</m:t>
                    </m:r>
                    <m:r>
                      <a:rPr lang="en-US" i="1">
                        <a:latin typeface="Cambria Math" panose="02040503050406030204" pitchFamily="18" charset="0"/>
                        <a:ea typeface="Candara" charset="0"/>
                        <a:cs typeface="Candara" charset="0"/>
                      </a:rPr>
                      <m:t> </m:t>
                    </m:r>
                  </m:oMath>
                </a14:m>
                <a:r>
                  <a:rPr lang="en-US" dirty="0" smtClean="0"/>
                  <a:t>rising,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ndara" charset="0"/>
                        <a:ea typeface="Candara" charset="0"/>
                        <a:cs typeface="Candara" charset="0"/>
                      </a:rPr>
                      <m:t>↘</m:t>
                    </m:r>
                    <m:r>
                      <a:rPr lang="en-US" i="1">
                        <a:latin typeface="Cambria Math" panose="02040503050406030204" pitchFamily="18" charset="0"/>
                        <a:ea typeface="Candara" charset="0"/>
                        <a:cs typeface="Candara" charset="0"/>
                      </a:rPr>
                      <m:t> </m:t>
                    </m:r>
                  </m:oMath>
                </a14:m>
                <a:r>
                  <a:rPr lang="en-US" dirty="0" smtClean="0"/>
                  <a:t>falling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Example &lt;s1, th1,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ndara" charset="0"/>
                        <a:ea typeface="Candara" charset="0"/>
                        <a:cs typeface="Candara" charset="0"/>
                      </a:rPr>
                      <m:t>↗</m:t>
                    </m:r>
                    <m:r>
                      <a:rPr lang="en-US" i="1">
                        <a:latin typeface="Cambria Math" panose="02040503050406030204" pitchFamily="18" charset="0"/>
                        <a:ea typeface="Candara" charset="0"/>
                        <a:cs typeface="Candara" charset="0"/>
                      </a:rPr>
                      <m:t> </m:t>
                    </m:r>
                  </m:oMath>
                </a14:m>
                <a:r>
                  <a:rPr lang="en-US" dirty="0" smtClean="0"/>
                  <a:t>&gt;, or &lt;</a:t>
                </a:r>
                <a:r>
                  <a:rPr lang="en-US" dirty="0"/>
                  <a:t> </a:t>
                </a:r>
                <a:r>
                  <a:rPr lang="en-US" dirty="0" smtClean="0"/>
                  <a:t>s2, th2,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ndara" charset="0"/>
                        <a:ea typeface="Candara" charset="0"/>
                        <a:cs typeface="Candara" charset="0"/>
                      </a:rPr>
                      <m:t>↘</m:t>
                    </m:r>
                  </m:oMath>
                </a14:m>
                <a:r>
                  <a:rPr lang="en-US" dirty="0" smtClean="0"/>
                  <a:t>&gt;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45556" y="928255"/>
                <a:ext cx="8584119" cy="1914494"/>
              </a:xfrm>
              <a:blipFill>
                <a:blip r:embed="rId2"/>
                <a:stretch>
                  <a:fillRect l="-355" t="-5096" b="-5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2568333" y="3122559"/>
            <a:ext cx="0" cy="255074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51686" y="5684845"/>
            <a:ext cx="520706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75882" y="3384335"/>
            <a:ext cx="5366543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2561794" y="3232962"/>
            <a:ext cx="5278014" cy="387892"/>
          </a:xfrm>
          <a:custGeom>
            <a:avLst/>
            <a:gdLst>
              <a:gd name="connsiteX0" fmla="*/ 0 w 8939813"/>
              <a:gd name="connsiteY0" fmla="*/ 1091953 h 1091953"/>
              <a:gd name="connsiteX1" fmla="*/ 754602 w 8939813"/>
              <a:gd name="connsiteY1" fmla="*/ 772357 h 1091953"/>
              <a:gd name="connsiteX2" fmla="*/ 1589103 w 8939813"/>
              <a:gd name="connsiteY2" fmla="*/ 976544 h 1091953"/>
              <a:gd name="connsiteX3" fmla="*/ 2370337 w 8939813"/>
              <a:gd name="connsiteY3" fmla="*/ 115410 h 1091953"/>
              <a:gd name="connsiteX4" fmla="*/ 3613211 w 8939813"/>
              <a:gd name="connsiteY4" fmla="*/ 239697 h 1091953"/>
              <a:gd name="connsiteX5" fmla="*/ 5202314 w 8939813"/>
              <a:gd name="connsiteY5" fmla="*/ 319596 h 1091953"/>
              <a:gd name="connsiteX6" fmla="*/ 5797118 w 8939813"/>
              <a:gd name="connsiteY6" fmla="*/ 692458 h 1091953"/>
              <a:gd name="connsiteX7" fmla="*/ 7341833 w 8939813"/>
              <a:gd name="connsiteY7" fmla="*/ 648070 h 1091953"/>
              <a:gd name="connsiteX8" fmla="*/ 7963270 w 8939813"/>
              <a:gd name="connsiteY8" fmla="*/ 195309 h 1091953"/>
              <a:gd name="connsiteX9" fmla="*/ 8939813 w 8939813"/>
              <a:gd name="connsiteY9" fmla="*/ 0 h 109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813" h="1091953">
                <a:moveTo>
                  <a:pt x="0" y="1091953"/>
                </a:moveTo>
                <a:cubicBezTo>
                  <a:pt x="244875" y="941772"/>
                  <a:pt x="489751" y="791592"/>
                  <a:pt x="754602" y="772357"/>
                </a:cubicBezTo>
                <a:cubicBezTo>
                  <a:pt x="1019453" y="753122"/>
                  <a:pt x="1319814" y="1086035"/>
                  <a:pt x="1589103" y="976544"/>
                </a:cubicBezTo>
                <a:cubicBezTo>
                  <a:pt x="1858392" y="867053"/>
                  <a:pt x="2032986" y="238218"/>
                  <a:pt x="2370337" y="115410"/>
                </a:cubicBezTo>
                <a:cubicBezTo>
                  <a:pt x="2707688" y="-7398"/>
                  <a:pt x="3141215" y="205666"/>
                  <a:pt x="3613211" y="239697"/>
                </a:cubicBezTo>
                <a:cubicBezTo>
                  <a:pt x="4085207" y="273728"/>
                  <a:pt x="4838330" y="244136"/>
                  <a:pt x="5202314" y="319596"/>
                </a:cubicBezTo>
                <a:cubicBezTo>
                  <a:pt x="5566298" y="395056"/>
                  <a:pt x="5440532" y="637712"/>
                  <a:pt x="5797118" y="692458"/>
                </a:cubicBezTo>
                <a:cubicBezTo>
                  <a:pt x="6153704" y="747204"/>
                  <a:pt x="6980808" y="730928"/>
                  <a:pt x="7341833" y="648070"/>
                </a:cubicBezTo>
                <a:cubicBezTo>
                  <a:pt x="7702858" y="565212"/>
                  <a:pt x="7696940" y="303321"/>
                  <a:pt x="7963270" y="195309"/>
                </a:cubicBezTo>
                <a:cubicBezTo>
                  <a:pt x="8229600" y="87297"/>
                  <a:pt x="8584706" y="43648"/>
                  <a:pt x="8939813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0702" tIns="60350" rIns="120702" bIns="603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Calibri" panose="020F050202020403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431640" y="3964595"/>
            <a:ext cx="536654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89518" y="3118529"/>
            <a:ext cx="0" cy="2669402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57889" y="3126094"/>
            <a:ext cx="0" cy="2005561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22859" y="3271252"/>
            <a:ext cx="0" cy="2426728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566687" y="4427983"/>
            <a:ext cx="5278428" cy="189671"/>
            <a:chOff x="798402" y="4331779"/>
            <a:chExt cx="8940513" cy="533944"/>
          </a:xfrm>
        </p:grpSpPr>
        <p:cxnSp>
          <p:nvCxnSpPr>
            <p:cNvPr id="58" name="Elbow Connector 57"/>
            <p:cNvCxnSpPr/>
            <p:nvPr/>
          </p:nvCxnSpPr>
          <p:spPr>
            <a:xfrm flipV="1">
              <a:off x="798402" y="4333063"/>
              <a:ext cx="5025657" cy="532660"/>
            </a:xfrm>
            <a:prstGeom prst="bentConnector3">
              <a:avLst>
                <a:gd name="adj1" fmla="val 41066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>
              <a:off x="4855192" y="4333063"/>
              <a:ext cx="2713568" cy="532660"/>
            </a:xfrm>
            <a:prstGeom prst="bentConnector3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/>
            <p:nvPr/>
          </p:nvCxnSpPr>
          <p:spPr>
            <a:xfrm flipV="1">
              <a:off x="7394410" y="4331779"/>
              <a:ext cx="2344505" cy="532660"/>
            </a:xfrm>
            <a:prstGeom prst="bentConnector3">
              <a:avLst>
                <a:gd name="adj1" fmla="val 47983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>
            <a:off x="5035699" y="3714149"/>
            <a:ext cx="0" cy="200556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548805" y="4709347"/>
            <a:ext cx="5310040" cy="200056"/>
            <a:chOff x="768107" y="5123837"/>
            <a:chExt cx="8994062" cy="563177"/>
          </a:xfrm>
        </p:grpSpPr>
        <p:cxnSp>
          <p:nvCxnSpPr>
            <p:cNvPr id="56" name="Elbow Connector 55"/>
            <p:cNvCxnSpPr/>
            <p:nvPr/>
          </p:nvCxnSpPr>
          <p:spPr>
            <a:xfrm flipV="1">
              <a:off x="768107" y="5123837"/>
              <a:ext cx="7358072" cy="532661"/>
            </a:xfrm>
            <a:prstGeom prst="bentConnector3">
              <a:avLst>
                <a:gd name="adj1" fmla="val 57407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6701729" y="5124464"/>
              <a:ext cx="3060440" cy="5625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554819" y="5060215"/>
            <a:ext cx="5289764" cy="196918"/>
            <a:chOff x="134879" y="7278493"/>
            <a:chExt cx="10721427" cy="721553"/>
          </a:xfrm>
        </p:grpSpPr>
        <p:cxnSp>
          <p:nvCxnSpPr>
            <p:cNvPr id="52" name="Elbow Connector 51"/>
            <p:cNvCxnSpPr/>
            <p:nvPr/>
          </p:nvCxnSpPr>
          <p:spPr>
            <a:xfrm>
              <a:off x="2638338" y="7306414"/>
              <a:ext cx="3929022" cy="693328"/>
            </a:xfrm>
            <a:prstGeom prst="bentConnector3">
              <a:avLst>
                <a:gd name="adj1" fmla="val 32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/>
            <p:nvPr/>
          </p:nvCxnSpPr>
          <p:spPr>
            <a:xfrm flipV="1">
              <a:off x="134879" y="7306414"/>
              <a:ext cx="2550451" cy="693330"/>
            </a:xfrm>
            <a:prstGeom prst="bentConnector3">
              <a:avLst>
                <a:gd name="adj1" fmla="val 9852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/>
            <p:nvPr/>
          </p:nvCxnSpPr>
          <p:spPr>
            <a:xfrm flipV="1">
              <a:off x="5293246" y="7306717"/>
              <a:ext cx="4107526" cy="693329"/>
            </a:xfrm>
            <a:prstGeom prst="bentConnector3">
              <a:avLst>
                <a:gd name="adj1" fmla="val 100004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>
              <a:off x="9380157" y="7278493"/>
              <a:ext cx="1476149" cy="715926"/>
            </a:xfrm>
            <a:prstGeom prst="bentConnector3">
              <a:avLst>
                <a:gd name="adj1" fmla="val 186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573642" y="5365646"/>
            <a:ext cx="5288936" cy="192663"/>
            <a:chOff x="173029" y="8397665"/>
            <a:chExt cx="10719748" cy="705961"/>
          </a:xfrm>
        </p:grpSpPr>
        <p:cxnSp>
          <p:nvCxnSpPr>
            <p:cNvPr id="50" name="Elbow Connector 49"/>
            <p:cNvCxnSpPr/>
            <p:nvPr/>
          </p:nvCxnSpPr>
          <p:spPr>
            <a:xfrm flipV="1">
              <a:off x="173029" y="8410296"/>
              <a:ext cx="4970108" cy="693330"/>
            </a:xfrm>
            <a:prstGeom prst="bentConnector3">
              <a:avLst>
                <a:gd name="adj1" fmla="val 100337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>
              <a:off x="5140295" y="8397665"/>
              <a:ext cx="5752482" cy="693328"/>
            </a:xfrm>
            <a:prstGeom prst="bentConnector3">
              <a:avLst>
                <a:gd name="adj1" fmla="val 41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6954710" y="3605729"/>
            <a:ext cx="0" cy="1657488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97978" y="5677836"/>
            <a:ext cx="663964" cy="505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84694" y="2972733"/>
                <a:ext cx="290143" cy="38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694" y="2972733"/>
                <a:ext cx="290143" cy="388649"/>
              </a:xfrm>
              <a:prstGeom prst="rect">
                <a:avLst/>
              </a:prstGeom>
              <a:blipFill>
                <a:blip r:embed="rId3"/>
                <a:stretch>
                  <a:fillRect l="-12766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6499" y="3531329"/>
                <a:ext cx="296107" cy="38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99" y="3531329"/>
                <a:ext cx="296107" cy="388649"/>
              </a:xfrm>
              <a:prstGeom prst="rect">
                <a:avLst/>
              </a:prstGeom>
              <a:blipFill>
                <a:blip r:embed="rId4"/>
                <a:stretch>
                  <a:fillRect l="-12245"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65364" y="3122134"/>
                <a:ext cx="427745" cy="38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64" y="3122134"/>
                <a:ext cx="427745" cy="388649"/>
              </a:xfrm>
              <a:prstGeom prst="rect">
                <a:avLst/>
              </a:prstGeom>
              <a:blipFill>
                <a:blip r:embed="rId5"/>
                <a:stretch>
                  <a:fillRect l="-11429" r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48757" y="3604853"/>
                <a:ext cx="433708" cy="38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7" y="3604853"/>
                <a:ext cx="433708" cy="388649"/>
              </a:xfrm>
              <a:prstGeom prst="rect">
                <a:avLst/>
              </a:prstGeom>
              <a:blipFill>
                <a:blip r:embed="rId6"/>
                <a:stretch>
                  <a:fillRect l="-9722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26108" y="4403685"/>
                <a:ext cx="988604" cy="38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08" y="4403685"/>
                <a:ext cx="988604" cy="388649"/>
              </a:xfrm>
              <a:prstGeom prst="rect">
                <a:avLst/>
              </a:prstGeom>
              <a:blipFill>
                <a:blip r:embed="rId7"/>
                <a:stretch>
                  <a:fillRect l="-3086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88543" y="4667091"/>
                <a:ext cx="1000530" cy="38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543" y="4667091"/>
                <a:ext cx="1000530" cy="388649"/>
              </a:xfrm>
              <a:prstGeom prst="rect">
                <a:avLst/>
              </a:prstGeom>
              <a:blipFill>
                <a:blip r:embed="rId8"/>
                <a:stretch>
                  <a:fillRect l="-2424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4325" y="5021057"/>
                <a:ext cx="21125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5" y="5021057"/>
                <a:ext cx="2112557" cy="307777"/>
              </a:xfrm>
              <a:prstGeom prst="rect">
                <a:avLst/>
              </a:prstGeom>
              <a:blipFill>
                <a:blip r:embed="rId9"/>
                <a:stretch>
                  <a:fillRect t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2343" y="5324617"/>
                <a:ext cx="2139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3" y="5324617"/>
                <a:ext cx="2139572" cy="307777"/>
              </a:xfrm>
              <a:prstGeom prst="rect">
                <a:avLst/>
              </a:prstGeom>
              <a:blipFill>
                <a:blip r:embed="rId10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556986" y="5641706"/>
                <a:ext cx="275011" cy="38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86" y="5641706"/>
                <a:ext cx="275011" cy="388649"/>
              </a:xfrm>
              <a:prstGeom prst="rect">
                <a:avLst/>
              </a:prstGeom>
              <a:blipFill>
                <a:blip r:embed="rId11"/>
                <a:stretch>
                  <a:fillRect l="-17391"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36894" y="5640414"/>
                <a:ext cx="280974" cy="38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894" y="5640414"/>
                <a:ext cx="280974" cy="388649"/>
              </a:xfrm>
              <a:prstGeom prst="rect">
                <a:avLst/>
              </a:prstGeom>
              <a:blipFill>
                <a:blip r:embed="rId12"/>
                <a:stretch>
                  <a:fillRect l="-17021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65370" y="5633544"/>
                <a:ext cx="280974" cy="38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370" y="5633544"/>
                <a:ext cx="280974" cy="388649"/>
              </a:xfrm>
              <a:prstGeom prst="rect">
                <a:avLst/>
              </a:prstGeom>
              <a:blipFill>
                <a:blip r:embed="rId13"/>
                <a:stretch>
                  <a:fillRect l="-17391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35447" y="2788716"/>
            <a:ext cx="96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Voltage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799186" y="4957645"/>
            <a:ext cx="0" cy="2743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129126" y="4980505"/>
            <a:ext cx="0" cy="2743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033626" y="5270065"/>
            <a:ext cx="0" cy="27432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621056" y="3768013"/>
            <a:ext cx="5298141" cy="435827"/>
          </a:xfrm>
          <a:custGeom>
            <a:avLst/>
            <a:gdLst>
              <a:gd name="connsiteX0" fmla="*/ 0 w 5298141"/>
              <a:gd name="connsiteY0" fmla="*/ 37505 h 435827"/>
              <a:gd name="connsiteX1" fmla="*/ 385482 w 5298141"/>
              <a:gd name="connsiteY1" fmla="*/ 136116 h 435827"/>
              <a:gd name="connsiteX2" fmla="*/ 1021976 w 5298141"/>
              <a:gd name="connsiteY2" fmla="*/ 91293 h 435827"/>
              <a:gd name="connsiteX3" fmla="*/ 1497106 w 5298141"/>
              <a:gd name="connsiteY3" fmla="*/ 1646 h 435827"/>
              <a:gd name="connsiteX4" fmla="*/ 2070847 w 5298141"/>
              <a:gd name="connsiteY4" fmla="*/ 37505 h 435827"/>
              <a:gd name="connsiteX5" fmla="*/ 2366682 w 5298141"/>
              <a:gd name="connsiteY5" fmla="*/ 91293 h 435827"/>
              <a:gd name="connsiteX6" fmla="*/ 2590800 w 5298141"/>
              <a:gd name="connsiteY6" fmla="*/ 333340 h 435827"/>
              <a:gd name="connsiteX7" fmla="*/ 2734235 w 5298141"/>
              <a:gd name="connsiteY7" fmla="*/ 288516 h 435827"/>
              <a:gd name="connsiteX8" fmla="*/ 3030070 w 5298141"/>
              <a:gd name="connsiteY8" fmla="*/ 360234 h 435827"/>
              <a:gd name="connsiteX9" fmla="*/ 3818965 w 5298141"/>
              <a:gd name="connsiteY9" fmla="*/ 422987 h 435827"/>
              <a:gd name="connsiteX10" fmla="*/ 4545106 w 5298141"/>
              <a:gd name="connsiteY10" fmla="*/ 91293 h 435827"/>
              <a:gd name="connsiteX11" fmla="*/ 5298141 w 5298141"/>
              <a:gd name="connsiteY11" fmla="*/ 82328 h 43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98141" h="435827">
                <a:moveTo>
                  <a:pt x="0" y="37505"/>
                </a:moveTo>
                <a:cubicBezTo>
                  <a:pt x="107576" y="82328"/>
                  <a:pt x="215153" y="127151"/>
                  <a:pt x="385482" y="136116"/>
                </a:cubicBezTo>
                <a:cubicBezTo>
                  <a:pt x="555811" y="145081"/>
                  <a:pt x="836705" y="113705"/>
                  <a:pt x="1021976" y="91293"/>
                </a:cubicBezTo>
                <a:cubicBezTo>
                  <a:pt x="1207247" y="68881"/>
                  <a:pt x="1322294" y="10611"/>
                  <a:pt x="1497106" y="1646"/>
                </a:cubicBezTo>
                <a:cubicBezTo>
                  <a:pt x="1671918" y="-7319"/>
                  <a:pt x="1925918" y="22564"/>
                  <a:pt x="2070847" y="37505"/>
                </a:cubicBezTo>
                <a:cubicBezTo>
                  <a:pt x="2215776" y="52446"/>
                  <a:pt x="2280023" y="41987"/>
                  <a:pt x="2366682" y="91293"/>
                </a:cubicBezTo>
                <a:cubicBezTo>
                  <a:pt x="2453341" y="140599"/>
                  <a:pt x="2529541" y="300470"/>
                  <a:pt x="2590800" y="333340"/>
                </a:cubicBezTo>
                <a:cubicBezTo>
                  <a:pt x="2652059" y="366210"/>
                  <a:pt x="2661023" y="284034"/>
                  <a:pt x="2734235" y="288516"/>
                </a:cubicBezTo>
                <a:cubicBezTo>
                  <a:pt x="2807447" y="292998"/>
                  <a:pt x="2849282" y="337822"/>
                  <a:pt x="3030070" y="360234"/>
                </a:cubicBezTo>
                <a:cubicBezTo>
                  <a:pt x="3210858" y="382646"/>
                  <a:pt x="3566459" y="467811"/>
                  <a:pt x="3818965" y="422987"/>
                </a:cubicBezTo>
                <a:cubicBezTo>
                  <a:pt x="4071471" y="378164"/>
                  <a:pt x="4298577" y="148069"/>
                  <a:pt x="4545106" y="91293"/>
                </a:cubicBezTo>
                <a:cubicBezTo>
                  <a:pt x="4791635" y="34517"/>
                  <a:pt x="5044888" y="58422"/>
                  <a:pt x="5298141" y="82328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Minimum Latency Constraint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0336" y="965399"/>
                <a:ext cx="7807036" cy="1019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 Minimum Latency</a:t>
                </a:r>
                <a:r>
                  <a:rPr lang="en-US" dirty="0" smtClean="0"/>
                  <a:t> </a:t>
                </a:r>
                <a:r>
                  <a:rPr lang="en-US" dirty="0"/>
                  <a:t>constraint </a:t>
                </a:r>
                <a:r>
                  <a:rPr lang="en-US" dirty="0" smtClean="0"/>
                  <a:t>expresses that the latency between the occurrence of two events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↘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Times New Roman" panose="020206030504050203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charset="0"/>
                            <a:ea typeface="Times New Roman" panose="02020603050405020304" pitchFamily="18" charset="0"/>
                          </a:rPr>
                          <m:t> 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latin typeface="Bookman Old Style" panose="02050604050505020204" pitchFamily="18" charset="0"/>
                          </a:rPr>
                          <m:t>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r>
                  <a:rPr lang="en-US" dirty="0" smtClean="0"/>
                  <a:t>is less than some value (c).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0336" y="965399"/>
                <a:ext cx="7807036" cy="1019175"/>
              </a:xfrm>
              <a:blipFill rotWithShape="0">
                <a:blip r:embed="rId2"/>
                <a:stretch>
                  <a:fillRect l="-546" t="-10119" b="-5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008584" y="2069884"/>
                <a:ext cx="3171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/>
                          <m:t>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latin typeface="Bookman Old Style" panose="02050604050505020204" pitchFamily="18" charset="0"/>
                          </a:rPr>
                          <m:t>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r>
                  <a:rPr lang="en-US" dirty="0" smtClean="0">
                    <a:latin typeface="Bookman Old Style" panose="02050604050505020204" pitchFamily="18" charset="0"/>
                  </a:rPr>
                  <a:t> &lt; c</a:t>
                </a:r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84" y="2069884"/>
                <a:ext cx="317150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5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20805" y="4243532"/>
                <a:ext cx="272241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𝑎𝑛𝑎𝑙𝑜𝑔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en-US" b="0" dirty="0" smtClean="0">
                  <a:latin typeface="Bookman Old Style" panose="0205060405050502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↗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crossing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below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𝑐𝑟𝑜𝑠𝑠𝑖𝑛𝑔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𝑎𝑏𝑜𝑣𝑒</m:t>
                      </m:r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05" y="4243532"/>
                <a:ext cx="2722412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29442" b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8540" y="2465593"/>
            <a:ext cx="4641954" cy="3890757"/>
            <a:chOff x="4502046" y="2224944"/>
            <a:chExt cx="4641954" cy="3890757"/>
          </a:xfrm>
        </p:grpSpPr>
        <p:grpSp>
          <p:nvGrpSpPr>
            <p:cNvPr id="63" name="Group 62"/>
            <p:cNvGrpSpPr/>
            <p:nvPr/>
          </p:nvGrpSpPr>
          <p:grpSpPr>
            <a:xfrm>
              <a:off x="4502046" y="2224944"/>
              <a:ext cx="4641954" cy="3791405"/>
              <a:chOff x="734291" y="2119745"/>
              <a:chExt cx="4641954" cy="3791405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3054926" y="2473037"/>
                <a:ext cx="1" cy="335279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Dot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940501" y="2501612"/>
                <a:ext cx="1" cy="335279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Dot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454726" y="2549237"/>
                <a:ext cx="1" cy="335279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1468582" y="2669761"/>
                <a:ext cx="3713018" cy="1362697"/>
              </a:xfrm>
              <a:custGeom>
                <a:avLst/>
                <a:gdLst>
                  <a:gd name="connsiteX0" fmla="*/ 0 w 3713018"/>
                  <a:gd name="connsiteY0" fmla="*/ 710748 h 1362697"/>
                  <a:gd name="connsiteX1" fmla="*/ 374073 w 3713018"/>
                  <a:gd name="connsiteY1" fmla="*/ 18021 h 1362697"/>
                  <a:gd name="connsiteX2" fmla="*/ 1011382 w 3713018"/>
                  <a:gd name="connsiteY2" fmla="*/ 1361912 h 1362697"/>
                  <a:gd name="connsiteX3" fmla="*/ 1620982 w 3713018"/>
                  <a:gd name="connsiteY3" fmla="*/ 225839 h 1362697"/>
                  <a:gd name="connsiteX4" fmla="*/ 1995054 w 3713018"/>
                  <a:gd name="connsiteY4" fmla="*/ 1070966 h 1362697"/>
                  <a:gd name="connsiteX5" fmla="*/ 2452254 w 3713018"/>
                  <a:gd name="connsiteY5" fmla="*/ 475221 h 1362697"/>
                  <a:gd name="connsiteX6" fmla="*/ 2729345 w 3713018"/>
                  <a:gd name="connsiteY6" fmla="*/ 863148 h 1362697"/>
                  <a:gd name="connsiteX7" fmla="*/ 3020291 w 3713018"/>
                  <a:gd name="connsiteY7" fmla="*/ 627621 h 1362697"/>
                  <a:gd name="connsiteX8" fmla="*/ 3713018 w 3713018"/>
                  <a:gd name="connsiteY8" fmla="*/ 627621 h 136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3018" h="1362697">
                    <a:moveTo>
                      <a:pt x="0" y="710748"/>
                    </a:moveTo>
                    <a:cubicBezTo>
                      <a:pt x="102754" y="310121"/>
                      <a:pt x="205509" y="-90506"/>
                      <a:pt x="374073" y="18021"/>
                    </a:cubicBezTo>
                    <a:cubicBezTo>
                      <a:pt x="542637" y="126548"/>
                      <a:pt x="803564" y="1327276"/>
                      <a:pt x="1011382" y="1361912"/>
                    </a:cubicBezTo>
                    <a:cubicBezTo>
                      <a:pt x="1219200" y="1396548"/>
                      <a:pt x="1457037" y="274330"/>
                      <a:pt x="1620982" y="225839"/>
                    </a:cubicBezTo>
                    <a:cubicBezTo>
                      <a:pt x="1784927" y="177348"/>
                      <a:pt x="1856509" y="1029402"/>
                      <a:pt x="1995054" y="1070966"/>
                    </a:cubicBezTo>
                    <a:cubicBezTo>
                      <a:pt x="2133599" y="1112530"/>
                      <a:pt x="2329872" y="509857"/>
                      <a:pt x="2452254" y="475221"/>
                    </a:cubicBezTo>
                    <a:cubicBezTo>
                      <a:pt x="2574636" y="440585"/>
                      <a:pt x="2634672" y="837748"/>
                      <a:pt x="2729345" y="863148"/>
                    </a:cubicBezTo>
                    <a:cubicBezTo>
                      <a:pt x="2824018" y="888548"/>
                      <a:pt x="2856346" y="666875"/>
                      <a:pt x="3020291" y="627621"/>
                    </a:cubicBezTo>
                    <a:cubicBezTo>
                      <a:pt x="3184236" y="588367"/>
                      <a:pt x="3448627" y="607994"/>
                      <a:pt x="3713018" y="627621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482436" y="3394364"/>
                <a:ext cx="3796146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983669" y="2826324"/>
                <a:ext cx="3810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943100" y="2842260"/>
                <a:ext cx="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1457036" y="5070764"/>
                <a:ext cx="3796146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1459704" y="4058168"/>
                <a:ext cx="3836196" cy="969521"/>
                <a:chOff x="1459705" y="4058168"/>
                <a:chExt cx="2326483" cy="969521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1459705" y="4750546"/>
                  <a:ext cx="631033" cy="231049"/>
                </a:xfrm>
                <a:custGeom>
                  <a:avLst/>
                  <a:gdLst>
                    <a:gd name="connsiteX0" fmla="*/ 0 w 1081088"/>
                    <a:gd name="connsiteY0" fmla="*/ 152448 h 231049"/>
                    <a:gd name="connsiteX1" fmla="*/ 73819 w 1081088"/>
                    <a:gd name="connsiteY1" fmla="*/ 14335 h 231049"/>
                    <a:gd name="connsiteX2" fmla="*/ 128588 w 1081088"/>
                    <a:gd name="connsiteY2" fmla="*/ 231029 h 231049"/>
                    <a:gd name="connsiteX3" fmla="*/ 202407 w 1081088"/>
                    <a:gd name="connsiteY3" fmla="*/ 48 h 231049"/>
                    <a:gd name="connsiteX4" fmla="*/ 290513 w 1081088"/>
                    <a:gd name="connsiteY4" fmla="*/ 221504 h 231049"/>
                    <a:gd name="connsiteX5" fmla="*/ 357188 w 1081088"/>
                    <a:gd name="connsiteY5" fmla="*/ 11954 h 231049"/>
                    <a:gd name="connsiteX6" fmla="*/ 431007 w 1081088"/>
                    <a:gd name="connsiteY6" fmla="*/ 204835 h 231049"/>
                    <a:gd name="connsiteX7" fmla="*/ 511969 w 1081088"/>
                    <a:gd name="connsiteY7" fmla="*/ 4810 h 231049"/>
                    <a:gd name="connsiteX8" fmla="*/ 592932 w 1081088"/>
                    <a:gd name="connsiteY8" fmla="*/ 211979 h 231049"/>
                    <a:gd name="connsiteX9" fmla="*/ 650082 w 1081088"/>
                    <a:gd name="connsiteY9" fmla="*/ 48 h 231049"/>
                    <a:gd name="connsiteX10" fmla="*/ 728663 w 1081088"/>
                    <a:gd name="connsiteY10" fmla="*/ 190548 h 231049"/>
                    <a:gd name="connsiteX11" fmla="*/ 797719 w 1081088"/>
                    <a:gd name="connsiteY11" fmla="*/ 48 h 231049"/>
                    <a:gd name="connsiteX12" fmla="*/ 892969 w 1081088"/>
                    <a:gd name="connsiteY12" fmla="*/ 183404 h 231049"/>
                    <a:gd name="connsiteX13" fmla="*/ 947738 w 1081088"/>
                    <a:gd name="connsiteY13" fmla="*/ 4810 h 231049"/>
                    <a:gd name="connsiteX14" fmla="*/ 1016794 w 1081088"/>
                    <a:gd name="connsiteY14" fmla="*/ 176260 h 231049"/>
                    <a:gd name="connsiteX15" fmla="*/ 1081088 w 1081088"/>
                    <a:gd name="connsiteY15" fmla="*/ 11954 h 23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1088" h="231049">
                      <a:moveTo>
                        <a:pt x="0" y="152448"/>
                      </a:moveTo>
                      <a:cubicBezTo>
                        <a:pt x="26194" y="76843"/>
                        <a:pt x="52388" y="1238"/>
                        <a:pt x="73819" y="14335"/>
                      </a:cubicBezTo>
                      <a:cubicBezTo>
                        <a:pt x="95250" y="27432"/>
                        <a:pt x="107157" y="233410"/>
                        <a:pt x="128588" y="231029"/>
                      </a:cubicBezTo>
                      <a:cubicBezTo>
                        <a:pt x="150019" y="228648"/>
                        <a:pt x="175420" y="1635"/>
                        <a:pt x="202407" y="48"/>
                      </a:cubicBezTo>
                      <a:cubicBezTo>
                        <a:pt x="229394" y="-1539"/>
                        <a:pt x="264716" y="219520"/>
                        <a:pt x="290513" y="221504"/>
                      </a:cubicBezTo>
                      <a:cubicBezTo>
                        <a:pt x="316310" y="223488"/>
                        <a:pt x="333772" y="14732"/>
                        <a:pt x="357188" y="11954"/>
                      </a:cubicBezTo>
                      <a:cubicBezTo>
                        <a:pt x="380604" y="9176"/>
                        <a:pt x="405210" y="206026"/>
                        <a:pt x="431007" y="204835"/>
                      </a:cubicBezTo>
                      <a:cubicBezTo>
                        <a:pt x="456804" y="203644"/>
                        <a:pt x="484982" y="3619"/>
                        <a:pt x="511969" y="4810"/>
                      </a:cubicBezTo>
                      <a:cubicBezTo>
                        <a:pt x="538956" y="6001"/>
                        <a:pt x="569913" y="212773"/>
                        <a:pt x="592932" y="211979"/>
                      </a:cubicBezTo>
                      <a:cubicBezTo>
                        <a:pt x="615951" y="211185"/>
                        <a:pt x="627460" y="3620"/>
                        <a:pt x="650082" y="48"/>
                      </a:cubicBezTo>
                      <a:cubicBezTo>
                        <a:pt x="672704" y="-3524"/>
                        <a:pt x="704057" y="190548"/>
                        <a:pt x="728663" y="190548"/>
                      </a:cubicBezTo>
                      <a:cubicBezTo>
                        <a:pt x="753269" y="190548"/>
                        <a:pt x="770335" y="1239"/>
                        <a:pt x="797719" y="48"/>
                      </a:cubicBezTo>
                      <a:cubicBezTo>
                        <a:pt x="825103" y="-1143"/>
                        <a:pt x="867966" y="182610"/>
                        <a:pt x="892969" y="183404"/>
                      </a:cubicBezTo>
                      <a:cubicBezTo>
                        <a:pt x="917972" y="184198"/>
                        <a:pt x="927101" y="6001"/>
                        <a:pt x="947738" y="4810"/>
                      </a:cubicBezTo>
                      <a:cubicBezTo>
                        <a:pt x="968375" y="3619"/>
                        <a:pt x="994569" y="175069"/>
                        <a:pt x="1016794" y="176260"/>
                      </a:cubicBezTo>
                      <a:cubicBezTo>
                        <a:pt x="1039019" y="177451"/>
                        <a:pt x="1062832" y="12748"/>
                        <a:pt x="1081088" y="1195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2085975" y="4058168"/>
                  <a:ext cx="1700213" cy="969521"/>
                </a:xfrm>
                <a:custGeom>
                  <a:avLst/>
                  <a:gdLst>
                    <a:gd name="connsiteX0" fmla="*/ 0 w 1700213"/>
                    <a:gd name="connsiteY0" fmla="*/ 699570 h 969521"/>
                    <a:gd name="connsiteX1" fmla="*/ 52388 w 1700213"/>
                    <a:gd name="connsiteY1" fmla="*/ 861495 h 969521"/>
                    <a:gd name="connsiteX2" fmla="*/ 80963 w 1700213"/>
                    <a:gd name="connsiteY2" fmla="*/ 709095 h 969521"/>
                    <a:gd name="connsiteX3" fmla="*/ 157163 w 1700213"/>
                    <a:gd name="connsiteY3" fmla="*/ 947220 h 969521"/>
                    <a:gd name="connsiteX4" fmla="*/ 419100 w 1700213"/>
                    <a:gd name="connsiteY4" fmla="*/ 47107 h 969521"/>
                    <a:gd name="connsiteX5" fmla="*/ 538163 w 1700213"/>
                    <a:gd name="connsiteY5" fmla="*/ 118545 h 969521"/>
                    <a:gd name="connsiteX6" fmla="*/ 566738 w 1700213"/>
                    <a:gd name="connsiteY6" fmla="*/ 47107 h 969521"/>
                    <a:gd name="connsiteX7" fmla="*/ 600075 w 1700213"/>
                    <a:gd name="connsiteY7" fmla="*/ 113782 h 969521"/>
                    <a:gd name="connsiteX8" fmla="*/ 642938 w 1700213"/>
                    <a:gd name="connsiteY8" fmla="*/ 47107 h 969521"/>
                    <a:gd name="connsiteX9" fmla="*/ 666750 w 1700213"/>
                    <a:gd name="connsiteY9" fmla="*/ 123307 h 969521"/>
                    <a:gd name="connsiteX10" fmla="*/ 709613 w 1700213"/>
                    <a:gd name="connsiteY10" fmla="*/ 56632 h 969521"/>
                    <a:gd name="connsiteX11" fmla="*/ 742950 w 1700213"/>
                    <a:gd name="connsiteY11" fmla="*/ 113782 h 969521"/>
                    <a:gd name="connsiteX12" fmla="*/ 781050 w 1700213"/>
                    <a:gd name="connsiteY12" fmla="*/ 51870 h 969521"/>
                    <a:gd name="connsiteX13" fmla="*/ 833438 w 1700213"/>
                    <a:gd name="connsiteY13" fmla="*/ 104257 h 969521"/>
                    <a:gd name="connsiteX14" fmla="*/ 862013 w 1700213"/>
                    <a:gd name="connsiteY14" fmla="*/ 66157 h 969521"/>
                    <a:gd name="connsiteX15" fmla="*/ 904875 w 1700213"/>
                    <a:gd name="connsiteY15" fmla="*/ 113782 h 969521"/>
                    <a:gd name="connsiteX16" fmla="*/ 928688 w 1700213"/>
                    <a:gd name="connsiteY16" fmla="*/ 66157 h 969521"/>
                    <a:gd name="connsiteX17" fmla="*/ 976313 w 1700213"/>
                    <a:gd name="connsiteY17" fmla="*/ 113782 h 969521"/>
                    <a:gd name="connsiteX18" fmla="*/ 1014413 w 1700213"/>
                    <a:gd name="connsiteY18" fmla="*/ 61395 h 969521"/>
                    <a:gd name="connsiteX19" fmla="*/ 1057275 w 1700213"/>
                    <a:gd name="connsiteY19" fmla="*/ 94732 h 969521"/>
                    <a:gd name="connsiteX20" fmla="*/ 1114425 w 1700213"/>
                    <a:gd name="connsiteY20" fmla="*/ 47107 h 969521"/>
                    <a:gd name="connsiteX21" fmla="*/ 1147763 w 1700213"/>
                    <a:gd name="connsiteY21" fmla="*/ 113782 h 969521"/>
                    <a:gd name="connsiteX22" fmla="*/ 1200150 w 1700213"/>
                    <a:gd name="connsiteY22" fmla="*/ 70920 h 969521"/>
                    <a:gd name="connsiteX23" fmla="*/ 1252538 w 1700213"/>
                    <a:gd name="connsiteY23" fmla="*/ 113782 h 969521"/>
                    <a:gd name="connsiteX24" fmla="*/ 1300163 w 1700213"/>
                    <a:gd name="connsiteY24" fmla="*/ 66157 h 969521"/>
                    <a:gd name="connsiteX25" fmla="*/ 1366838 w 1700213"/>
                    <a:gd name="connsiteY25" fmla="*/ 104257 h 969521"/>
                    <a:gd name="connsiteX26" fmla="*/ 1404938 w 1700213"/>
                    <a:gd name="connsiteY26" fmla="*/ 66157 h 969521"/>
                    <a:gd name="connsiteX27" fmla="*/ 1438275 w 1700213"/>
                    <a:gd name="connsiteY27" fmla="*/ 109020 h 969521"/>
                    <a:gd name="connsiteX28" fmla="*/ 1481138 w 1700213"/>
                    <a:gd name="connsiteY28" fmla="*/ 61395 h 969521"/>
                    <a:gd name="connsiteX29" fmla="*/ 1576388 w 1700213"/>
                    <a:gd name="connsiteY29" fmla="*/ 118545 h 969521"/>
                    <a:gd name="connsiteX30" fmla="*/ 1624013 w 1700213"/>
                    <a:gd name="connsiteY30" fmla="*/ 85207 h 969521"/>
                    <a:gd name="connsiteX31" fmla="*/ 1671638 w 1700213"/>
                    <a:gd name="connsiteY31" fmla="*/ 109020 h 969521"/>
                    <a:gd name="connsiteX32" fmla="*/ 1700213 w 1700213"/>
                    <a:gd name="connsiteY32" fmla="*/ 70920 h 969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700213" h="969521">
                      <a:moveTo>
                        <a:pt x="0" y="699570"/>
                      </a:moveTo>
                      <a:cubicBezTo>
                        <a:pt x="19447" y="779739"/>
                        <a:pt x="38894" y="859908"/>
                        <a:pt x="52388" y="861495"/>
                      </a:cubicBezTo>
                      <a:cubicBezTo>
                        <a:pt x="65882" y="863082"/>
                        <a:pt x="63501" y="694808"/>
                        <a:pt x="80963" y="709095"/>
                      </a:cubicBezTo>
                      <a:cubicBezTo>
                        <a:pt x="98425" y="723382"/>
                        <a:pt x="100807" y="1057551"/>
                        <a:pt x="157163" y="947220"/>
                      </a:cubicBezTo>
                      <a:cubicBezTo>
                        <a:pt x="213519" y="836889"/>
                        <a:pt x="355600" y="185220"/>
                        <a:pt x="419100" y="47107"/>
                      </a:cubicBezTo>
                      <a:cubicBezTo>
                        <a:pt x="482600" y="-91006"/>
                        <a:pt x="513557" y="118545"/>
                        <a:pt x="538163" y="118545"/>
                      </a:cubicBezTo>
                      <a:cubicBezTo>
                        <a:pt x="562769" y="118545"/>
                        <a:pt x="556419" y="47901"/>
                        <a:pt x="566738" y="47107"/>
                      </a:cubicBezTo>
                      <a:cubicBezTo>
                        <a:pt x="577057" y="46313"/>
                        <a:pt x="587375" y="113782"/>
                        <a:pt x="600075" y="113782"/>
                      </a:cubicBezTo>
                      <a:cubicBezTo>
                        <a:pt x="612775" y="113782"/>
                        <a:pt x="631826" y="45520"/>
                        <a:pt x="642938" y="47107"/>
                      </a:cubicBezTo>
                      <a:cubicBezTo>
                        <a:pt x="654050" y="48694"/>
                        <a:pt x="655638" y="121720"/>
                        <a:pt x="666750" y="123307"/>
                      </a:cubicBezTo>
                      <a:cubicBezTo>
                        <a:pt x="677862" y="124894"/>
                        <a:pt x="696913" y="58219"/>
                        <a:pt x="709613" y="56632"/>
                      </a:cubicBezTo>
                      <a:cubicBezTo>
                        <a:pt x="722313" y="55045"/>
                        <a:pt x="731044" y="114576"/>
                        <a:pt x="742950" y="113782"/>
                      </a:cubicBezTo>
                      <a:cubicBezTo>
                        <a:pt x="754856" y="112988"/>
                        <a:pt x="765969" y="53457"/>
                        <a:pt x="781050" y="51870"/>
                      </a:cubicBezTo>
                      <a:cubicBezTo>
                        <a:pt x="796131" y="50283"/>
                        <a:pt x="819944" y="101876"/>
                        <a:pt x="833438" y="104257"/>
                      </a:cubicBezTo>
                      <a:cubicBezTo>
                        <a:pt x="846932" y="106638"/>
                        <a:pt x="850107" y="64570"/>
                        <a:pt x="862013" y="66157"/>
                      </a:cubicBezTo>
                      <a:cubicBezTo>
                        <a:pt x="873919" y="67744"/>
                        <a:pt x="893763" y="113782"/>
                        <a:pt x="904875" y="113782"/>
                      </a:cubicBezTo>
                      <a:cubicBezTo>
                        <a:pt x="915987" y="113782"/>
                        <a:pt x="916782" y="66157"/>
                        <a:pt x="928688" y="66157"/>
                      </a:cubicBezTo>
                      <a:cubicBezTo>
                        <a:pt x="940594" y="66157"/>
                        <a:pt x="962026" y="114576"/>
                        <a:pt x="976313" y="113782"/>
                      </a:cubicBezTo>
                      <a:cubicBezTo>
                        <a:pt x="990600" y="112988"/>
                        <a:pt x="1000919" y="64570"/>
                        <a:pt x="1014413" y="61395"/>
                      </a:cubicBezTo>
                      <a:cubicBezTo>
                        <a:pt x="1027907" y="58220"/>
                        <a:pt x="1040606" y="97113"/>
                        <a:pt x="1057275" y="94732"/>
                      </a:cubicBezTo>
                      <a:cubicBezTo>
                        <a:pt x="1073944" y="92351"/>
                        <a:pt x="1099344" y="43932"/>
                        <a:pt x="1114425" y="47107"/>
                      </a:cubicBezTo>
                      <a:cubicBezTo>
                        <a:pt x="1129506" y="50282"/>
                        <a:pt x="1133476" y="109813"/>
                        <a:pt x="1147763" y="113782"/>
                      </a:cubicBezTo>
                      <a:cubicBezTo>
                        <a:pt x="1162050" y="117751"/>
                        <a:pt x="1182688" y="70920"/>
                        <a:pt x="1200150" y="70920"/>
                      </a:cubicBezTo>
                      <a:cubicBezTo>
                        <a:pt x="1217612" y="70920"/>
                        <a:pt x="1235869" y="114576"/>
                        <a:pt x="1252538" y="113782"/>
                      </a:cubicBezTo>
                      <a:cubicBezTo>
                        <a:pt x="1269207" y="112988"/>
                        <a:pt x="1281113" y="67744"/>
                        <a:pt x="1300163" y="66157"/>
                      </a:cubicBezTo>
                      <a:cubicBezTo>
                        <a:pt x="1319213" y="64570"/>
                        <a:pt x="1349376" y="104257"/>
                        <a:pt x="1366838" y="104257"/>
                      </a:cubicBezTo>
                      <a:cubicBezTo>
                        <a:pt x="1384300" y="104257"/>
                        <a:pt x="1393032" y="65363"/>
                        <a:pt x="1404938" y="66157"/>
                      </a:cubicBezTo>
                      <a:cubicBezTo>
                        <a:pt x="1416844" y="66951"/>
                        <a:pt x="1425575" y="109814"/>
                        <a:pt x="1438275" y="109020"/>
                      </a:cubicBezTo>
                      <a:cubicBezTo>
                        <a:pt x="1450975" y="108226"/>
                        <a:pt x="1458119" y="59808"/>
                        <a:pt x="1481138" y="61395"/>
                      </a:cubicBezTo>
                      <a:cubicBezTo>
                        <a:pt x="1504157" y="62982"/>
                        <a:pt x="1552576" y="114576"/>
                        <a:pt x="1576388" y="118545"/>
                      </a:cubicBezTo>
                      <a:cubicBezTo>
                        <a:pt x="1600200" y="122514"/>
                        <a:pt x="1608138" y="86794"/>
                        <a:pt x="1624013" y="85207"/>
                      </a:cubicBezTo>
                      <a:cubicBezTo>
                        <a:pt x="1639888" y="83619"/>
                        <a:pt x="1658938" y="111401"/>
                        <a:pt x="1671638" y="109020"/>
                      </a:cubicBezTo>
                      <a:cubicBezTo>
                        <a:pt x="1684338" y="106639"/>
                        <a:pt x="1692275" y="88779"/>
                        <a:pt x="1700213" y="7092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974144" y="4340799"/>
                <a:ext cx="3810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057525" y="4354183"/>
                <a:ext cx="0" cy="7099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938531" y="5508914"/>
                <a:ext cx="1099607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734291" y="2493818"/>
                    <a:ext cx="5760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291" y="2493818"/>
                    <a:ext cx="57605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03563" y="3962399"/>
                    <a:ext cx="5813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563" y="3962399"/>
                    <a:ext cx="5813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558144" y="5070763"/>
                    <a:ext cx="7267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8144" y="5070763"/>
                    <a:ext cx="7267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066799" y="2119745"/>
                    <a:ext cx="10489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𝑣𝑜𝑙𝑡𝑎𝑔𝑒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799" y="2119745"/>
                    <a:ext cx="104894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258291" y="5541818"/>
                    <a:ext cx="4836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291" y="5541818"/>
                    <a:ext cx="48365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918363" y="2951018"/>
                    <a:ext cx="4525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363" y="2951018"/>
                    <a:ext cx="45256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918363" y="3713018"/>
                    <a:ext cx="4578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363" y="3713018"/>
                    <a:ext cx="45788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83509" y="5746369"/>
                  <a:ext cx="898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509" y="5746369"/>
                  <a:ext cx="89813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3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Maximum Latency Constraint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0336" y="965399"/>
                <a:ext cx="7807036" cy="10191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 Maximum Latency</a:t>
                </a:r>
                <a:r>
                  <a:rPr lang="en-US" dirty="0" smtClean="0"/>
                  <a:t> </a:t>
                </a:r>
                <a:r>
                  <a:rPr lang="en-US" dirty="0"/>
                  <a:t>constraint </a:t>
                </a:r>
                <a:r>
                  <a:rPr lang="en-US" dirty="0" smtClean="0"/>
                  <a:t>expresses that the latency between the occurrence of two events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↘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Times New Roman" panose="020206030504050203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charset="0"/>
                            <a:ea typeface="Times New Roman" panose="02020603050405020304" pitchFamily="18" charset="0"/>
                          </a:rPr>
                          <m:t> 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latin typeface="Bookman Old Style" panose="02050604050505020204" pitchFamily="18" charset="0"/>
                          </a:rPr>
                          <m:t>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r>
                  <a:rPr lang="en-US" dirty="0" smtClean="0"/>
                  <a:t>is greater than some value (c).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0336" y="965399"/>
                <a:ext cx="7807036" cy="1019175"/>
              </a:xfrm>
              <a:blipFill rotWithShape="0">
                <a:blip r:embed="rId2"/>
                <a:stretch>
                  <a:fillRect l="-390" t="-7738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008584" y="2069884"/>
                <a:ext cx="3171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/>
                          <m:t>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latin typeface="Bookman Old Style" panose="02050604050505020204" pitchFamily="18" charset="0"/>
                          </a:rPr>
                          <m:t>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r>
                  <a:rPr lang="en-US" dirty="0" smtClean="0">
                    <a:latin typeface="Bookman Old Style" panose="02050604050505020204" pitchFamily="18" charset="0"/>
                  </a:rPr>
                  <a:t> &gt; c</a:t>
                </a:r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84" y="2069884"/>
                <a:ext cx="317150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5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20805" y="4243532"/>
                <a:ext cx="272241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𝑎𝑛𝑎𝑙𝑜𝑔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en-US" b="0" dirty="0" smtClean="0">
                  <a:latin typeface="Bookman Old Style" panose="0205060405050502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↗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crossing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below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𝑐𝑟𝑜𝑠𝑠𝑖𝑛𝑔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𝑎𝑏𝑜𝑣𝑒</m:t>
                      </m:r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05" y="4243532"/>
                <a:ext cx="2722412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29442" b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8540" y="2465593"/>
            <a:ext cx="4641954" cy="3890757"/>
            <a:chOff x="4502046" y="2224944"/>
            <a:chExt cx="4641954" cy="3890757"/>
          </a:xfrm>
        </p:grpSpPr>
        <p:grpSp>
          <p:nvGrpSpPr>
            <p:cNvPr id="63" name="Group 62"/>
            <p:cNvGrpSpPr/>
            <p:nvPr/>
          </p:nvGrpSpPr>
          <p:grpSpPr>
            <a:xfrm>
              <a:off x="4502046" y="2224944"/>
              <a:ext cx="4641954" cy="3791405"/>
              <a:chOff x="734291" y="2119745"/>
              <a:chExt cx="4641954" cy="3791405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3054926" y="2473037"/>
                <a:ext cx="1" cy="335279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Dot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940501" y="2501612"/>
                <a:ext cx="1" cy="335279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Dot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454726" y="2549237"/>
                <a:ext cx="1" cy="335279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1468582" y="2669761"/>
                <a:ext cx="3713018" cy="1362697"/>
              </a:xfrm>
              <a:custGeom>
                <a:avLst/>
                <a:gdLst>
                  <a:gd name="connsiteX0" fmla="*/ 0 w 3713018"/>
                  <a:gd name="connsiteY0" fmla="*/ 710748 h 1362697"/>
                  <a:gd name="connsiteX1" fmla="*/ 374073 w 3713018"/>
                  <a:gd name="connsiteY1" fmla="*/ 18021 h 1362697"/>
                  <a:gd name="connsiteX2" fmla="*/ 1011382 w 3713018"/>
                  <a:gd name="connsiteY2" fmla="*/ 1361912 h 1362697"/>
                  <a:gd name="connsiteX3" fmla="*/ 1620982 w 3713018"/>
                  <a:gd name="connsiteY3" fmla="*/ 225839 h 1362697"/>
                  <a:gd name="connsiteX4" fmla="*/ 1995054 w 3713018"/>
                  <a:gd name="connsiteY4" fmla="*/ 1070966 h 1362697"/>
                  <a:gd name="connsiteX5" fmla="*/ 2452254 w 3713018"/>
                  <a:gd name="connsiteY5" fmla="*/ 475221 h 1362697"/>
                  <a:gd name="connsiteX6" fmla="*/ 2729345 w 3713018"/>
                  <a:gd name="connsiteY6" fmla="*/ 863148 h 1362697"/>
                  <a:gd name="connsiteX7" fmla="*/ 3020291 w 3713018"/>
                  <a:gd name="connsiteY7" fmla="*/ 627621 h 1362697"/>
                  <a:gd name="connsiteX8" fmla="*/ 3713018 w 3713018"/>
                  <a:gd name="connsiteY8" fmla="*/ 627621 h 136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3018" h="1362697">
                    <a:moveTo>
                      <a:pt x="0" y="710748"/>
                    </a:moveTo>
                    <a:cubicBezTo>
                      <a:pt x="102754" y="310121"/>
                      <a:pt x="205509" y="-90506"/>
                      <a:pt x="374073" y="18021"/>
                    </a:cubicBezTo>
                    <a:cubicBezTo>
                      <a:pt x="542637" y="126548"/>
                      <a:pt x="803564" y="1327276"/>
                      <a:pt x="1011382" y="1361912"/>
                    </a:cubicBezTo>
                    <a:cubicBezTo>
                      <a:pt x="1219200" y="1396548"/>
                      <a:pt x="1457037" y="274330"/>
                      <a:pt x="1620982" y="225839"/>
                    </a:cubicBezTo>
                    <a:cubicBezTo>
                      <a:pt x="1784927" y="177348"/>
                      <a:pt x="1856509" y="1029402"/>
                      <a:pt x="1995054" y="1070966"/>
                    </a:cubicBezTo>
                    <a:cubicBezTo>
                      <a:pt x="2133599" y="1112530"/>
                      <a:pt x="2329872" y="509857"/>
                      <a:pt x="2452254" y="475221"/>
                    </a:cubicBezTo>
                    <a:cubicBezTo>
                      <a:pt x="2574636" y="440585"/>
                      <a:pt x="2634672" y="837748"/>
                      <a:pt x="2729345" y="863148"/>
                    </a:cubicBezTo>
                    <a:cubicBezTo>
                      <a:pt x="2824018" y="888548"/>
                      <a:pt x="2856346" y="666875"/>
                      <a:pt x="3020291" y="627621"/>
                    </a:cubicBezTo>
                    <a:cubicBezTo>
                      <a:pt x="3184236" y="588367"/>
                      <a:pt x="3448627" y="607994"/>
                      <a:pt x="3713018" y="627621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482436" y="3394364"/>
                <a:ext cx="3796146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983669" y="2826324"/>
                <a:ext cx="3810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943100" y="2842260"/>
                <a:ext cx="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1457036" y="5070764"/>
                <a:ext cx="3796146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1459704" y="4058168"/>
                <a:ext cx="3836196" cy="969521"/>
                <a:chOff x="1459705" y="4058168"/>
                <a:chExt cx="2326483" cy="969521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1459705" y="4750546"/>
                  <a:ext cx="631033" cy="231049"/>
                </a:xfrm>
                <a:custGeom>
                  <a:avLst/>
                  <a:gdLst>
                    <a:gd name="connsiteX0" fmla="*/ 0 w 1081088"/>
                    <a:gd name="connsiteY0" fmla="*/ 152448 h 231049"/>
                    <a:gd name="connsiteX1" fmla="*/ 73819 w 1081088"/>
                    <a:gd name="connsiteY1" fmla="*/ 14335 h 231049"/>
                    <a:gd name="connsiteX2" fmla="*/ 128588 w 1081088"/>
                    <a:gd name="connsiteY2" fmla="*/ 231029 h 231049"/>
                    <a:gd name="connsiteX3" fmla="*/ 202407 w 1081088"/>
                    <a:gd name="connsiteY3" fmla="*/ 48 h 231049"/>
                    <a:gd name="connsiteX4" fmla="*/ 290513 w 1081088"/>
                    <a:gd name="connsiteY4" fmla="*/ 221504 h 231049"/>
                    <a:gd name="connsiteX5" fmla="*/ 357188 w 1081088"/>
                    <a:gd name="connsiteY5" fmla="*/ 11954 h 231049"/>
                    <a:gd name="connsiteX6" fmla="*/ 431007 w 1081088"/>
                    <a:gd name="connsiteY6" fmla="*/ 204835 h 231049"/>
                    <a:gd name="connsiteX7" fmla="*/ 511969 w 1081088"/>
                    <a:gd name="connsiteY7" fmla="*/ 4810 h 231049"/>
                    <a:gd name="connsiteX8" fmla="*/ 592932 w 1081088"/>
                    <a:gd name="connsiteY8" fmla="*/ 211979 h 231049"/>
                    <a:gd name="connsiteX9" fmla="*/ 650082 w 1081088"/>
                    <a:gd name="connsiteY9" fmla="*/ 48 h 231049"/>
                    <a:gd name="connsiteX10" fmla="*/ 728663 w 1081088"/>
                    <a:gd name="connsiteY10" fmla="*/ 190548 h 231049"/>
                    <a:gd name="connsiteX11" fmla="*/ 797719 w 1081088"/>
                    <a:gd name="connsiteY11" fmla="*/ 48 h 231049"/>
                    <a:gd name="connsiteX12" fmla="*/ 892969 w 1081088"/>
                    <a:gd name="connsiteY12" fmla="*/ 183404 h 231049"/>
                    <a:gd name="connsiteX13" fmla="*/ 947738 w 1081088"/>
                    <a:gd name="connsiteY13" fmla="*/ 4810 h 231049"/>
                    <a:gd name="connsiteX14" fmla="*/ 1016794 w 1081088"/>
                    <a:gd name="connsiteY14" fmla="*/ 176260 h 231049"/>
                    <a:gd name="connsiteX15" fmla="*/ 1081088 w 1081088"/>
                    <a:gd name="connsiteY15" fmla="*/ 11954 h 23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1088" h="231049">
                      <a:moveTo>
                        <a:pt x="0" y="152448"/>
                      </a:moveTo>
                      <a:cubicBezTo>
                        <a:pt x="26194" y="76843"/>
                        <a:pt x="52388" y="1238"/>
                        <a:pt x="73819" y="14335"/>
                      </a:cubicBezTo>
                      <a:cubicBezTo>
                        <a:pt x="95250" y="27432"/>
                        <a:pt x="107157" y="233410"/>
                        <a:pt x="128588" y="231029"/>
                      </a:cubicBezTo>
                      <a:cubicBezTo>
                        <a:pt x="150019" y="228648"/>
                        <a:pt x="175420" y="1635"/>
                        <a:pt x="202407" y="48"/>
                      </a:cubicBezTo>
                      <a:cubicBezTo>
                        <a:pt x="229394" y="-1539"/>
                        <a:pt x="264716" y="219520"/>
                        <a:pt x="290513" y="221504"/>
                      </a:cubicBezTo>
                      <a:cubicBezTo>
                        <a:pt x="316310" y="223488"/>
                        <a:pt x="333772" y="14732"/>
                        <a:pt x="357188" y="11954"/>
                      </a:cubicBezTo>
                      <a:cubicBezTo>
                        <a:pt x="380604" y="9176"/>
                        <a:pt x="405210" y="206026"/>
                        <a:pt x="431007" y="204835"/>
                      </a:cubicBezTo>
                      <a:cubicBezTo>
                        <a:pt x="456804" y="203644"/>
                        <a:pt x="484982" y="3619"/>
                        <a:pt x="511969" y="4810"/>
                      </a:cubicBezTo>
                      <a:cubicBezTo>
                        <a:pt x="538956" y="6001"/>
                        <a:pt x="569913" y="212773"/>
                        <a:pt x="592932" y="211979"/>
                      </a:cubicBezTo>
                      <a:cubicBezTo>
                        <a:pt x="615951" y="211185"/>
                        <a:pt x="627460" y="3620"/>
                        <a:pt x="650082" y="48"/>
                      </a:cubicBezTo>
                      <a:cubicBezTo>
                        <a:pt x="672704" y="-3524"/>
                        <a:pt x="704057" y="190548"/>
                        <a:pt x="728663" y="190548"/>
                      </a:cubicBezTo>
                      <a:cubicBezTo>
                        <a:pt x="753269" y="190548"/>
                        <a:pt x="770335" y="1239"/>
                        <a:pt x="797719" y="48"/>
                      </a:cubicBezTo>
                      <a:cubicBezTo>
                        <a:pt x="825103" y="-1143"/>
                        <a:pt x="867966" y="182610"/>
                        <a:pt x="892969" y="183404"/>
                      </a:cubicBezTo>
                      <a:cubicBezTo>
                        <a:pt x="917972" y="184198"/>
                        <a:pt x="927101" y="6001"/>
                        <a:pt x="947738" y="4810"/>
                      </a:cubicBezTo>
                      <a:cubicBezTo>
                        <a:pt x="968375" y="3619"/>
                        <a:pt x="994569" y="175069"/>
                        <a:pt x="1016794" y="176260"/>
                      </a:cubicBezTo>
                      <a:cubicBezTo>
                        <a:pt x="1039019" y="177451"/>
                        <a:pt x="1062832" y="12748"/>
                        <a:pt x="1081088" y="1195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2085975" y="4058168"/>
                  <a:ext cx="1700213" cy="969521"/>
                </a:xfrm>
                <a:custGeom>
                  <a:avLst/>
                  <a:gdLst>
                    <a:gd name="connsiteX0" fmla="*/ 0 w 1700213"/>
                    <a:gd name="connsiteY0" fmla="*/ 699570 h 969521"/>
                    <a:gd name="connsiteX1" fmla="*/ 52388 w 1700213"/>
                    <a:gd name="connsiteY1" fmla="*/ 861495 h 969521"/>
                    <a:gd name="connsiteX2" fmla="*/ 80963 w 1700213"/>
                    <a:gd name="connsiteY2" fmla="*/ 709095 h 969521"/>
                    <a:gd name="connsiteX3" fmla="*/ 157163 w 1700213"/>
                    <a:gd name="connsiteY3" fmla="*/ 947220 h 969521"/>
                    <a:gd name="connsiteX4" fmla="*/ 419100 w 1700213"/>
                    <a:gd name="connsiteY4" fmla="*/ 47107 h 969521"/>
                    <a:gd name="connsiteX5" fmla="*/ 538163 w 1700213"/>
                    <a:gd name="connsiteY5" fmla="*/ 118545 h 969521"/>
                    <a:gd name="connsiteX6" fmla="*/ 566738 w 1700213"/>
                    <a:gd name="connsiteY6" fmla="*/ 47107 h 969521"/>
                    <a:gd name="connsiteX7" fmla="*/ 600075 w 1700213"/>
                    <a:gd name="connsiteY7" fmla="*/ 113782 h 969521"/>
                    <a:gd name="connsiteX8" fmla="*/ 642938 w 1700213"/>
                    <a:gd name="connsiteY8" fmla="*/ 47107 h 969521"/>
                    <a:gd name="connsiteX9" fmla="*/ 666750 w 1700213"/>
                    <a:gd name="connsiteY9" fmla="*/ 123307 h 969521"/>
                    <a:gd name="connsiteX10" fmla="*/ 709613 w 1700213"/>
                    <a:gd name="connsiteY10" fmla="*/ 56632 h 969521"/>
                    <a:gd name="connsiteX11" fmla="*/ 742950 w 1700213"/>
                    <a:gd name="connsiteY11" fmla="*/ 113782 h 969521"/>
                    <a:gd name="connsiteX12" fmla="*/ 781050 w 1700213"/>
                    <a:gd name="connsiteY12" fmla="*/ 51870 h 969521"/>
                    <a:gd name="connsiteX13" fmla="*/ 833438 w 1700213"/>
                    <a:gd name="connsiteY13" fmla="*/ 104257 h 969521"/>
                    <a:gd name="connsiteX14" fmla="*/ 862013 w 1700213"/>
                    <a:gd name="connsiteY14" fmla="*/ 66157 h 969521"/>
                    <a:gd name="connsiteX15" fmla="*/ 904875 w 1700213"/>
                    <a:gd name="connsiteY15" fmla="*/ 113782 h 969521"/>
                    <a:gd name="connsiteX16" fmla="*/ 928688 w 1700213"/>
                    <a:gd name="connsiteY16" fmla="*/ 66157 h 969521"/>
                    <a:gd name="connsiteX17" fmla="*/ 976313 w 1700213"/>
                    <a:gd name="connsiteY17" fmla="*/ 113782 h 969521"/>
                    <a:gd name="connsiteX18" fmla="*/ 1014413 w 1700213"/>
                    <a:gd name="connsiteY18" fmla="*/ 61395 h 969521"/>
                    <a:gd name="connsiteX19" fmla="*/ 1057275 w 1700213"/>
                    <a:gd name="connsiteY19" fmla="*/ 94732 h 969521"/>
                    <a:gd name="connsiteX20" fmla="*/ 1114425 w 1700213"/>
                    <a:gd name="connsiteY20" fmla="*/ 47107 h 969521"/>
                    <a:gd name="connsiteX21" fmla="*/ 1147763 w 1700213"/>
                    <a:gd name="connsiteY21" fmla="*/ 113782 h 969521"/>
                    <a:gd name="connsiteX22" fmla="*/ 1200150 w 1700213"/>
                    <a:gd name="connsiteY22" fmla="*/ 70920 h 969521"/>
                    <a:gd name="connsiteX23" fmla="*/ 1252538 w 1700213"/>
                    <a:gd name="connsiteY23" fmla="*/ 113782 h 969521"/>
                    <a:gd name="connsiteX24" fmla="*/ 1300163 w 1700213"/>
                    <a:gd name="connsiteY24" fmla="*/ 66157 h 969521"/>
                    <a:gd name="connsiteX25" fmla="*/ 1366838 w 1700213"/>
                    <a:gd name="connsiteY25" fmla="*/ 104257 h 969521"/>
                    <a:gd name="connsiteX26" fmla="*/ 1404938 w 1700213"/>
                    <a:gd name="connsiteY26" fmla="*/ 66157 h 969521"/>
                    <a:gd name="connsiteX27" fmla="*/ 1438275 w 1700213"/>
                    <a:gd name="connsiteY27" fmla="*/ 109020 h 969521"/>
                    <a:gd name="connsiteX28" fmla="*/ 1481138 w 1700213"/>
                    <a:gd name="connsiteY28" fmla="*/ 61395 h 969521"/>
                    <a:gd name="connsiteX29" fmla="*/ 1576388 w 1700213"/>
                    <a:gd name="connsiteY29" fmla="*/ 118545 h 969521"/>
                    <a:gd name="connsiteX30" fmla="*/ 1624013 w 1700213"/>
                    <a:gd name="connsiteY30" fmla="*/ 85207 h 969521"/>
                    <a:gd name="connsiteX31" fmla="*/ 1671638 w 1700213"/>
                    <a:gd name="connsiteY31" fmla="*/ 109020 h 969521"/>
                    <a:gd name="connsiteX32" fmla="*/ 1700213 w 1700213"/>
                    <a:gd name="connsiteY32" fmla="*/ 70920 h 969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700213" h="969521">
                      <a:moveTo>
                        <a:pt x="0" y="699570"/>
                      </a:moveTo>
                      <a:cubicBezTo>
                        <a:pt x="19447" y="779739"/>
                        <a:pt x="38894" y="859908"/>
                        <a:pt x="52388" y="861495"/>
                      </a:cubicBezTo>
                      <a:cubicBezTo>
                        <a:pt x="65882" y="863082"/>
                        <a:pt x="63501" y="694808"/>
                        <a:pt x="80963" y="709095"/>
                      </a:cubicBezTo>
                      <a:cubicBezTo>
                        <a:pt x="98425" y="723382"/>
                        <a:pt x="100807" y="1057551"/>
                        <a:pt x="157163" y="947220"/>
                      </a:cubicBezTo>
                      <a:cubicBezTo>
                        <a:pt x="213519" y="836889"/>
                        <a:pt x="355600" y="185220"/>
                        <a:pt x="419100" y="47107"/>
                      </a:cubicBezTo>
                      <a:cubicBezTo>
                        <a:pt x="482600" y="-91006"/>
                        <a:pt x="513557" y="118545"/>
                        <a:pt x="538163" y="118545"/>
                      </a:cubicBezTo>
                      <a:cubicBezTo>
                        <a:pt x="562769" y="118545"/>
                        <a:pt x="556419" y="47901"/>
                        <a:pt x="566738" y="47107"/>
                      </a:cubicBezTo>
                      <a:cubicBezTo>
                        <a:pt x="577057" y="46313"/>
                        <a:pt x="587375" y="113782"/>
                        <a:pt x="600075" y="113782"/>
                      </a:cubicBezTo>
                      <a:cubicBezTo>
                        <a:pt x="612775" y="113782"/>
                        <a:pt x="631826" y="45520"/>
                        <a:pt x="642938" y="47107"/>
                      </a:cubicBezTo>
                      <a:cubicBezTo>
                        <a:pt x="654050" y="48694"/>
                        <a:pt x="655638" y="121720"/>
                        <a:pt x="666750" y="123307"/>
                      </a:cubicBezTo>
                      <a:cubicBezTo>
                        <a:pt x="677862" y="124894"/>
                        <a:pt x="696913" y="58219"/>
                        <a:pt x="709613" y="56632"/>
                      </a:cubicBezTo>
                      <a:cubicBezTo>
                        <a:pt x="722313" y="55045"/>
                        <a:pt x="731044" y="114576"/>
                        <a:pt x="742950" y="113782"/>
                      </a:cubicBezTo>
                      <a:cubicBezTo>
                        <a:pt x="754856" y="112988"/>
                        <a:pt x="765969" y="53457"/>
                        <a:pt x="781050" y="51870"/>
                      </a:cubicBezTo>
                      <a:cubicBezTo>
                        <a:pt x="796131" y="50283"/>
                        <a:pt x="819944" y="101876"/>
                        <a:pt x="833438" y="104257"/>
                      </a:cubicBezTo>
                      <a:cubicBezTo>
                        <a:pt x="846932" y="106638"/>
                        <a:pt x="850107" y="64570"/>
                        <a:pt x="862013" y="66157"/>
                      </a:cubicBezTo>
                      <a:cubicBezTo>
                        <a:pt x="873919" y="67744"/>
                        <a:pt x="893763" y="113782"/>
                        <a:pt x="904875" y="113782"/>
                      </a:cubicBezTo>
                      <a:cubicBezTo>
                        <a:pt x="915987" y="113782"/>
                        <a:pt x="916782" y="66157"/>
                        <a:pt x="928688" y="66157"/>
                      </a:cubicBezTo>
                      <a:cubicBezTo>
                        <a:pt x="940594" y="66157"/>
                        <a:pt x="962026" y="114576"/>
                        <a:pt x="976313" y="113782"/>
                      </a:cubicBezTo>
                      <a:cubicBezTo>
                        <a:pt x="990600" y="112988"/>
                        <a:pt x="1000919" y="64570"/>
                        <a:pt x="1014413" y="61395"/>
                      </a:cubicBezTo>
                      <a:cubicBezTo>
                        <a:pt x="1027907" y="58220"/>
                        <a:pt x="1040606" y="97113"/>
                        <a:pt x="1057275" y="94732"/>
                      </a:cubicBezTo>
                      <a:cubicBezTo>
                        <a:pt x="1073944" y="92351"/>
                        <a:pt x="1099344" y="43932"/>
                        <a:pt x="1114425" y="47107"/>
                      </a:cubicBezTo>
                      <a:cubicBezTo>
                        <a:pt x="1129506" y="50282"/>
                        <a:pt x="1133476" y="109813"/>
                        <a:pt x="1147763" y="113782"/>
                      </a:cubicBezTo>
                      <a:cubicBezTo>
                        <a:pt x="1162050" y="117751"/>
                        <a:pt x="1182688" y="70920"/>
                        <a:pt x="1200150" y="70920"/>
                      </a:cubicBezTo>
                      <a:cubicBezTo>
                        <a:pt x="1217612" y="70920"/>
                        <a:pt x="1235869" y="114576"/>
                        <a:pt x="1252538" y="113782"/>
                      </a:cubicBezTo>
                      <a:cubicBezTo>
                        <a:pt x="1269207" y="112988"/>
                        <a:pt x="1281113" y="67744"/>
                        <a:pt x="1300163" y="66157"/>
                      </a:cubicBezTo>
                      <a:cubicBezTo>
                        <a:pt x="1319213" y="64570"/>
                        <a:pt x="1349376" y="104257"/>
                        <a:pt x="1366838" y="104257"/>
                      </a:cubicBezTo>
                      <a:cubicBezTo>
                        <a:pt x="1384300" y="104257"/>
                        <a:pt x="1393032" y="65363"/>
                        <a:pt x="1404938" y="66157"/>
                      </a:cubicBezTo>
                      <a:cubicBezTo>
                        <a:pt x="1416844" y="66951"/>
                        <a:pt x="1425575" y="109814"/>
                        <a:pt x="1438275" y="109020"/>
                      </a:cubicBezTo>
                      <a:cubicBezTo>
                        <a:pt x="1450975" y="108226"/>
                        <a:pt x="1458119" y="59808"/>
                        <a:pt x="1481138" y="61395"/>
                      </a:cubicBezTo>
                      <a:cubicBezTo>
                        <a:pt x="1504157" y="62982"/>
                        <a:pt x="1552576" y="114576"/>
                        <a:pt x="1576388" y="118545"/>
                      </a:cubicBezTo>
                      <a:cubicBezTo>
                        <a:pt x="1600200" y="122514"/>
                        <a:pt x="1608138" y="86794"/>
                        <a:pt x="1624013" y="85207"/>
                      </a:cubicBezTo>
                      <a:cubicBezTo>
                        <a:pt x="1639888" y="83619"/>
                        <a:pt x="1658938" y="111401"/>
                        <a:pt x="1671638" y="109020"/>
                      </a:cubicBezTo>
                      <a:cubicBezTo>
                        <a:pt x="1684338" y="106639"/>
                        <a:pt x="1692275" y="88779"/>
                        <a:pt x="1700213" y="7092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974144" y="4340799"/>
                <a:ext cx="3810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057525" y="4354183"/>
                <a:ext cx="0" cy="7099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938531" y="5508914"/>
                <a:ext cx="1099607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734291" y="2493818"/>
                    <a:ext cx="5760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291" y="2493818"/>
                    <a:ext cx="57605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03563" y="3962399"/>
                    <a:ext cx="5813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563" y="3962399"/>
                    <a:ext cx="5813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558144" y="5070763"/>
                    <a:ext cx="7267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8144" y="5070763"/>
                    <a:ext cx="7267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066799" y="2119745"/>
                    <a:ext cx="10489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𝑣𝑜𝑙𝑡𝑎𝑔𝑒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799" y="2119745"/>
                    <a:ext cx="104894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258291" y="5541818"/>
                    <a:ext cx="4836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291" y="5541818"/>
                    <a:ext cx="48365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918363" y="2951018"/>
                    <a:ext cx="4525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363" y="2951018"/>
                    <a:ext cx="45256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918363" y="3713018"/>
                    <a:ext cx="4578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363" y="3713018"/>
                    <a:ext cx="45788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83509" y="5746369"/>
                  <a:ext cx="898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509" y="5746369"/>
                  <a:ext cx="89813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5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Exact Latency Constraint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0336" y="965399"/>
                <a:ext cx="7807036" cy="10191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An Exact Latency</a:t>
                </a:r>
                <a:r>
                  <a:rPr lang="en-US" dirty="0" smtClean="0"/>
                  <a:t> </a:t>
                </a:r>
                <a:r>
                  <a:rPr lang="en-US" dirty="0"/>
                  <a:t>constraint </a:t>
                </a:r>
                <a:r>
                  <a:rPr lang="en-US" dirty="0" smtClean="0"/>
                  <a:t>expresses that the latency between the occurrence of two events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↘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Times New Roman" panose="020206030504050203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charset="0"/>
                            <a:ea typeface="Times New Roman" panose="02020603050405020304" pitchFamily="18" charset="0"/>
                          </a:rPr>
                          <m:t> 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latin typeface="Bookman Old Style" panose="02050604050505020204" pitchFamily="18" charset="0"/>
                          </a:rPr>
                          <m:t>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r>
                  <a:rPr lang="en-US" dirty="0" smtClean="0"/>
                  <a:t>is equal to some value (c) with some tolerance (</a:t>
                </a:r>
                <a:r>
                  <a:rPr lang="en-US" dirty="0" err="1" smtClean="0"/>
                  <a:t>ε</a:t>
                </a:r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0336" y="965399"/>
                <a:ext cx="7807036" cy="1019175"/>
              </a:xfrm>
              <a:blipFill rotWithShape="0">
                <a:blip r:embed="rId2"/>
                <a:stretch>
                  <a:fillRect l="-312" t="-20238" r="-625" b="-6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008584" y="2069884"/>
                <a:ext cx="3554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/>
                          <m:t>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〈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latin typeface="Bookman Old Style" panose="02050604050505020204" pitchFamily="18" charset="0"/>
                          </a:rPr>
                          <m:t>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r>
                  <a:rPr lang="en-US" dirty="0" smtClean="0">
                    <a:latin typeface="Bookman Old Style" panose="02050604050505020204" pitchFamily="18" charset="0"/>
                  </a:rPr>
                  <a:t> = c ± </a:t>
                </a:r>
                <a:r>
                  <a:rPr lang="en-US" dirty="0" err="1" smtClean="0">
                    <a:latin typeface="Bookman Old Style" panose="02050604050505020204" pitchFamily="18" charset="0"/>
                  </a:rPr>
                  <a:t>ε</a:t>
                </a:r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84" y="2069884"/>
                <a:ext cx="355462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3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20805" y="4243532"/>
                <a:ext cx="272241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𝑎𝑛𝑎𝑙𝑜𝑔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en-US" b="0" dirty="0" smtClean="0">
                  <a:latin typeface="Bookman Old Style" panose="0205060405050502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↗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crossing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below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𝑐𝑟𝑜𝑠𝑠𝑖𝑛𝑔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𝑎𝑏𝑜𝑣𝑒</m:t>
                      </m:r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05" y="4243532"/>
                <a:ext cx="2722412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29442" b="-37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8540" y="2465593"/>
            <a:ext cx="4641954" cy="3890757"/>
            <a:chOff x="4502046" y="2224944"/>
            <a:chExt cx="4641954" cy="3890757"/>
          </a:xfrm>
        </p:grpSpPr>
        <p:grpSp>
          <p:nvGrpSpPr>
            <p:cNvPr id="63" name="Group 62"/>
            <p:cNvGrpSpPr/>
            <p:nvPr/>
          </p:nvGrpSpPr>
          <p:grpSpPr>
            <a:xfrm>
              <a:off x="4502046" y="2224944"/>
              <a:ext cx="4641954" cy="3791405"/>
              <a:chOff x="734291" y="2119745"/>
              <a:chExt cx="4641954" cy="3791405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3054926" y="2473037"/>
                <a:ext cx="1" cy="335279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Dot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940501" y="2501612"/>
                <a:ext cx="1" cy="335279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Dot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454726" y="2549237"/>
                <a:ext cx="1" cy="335279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1468582" y="2669761"/>
                <a:ext cx="3713018" cy="1362697"/>
              </a:xfrm>
              <a:custGeom>
                <a:avLst/>
                <a:gdLst>
                  <a:gd name="connsiteX0" fmla="*/ 0 w 3713018"/>
                  <a:gd name="connsiteY0" fmla="*/ 710748 h 1362697"/>
                  <a:gd name="connsiteX1" fmla="*/ 374073 w 3713018"/>
                  <a:gd name="connsiteY1" fmla="*/ 18021 h 1362697"/>
                  <a:gd name="connsiteX2" fmla="*/ 1011382 w 3713018"/>
                  <a:gd name="connsiteY2" fmla="*/ 1361912 h 1362697"/>
                  <a:gd name="connsiteX3" fmla="*/ 1620982 w 3713018"/>
                  <a:gd name="connsiteY3" fmla="*/ 225839 h 1362697"/>
                  <a:gd name="connsiteX4" fmla="*/ 1995054 w 3713018"/>
                  <a:gd name="connsiteY4" fmla="*/ 1070966 h 1362697"/>
                  <a:gd name="connsiteX5" fmla="*/ 2452254 w 3713018"/>
                  <a:gd name="connsiteY5" fmla="*/ 475221 h 1362697"/>
                  <a:gd name="connsiteX6" fmla="*/ 2729345 w 3713018"/>
                  <a:gd name="connsiteY6" fmla="*/ 863148 h 1362697"/>
                  <a:gd name="connsiteX7" fmla="*/ 3020291 w 3713018"/>
                  <a:gd name="connsiteY7" fmla="*/ 627621 h 1362697"/>
                  <a:gd name="connsiteX8" fmla="*/ 3713018 w 3713018"/>
                  <a:gd name="connsiteY8" fmla="*/ 627621 h 136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3018" h="1362697">
                    <a:moveTo>
                      <a:pt x="0" y="710748"/>
                    </a:moveTo>
                    <a:cubicBezTo>
                      <a:pt x="102754" y="310121"/>
                      <a:pt x="205509" y="-90506"/>
                      <a:pt x="374073" y="18021"/>
                    </a:cubicBezTo>
                    <a:cubicBezTo>
                      <a:pt x="542637" y="126548"/>
                      <a:pt x="803564" y="1327276"/>
                      <a:pt x="1011382" y="1361912"/>
                    </a:cubicBezTo>
                    <a:cubicBezTo>
                      <a:pt x="1219200" y="1396548"/>
                      <a:pt x="1457037" y="274330"/>
                      <a:pt x="1620982" y="225839"/>
                    </a:cubicBezTo>
                    <a:cubicBezTo>
                      <a:pt x="1784927" y="177348"/>
                      <a:pt x="1856509" y="1029402"/>
                      <a:pt x="1995054" y="1070966"/>
                    </a:cubicBezTo>
                    <a:cubicBezTo>
                      <a:pt x="2133599" y="1112530"/>
                      <a:pt x="2329872" y="509857"/>
                      <a:pt x="2452254" y="475221"/>
                    </a:cubicBezTo>
                    <a:cubicBezTo>
                      <a:pt x="2574636" y="440585"/>
                      <a:pt x="2634672" y="837748"/>
                      <a:pt x="2729345" y="863148"/>
                    </a:cubicBezTo>
                    <a:cubicBezTo>
                      <a:pt x="2824018" y="888548"/>
                      <a:pt x="2856346" y="666875"/>
                      <a:pt x="3020291" y="627621"/>
                    </a:cubicBezTo>
                    <a:cubicBezTo>
                      <a:pt x="3184236" y="588367"/>
                      <a:pt x="3448627" y="607994"/>
                      <a:pt x="3713018" y="627621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482436" y="3394364"/>
                <a:ext cx="3796146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983669" y="2826324"/>
                <a:ext cx="3810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943100" y="2842260"/>
                <a:ext cx="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1457036" y="5070764"/>
                <a:ext cx="3796146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1459704" y="4058168"/>
                <a:ext cx="3836196" cy="969521"/>
                <a:chOff x="1459705" y="4058168"/>
                <a:chExt cx="2326483" cy="969521"/>
              </a:xfrm>
            </p:grpSpPr>
            <p:sp>
              <p:nvSpPr>
                <p:cNvPr id="47" name="Freeform 46"/>
                <p:cNvSpPr/>
                <p:nvPr/>
              </p:nvSpPr>
              <p:spPr>
                <a:xfrm>
                  <a:off x="1459705" y="4750546"/>
                  <a:ext cx="631033" cy="231049"/>
                </a:xfrm>
                <a:custGeom>
                  <a:avLst/>
                  <a:gdLst>
                    <a:gd name="connsiteX0" fmla="*/ 0 w 1081088"/>
                    <a:gd name="connsiteY0" fmla="*/ 152448 h 231049"/>
                    <a:gd name="connsiteX1" fmla="*/ 73819 w 1081088"/>
                    <a:gd name="connsiteY1" fmla="*/ 14335 h 231049"/>
                    <a:gd name="connsiteX2" fmla="*/ 128588 w 1081088"/>
                    <a:gd name="connsiteY2" fmla="*/ 231029 h 231049"/>
                    <a:gd name="connsiteX3" fmla="*/ 202407 w 1081088"/>
                    <a:gd name="connsiteY3" fmla="*/ 48 h 231049"/>
                    <a:gd name="connsiteX4" fmla="*/ 290513 w 1081088"/>
                    <a:gd name="connsiteY4" fmla="*/ 221504 h 231049"/>
                    <a:gd name="connsiteX5" fmla="*/ 357188 w 1081088"/>
                    <a:gd name="connsiteY5" fmla="*/ 11954 h 231049"/>
                    <a:gd name="connsiteX6" fmla="*/ 431007 w 1081088"/>
                    <a:gd name="connsiteY6" fmla="*/ 204835 h 231049"/>
                    <a:gd name="connsiteX7" fmla="*/ 511969 w 1081088"/>
                    <a:gd name="connsiteY7" fmla="*/ 4810 h 231049"/>
                    <a:gd name="connsiteX8" fmla="*/ 592932 w 1081088"/>
                    <a:gd name="connsiteY8" fmla="*/ 211979 h 231049"/>
                    <a:gd name="connsiteX9" fmla="*/ 650082 w 1081088"/>
                    <a:gd name="connsiteY9" fmla="*/ 48 h 231049"/>
                    <a:gd name="connsiteX10" fmla="*/ 728663 w 1081088"/>
                    <a:gd name="connsiteY10" fmla="*/ 190548 h 231049"/>
                    <a:gd name="connsiteX11" fmla="*/ 797719 w 1081088"/>
                    <a:gd name="connsiteY11" fmla="*/ 48 h 231049"/>
                    <a:gd name="connsiteX12" fmla="*/ 892969 w 1081088"/>
                    <a:gd name="connsiteY12" fmla="*/ 183404 h 231049"/>
                    <a:gd name="connsiteX13" fmla="*/ 947738 w 1081088"/>
                    <a:gd name="connsiteY13" fmla="*/ 4810 h 231049"/>
                    <a:gd name="connsiteX14" fmla="*/ 1016794 w 1081088"/>
                    <a:gd name="connsiteY14" fmla="*/ 176260 h 231049"/>
                    <a:gd name="connsiteX15" fmla="*/ 1081088 w 1081088"/>
                    <a:gd name="connsiteY15" fmla="*/ 11954 h 23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1088" h="231049">
                      <a:moveTo>
                        <a:pt x="0" y="152448"/>
                      </a:moveTo>
                      <a:cubicBezTo>
                        <a:pt x="26194" y="76843"/>
                        <a:pt x="52388" y="1238"/>
                        <a:pt x="73819" y="14335"/>
                      </a:cubicBezTo>
                      <a:cubicBezTo>
                        <a:pt x="95250" y="27432"/>
                        <a:pt x="107157" y="233410"/>
                        <a:pt x="128588" y="231029"/>
                      </a:cubicBezTo>
                      <a:cubicBezTo>
                        <a:pt x="150019" y="228648"/>
                        <a:pt x="175420" y="1635"/>
                        <a:pt x="202407" y="48"/>
                      </a:cubicBezTo>
                      <a:cubicBezTo>
                        <a:pt x="229394" y="-1539"/>
                        <a:pt x="264716" y="219520"/>
                        <a:pt x="290513" y="221504"/>
                      </a:cubicBezTo>
                      <a:cubicBezTo>
                        <a:pt x="316310" y="223488"/>
                        <a:pt x="333772" y="14732"/>
                        <a:pt x="357188" y="11954"/>
                      </a:cubicBezTo>
                      <a:cubicBezTo>
                        <a:pt x="380604" y="9176"/>
                        <a:pt x="405210" y="206026"/>
                        <a:pt x="431007" y="204835"/>
                      </a:cubicBezTo>
                      <a:cubicBezTo>
                        <a:pt x="456804" y="203644"/>
                        <a:pt x="484982" y="3619"/>
                        <a:pt x="511969" y="4810"/>
                      </a:cubicBezTo>
                      <a:cubicBezTo>
                        <a:pt x="538956" y="6001"/>
                        <a:pt x="569913" y="212773"/>
                        <a:pt x="592932" y="211979"/>
                      </a:cubicBezTo>
                      <a:cubicBezTo>
                        <a:pt x="615951" y="211185"/>
                        <a:pt x="627460" y="3620"/>
                        <a:pt x="650082" y="48"/>
                      </a:cubicBezTo>
                      <a:cubicBezTo>
                        <a:pt x="672704" y="-3524"/>
                        <a:pt x="704057" y="190548"/>
                        <a:pt x="728663" y="190548"/>
                      </a:cubicBezTo>
                      <a:cubicBezTo>
                        <a:pt x="753269" y="190548"/>
                        <a:pt x="770335" y="1239"/>
                        <a:pt x="797719" y="48"/>
                      </a:cubicBezTo>
                      <a:cubicBezTo>
                        <a:pt x="825103" y="-1143"/>
                        <a:pt x="867966" y="182610"/>
                        <a:pt x="892969" y="183404"/>
                      </a:cubicBezTo>
                      <a:cubicBezTo>
                        <a:pt x="917972" y="184198"/>
                        <a:pt x="927101" y="6001"/>
                        <a:pt x="947738" y="4810"/>
                      </a:cubicBezTo>
                      <a:cubicBezTo>
                        <a:pt x="968375" y="3619"/>
                        <a:pt x="994569" y="175069"/>
                        <a:pt x="1016794" y="176260"/>
                      </a:cubicBezTo>
                      <a:cubicBezTo>
                        <a:pt x="1039019" y="177451"/>
                        <a:pt x="1062832" y="12748"/>
                        <a:pt x="1081088" y="1195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2085975" y="4058168"/>
                  <a:ext cx="1700213" cy="969521"/>
                </a:xfrm>
                <a:custGeom>
                  <a:avLst/>
                  <a:gdLst>
                    <a:gd name="connsiteX0" fmla="*/ 0 w 1700213"/>
                    <a:gd name="connsiteY0" fmla="*/ 699570 h 969521"/>
                    <a:gd name="connsiteX1" fmla="*/ 52388 w 1700213"/>
                    <a:gd name="connsiteY1" fmla="*/ 861495 h 969521"/>
                    <a:gd name="connsiteX2" fmla="*/ 80963 w 1700213"/>
                    <a:gd name="connsiteY2" fmla="*/ 709095 h 969521"/>
                    <a:gd name="connsiteX3" fmla="*/ 157163 w 1700213"/>
                    <a:gd name="connsiteY3" fmla="*/ 947220 h 969521"/>
                    <a:gd name="connsiteX4" fmla="*/ 419100 w 1700213"/>
                    <a:gd name="connsiteY4" fmla="*/ 47107 h 969521"/>
                    <a:gd name="connsiteX5" fmla="*/ 538163 w 1700213"/>
                    <a:gd name="connsiteY5" fmla="*/ 118545 h 969521"/>
                    <a:gd name="connsiteX6" fmla="*/ 566738 w 1700213"/>
                    <a:gd name="connsiteY6" fmla="*/ 47107 h 969521"/>
                    <a:gd name="connsiteX7" fmla="*/ 600075 w 1700213"/>
                    <a:gd name="connsiteY7" fmla="*/ 113782 h 969521"/>
                    <a:gd name="connsiteX8" fmla="*/ 642938 w 1700213"/>
                    <a:gd name="connsiteY8" fmla="*/ 47107 h 969521"/>
                    <a:gd name="connsiteX9" fmla="*/ 666750 w 1700213"/>
                    <a:gd name="connsiteY9" fmla="*/ 123307 h 969521"/>
                    <a:gd name="connsiteX10" fmla="*/ 709613 w 1700213"/>
                    <a:gd name="connsiteY10" fmla="*/ 56632 h 969521"/>
                    <a:gd name="connsiteX11" fmla="*/ 742950 w 1700213"/>
                    <a:gd name="connsiteY11" fmla="*/ 113782 h 969521"/>
                    <a:gd name="connsiteX12" fmla="*/ 781050 w 1700213"/>
                    <a:gd name="connsiteY12" fmla="*/ 51870 h 969521"/>
                    <a:gd name="connsiteX13" fmla="*/ 833438 w 1700213"/>
                    <a:gd name="connsiteY13" fmla="*/ 104257 h 969521"/>
                    <a:gd name="connsiteX14" fmla="*/ 862013 w 1700213"/>
                    <a:gd name="connsiteY14" fmla="*/ 66157 h 969521"/>
                    <a:gd name="connsiteX15" fmla="*/ 904875 w 1700213"/>
                    <a:gd name="connsiteY15" fmla="*/ 113782 h 969521"/>
                    <a:gd name="connsiteX16" fmla="*/ 928688 w 1700213"/>
                    <a:gd name="connsiteY16" fmla="*/ 66157 h 969521"/>
                    <a:gd name="connsiteX17" fmla="*/ 976313 w 1700213"/>
                    <a:gd name="connsiteY17" fmla="*/ 113782 h 969521"/>
                    <a:gd name="connsiteX18" fmla="*/ 1014413 w 1700213"/>
                    <a:gd name="connsiteY18" fmla="*/ 61395 h 969521"/>
                    <a:gd name="connsiteX19" fmla="*/ 1057275 w 1700213"/>
                    <a:gd name="connsiteY19" fmla="*/ 94732 h 969521"/>
                    <a:gd name="connsiteX20" fmla="*/ 1114425 w 1700213"/>
                    <a:gd name="connsiteY20" fmla="*/ 47107 h 969521"/>
                    <a:gd name="connsiteX21" fmla="*/ 1147763 w 1700213"/>
                    <a:gd name="connsiteY21" fmla="*/ 113782 h 969521"/>
                    <a:gd name="connsiteX22" fmla="*/ 1200150 w 1700213"/>
                    <a:gd name="connsiteY22" fmla="*/ 70920 h 969521"/>
                    <a:gd name="connsiteX23" fmla="*/ 1252538 w 1700213"/>
                    <a:gd name="connsiteY23" fmla="*/ 113782 h 969521"/>
                    <a:gd name="connsiteX24" fmla="*/ 1300163 w 1700213"/>
                    <a:gd name="connsiteY24" fmla="*/ 66157 h 969521"/>
                    <a:gd name="connsiteX25" fmla="*/ 1366838 w 1700213"/>
                    <a:gd name="connsiteY25" fmla="*/ 104257 h 969521"/>
                    <a:gd name="connsiteX26" fmla="*/ 1404938 w 1700213"/>
                    <a:gd name="connsiteY26" fmla="*/ 66157 h 969521"/>
                    <a:gd name="connsiteX27" fmla="*/ 1438275 w 1700213"/>
                    <a:gd name="connsiteY27" fmla="*/ 109020 h 969521"/>
                    <a:gd name="connsiteX28" fmla="*/ 1481138 w 1700213"/>
                    <a:gd name="connsiteY28" fmla="*/ 61395 h 969521"/>
                    <a:gd name="connsiteX29" fmla="*/ 1576388 w 1700213"/>
                    <a:gd name="connsiteY29" fmla="*/ 118545 h 969521"/>
                    <a:gd name="connsiteX30" fmla="*/ 1624013 w 1700213"/>
                    <a:gd name="connsiteY30" fmla="*/ 85207 h 969521"/>
                    <a:gd name="connsiteX31" fmla="*/ 1671638 w 1700213"/>
                    <a:gd name="connsiteY31" fmla="*/ 109020 h 969521"/>
                    <a:gd name="connsiteX32" fmla="*/ 1700213 w 1700213"/>
                    <a:gd name="connsiteY32" fmla="*/ 70920 h 969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700213" h="969521">
                      <a:moveTo>
                        <a:pt x="0" y="699570"/>
                      </a:moveTo>
                      <a:cubicBezTo>
                        <a:pt x="19447" y="779739"/>
                        <a:pt x="38894" y="859908"/>
                        <a:pt x="52388" y="861495"/>
                      </a:cubicBezTo>
                      <a:cubicBezTo>
                        <a:pt x="65882" y="863082"/>
                        <a:pt x="63501" y="694808"/>
                        <a:pt x="80963" y="709095"/>
                      </a:cubicBezTo>
                      <a:cubicBezTo>
                        <a:pt x="98425" y="723382"/>
                        <a:pt x="100807" y="1057551"/>
                        <a:pt x="157163" y="947220"/>
                      </a:cubicBezTo>
                      <a:cubicBezTo>
                        <a:pt x="213519" y="836889"/>
                        <a:pt x="355600" y="185220"/>
                        <a:pt x="419100" y="47107"/>
                      </a:cubicBezTo>
                      <a:cubicBezTo>
                        <a:pt x="482600" y="-91006"/>
                        <a:pt x="513557" y="118545"/>
                        <a:pt x="538163" y="118545"/>
                      </a:cubicBezTo>
                      <a:cubicBezTo>
                        <a:pt x="562769" y="118545"/>
                        <a:pt x="556419" y="47901"/>
                        <a:pt x="566738" y="47107"/>
                      </a:cubicBezTo>
                      <a:cubicBezTo>
                        <a:pt x="577057" y="46313"/>
                        <a:pt x="587375" y="113782"/>
                        <a:pt x="600075" y="113782"/>
                      </a:cubicBezTo>
                      <a:cubicBezTo>
                        <a:pt x="612775" y="113782"/>
                        <a:pt x="631826" y="45520"/>
                        <a:pt x="642938" y="47107"/>
                      </a:cubicBezTo>
                      <a:cubicBezTo>
                        <a:pt x="654050" y="48694"/>
                        <a:pt x="655638" y="121720"/>
                        <a:pt x="666750" y="123307"/>
                      </a:cubicBezTo>
                      <a:cubicBezTo>
                        <a:pt x="677862" y="124894"/>
                        <a:pt x="696913" y="58219"/>
                        <a:pt x="709613" y="56632"/>
                      </a:cubicBezTo>
                      <a:cubicBezTo>
                        <a:pt x="722313" y="55045"/>
                        <a:pt x="731044" y="114576"/>
                        <a:pt x="742950" y="113782"/>
                      </a:cubicBezTo>
                      <a:cubicBezTo>
                        <a:pt x="754856" y="112988"/>
                        <a:pt x="765969" y="53457"/>
                        <a:pt x="781050" y="51870"/>
                      </a:cubicBezTo>
                      <a:cubicBezTo>
                        <a:pt x="796131" y="50283"/>
                        <a:pt x="819944" y="101876"/>
                        <a:pt x="833438" y="104257"/>
                      </a:cubicBezTo>
                      <a:cubicBezTo>
                        <a:pt x="846932" y="106638"/>
                        <a:pt x="850107" y="64570"/>
                        <a:pt x="862013" y="66157"/>
                      </a:cubicBezTo>
                      <a:cubicBezTo>
                        <a:pt x="873919" y="67744"/>
                        <a:pt x="893763" y="113782"/>
                        <a:pt x="904875" y="113782"/>
                      </a:cubicBezTo>
                      <a:cubicBezTo>
                        <a:pt x="915987" y="113782"/>
                        <a:pt x="916782" y="66157"/>
                        <a:pt x="928688" y="66157"/>
                      </a:cubicBezTo>
                      <a:cubicBezTo>
                        <a:pt x="940594" y="66157"/>
                        <a:pt x="962026" y="114576"/>
                        <a:pt x="976313" y="113782"/>
                      </a:cubicBezTo>
                      <a:cubicBezTo>
                        <a:pt x="990600" y="112988"/>
                        <a:pt x="1000919" y="64570"/>
                        <a:pt x="1014413" y="61395"/>
                      </a:cubicBezTo>
                      <a:cubicBezTo>
                        <a:pt x="1027907" y="58220"/>
                        <a:pt x="1040606" y="97113"/>
                        <a:pt x="1057275" y="94732"/>
                      </a:cubicBezTo>
                      <a:cubicBezTo>
                        <a:pt x="1073944" y="92351"/>
                        <a:pt x="1099344" y="43932"/>
                        <a:pt x="1114425" y="47107"/>
                      </a:cubicBezTo>
                      <a:cubicBezTo>
                        <a:pt x="1129506" y="50282"/>
                        <a:pt x="1133476" y="109813"/>
                        <a:pt x="1147763" y="113782"/>
                      </a:cubicBezTo>
                      <a:cubicBezTo>
                        <a:pt x="1162050" y="117751"/>
                        <a:pt x="1182688" y="70920"/>
                        <a:pt x="1200150" y="70920"/>
                      </a:cubicBezTo>
                      <a:cubicBezTo>
                        <a:pt x="1217612" y="70920"/>
                        <a:pt x="1235869" y="114576"/>
                        <a:pt x="1252538" y="113782"/>
                      </a:cubicBezTo>
                      <a:cubicBezTo>
                        <a:pt x="1269207" y="112988"/>
                        <a:pt x="1281113" y="67744"/>
                        <a:pt x="1300163" y="66157"/>
                      </a:cubicBezTo>
                      <a:cubicBezTo>
                        <a:pt x="1319213" y="64570"/>
                        <a:pt x="1349376" y="104257"/>
                        <a:pt x="1366838" y="104257"/>
                      </a:cubicBezTo>
                      <a:cubicBezTo>
                        <a:pt x="1384300" y="104257"/>
                        <a:pt x="1393032" y="65363"/>
                        <a:pt x="1404938" y="66157"/>
                      </a:cubicBezTo>
                      <a:cubicBezTo>
                        <a:pt x="1416844" y="66951"/>
                        <a:pt x="1425575" y="109814"/>
                        <a:pt x="1438275" y="109020"/>
                      </a:cubicBezTo>
                      <a:cubicBezTo>
                        <a:pt x="1450975" y="108226"/>
                        <a:pt x="1458119" y="59808"/>
                        <a:pt x="1481138" y="61395"/>
                      </a:cubicBezTo>
                      <a:cubicBezTo>
                        <a:pt x="1504157" y="62982"/>
                        <a:pt x="1552576" y="114576"/>
                        <a:pt x="1576388" y="118545"/>
                      </a:cubicBezTo>
                      <a:cubicBezTo>
                        <a:pt x="1600200" y="122514"/>
                        <a:pt x="1608138" y="86794"/>
                        <a:pt x="1624013" y="85207"/>
                      </a:cubicBezTo>
                      <a:cubicBezTo>
                        <a:pt x="1639888" y="83619"/>
                        <a:pt x="1658938" y="111401"/>
                        <a:pt x="1671638" y="109020"/>
                      </a:cubicBezTo>
                      <a:cubicBezTo>
                        <a:pt x="1684338" y="106639"/>
                        <a:pt x="1692275" y="88779"/>
                        <a:pt x="1700213" y="7092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974144" y="4340799"/>
                <a:ext cx="3810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057525" y="4354183"/>
                <a:ext cx="0" cy="7099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1938531" y="5508914"/>
                <a:ext cx="1099607" cy="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734291" y="2493818"/>
                    <a:ext cx="5760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291" y="2493818"/>
                    <a:ext cx="57605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03563" y="3962399"/>
                    <a:ext cx="5813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563" y="3962399"/>
                    <a:ext cx="5813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558144" y="5070763"/>
                    <a:ext cx="7267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8144" y="5070763"/>
                    <a:ext cx="7267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066799" y="2119745"/>
                    <a:ext cx="10489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𝑣𝑜𝑙𝑡𝑎𝑔𝑒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799" y="2119745"/>
                    <a:ext cx="104894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258291" y="5541818"/>
                    <a:ext cx="4836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291" y="5541818"/>
                    <a:ext cx="48365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918363" y="2951018"/>
                    <a:ext cx="4525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363" y="2951018"/>
                    <a:ext cx="45256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918363" y="3713018"/>
                    <a:ext cx="4578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363" y="3713018"/>
                    <a:ext cx="45788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83509" y="5746369"/>
                  <a:ext cx="17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</a:rPr>
                          <m:t>𝑐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latin typeface="Bookman Old Style" panose="02050604050505020204" pitchFamily="18" charset="0"/>
                          </a:rPr>
                          <m:t>ε</m:t>
                        </m:r>
                        <m:r>
                          <a:rPr lang="en-US" b="0" i="0" dirty="0" smtClean="0">
                            <a:latin typeface="Cambria Math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>
                            <a:latin typeface="Bookman Old Style" panose="0205060405050502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509" y="5746369"/>
                  <a:ext cx="176606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0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Latency Constraint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1734" y="999835"/>
                <a:ext cx="8514383" cy="10191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Latency</a:t>
                </a:r>
                <a:r>
                  <a:rPr lang="en-US" dirty="0"/>
                  <a:t> constraint </a:t>
                </a:r>
                <a:r>
                  <a:rPr lang="en-US" dirty="0" smtClean="0"/>
                  <a:t>captures the </a:t>
                </a:r>
                <a:r>
                  <a:rPr lang="en-US" dirty="0"/>
                  <a:t>time difference between the occurrence of </a:t>
                </a:r>
                <a:r>
                  <a:rPr lang="en-US" dirty="0" smtClean="0"/>
                  <a:t>two events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ndara" charset="0"/>
                            <a:cs typeface="Candara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ndara" charset="0"/>
                                <a:cs typeface="Candara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ndara" charset="0"/>
                                    <a:cs typeface="Candara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ndara" charset="0"/>
                                    <a:cs typeface="Candara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ndara" charset="0"/>
                                    <a:cs typeface="Candara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ndara" charset="0"/>
                                <a:cs typeface="Candara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ndara" charset="0"/>
                                <a:cs typeface="Candara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ndara" charset="0"/>
                                    <a:cs typeface="Candara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ndara" charset="0"/>
                                    <a:cs typeface="Candara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ndara" charset="0"/>
                                    <a:cs typeface="Candara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ndara" charset="0"/>
                                <a:cs typeface="Candara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ndara" charset="0"/>
                                <a:ea typeface="Candara" charset="0"/>
                                <a:cs typeface="Candara" charset="0"/>
                              </a:rPr>
                              <m:t>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ndara" charset="0"/>
                            <a:cs typeface="Candara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ndara" charset="0"/>
                            <a:cs typeface="Candara" charset="0"/>
                          </a:rPr>
                          <m:t>𝑎𝑛𝑑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ndara" charset="0"/>
                            <a:cs typeface="Candara" charset="0"/>
                          </a:rPr>
                          <m:t> 〈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ndara" charset="0"/>
                                <a:cs typeface="Candara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ndara" charset="0"/>
                                <a:cs typeface="Candara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ndara" charset="0"/>
                                <a:cs typeface="Candara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ndara" charset="0"/>
                            <a:cs typeface="Candara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ndara" charset="0"/>
                            <a:cs typeface="Candara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ndara" charset="0"/>
                                <a:cs typeface="Candara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ndara" charset="0"/>
                                <a:cs typeface="Candara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ndara" charset="0"/>
                                <a:cs typeface="Candara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ndara" charset="0"/>
                            <a:cs typeface="Candara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ndara" charset="0"/>
                            <a:ea typeface="Candara" charset="0"/>
                            <a:cs typeface="Candara" charset="0"/>
                          </a:rPr>
                          <m:t>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ndara" charset="0"/>
                            <a:cs typeface="Candara" charset="0"/>
                          </a:rPr>
                          <m:t>〉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Candara" charset="0"/>
                    <a:ea typeface="Candara" charset="0"/>
                    <a:cs typeface="Candara" charset="0"/>
                  </a:rPr>
                  <a:t>.</a:t>
                </a:r>
                <a:endParaRPr lang="en-US" dirty="0" smtClean="0">
                  <a:latin typeface="Candara" charset="0"/>
                  <a:ea typeface="Candara" charset="0"/>
                  <a:cs typeface="Candara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1734" y="999835"/>
                <a:ext cx="8514383" cy="1019175"/>
              </a:xfrm>
              <a:blipFill rotWithShape="0">
                <a:blip r:embed="rId2"/>
                <a:stretch>
                  <a:fillRect l="-644" t="-5389" r="-644" b="-37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4502046" y="2224944"/>
            <a:ext cx="4641954" cy="3791405"/>
            <a:chOff x="734291" y="2119745"/>
            <a:chExt cx="4641954" cy="379140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3054926" y="2473037"/>
              <a:ext cx="1" cy="3352799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940501" y="2501612"/>
              <a:ext cx="1" cy="3352799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454726" y="2549237"/>
              <a:ext cx="1" cy="3352799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1468582" y="2669761"/>
              <a:ext cx="3713018" cy="1362697"/>
            </a:xfrm>
            <a:custGeom>
              <a:avLst/>
              <a:gdLst>
                <a:gd name="connsiteX0" fmla="*/ 0 w 3713018"/>
                <a:gd name="connsiteY0" fmla="*/ 710748 h 1362697"/>
                <a:gd name="connsiteX1" fmla="*/ 374073 w 3713018"/>
                <a:gd name="connsiteY1" fmla="*/ 18021 h 1362697"/>
                <a:gd name="connsiteX2" fmla="*/ 1011382 w 3713018"/>
                <a:gd name="connsiteY2" fmla="*/ 1361912 h 1362697"/>
                <a:gd name="connsiteX3" fmla="*/ 1620982 w 3713018"/>
                <a:gd name="connsiteY3" fmla="*/ 225839 h 1362697"/>
                <a:gd name="connsiteX4" fmla="*/ 1995054 w 3713018"/>
                <a:gd name="connsiteY4" fmla="*/ 1070966 h 1362697"/>
                <a:gd name="connsiteX5" fmla="*/ 2452254 w 3713018"/>
                <a:gd name="connsiteY5" fmla="*/ 475221 h 1362697"/>
                <a:gd name="connsiteX6" fmla="*/ 2729345 w 3713018"/>
                <a:gd name="connsiteY6" fmla="*/ 863148 h 1362697"/>
                <a:gd name="connsiteX7" fmla="*/ 3020291 w 3713018"/>
                <a:gd name="connsiteY7" fmla="*/ 627621 h 1362697"/>
                <a:gd name="connsiteX8" fmla="*/ 3713018 w 3713018"/>
                <a:gd name="connsiteY8" fmla="*/ 627621 h 136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3018" h="1362697">
                  <a:moveTo>
                    <a:pt x="0" y="710748"/>
                  </a:moveTo>
                  <a:cubicBezTo>
                    <a:pt x="102754" y="310121"/>
                    <a:pt x="205509" y="-90506"/>
                    <a:pt x="374073" y="18021"/>
                  </a:cubicBezTo>
                  <a:cubicBezTo>
                    <a:pt x="542637" y="126548"/>
                    <a:pt x="803564" y="1327276"/>
                    <a:pt x="1011382" y="1361912"/>
                  </a:cubicBezTo>
                  <a:cubicBezTo>
                    <a:pt x="1219200" y="1396548"/>
                    <a:pt x="1457037" y="274330"/>
                    <a:pt x="1620982" y="225839"/>
                  </a:cubicBezTo>
                  <a:cubicBezTo>
                    <a:pt x="1784927" y="177348"/>
                    <a:pt x="1856509" y="1029402"/>
                    <a:pt x="1995054" y="1070966"/>
                  </a:cubicBezTo>
                  <a:cubicBezTo>
                    <a:pt x="2133599" y="1112530"/>
                    <a:pt x="2329872" y="509857"/>
                    <a:pt x="2452254" y="475221"/>
                  </a:cubicBezTo>
                  <a:cubicBezTo>
                    <a:pt x="2574636" y="440585"/>
                    <a:pt x="2634672" y="837748"/>
                    <a:pt x="2729345" y="863148"/>
                  </a:cubicBezTo>
                  <a:cubicBezTo>
                    <a:pt x="2824018" y="888548"/>
                    <a:pt x="2856346" y="666875"/>
                    <a:pt x="3020291" y="627621"/>
                  </a:cubicBezTo>
                  <a:cubicBezTo>
                    <a:pt x="3184236" y="588367"/>
                    <a:pt x="3448627" y="607994"/>
                    <a:pt x="3713018" y="627621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82436" y="3394364"/>
              <a:ext cx="3796146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83669" y="2826324"/>
              <a:ext cx="38100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943100" y="2842260"/>
              <a:ext cx="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457036" y="5070764"/>
              <a:ext cx="3796146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1459704" y="4058168"/>
              <a:ext cx="3836196" cy="969521"/>
              <a:chOff x="1459705" y="4058168"/>
              <a:chExt cx="2326483" cy="969521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1459705" y="4750546"/>
                <a:ext cx="631033" cy="231049"/>
              </a:xfrm>
              <a:custGeom>
                <a:avLst/>
                <a:gdLst>
                  <a:gd name="connsiteX0" fmla="*/ 0 w 1081088"/>
                  <a:gd name="connsiteY0" fmla="*/ 152448 h 231049"/>
                  <a:gd name="connsiteX1" fmla="*/ 73819 w 1081088"/>
                  <a:gd name="connsiteY1" fmla="*/ 14335 h 231049"/>
                  <a:gd name="connsiteX2" fmla="*/ 128588 w 1081088"/>
                  <a:gd name="connsiteY2" fmla="*/ 231029 h 231049"/>
                  <a:gd name="connsiteX3" fmla="*/ 202407 w 1081088"/>
                  <a:gd name="connsiteY3" fmla="*/ 48 h 231049"/>
                  <a:gd name="connsiteX4" fmla="*/ 290513 w 1081088"/>
                  <a:gd name="connsiteY4" fmla="*/ 221504 h 231049"/>
                  <a:gd name="connsiteX5" fmla="*/ 357188 w 1081088"/>
                  <a:gd name="connsiteY5" fmla="*/ 11954 h 231049"/>
                  <a:gd name="connsiteX6" fmla="*/ 431007 w 1081088"/>
                  <a:gd name="connsiteY6" fmla="*/ 204835 h 231049"/>
                  <a:gd name="connsiteX7" fmla="*/ 511969 w 1081088"/>
                  <a:gd name="connsiteY7" fmla="*/ 4810 h 231049"/>
                  <a:gd name="connsiteX8" fmla="*/ 592932 w 1081088"/>
                  <a:gd name="connsiteY8" fmla="*/ 211979 h 231049"/>
                  <a:gd name="connsiteX9" fmla="*/ 650082 w 1081088"/>
                  <a:gd name="connsiteY9" fmla="*/ 48 h 231049"/>
                  <a:gd name="connsiteX10" fmla="*/ 728663 w 1081088"/>
                  <a:gd name="connsiteY10" fmla="*/ 190548 h 231049"/>
                  <a:gd name="connsiteX11" fmla="*/ 797719 w 1081088"/>
                  <a:gd name="connsiteY11" fmla="*/ 48 h 231049"/>
                  <a:gd name="connsiteX12" fmla="*/ 892969 w 1081088"/>
                  <a:gd name="connsiteY12" fmla="*/ 183404 h 231049"/>
                  <a:gd name="connsiteX13" fmla="*/ 947738 w 1081088"/>
                  <a:gd name="connsiteY13" fmla="*/ 4810 h 231049"/>
                  <a:gd name="connsiteX14" fmla="*/ 1016794 w 1081088"/>
                  <a:gd name="connsiteY14" fmla="*/ 176260 h 231049"/>
                  <a:gd name="connsiteX15" fmla="*/ 1081088 w 1081088"/>
                  <a:gd name="connsiteY15" fmla="*/ 11954 h 23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1088" h="231049">
                    <a:moveTo>
                      <a:pt x="0" y="152448"/>
                    </a:moveTo>
                    <a:cubicBezTo>
                      <a:pt x="26194" y="76843"/>
                      <a:pt x="52388" y="1238"/>
                      <a:pt x="73819" y="14335"/>
                    </a:cubicBezTo>
                    <a:cubicBezTo>
                      <a:pt x="95250" y="27432"/>
                      <a:pt x="107157" y="233410"/>
                      <a:pt x="128588" y="231029"/>
                    </a:cubicBezTo>
                    <a:cubicBezTo>
                      <a:pt x="150019" y="228648"/>
                      <a:pt x="175420" y="1635"/>
                      <a:pt x="202407" y="48"/>
                    </a:cubicBezTo>
                    <a:cubicBezTo>
                      <a:pt x="229394" y="-1539"/>
                      <a:pt x="264716" y="219520"/>
                      <a:pt x="290513" y="221504"/>
                    </a:cubicBezTo>
                    <a:cubicBezTo>
                      <a:pt x="316310" y="223488"/>
                      <a:pt x="333772" y="14732"/>
                      <a:pt x="357188" y="11954"/>
                    </a:cubicBezTo>
                    <a:cubicBezTo>
                      <a:pt x="380604" y="9176"/>
                      <a:pt x="405210" y="206026"/>
                      <a:pt x="431007" y="204835"/>
                    </a:cubicBezTo>
                    <a:cubicBezTo>
                      <a:pt x="456804" y="203644"/>
                      <a:pt x="484982" y="3619"/>
                      <a:pt x="511969" y="4810"/>
                    </a:cubicBezTo>
                    <a:cubicBezTo>
                      <a:pt x="538956" y="6001"/>
                      <a:pt x="569913" y="212773"/>
                      <a:pt x="592932" y="211979"/>
                    </a:cubicBezTo>
                    <a:cubicBezTo>
                      <a:pt x="615951" y="211185"/>
                      <a:pt x="627460" y="3620"/>
                      <a:pt x="650082" y="48"/>
                    </a:cubicBezTo>
                    <a:cubicBezTo>
                      <a:pt x="672704" y="-3524"/>
                      <a:pt x="704057" y="190548"/>
                      <a:pt x="728663" y="190548"/>
                    </a:cubicBezTo>
                    <a:cubicBezTo>
                      <a:pt x="753269" y="190548"/>
                      <a:pt x="770335" y="1239"/>
                      <a:pt x="797719" y="48"/>
                    </a:cubicBezTo>
                    <a:cubicBezTo>
                      <a:pt x="825103" y="-1143"/>
                      <a:pt x="867966" y="182610"/>
                      <a:pt x="892969" y="183404"/>
                    </a:cubicBezTo>
                    <a:cubicBezTo>
                      <a:pt x="917972" y="184198"/>
                      <a:pt x="927101" y="6001"/>
                      <a:pt x="947738" y="4810"/>
                    </a:cubicBezTo>
                    <a:cubicBezTo>
                      <a:pt x="968375" y="3619"/>
                      <a:pt x="994569" y="175069"/>
                      <a:pt x="1016794" y="176260"/>
                    </a:cubicBezTo>
                    <a:cubicBezTo>
                      <a:pt x="1039019" y="177451"/>
                      <a:pt x="1062832" y="12748"/>
                      <a:pt x="1081088" y="1195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2085975" y="4058168"/>
                <a:ext cx="1700213" cy="969521"/>
              </a:xfrm>
              <a:custGeom>
                <a:avLst/>
                <a:gdLst>
                  <a:gd name="connsiteX0" fmla="*/ 0 w 1700213"/>
                  <a:gd name="connsiteY0" fmla="*/ 699570 h 969521"/>
                  <a:gd name="connsiteX1" fmla="*/ 52388 w 1700213"/>
                  <a:gd name="connsiteY1" fmla="*/ 861495 h 969521"/>
                  <a:gd name="connsiteX2" fmla="*/ 80963 w 1700213"/>
                  <a:gd name="connsiteY2" fmla="*/ 709095 h 969521"/>
                  <a:gd name="connsiteX3" fmla="*/ 157163 w 1700213"/>
                  <a:gd name="connsiteY3" fmla="*/ 947220 h 969521"/>
                  <a:gd name="connsiteX4" fmla="*/ 419100 w 1700213"/>
                  <a:gd name="connsiteY4" fmla="*/ 47107 h 969521"/>
                  <a:gd name="connsiteX5" fmla="*/ 538163 w 1700213"/>
                  <a:gd name="connsiteY5" fmla="*/ 118545 h 969521"/>
                  <a:gd name="connsiteX6" fmla="*/ 566738 w 1700213"/>
                  <a:gd name="connsiteY6" fmla="*/ 47107 h 969521"/>
                  <a:gd name="connsiteX7" fmla="*/ 600075 w 1700213"/>
                  <a:gd name="connsiteY7" fmla="*/ 113782 h 969521"/>
                  <a:gd name="connsiteX8" fmla="*/ 642938 w 1700213"/>
                  <a:gd name="connsiteY8" fmla="*/ 47107 h 969521"/>
                  <a:gd name="connsiteX9" fmla="*/ 666750 w 1700213"/>
                  <a:gd name="connsiteY9" fmla="*/ 123307 h 969521"/>
                  <a:gd name="connsiteX10" fmla="*/ 709613 w 1700213"/>
                  <a:gd name="connsiteY10" fmla="*/ 56632 h 969521"/>
                  <a:gd name="connsiteX11" fmla="*/ 742950 w 1700213"/>
                  <a:gd name="connsiteY11" fmla="*/ 113782 h 969521"/>
                  <a:gd name="connsiteX12" fmla="*/ 781050 w 1700213"/>
                  <a:gd name="connsiteY12" fmla="*/ 51870 h 969521"/>
                  <a:gd name="connsiteX13" fmla="*/ 833438 w 1700213"/>
                  <a:gd name="connsiteY13" fmla="*/ 104257 h 969521"/>
                  <a:gd name="connsiteX14" fmla="*/ 862013 w 1700213"/>
                  <a:gd name="connsiteY14" fmla="*/ 66157 h 969521"/>
                  <a:gd name="connsiteX15" fmla="*/ 904875 w 1700213"/>
                  <a:gd name="connsiteY15" fmla="*/ 113782 h 969521"/>
                  <a:gd name="connsiteX16" fmla="*/ 928688 w 1700213"/>
                  <a:gd name="connsiteY16" fmla="*/ 66157 h 969521"/>
                  <a:gd name="connsiteX17" fmla="*/ 976313 w 1700213"/>
                  <a:gd name="connsiteY17" fmla="*/ 113782 h 969521"/>
                  <a:gd name="connsiteX18" fmla="*/ 1014413 w 1700213"/>
                  <a:gd name="connsiteY18" fmla="*/ 61395 h 969521"/>
                  <a:gd name="connsiteX19" fmla="*/ 1057275 w 1700213"/>
                  <a:gd name="connsiteY19" fmla="*/ 94732 h 969521"/>
                  <a:gd name="connsiteX20" fmla="*/ 1114425 w 1700213"/>
                  <a:gd name="connsiteY20" fmla="*/ 47107 h 969521"/>
                  <a:gd name="connsiteX21" fmla="*/ 1147763 w 1700213"/>
                  <a:gd name="connsiteY21" fmla="*/ 113782 h 969521"/>
                  <a:gd name="connsiteX22" fmla="*/ 1200150 w 1700213"/>
                  <a:gd name="connsiteY22" fmla="*/ 70920 h 969521"/>
                  <a:gd name="connsiteX23" fmla="*/ 1252538 w 1700213"/>
                  <a:gd name="connsiteY23" fmla="*/ 113782 h 969521"/>
                  <a:gd name="connsiteX24" fmla="*/ 1300163 w 1700213"/>
                  <a:gd name="connsiteY24" fmla="*/ 66157 h 969521"/>
                  <a:gd name="connsiteX25" fmla="*/ 1366838 w 1700213"/>
                  <a:gd name="connsiteY25" fmla="*/ 104257 h 969521"/>
                  <a:gd name="connsiteX26" fmla="*/ 1404938 w 1700213"/>
                  <a:gd name="connsiteY26" fmla="*/ 66157 h 969521"/>
                  <a:gd name="connsiteX27" fmla="*/ 1438275 w 1700213"/>
                  <a:gd name="connsiteY27" fmla="*/ 109020 h 969521"/>
                  <a:gd name="connsiteX28" fmla="*/ 1481138 w 1700213"/>
                  <a:gd name="connsiteY28" fmla="*/ 61395 h 969521"/>
                  <a:gd name="connsiteX29" fmla="*/ 1576388 w 1700213"/>
                  <a:gd name="connsiteY29" fmla="*/ 118545 h 969521"/>
                  <a:gd name="connsiteX30" fmla="*/ 1624013 w 1700213"/>
                  <a:gd name="connsiteY30" fmla="*/ 85207 h 969521"/>
                  <a:gd name="connsiteX31" fmla="*/ 1671638 w 1700213"/>
                  <a:gd name="connsiteY31" fmla="*/ 109020 h 969521"/>
                  <a:gd name="connsiteX32" fmla="*/ 1700213 w 1700213"/>
                  <a:gd name="connsiteY32" fmla="*/ 70920 h 96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700213" h="969521">
                    <a:moveTo>
                      <a:pt x="0" y="699570"/>
                    </a:moveTo>
                    <a:cubicBezTo>
                      <a:pt x="19447" y="779739"/>
                      <a:pt x="38894" y="859908"/>
                      <a:pt x="52388" y="861495"/>
                    </a:cubicBezTo>
                    <a:cubicBezTo>
                      <a:pt x="65882" y="863082"/>
                      <a:pt x="63501" y="694808"/>
                      <a:pt x="80963" y="709095"/>
                    </a:cubicBezTo>
                    <a:cubicBezTo>
                      <a:pt x="98425" y="723382"/>
                      <a:pt x="100807" y="1057551"/>
                      <a:pt x="157163" y="947220"/>
                    </a:cubicBezTo>
                    <a:cubicBezTo>
                      <a:pt x="213519" y="836889"/>
                      <a:pt x="355600" y="185220"/>
                      <a:pt x="419100" y="47107"/>
                    </a:cubicBezTo>
                    <a:cubicBezTo>
                      <a:pt x="482600" y="-91006"/>
                      <a:pt x="513557" y="118545"/>
                      <a:pt x="538163" y="118545"/>
                    </a:cubicBezTo>
                    <a:cubicBezTo>
                      <a:pt x="562769" y="118545"/>
                      <a:pt x="556419" y="47901"/>
                      <a:pt x="566738" y="47107"/>
                    </a:cubicBezTo>
                    <a:cubicBezTo>
                      <a:pt x="577057" y="46313"/>
                      <a:pt x="587375" y="113782"/>
                      <a:pt x="600075" y="113782"/>
                    </a:cubicBezTo>
                    <a:cubicBezTo>
                      <a:pt x="612775" y="113782"/>
                      <a:pt x="631826" y="45520"/>
                      <a:pt x="642938" y="47107"/>
                    </a:cubicBezTo>
                    <a:cubicBezTo>
                      <a:pt x="654050" y="48694"/>
                      <a:pt x="655638" y="121720"/>
                      <a:pt x="666750" y="123307"/>
                    </a:cubicBezTo>
                    <a:cubicBezTo>
                      <a:pt x="677862" y="124894"/>
                      <a:pt x="696913" y="58219"/>
                      <a:pt x="709613" y="56632"/>
                    </a:cubicBezTo>
                    <a:cubicBezTo>
                      <a:pt x="722313" y="55045"/>
                      <a:pt x="731044" y="114576"/>
                      <a:pt x="742950" y="113782"/>
                    </a:cubicBezTo>
                    <a:cubicBezTo>
                      <a:pt x="754856" y="112988"/>
                      <a:pt x="765969" y="53457"/>
                      <a:pt x="781050" y="51870"/>
                    </a:cubicBezTo>
                    <a:cubicBezTo>
                      <a:pt x="796131" y="50283"/>
                      <a:pt x="819944" y="101876"/>
                      <a:pt x="833438" y="104257"/>
                    </a:cubicBezTo>
                    <a:cubicBezTo>
                      <a:pt x="846932" y="106638"/>
                      <a:pt x="850107" y="64570"/>
                      <a:pt x="862013" y="66157"/>
                    </a:cubicBezTo>
                    <a:cubicBezTo>
                      <a:pt x="873919" y="67744"/>
                      <a:pt x="893763" y="113782"/>
                      <a:pt x="904875" y="113782"/>
                    </a:cubicBezTo>
                    <a:cubicBezTo>
                      <a:pt x="915987" y="113782"/>
                      <a:pt x="916782" y="66157"/>
                      <a:pt x="928688" y="66157"/>
                    </a:cubicBezTo>
                    <a:cubicBezTo>
                      <a:pt x="940594" y="66157"/>
                      <a:pt x="962026" y="114576"/>
                      <a:pt x="976313" y="113782"/>
                    </a:cubicBezTo>
                    <a:cubicBezTo>
                      <a:pt x="990600" y="112988"/>
                      <a:pt x="1000919" y="64570"/>
                      <a:pt x="1014413" y="61395"/>
                    </a:cubicBezTo>
                    <a:cubicBezTo>
                      <a:pt x="1027907" y="58220"/>
                      <a:pt x="1040606" y="97113"/>
                      <a:pt x="1057275" y="94732"/>
                    </a:cubicBezTo>
                    <a:cubicBezTo>
                      <a:pt x="1073944" y="92351"/>
                      <a:pt x="1099344" y="43932"/>
                      <a:pt x="1114425" y="47107"/>
                    </a:cubicBezTo>
                    <a:cubicBezTo>
                      <a:pt x="1129506" y="50282"/>
                      <a:pt x="1133476" y="109813"/>
                      <a:pt x="1147763" y="113782"/>
                    </a:cubicBezTo>
                    <a:cubicBezTo>
                      <a:pt x="1162050" y="117751"/>
                      <a:pt x="1182688" y="70920"/>
                      <a:pt x="1200150" y="70920"/>
                    </a:cubicBezTo>
                    <a:cubicBezTo>
                      <a:pt x="1217612" y="70920"/>
                      <a:pt x="1235869" y="114576"/>
                      <a:pt x="1252538" y="113782"/>
                    </a:cubicBezTo>
                    <a:cubicBezTo>
                      <a:pt x="1269207" y="112988"/>
                      <a:pt x="1281113" y="67744"/>
                      <a:pt x="1300163" y="66157"/>
                    </a:cubicBezTo>
                    <a:cubicBezTo>
                      <a:pt x="1319213" y="64570"/>
                      <a:pt x="1349376" y="104257"/>
                      <a:pt x="1366838" y="104257"/>
                    </a:cubicBezTo>
                    <a:cubicBezTo>
                      <a:pt x="1384300" y="104257"/>
                      <a:pt x="1393032" y="65363"/>
                      <a:pt x="1404938" y="66157"/>
                    </a:cubicBezTo>
                    <a:cubicBezTo>
                      <a:pt x="1416844" y="66951"/>
                      <a:pt x="1425575" y="109814"/>
                      <a:pt x="1438275" y="109020"/>
                    </a:cubicBezTo>
                    <a:cubicBezTo>
                      <a:pt x="1450975" y="108226"/>
                      <a:pt x="1458119" y="59808"/>
                      <a:pt x="1481138" y="61395"/>
                    </a:cubicBezTo>
                    <a:cubicBezTo>
                      <a:pt x="1504157" y="62982"/>
                      <a:pt x="1552576" y="114576"/>
                      <a:pt x="1576388" y="118545"/>
                    </a:cubicBezTo>
                    <a:cubicBezTo>
                      <a:pt x="1600200" y="122514"/>
                      <a:pt x="1608138" y="86794"/>
                      <a:pt x="1624013" y="85207"/>
                    </a:cubicBezTo>
                    <a:cubicBezTo>
                      <a:pt x="1639888" y="83619"/>
                      <a:pt x="1658938" y="111401"/>
                      <a:pt x="1671638" y="109020"/>
                    </a:cubicBezTo>
                    <a:cubicBezTo>
                      <a:pt x="1684338" y="106639"/>
                      <a:pt x="1692275" y="88779"/>
                      <a:pt x="1700213" y="7092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>
              <a:off x="974144" y="4340799"/>
              <a:ext cx="38100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57525" y="4354183"/>
              <a:ext cx="0" cy="7099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938531" y="5508914"/>
              <a:ext cx="1099607" cy="1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34291" y="2493818"/>
                  <a:ext cx="576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91" y="2493818"/>
                  <a:ext cx="57605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03563" y="3962399"/>
                  <a:ext cx="58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3" y="3962399"/>
                  <a:ext cx="5813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558144" y="5070763"/>
                  <a:ext cx="7267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144" y="5070763"/>
                  <a:ext cx="72673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066799" y="2119745"/>
                  <a:ext cx="1048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𝑣𝑜𝑙𝑡𝑎𝑔𝑒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99" y="2119745"/>
                  <a:ext cx="104894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258291" y="5541818"/>
                  <a:ext cx="483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1" y="5541818"/>
                  <a:ext cx="48365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18363" y="2951018"/>
                  <a:ext cx="452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363" y="2951018"/>
                  <a:ext cx="45256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918363" y="3713018"/>
                  <a:ext cx="457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363" y="3713018"/>
                  <a:ext cx="45788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-58376" y="3317933"/>
                <a:ext cx="2830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/>
                            <m:t>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Bookman Old Style" panose="02050604050505020204" pitchFamily="18" charset="0"/>
                            </a:rPr>
                            <m:t>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〉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376" y="3317933"/>
                <a:ext cx="28309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5780" y="4439854"/>
                <a:ext cx="2840136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𝑎𝑛𝑎𝑙𝑜𝑔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en-US" b="0" dirty="0" smtClean="0">
                  <a:latin typeface="Bookman Old Style" panose="0205060405050502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↗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crossing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below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𝑐𝑟𝑜𝑠𝑠𝑖𝑛𝑔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𝑎𝑏𝑜𝑣𝑒</m:t>
                      </m:r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dirty="0" smtClean="0">
                  <a:latin typeface="Bookman Old Style" panose="02050604050505020204" pitchFamily="18" charset="0"/>
                </a:endParaRPr>
              </a:p>
              <a:p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" y="4439854"/>
                <a:ext cx="2840136" cy="1754326"/>
              </a:xfrm>
              <a:prstGeom prst="rect">
                <a:avLst/>
              </a:prstGeom>
              <a:blipFill rotWithShape="0">
                <a:blip r:embed="rId11"/>
                <a:stretch>
                  <a:fillRect t="-19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869868" y="2947952"/>
            <a:ext cx="3690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&lt;</a:t>
            </a:r>
          </a:p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&gt;</a:t>
            </a:r>
          </a:p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=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708768" y="2840218"/>
            <a:ext cx="227436" cy="1302005"/>
          </a:xfrm>
          <a:prstGeom prst="leftBrac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482682" y="3321212"/>
                <a:ext cx="7498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c</m:t>
                      </m:r>
                      <m:r>
                        <a:rPr lang="en-US" b="0" i="1" smtClean="0">
                          <a:latin typeface="Cambria Math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82" y="3321212"/>
                <a:ext cx="749821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3220237" y="2859657"/>
            <a:ext cx="239659" cy="1353359"/>
          </a:xfrm>
          <a:prstGeom prst="rightBrac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Simultaneity Constraint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73048" y="1040447"/>
                <a:ext cx="8545487" cy="13412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Two or more events refers to satisfaction of two or more conditions at the same time with a maximum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tolerance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73048" y="1040447"/>
                <a:ext cx="8545487" cy="1341217"/>
              </a:xfrm>
              <a:blipFill rotWithShape="0">
                <a:blip r:embed="rId2"/>
                <a:stretch>
                  <a:fillRect l="-785" t="-772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2330047" y="3092394"/>
            <a:ext cx="4483905" cy="3188649"/>
            <a:chOff x="4202895" y="1362637"/>
            <a:chExt cx="4483905" cy="3188649"/>
          </a:xfrm>
        </p:grpSpPr>
        <p:grpSp>
          <p:nvGrpSpPr>
            <p:cNvPr id="5" name="Group 4"/>
            <p:cNvGrpSpPr/>
            <p:nvPr/>
          </p:nvGrpSpPr>
          <p:grpSpPr>
            <a:xfrm>
              <a:off x="4202895" y="1362637"/>
              <a:ext cx="4453341" cy="3188649"/>
              <a:chOff x="384650" y="-564717"/>
              <a:chExt cx="8208822" cy="5151178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409384" y="469212"/>
                <a:ext cx="7184088" cy="938412"/>
              </a:xfrm>
              <a:custGeom>
                <a:avLst/>
                <a:gdLst>
                  <a:gd name="connsiteX0" fmla="*/ 0 w 3152503"/>
                  <a:gd name="connsiteY0" fmla="*/ 446592 h 446592"/>
                  <a:gd name="connsiteX1" fmla="*/ 566057 w 3152503"/>
                  <a:gd name="connsiteY1" fmla="*/ 237587 h 446592"/>
                  <a:gd name="connsiteX2" fmla="*/ 896983 w 3152503"/>
                  <a:gd name="connsiteY2" fmla="*/ 333381 h 446592"/>
                  <a:gd name="connsiteX3" fmla="*/ 1393372 w 3152503"/>
                  <a:gd name="connsiteY3" fmla="*/ 133084 h 446592"/>
                  <a:gd name="connsiteX4" fmla="*/ 2133600 w 3152503"/>
                  <a:gd name="connsiteY4" fmla="*/ 2455 h 446592"/>
                  <a:gd name="connsiteX5" fmla="*/ 2664823 w 3152503"/>
                  <a:gd name="connsiteY5" fmla="*/ 246295 h 446592"/>
                  <a:gd name="connsiteX6" fmla="*/ 3152503 w 3152503"/>
                  <a:gd name="connsiteY6" fmla="*/ 403049 h 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52503" h="446592">
                    <a:moveTo>
                      <a:pt x="0" y="446592"/>
                    </a:moveTo>
                    <a:cubicBezTo>
                      <a:pt x="208280" y="351523"/>
                      <a:pt x="416560" y="256455"/>
                      <a:pt x="566057" y="237587"/>
                    </a:cubicBezTo>
                    <a:cubicBezTo>
                      <a:pt x="715554" y="218718"/>
                      <a:pt x="759097" y="350798"/>
                      <a:pt x="896983" y="333381"/>
                    </a:cubicBezTo>
                    <a:cubicBezTo>
                      <a:pt x="1034869" y="315964"/>
                      <a:pt x="1187269" y="188238"/>
                      <a:pt x="1393372" y="133084"/>
                    </a:cubicBezTo>
                    <a:cubicBezTo>
                      <a:pt x="1599475" y="77930"/>
                      <a:pt x="1921692" y="-16414"/>
                      <a:pt x="2133600" y="2455"/>
                    </a:cubicBezTo>
                    <a:cubicBezTo>
                      <a:pt x="2345509" y="21323"/>
                      <a:pt x="2495006" y="179529"/>
                      <a:pt x="2664823" y="246295"/>
                    </a:cubicBezTo>
                    <a:cubicBezTo>
                      <a:pt x="2834640" y="313061"/>
                      <a:pt x="2993571" y="358055"/>
                      <a:pt x="3152503" y="403049"/>
                    </a:cubicBezTo>
                  </a:path>
                </a:pathLst>
              </a:cu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342552" y="3859430"/>
                <a:ext cx="6913574" cy="0"/>
              </a:xfrm>
              <a:prstGeom prst="straightConnector1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21"/>
                  <p:cNvSpPr txBox="1"/>
                  <p:nvPr/>
                </p:nvSpPr>
                <p:spPr>
                  <a:xfrm>
                    <a:off x="1402617" y="711962"/>
                    <a:ext cx="567693" cy="49720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617" y="711962"/>
                    <a:ext cx="567693" cy="49720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82" r="-1961" b="-1800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22"/>
                  <p:cNvSpPr txBox="1"/>
                  <p:nvPr/>
                </p:nvSpPr>
                <p:spPr>
                  <a:xfrm>
                    <a:off x="1610331" y="1722922"/>
                    <a:ext cx="298264" cy="49720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0331" y="1722922"/>
                    <a:ext cx="298264" cy="4972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308" r="-76923" b="-1800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/>
              <p:cNvCxnSpPr/>
              <p:nvPr/>
            </p:nvCxnSpPr>
            <p:spPr>
              <a:xfrm>
                <a:off x="4596849" y="-282636"/>
                <a:ext cx="0" cy="482625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872147" y="-308543"/>
                <a:ext cx="0" cy="489500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25163" y="1702184"/>
                <a:ext cx="7851785" cy="100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7"/>
                  <p:cNvSpPr txBox="1"/>
                  <p:nvPr/>
                </p:nvSpPr>
                <p:spPr>
                  <a:xfrm>
                    <a:off x="406335" y="158697"/>
                    <a:ext cx="788462" cy="49720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335" y="158697"/>
                    <a:ext cx="788462" cy="4972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268" r="-2817" b="-1800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>
                <a:off x="698307" y="732742"/>
                <a:ext cx="7851785" cy="100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617278" y="764654"/>
                <a:ext cx="0" cy="30776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7"/>
                  <p:cNvSpPr txBox="1"/>
                  <p:nvPr/>
                </p:nvSpPr>
                <p:spPr>
                  <a:xfrm>
                    <a:off x="384650" y="1145292"/>
                    <a:ext cx="799452" cy="49720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650" y="1145292"/>
                    <a:ext cx="799452" cy="4972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722" r="-4167" b="-1800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731929" y="2718394"/>
                <a:ext cx="7851785" cy="100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884354" y="2717605"/>
                <a:ext cx="0" cy="11516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2"/>
                  <p:cNvSpPr txBox="1"/>
                  <p:nvPr/>
                </p:nvSpPr>
                <p:spPr>
                  <a:xfrm>
                    <a:off x="1805456" y="2657869"/>
                    <a:ext cx="303467" cy="49720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5456" y="2657869"/>
                    <a:ext cx="303467" cy="4972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741" r="-70370" b="-1800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7"/>
                  <p:cNvSpPr txBox="1"/>
                  <p:nvPr/>
                </p:nvSpPr>
                <p:spPr>
                  <a:xfrm>
                    <a:off x="434793" y="2204223"/>
                    <a:ext cx="799452" cy="49720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793" y="2204223"/>
                    <a:ext cx="799452" cy="49720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859" r="-4225" b="-17647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/>
              <p:nvPr/>
            </p:nvCxnSpPr>
            <p:spPr>
              <a:xfrm>
                <a:off x="4612817" y="4176547"/>
                <a:ext cx="1285903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85"/>
                  <p:cNvSpPr txBox="1"/>
                  <p:nvPr/>
                </p:nvSpPr>
                <p:spPr>
                  <a:xfrm>
                    <a:off x="5050349" y="4022518"/>
                    <a:ext cx="351859" cy="497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0349" y="4022518"/>
                    <a:ext cx="351859" cy="4972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355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10"/>
              <p:cNvSpPr txBox="1"/>
              <p:nvPr/>
            </p:nvSpPr>
            <p:spPr>
              <a:xfrm>
                <a:off x="7242523" y="3977423"/>
                <a:ext cx="883488" cy="49720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time</a:t>
                </a: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1">
                <a:off x="1349331" y="-564717"/>
                <a:ext cx="12156" cy="4458216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339032" y="1723842"/>
                <a:ext cx="0" cy="21142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Freeform 32"/>
            <p:cNvSpPr/>
            <p:nvPr/>
          </p:nvSpPr>
          <p:spPr>
            <a:xfrm>
              <a:off x="4769224" y="2567695"/>
              <a:ext cx="3872753" cy="587881"/>
            </a:xfrm>
            <a:custGeom>
              <a:avLst/>
              <a:gdLst>
                <a:gd name="connsiteX0" fmla="*/ 0 w 3872753"/>
                <a:gd name="connsiteY0" fmla="*/ 408587 h 587881"/>
                <a:gd name="connsiteX1" fmla="*/ 358589 w 3872753"/>
                <a:gd name="connsiteY1" fmla="*/ 534093 h 587881"/>
                <a:gd name="connsiteX2" fmla="*/ 1371600 w 3872753"/>
                <a:gd name="connsiteY2" fmla="*/ 5175 h 587881"/>
                <a:gd name="connsiteX3" fmla="*/ 2402542 w 3872753"/>
                <a:gd name="connsiteY3" fmla="*/ 283081 h 587881"/>
                <a:gd name="connsiteX4" fmla="*/ 3872753 w 3872753"/>
                <a:gd name="connsiteY4" fmla="*/ 587881 h 58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2753" h="587881">
                  <a:moveTo>
                    <a:pt x="0" y="408587"/>
                  </a:moveTo>
                  <a:cubicBezTo>
                    <a:pt x="64994" y="504957"/>
                    <a:pt x="129989" y="601328"/>
                    <a:pt x="358589" y="534093"/>
                  </a:cubicBezTo>
                  <a:cubicBezTo>
                    <a:pt x="587189" y="466858"/>
                    <a:pt x="1030941" y="47010"/>
                    <a:pt x="1371600" y="5175"/>
                  </a:cubicBezTo>
                  <a:cubicBezTo>
                    <a:pt x="1712259" y="-36660"/>
                    <a:pt x="1985683" y="185963"/>
                    <a:pt x="2402542" y="283081"/>
                  </a:cubicBezTo>
                  <a:cubicBezTo>
                    <a:pt x="2819401" y="380199"/>
                    <a:pt x="3346077" y="484040"/>
                    <a:pt x="3872753" y="587881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4742329" y="3039035"/>
              <a:ext cx="3944471" cy="916422"/>
            </a:xfrm>
            <a:custGeom>
              <a:avLst/>
              <a:gdLst>
                <a:gd name="connsiteX0" fmla="*/ 0 w 4179042"/>
                <a:gd name="connsiteY0" fmla="*/ 618565 h 916422"/>
                <a:gd name="connsiteX1" fmla="*/ 1264024 w 4179042"/>
                <a:gd name="connsiteY1" fmla="*/ 788894 h 916422"/>
                <a:gd name="connsiteX2" fmla="*/ 2662518 w 4179042"/>
                <a:gd name="connsiteY2" fmla="*/ 0 h 916422"/>
                <a:gd name="connsiteX3" fmla="*/ 3935506 w 4179042"/>
                <a:gd name="connsiteY3" fmla="*/ 788894 h 916422"/>
                <a:gd name="connsiteX4" fmla="*/ 4177553 w 4179042"/>
                <a:gd name="connsiteY4" fmla="*/ 905436 h 91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9042" h="916422">
                  <a:moveTo>
                    <a:pt x="0" y="618565"/>
                  </a:moveTo>
                  <a:cubicBezTo>
                    <a:pt x="410135" y="755276"/>
                    <a:pt x="820271" y="891988"/>
                    <a:pt x="1264024" y="788894"/>
                  </a:cubicBezTo>
                  <a:cubicBezTo>
                    <a:pt x="1707777" y="685800"/>
                    <a:pt x="2217271" y="0"/>
                    <a:pt x="2662518" y="0"/>
                  </a:cubicBezTo>
                  <a:cubicBezTo>
                    <a:pt x="3107765" y="0"/>
                    <a:pt x="3683000" y="637988"/>
                    <a:pt x="3935506" y="788894"/>
                  </a:cubicBezTo>
                  <a:cubicBezTo>
                    <a:pt x="4188012" y="939800"/>
                    <a:pt x="4182782" y="922618"/>
                    <a:pt x="4177553" y="90543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2"/>
              <p:cNvSpPr txBox="1"/>
              <p:nvPr/>
            </p:nvSpPr>
            <p:spPr>
              <a:xfrm>
                <a:off x="1578585" y="2474073"/>
                <a:ext cx="593441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𝒮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200">
                              <a:latin typeface="Candara" charset="0"/>
                              <a:ea typeface="Candara" charset="0"/>
                              <a:cs typeface="Candara" charset="0"/>
                            </a:rPr>
                            <m:t>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〉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ndara" charset="0"/>
                              <a:ea typeface="Candara" charset="0"/>
                              <a:cs typeface="Candara" charset="0"/>
                            </a:rPr>
                            <m:t>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〉,〈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ndara" charset="0"/>
                                  <a:cs typeface="Candara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200">
                              <a:latin typeface="Candara" charset="0"/>
                              <a:ea typeface="Candara" charset="0"/>
                              <a:cs typeface="Candara" charset="0"/>
                            </a:rPr>
                            <m:t>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〉,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Candara" charset="0"/>
                  <a:ea typeface="Candara" charset="0"/>
                  <a:cs typeface="Candara" charset="0"/>
                </a:endParaRPr>
              </a:p>
            </p:txBody>
          </p:sp>
        </mc:Choice>
        <mc:Fallback xmlns="">
          <p:sp>
            <p:nvSpPr>
              <p:cNvPr id="40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585" y="2474073"/>
                <a:ext cx="5934412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3636" b="-3090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Chronological </a:t>
            </a:r>
            <a:r>
              <a:rPr lang="en-US" sz="5400" dirty="0" smtClean="0"/>
              <a:t>Constraint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3050" y="1040446"/>
            <a:ext cx="8352192" cy="1640001"/>
          </a:xfrm>
        </p:spPr>
        <p:txBody>
          <a:bodyPr>
            <a:normAutofit/>
          </a:bodyPr>
          <a:lstStyle/>
          <a:p>
            <a:r>
              <a:rPr lang="en-US" dirty="0" smtClean="0"/>
              <a:t>Chronological </a:t>
            </a:r>
            <a:r>
              <a:rPr lang="en-US" dirty="0"/>
              <a:t>constraint is specified when the </a:t>
            </a:r>
            <a:r>
              <a:rPr lang="en-US" dirty="0" smtClean="0"/>
              <a:t>occurrence order </a:t>
            </a:r>
            <a:r>
              <a:rPr lang="en-US" dirty="0"/>
              <a:t>of events </a:t>
            </a:r>
            <a:r>
              <a:rPr lang="en-US" dirty="0" smtClean="0"/>
              <a:t>matters.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25130" y="3028925"/>
            <a:ext cx="4293739" cy="3045429"/>
            <a:chOff x="4688556" y="1698889"/>
            <a:chExt cx="4293739" cy="3045429"/>
          </a:xfrm>
        </p:grpSpPr>
        <p:grpSp>
          <p:nvGrpSpPr>
            <p:cNvPr id="4" name="Group 3"/>
            <p:cNvGrpSpPr/>
            <p:nvPr/>
          </p:nvGrpSpPr>
          <p:grpSpPr>
            <a:xfrm>
              <a:off x="4688556" y="1698889"/>
              <a:ext cx="4293739" cy="3045429"/>
              <a:chOff x="278275" y="323568"/>
              <a:chExt cx="9087321" cy="5938853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507878" y="516208"/>
                <a:ext cx="0" cy="534156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248110" y="3922707"/>
                <a:ext cx="6913574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21"/>
                  <p:cNvSpPr txBox="1"/>
                  <p:nvPr/>
                </p:nvSpPr>
                <p:spPr>
                  <a:xfrm>
                    <a:off x="1413290" y="1276597"/>
                    <a:ext cx="522231" cy="7065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290" y="1276597"/>
                    <a:ext cx="522231" cy="70657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512" r="-14634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22"/>
                  <p:cNvSpPr txBox="1"/>
                  <p:nvPr/>
                </p:nvSpPr>
                <p:spPr>
                  <a:xfrm>
                    <a:off x="1447110" y="2050088"/>
                    <a:ext cx="303468" cy="7065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110" y="2050088"/>
                    <a:ext cx="303468" cy="706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7826" r="-10000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/>
              <p:cNvCxnSpPr/>
              <p:nvPr/>
            </p:nvCxnSpPr>
            <p:spPr>
              <a:xfrm>
                <a:off x="677534" y="2234381"/>
                <a:ext cx="7851785" cy="100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7"/>
                  <p:cNvSpPr txBox="1"/>
                  <p:nvPr/>
                </p:nvSpPr>
                <p:spPr>
                  <a:xfrm>
                    <a:off x="388807" y="543191"/>
                    <a:ext cx="905287" cy="70657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807" y="543191"/>
                    <a:ext cx="905287" cy="7065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429" r="-428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>
                <a:off x="758139" y="1323965"/>
                <a:ext cx="7851785" cy="100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7"/>
                  <p:cNvSpPr txBox="1"/>
                  <p:nvPr/>
                </p:nvSpPr>
                <p:spPr>
                  <a:xfrm>
                    <a:off x="322669" y="1488519"/>
                    <a:ext cx="917905" cy="70657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69" y="1488519"/>
                    <a:ext cx="917905" cy="70657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859" r="-4225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>
                <a:off x="684297" y="3250591"/>
                <a:ext cx="7851785" cy="100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947688" y="3272452"/>
                <a:ext cx="0" cy="650088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22"/>
                  <p:cNvSpPr txBox="1"/>
                  <p:nvPr/>
                </p:nvSpPr>
                <p:spPr>
                  <a:xfrm>
                    <a:off x="1605873" y="2628152"/>
                    <a:ext cx="303468" cy="7065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5873" y="2628152"/>
                    <a:ext cx="303468" cy="7065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1667" r="-95833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7"/>
                  <p:cNvSpPr txBox="1"/>
                  <p:nvPr/>
                </p:nvSpPr>
                <p:spPr>
                  <a:xfrm>
                    <a:off x="278275" y="2541175"/>
                    <a:ext cx="1076409" cy="1413146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endPara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275" y="2541175"/>
                    <a:ext cx="1076409" cy="14131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90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/>
              <p:cNvGrpSpPr/>
              <p:nvPr/>
            </p:nvGrpSpPr>
            <p:grpSpPr>
              <a:xfrm>
                <a:off x="1248360" y="5500832"/>
                <a:ext cx="8117236" cy="761589"/>
                <a:chOff x="933499" y="5529767"/>
                <a:chExt cx="8117236" cy="761589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933499" y="5529767"/>
                  <a:ext cx="7604934" cy="0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10"/>
                <p:cNvSpPr txBox="1"/>
                <p:nvPr/>
              </p:nvSpPr>
              <p:spPr>
                <a:xfrm>
                  <a:off x="8036343" y="5584782"/>
                  <a:ext cx="1014392" cy="70657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time</a:t>
                  </a:r>
                  <a:endPara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247362" y="323568"/>
                <a:ext cx="0" cy="552432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1335928" y="681797"/>
                <a:ext cx="7840657" cy="1202266"/>
              </a:xfrm>
              <a:custGeom>
                <a:avLst/>
                <a:gdLst>
                  <a:gd name="connsiteX0" fmla="*/ 0 w 7350369"/>
                  <a:gd name="connsiteY0" fmla="*/ 965621 h 967877"/>
                  <a:gd name="connsiteX1" fmla="*/ 1184031 w 7350369"/>
                  <a:gd name="connsiteY1" fmla="*/ 930452 h 967877"/>
                  <a:gd name="connsiteX2" fmla="*/ 2532185 w 7350369"/>
                  <a:gd name="connsiteY2" fmla="*/ 707714 h 967877"/>
                  <a:gd name="connsiteX3" fmla="*/ 3516923 w 7350369"/>
                  <a:gd name="connsiteY3" fmla="*/ 86391 h 967877"/>
                  <a:gd name="connsiteX4" fmla="*/ 4747846 w 7350369"/>
                  <a:gd name="connsiteY4" fmla="*/ 16052 h 967877"/>
                  <a:gd name="connsiteX5" fmla="*/ 6154615 w 7350369"/>
                  <a:gd name="connsiteY5" fmla="*/ 191898 h 967877"/>
                  <a:gd name="connsiteX6" fmla="*/ 7350369 w 7350369"/>
                  <a:gd name="connsiteY6" fmla="*/ 51221 h 967877"/>
                  <a:gd name="connsiteX7" fmla="*/ 7350369 w 7350369"/>
                  <a:gd name="connsiteY7" fmla="*/ 51221 h 967877"/>
                  <a:gd name="connsiteX8" fmla="*/ 7350369 w 7350369"/>
                  <a:gd name="connsiteY8" fmla="*/ 51221 h 967877"/>
                  <a:gd name="connsiteX9" fmla="*/ 7350369 w 7350369"/>
                  <a:gd name="connsiteY9" fmla="*/ 51221 h 96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50369" h="967877">
                    <a:moveTo>
                      <a:pt x="0" y="965621"/>
                    </a:moveTo>
                    <a:cubicBezTo>
                      <a:pt x="381000" y="969529"/>
                      <a:pt x="762000" y="973437"/>
                      <a:pt x="1184031" y="930452"/>
                    </a:cubicBezTo>
                    <a:cubicBezTo>
                      <a:pt x="1606062" y="887467"/>
                      <a:pt x="2143370" y="848391"/>
                      <a:pt x="2532185" y="707714"/>
                    </a:cubicBezTo>
                    <a:cubicBezTo>
                      <a:pt x="2921000" y="567037"/>
                      <a:pt x="3147646" y="201668"/>
                      <a:pt x="3516923" y="86391"/>
                    </a:cubicBezTo>
                    <a:cubicBezTo>
                      <a:pt x="3886200" y="-28886"/>
                      <a:pt x="4308231" y="-1533"/>
                      <a:pt x="4747846" y="16052"/>
                    </a:cubicBezTo>
                    <a:cubicBezTo>
                      <a:pt x="5187461" y="33636"/>
                      <a:pt x="5720861" y="186037"/>
                      <a:pt x="6154615" y="191898"/>
                    </a:cubicBezTo>
                    <a:cubicBezTo>
                      <a:pt x="6588369" y="197759"/>
                      <a:pt x="7350369" y="51221"/>
                      <a:pt x="7350369" y="51221"/>
                    </a:cubicBezTo>
                    <a:lnTo>
                      <a:pt x="7350369" y="51221"/>
                    </a:lnTo>
                    <a:lnTo>
                      <a:pt x="7350369" y="51221"/>
                    </a:lnTo>
                    <a:lnTo>
                      <a:pt x="7350369" y="51221"/>
                    </a:lnTo>
                  </a:path>
                </a:pathLst>
              </a:cu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424834" y="1308891"/>
                <a:ext cx="0" cy="26357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5514816" y="2280637"/>
                <a:ext cx="0" cy="16043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4941758" y="3294047"/>
                <a:ext cx="0" cy="6500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Freeform 40"/>
            <p:cNvSpPr/>
            <p:nvPr/>
          </p:nvSpPr>
          <p:spPr>
            <a:xfrm>
              <a:off x="5127812" y="2479867"/>
              <a:ext cx="3711388" cy="479509"/>
            </a:xfrm>
            <a:custGeom>
              <a:avLst/>
              <a:gdLst>
                <a:gd name="connsiteX0" fmla="*/ 0 w 3630705"/>
                <a:gd name="connsiteY0" fmla="*/ 388839 h 479509"/>
                <a:gd name="connsiteX1" fmla="*/ 833717 w 3630705"/>
                <a:gd name="connsiteY1" fmla="*/ 478486 h 479509"/>
                <a:gd name="connsiteX2" fmla="*/ 1622611 w 3630705"/>
                <a:gd name="connsiteY2" fmla="*/ 406768 h 479509"/>
                <a:gd name="connsiteX3" fmla="*/ 2384611 w 3630705"/>
                <a:gd name="connsiteY3" fmla="*/ 21286 h 479509"/>
                <a:gd name="connsiteX4" fmla="*/ 3630705 w 3630705"/>
                <a:gd name="connsiteY4" fmla="*/ 84039 h 47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705" h="479509">
                  <a:moveTo>
                    <a:pt x="0" y="388839"/>
                  </a:moveTo>
                  <a:cubicBezTo>
                    <a:pt x="281641" y="432168"/>
                    <a:pt x="563282" y="475498"/>
                    <a:pt x="833717" y="478486"/>
                  </a:cubicBezTo>
                  <a:cubicBezTo>
                    <a:pt x="1104152" y="481474"/>
                    <a:pt x="1364129" y="482968"/>
                    <a:pt x="1622611" y="406768"/>
                  </a:cubicBezTo>
                  <a:cubicBezTo>
                    <a:pt x="1881093" y="330568"/>
                    <a:pt x="2049929" y="75074"/>
                    <a:pt x="2384611" y="21286"/>
                  </a:cubicBezTo>
                  <a:cubicBezTo>
                    <a:pt x="2719293" y="-32502"/>
                    <a:pt x="3174999" y="25768"/>
                    <a:pt x="3630705" y="84039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181600" y="3045494"/>
              <a:ext cx="3747247" cy="300669"/>
            </a:xfrm>
            <a:custGeom>
              <a:avLst/>
              <a:gdLst>
                <a:gd name="connsiteX0" fmla="*/ 0 w 3575909"/>
                <a:gd name="connsiteY0" fmla="*/ 298341 h 300669"/>
                <a:gd name="connsiteX1" fmla="*/ 537882 w 3575909"/>
                <a:gd name="connsiteY1" fmla="*/ 74224 h 300669"/>
                <a:gd name="connsiteX2" fmla="*/ 1281953 w 3575909"/>
                <a:gd name="connsiteY2" fmla="*/ 11471 h 300669"/>
                <a:gd name="connsiteX3" fmla="*/ 1990165 w 3575909"/>
                <a:gd name="connsiteY3" fmla="*/ 280412 h 300669"/>
                <a:gd name="connsiteX4" fmla="*/ 3451412 w 3575909"/>
                <a:gd name="connsiteY4" fmla="*/ 280412 h 300669"/>
                <a:gd name="connsiteX5" fmla="*/ 3496235 w 3575909"/>
                <a:gd name="connsiteY5" fmla="*/ 271447 h 300669"/>
                <a:gd name="connsiteX6" fmla="*/ 3496235 w 3575909"/>
                <a:gd name="connsiteY6" fmla="*/ 271447 h 30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5909" h="300669">
                  <a:moveTo>
                    <a:pt x="0" y="298341"/>
                  </a:moveTo>
                  <a:cubicBezTo>
                    <a:pt x="162111" y="210188"/>
                    <a:pt x="324223" y="122036"/>
                    <a:pt x="537882" y="74224"/>
                  </a:cubicBezTo>
                  <a:cubicBezTo>
                    <a:pt x="751541" y="26412"/>
                    <a:pt x="1039906" y="-22894"/>
                    <a:pt x="1281953" y="11471"/>
                  </a:cubicBezTo>
                  <a:cubicBezTo>
                    <a:pt x="1524000" y="45836"/>
                    <a:pt x="1628589" y="235588"/>
                    <a:pt x="1990165" y="280412"/>
                  </a:cubicBezTo>
                  <a:cubicBezTo>
                    <a:pt x="2351742" y="325236"/>
                    <a:pt x="3200400" y="281906"/>
                    <a:pt x="3451412" y="280412"/>
                  </a:cubicBezTo>
                  <a:cubicBezTo>
                    <a:pt x="3702424" y="278918"/>
                    <a:pt x="3496235" y="271447"/>
                    <a:pt x="3496235" y="271447"/>
                  </a:cubicBezTo>
                  <a:lnTo>
                    <a:pt x="3496235" y="271447"/>
                  </a:ln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2"/>
              <p:cNvSpPr txBox="1"/>
              <p:nvPr/>
            </p:nvSpPr>
            <p:spPr>
              <a:xfrm>
                <a:off x="1413913" y="2264991"/>
                <a:ext cx="5940914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charset="0"/>
                          <a:ea typeface="Candara" charset="0"/>
                          <a:cs typeface="Candara" charset="0"/>
                        </a:rPr>
                        <m:t>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(&lt;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,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𝑡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>
                          <a:latin typeface="Candara" charset="0"/>
                          <a:ea typeface="Candara" charset="0"/>
                          <a:cs typeface="Candara" charset="0"/>
                        </a:rPr>
                        <m:t>↗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&gt; ,&lt;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,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𝑡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>
                          <a:latin typeface="Candara" charset="0"/>
                          <a:ea typeface="Candara" charset="0"/>
                          <a:cs typeface="Candara" charset="0"/>
                        </a:rPr>
                        <m:t>↗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&gt;,&lt;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,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𝑡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</m:ctrlPr>
                        </m:sSubPr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  <a:ea typeface="Candara" charset="0"/>
                              <a:cs typeface="Candara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>
                          <a:latin typeface="Candara" charset="0"/>
                          <a:ea typeface="Candara" charset="0"/>
                          <a:cs typeface="Candara" charset="0"/>
                        </a:rPr>
                        <m:t>↘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ndara" charset="0"/>
                          <a:cs typeface="Candara" charset="0"/>
                        </a:rPr>
                        <m:t>&gt;)</m:t>
                      </m:r>
                    </m:oMath>
                  </m:oMathPara>
                </a14:m>
                <a:endParaRPr lang="en-US" dirty="0">
                  <a:latin typeface="Candara" charset="0"/>
                  <a:ea typeface="Candara" charset="0"/>
                  <a:cs typeface="Candara" charset="0"/>
                </a:endParaRPr>
              </a:p>
            </p:txBody>
          </p:sp>
        </mc:Choice>
        <mc:Fallback xmlns="">
          <p:sp>
            <p:nvSpPr>
              <p:cNvPr id="45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3" y="2264991"/>
                <a:ext cx="5940914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153333" b="-1755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" y="1041401"/>
            <a:ext cx="8827365" cy="15895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Frequency</a:t>
            </a:r>
            <a:r>
              <a:rPr lang="en-US" dirty="0"/>
              <a:t> constraint </a:t>
            </a:r>
            <a:r>
              <a:rPr lang="en-US" dirty="0" smtClean="0"/>
              <a:t>captures the time </a:t>
            </a:r>
            <a:r>
              <a:rPr lang="en-US" dirty="0"/>
              <a:t>interval between every two </a:t>
            </a:r>
            <a:r>
              <a:rPr lang="en-US" dirty="0" smtClean="0"/>
              <a:t>consecutive events of a repetitive signal.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22"/>
              <p:cNvSpPr txBox="1"/>
              <p:nvPr/>
            </p:nvSpPr>
            <p:spPr>
              <a:xfrm>
                <a:off x="2721781" y="2443515"/>
                <a:ext cx="3378807" cy="5415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〈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Bookman Old Style" panose="02050604050505020204" pitchFamily="18" charset="0"/>
                            </a:rPr>
                            <m:t>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〉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i="1">
                              <a:latin typeface="Cambria Math" charset="0"/>
                            </a:rPr>
                            <m:t>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Bookman Old Style" panose="020506040505050202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1" y="2443515"/>
                <a:ext cx="3378807" cy="5415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1"/>
          <p:cNvSpPr txBox="1"/>
          <p:nvPr/>
        </p:nvSpPr>
        <p:spPr>
          <a:xfrm>
            <a:off x="1226314" y="4300604"/>
            <a:ext cx="323948" cy="184666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baseline="-25000" dirty="0"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85645" y="3517295"/>
            <a:ext cx="4772710" cy="2301554"/>
            <a:chOff x="3268276" y="2761882"/>
            <a:chExt cx="4772710" cy="230155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386648" y="2777221"/>
              <a:ext cx="7818" cy="2025452"/>
            </a:xfrm>
            <a:prstGeom prst="line">
              <a:avLst/>
            </a:prstGeom>
            <a:ln w="28575">
              <a:solidFill>
                <a:srgbClr val="00B05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26302" y="2761882"/>
              <a:ext cx="7819" cy="2050669"/>
            </a:xfrm>
            <a:prstGeom prst="line">
              <a:avLst/>
            </a:prstGeom>
            <a:ln w="28575">
              <a:solidFill>
                <a:srgbClr val="00B05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3268276" y="2879898"/>
              <a:ext cx="4772710" cy="2183538"/>
              <a:chOff x="3268276" y="2879898"/>
              <a:chExt cx="4772710" cy="21835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21"/>
                  <p:cNvSpPr txBox="1"/>
                  <p:nvPr/>
                </p:nvSpPr>
                <p:spPr>
                  <a:xfrm>
                    <a:off x="3722851" y="3546268"/>
                    <a:ext cx="575637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2851" y="3546268"/>
                    <a:ext cx="57563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Box 10"/>
              <p:cNvSpPr txBox="1"/>
              <p:nvPr/>
            </p:nvSpPr>
            <p:spPr>
              <a:xfrm>
                <a:off x="7533974" y="4698586"/>
                <a:ext cx="507012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time</a:t>
                </a:r>
                <a:endParaRPr lang="en-US" dirty="0"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4948304" y="4701598"/>
                <a:ext cx="1417417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85"/>
                  <p:cNvSpPr txBox="1"/>
                  <p:nvPr/>
                </p:nvSpPr>
                <p:spPr>
                  <a:xfrm>
                    <a:off x="5416811" y="4786437"/>
                    <a:ext cx="5814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panose="020206030504050203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charset="0"/>
                              <a:ea typeface="Times New Roman" panose="020206030504050203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811" y="4786437"/>
                    <a:ext cx="58144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474" r="-3158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21"/>
                  <p:cNvSpPr txBox="1"/>
                  <p:nvPr/>
                </p:nvSpPr>
                <p:spPr>
                  <a:xfrm>
                    <a:off x="3268276" y="3223535"/>
                    <a:ext cx="323948" cy="276999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𝑡h</m:t>
                          </m:r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8276" y="3223535"/>
                    <a:ext cx="32394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321" r="-9434" b="-8889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10"/>
              <p:cNvSpPr txBox="1"/>
              <p:nvPr/>
            </p:nvSpPr>
            <p:spPr>
              <a:xfrm>
                <a:off x="3869913" y="2879898"/>
                <a:ext cx="859625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Voltage</a:t>
                </a:r>
                <a:endParaRPr lang="en-US" sz="1600" dirty="0"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488442" y="2947003"/>
                <a:ext cx="4236659" cy="1660811"/>
                <a:chOff x="2071122" y="1819243"/>
                <a:chExt cx="4236659" cy="1660811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2312845" y="1819243"/>
                  <a:ext cx="7239" cy="1660811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2297032" y="3470298"/>
                  <a:ext cx="4010749" cy="0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2071122" y="2353744"/>
                  <a:ext cx="4010749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33"/>
                <p:cNvSpPr/>
                <p:nvPr/>
              </p:nvSpPr>
              <p:spPr>
                <a:xfrm>
                  <a:off x="2298382" y="2013481"/>
                  <a:ext cx="3695700" cy="1216208"/>
                </a:xfrm>
                <a:custGeom>
                  <a:avLst/>
                  <a:gdLst>
                    <a:gd name="connsiteX0" fmla="*/ 0 w 3695700"/>
                    <a:gd name="connsiteY0" fmla="*/ 209654 h 1216208"/>
                    <a:gd name="connsiteX1" fmla="*/ 681038 w 3695700"/>
                    <a:gd name="connsiteY1" fmla="*/ 1214542 h 1216208"/>
                    <a:gd name="connsiteX2" fmla="*/ 1485900 w 3695700"/>
                    <a:gd name="connsiteY2" fmla="*/ 104 h 1216208"/>
                    <a:gd name="connsiteX3" fmla="*/ 2252663 w 3695700"/>
                    <a:gd name="connsiteY3" fmla="*/ 1138342 h 1216208"/>
                    <a:gd name="connsiteX4" fmla="*/ 2909888 w 3695700"/>
                    <a:gd name="connsiteY4" fmla="*/ 19154 h 1216208"/>
                    <a:gd name="connsiteX5" fmla="*/ 3695700 w 3695700"/>
                    <a:gd name="connsiteY5" fmla="*/ 1014517 h 1216208"/>
                    <a:gd name="connsiteX6" fmla="*/ 3695700 w 3695700"/>
                    <a:gd name="connsiteY6" fmla="*/ 1014517 h 121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95700" h="1216208">
                      <a:moveTo>
                        <a:pt x="0" y="209654"/>
                      </a:moveTo>
                      <a:cubicBezTo>
                        <a:pt x="216694" y="729560"/>
                        <a:pt x="433388" y="1249467"/>
                        <a:pt x="681038" y="1214542"/>
                      </a:cubicBezTo>
                      <a:cubicBezTo>
                        <a:pt x="928688" y="1179617"/>
                        <a:pt x="1223963" y="12804"/>
                        <a:pt x="1485900" y="104"/>
                      </a:cubicBezTo>
                      <a:cubicBezTo>
                        <a:pt x="1747837" y="-12596"/>
                        <a:pt x="2015332" y="1135167"/>
                        <a:pt x="2252663" y="1138342"/>
                      </a:cubicBezTo>
                      <a:cubicBezTo>
                        <a:pt x="2489994" y="1141517"/>
                        <a:pt x="2669382" y="39791"/>
                        <a:pt x="2909888" y="19154"/>
                      </a:cubicBezTo>
                      <a:cubicBezTo>
                        <a:pt x="3150394" y="-1483"/>
                        <a:pt x="3695700" y="1014517"/>
                        <a:pt x="3695700" y="1014517"/>
                      </a:cubicBezTo>
                      <a:lnTo>
                        <a:pt x="3695700" y="1014517"/>
                      </a:ln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3505200" y="2351709"/>
                  <a:ext cx="0" cy="1064923"/>
                </a:xfrm>
                <a:prstGeom prst="straightConnector1">
                  <a:avLst/>
                </a:prstGeom>
                <a:ln w="38100"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4975860" y="2366949"/>
                  <a:ext cx="0" cy="1064923"/>
                </a:xfrm>
                <a:prstGeom prst="straightConnector1">
                  <a:avLst/>
                </a:prstGeom>
                <a:ln w="38100">
                  <a:solidFill>
                    <a:srgbClr val="0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" y="1041400"/>
            <a:ext cx="8843964" cy="108443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Phase</a:t>
            </a:r>
            <a:r>
              <a:rPr lang="en-US" dirty="0" smtClean="0"/>
              <a:t> </a:t>
            </a:r>
            <a:r>
              <a:rPr lang="en-US" dirty="0"/>
              <a:t>constraint </a:t>
            </a:r>
            <a:r>
              <a:rPr lang="en-US" dirty="0" smtClean="0"/>
              <a:t>captures the latency </a:t>
            </a:r>
            <a:r>
              <a:rPr lang="en-US" dirty="0"/>
              <a:t>between two </a:t>
            </a:r>
            <a:r>
              <a:rPr lang="en-US" dirty="0" smtClean="0"/>
              <a:t>repetitive signal </a:t>
            </a:r>
            <a:r>
              <a:rPr lang="en-US" dirty="0"/>
              <a:t>events </a:t>
            </a:r>
            <a:r>
              <a:rPr lang="en-US" dirty="0" smtClean="0"/>
              <a:t>that have the same frequency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80520" y="2151296"/>
            <a:ext cx="5568344" cy="593637"/>
            <a:chOff x="1645856" y="2197529"/>
            <a:chExt cx="5204395" cy="593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22"/>
                <p:cNvSpPr txBox="1"/>
                <p:nvPr/>
              </p:nvSpPr>
              <p:spPr>
                <a:xfrm>
                  <a:off x="1645856" y="2197529"/>
                  <a:ext cx="2558926" cy="5531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〈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Bookman Old Style" panose="02050604050505020204" pitchFamily="18" charset="0"/>
                              </a:rPr>
                              <m:t>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〉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  <m:t>±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US" b="0" i="1" baseline="-25000" smtClean="0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oMath>
                    </m:oMathPara>
                  </a14:m>
                  <a:endParaRPr lang="en-US" dirty="0">
                    <a:latin typeface="Bookman Old Style" panose="020506040505050202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856" y="2197529"/>
                  <a:ext cx="2558926" cy="5531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22"/>
                <p:cNvSpPr txBox="1"/>
                <p:nvPr/>
              </p:nvSpPr>
              <p:spPr>
                <a:xfrm>
                  <a:off x="4204782" y="2225434"/>
                  <a:ext cx="2645469" cy="5657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〈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Bookman Old Style" panose="02050604050505020204" pitchFamily="18" charset="0"/>
                              </a:rPr>
                              <m:t>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〉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±</m:t>
                            </m:r>
                            <m:r>
                              <a:rPr lang="en-US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US" b="0" i="1" baseline="-25000" smtClean="0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latin typeface="Bookman Old Style" panose="020506040505050202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782" y="2225434"/>
                  <a:ext cx="2645469" cy="5657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717846" y="2928072"/>
                <a:ext cx="3758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Bookman Old Style" panose="02050604050505020204" pitchFamily="18" charset="0"/>
                            </a:rPr>
                            <m:t>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〉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Bookman Old Style" panose="02050604050505020204" pitchFamily="18" charset="0"/>
                            </a:rPr>
                            <m:t>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〉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Times New Roman" panose="02020603050405020304" pitchFamily="18" charset="0"/>
                        </a:rPr>
                        <m:t>c</m:t>
                      </m:r>
                      <m:r>
                        <a:rPr lang="en-US" i="1">
                          <a:latin typeface="Cambria Math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46" y="2928072"/>
                <a:ext cx="37581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2044467" y="3617834"/>
            <a:ext cx="4541683" cy="2424620"/>
            <a:chOff x="-45321" y="289820"/>
            <a:chExt cx="5468805" cy="3119706"/>
          </a:xfrm>
        </p:grpSpPr>
        <p:grpSp>
          <p:nvGrpSpPr>
            <p:cNvPr id="44" name="Group 43"/>
            <p:cNvGrpSpPr/>
            <p:nvPr/>
          </p:nvGrpSpPr>
          <p:grpSpPr>
            <a:xfrm>
              <a:off x="0" y="415306"/>
              <a:ext cx="5423484" cy="2994220"/>
              <a:chOff x="5460335" y="168424"/>
              <a:chExt cx="4358281" cy="232661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706199" y="294495"/>
                <a:ext cx="4112417" cy="1738804"/>
                <a:chOff x="5498596" y="294495"/>
                <a:chExt cx="4112417" cy="1738804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5658661" y="294495"/>
                  <a:ext cx="3921224" cy="1738804"/>
                  <a:chOff x="5869486" y="397743"/>
                  <a:chExt cx="3921224" cy="1738804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5871468" y="397743"/>
                    <a:ext cx="3919242" cy="1738804"/>
                    <a:chOff x="5871468" y="397743"/>
                    <a:chExt cx="3919242" cy="1738804"/>
                  </a:xfrm>
                </p:grpSpPr>
                <p:pic>
                  <p:nvPicPr>
                    <p:cNvPr id="76" name="Picture 75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71468" y="801694"/>
                      <a:ext cx="3919242" cy="1214309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 flipV="1">
                      <a:off x="5884857" y="397743"/>
                      <a:ext cx="7036" cy="1738804"/>
                    </a:xfrm>
                    <a:prstGeom prst="straightConnector1">
                      <a:avLst/>
                    </a:prstGeom>
                    <a:ln w="5715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5" name="Straight Arrow Connector 74"/>
                  <p:cNvCxnSpPr/>
                  <p:nvPr/>
                </p:nvCxnSpPr>
                <p:spPr>
                  <a:xfrm>
                    <a:off x="5869486" y="2126333"/>
                    <a:ext cx="3898531" cy="0"/>
                  </a:xfrm>
                  <a:prstGeom prst="straightConnector1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523732" y="1190215"/>
                  <a:ext cx="4087281" cy="21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498596" y="1557189"/>
                  <a:ext cx="4087284" cy="21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21"/>
                  <p:cNvSpPr txBox="1"/>
                  <p:nvPr/>
                </p:nvSpPr>
                <p:spPr>
                  <a:xfrm>
                    <a:off x="5923237" y="1453359"/>
                    <a:ext cx="314884" cy="29000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3237" y="1453359"/>
                    <a:ext cx="314884" cy="2900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696" r="-2174" b="-1555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Connector 53"/>
              <p:cNvCxnSpPr/>
              <p:nvPr/>
            </p:nvCxnSpPr>
            <p:spPr>
              <a:xfrm>
                <a:off x="6399043" y="239983"/>
                <a:ext cx="0" cy="2215066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21"/>
                  <p:cNvSpPr txBox="1"/>
                  <p:nvPr/>
                </p:nvSpPr>
                <p:spPr>
                  <a:xfrm>
                    <a:off x="5890334" y="651155"/>
                    <a:ext cx="314884" cy="29000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0334" y="651155"/>
                    <a:ext cx="314884" cy="2900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696" r="-4348" b="-15217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/>
              <p:cNvCxnSpPr/>
              <p:nvPr/>
            </p:nvCxnSpPr>
            <p:spPr>
              <a:xfrm>
                <a:off x="6700594" y="231964"/>
                <a:ext cx="0" cy="2215066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412439" y="2180483"/>
                <a:ext cx="272580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10"/>
              <p:cNvSpPr txBox="1"/>
              <p:nvPr/>
            </p:nvSpPr>
            <p:spPr>
              <a:xfrm>
                <a:off x="9103775" y="2068087"/>
                <a:ext cx="492826" cy="29000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time</a:t>
                </a:r>
                <a:endParaRPr lang="en-US" dirty="0"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85"/>
                  <p:cNvSpPr txBox="1"/>
                  <p:nvPr/>
                </p:nvSpPr>
                <p:spPr>
                  <a:xfrm>
                    <a:off x="6348774" y="2205035"/>
                    <a:ext cx="318133" cy="2900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774" y="2205035"/>
                    <a:ext cx="318133" cy="2900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149" r="-170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/>
              <p:cNvCxnSpPr/>
              <p:nvPr/>
            </p:nvCxnSpPr>
            <p:spPr>
              <a:xfrm>
                <a:off x="7492487" y="847632"/>
                <a:ext cx="0" cy="151292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598719" y="834040"/>
                <a:ext cx="0" cy="151292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32071" y="2158997"/>
                <a:ext cx="1035130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85"/>
                  <p:cNvSpPr txBox="1"/>
                  <p:nvPr/>
                </p:nvSpPr>
                <p:spPr>
                  <a:xfrm>
                    <a:off x="7911245" y="2160277"/>
                    <a:ext cx="709113" cy="276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Times New Roman" panose="02020603050405020304" pitchFamily="18" charset="0"/>
                            </a:rPr>
                            <m:t>±</m:t>
                          </m:r>
                          <m:r>
                            <a:rPr lang="en-US" i="1">
                              <a:latin typeface="Cambria Math" charset="0"/>
                              <a:ea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i="1" baseline="-25000">
                              <a:latin typeface="Cambria Math" charset="0"/>
                              <a:ea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1245" y="2160277"/>
                    <a:ext cx="709113" cy="27694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6667" r="-41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/>
              <p:cNvCxnSpPr/>
              <p:nvPr/>
            </p:nvCxnSpPr>
            <p:spPr>
              <a:xfrm>
                <a:off x="7781353" y="229121"/>
                <a:ext cx="0" cy="1136679"/>
              </a:xfrm>
              <a:prstGeom prst="line">
                <a:avLst/>
              </a:prstGeom>
              <a:ln w="28575">
                <a:solidFill>
                  <a:schemeClr val="accent5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887585" y="215529"/>
                <a:ext cx="0" cy="1136679"/>
              </a:xfrm>
              <a:prstGeom prst="line">
                <a:avLst/>
              </a:prstGeom>
              <a:ln w="28575">
                <a:solidFill>
                  <a:schemeClr val="accent5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7825827" y="539176"/>
                <a:ext cx="1035130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85"/>
                  <p:cNvSpPr txBox="1"/>
                  <p:nvPr/>
                </p:nvSpPr>
                <p:spPr>
                  <a:xfrm>
                    <a:off x="8150213" y="168424"/>
                    <a:ext cx="709113" cy="2769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Times New Roman" panose="02020603050405020304" pitchFamily="18" charset="0"/>
                            </a:rPr>
                            <m:t>±</m:t>
                          </m:r>
                          <m:r>
                            <a:rPr lang="en-US" i="1">
                              <a:latin typeface="Cambria Math" charset="0"/>
                              <a:ea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i="1" baseline="-25000">
                              <a:latin typeface="Cambria Math" charset="0"/>
                              <a:ea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0213" y="168424"/>
                    <a:ext cx="709113" cy="27694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6667" r="-41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TextBox 21"/>
              <p:cNvSpPr txBox="1"/>
              <p:nvPr/>
            </p:nvSpPr>
            <p:spPr>
              <a:xfrm>
                <a:off x="5483503" y="686097"/>
                <a:ext cx="314884" cy="19333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aseline="-25000" dirty="0"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21"/>
                  <p:cNvSpPr txBox="1"/>
                  <p:nvPr/>
                </p:nvSpPr>
                <p:spPr>
                  <a:xfrm>
                    <a:off x="5460335" y="1178486"/>
                    <a:ext cx="314884" cy="29000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335" y="1178486"/>
                    <a:ext cx="314884" cy="29000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261" r="-34783" b="-1555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21"/>
                  <p:cNvSpPr txBox="1"/>
                  <p:nvPr/>
                </p:nvSpPr>
                <p:spPr>
                  <a:xfrm>
                    <a:off x="5475904" y="787035"/>
                    <a:ext cx="314884" cy="29000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Candara" panose="020E0502030303020204" pitchFamily="34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5904" y="787035"/>
                    <a:ext cx="314884" cy="29000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0435" r="-32609" b="-1555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>
            <a:xfrm flipV="1">
              <a:off x="1168137" y="1730562"/>
              <a:ext cx="0" cy="10690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543389" y="1724071"/>
              <a:ext cx="0" cy="106909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10"/>
            <p:cNvSpPr txBox="1"/>
            <p:nvPr/>
          </p:nvSpPr>
          <p:spPr>
            <a:xfrm>
              <a:off x="-45321" y="289820"/>
              <a:ext cx="1039795" cy="33175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Voltage</a:t>
              </a:r>
              <a:endParaRPr lang="en-US" sz="1600" dirty="0">
                <a:latin typeface="Candara" panose="020E0502030303020204" pitchFamily="34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2866053" y="1724071"/>
              <a:ext cx="0" cy="106909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254736" y="1733052"/>
              <a:ext cx="0" cy="106909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528828" y="1708605"/>
              <a:ext cx="0" cy="10690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3905433" y="1724070"/>
              <a:ext cx="0" cy="10690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85"/>
              <p:cNvSpPr txBox="1"/>
              <p:nvPr/>
            </p:nvSpPr>
            <p:spPr>
              <a:xfrm>
                <a:off x="3784890" y="6002453"/>
                <a:ext cx="1206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  <a:ea typeface="Times New Roman" panose="02020603050405020304" pitchFamily="18" charset="0"/>
                        </a:rPr>
                        <m:t>c</m:t>
                      </m:r>
                      <m:r>
                        <a:rPr lang="en-US" i="1">
                          <a:latin typeface="Cambria Math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 baseline="-2500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890" y="6002453"/>
                <a:ext cx="120629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545" t="-153333" r="-2525" b="-17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1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Burst Constraint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73049" y="1040447"/>
                <a:ext cx="8510733" cy="12426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Expresses constraints on the number of occurrences (N) of events (&lt;s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th1,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&gt;) in </a:t>
                </a:r>
                <a:r>
                  <a:rPr lang="en-US" dirty="0"/>
                  <a:t>a specified time interval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) and </a:t>
                </a:r>
                <a:r>
                  <a:rPr lang="en-US" dirty="0"/>
                  <a:t>then </a:t>
                </a:r>
                <a:r>
                  <a:rPr lang="en-US" dirty="0" smtClean="0"/>
                  <a:t>silence for at least (m) time units.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73049" y="1040447"/>
                <a:ext cx="8510733" cy="1242652"/>
              </a:xfrm>
              <a:blipFill rotWithShape="0">
                <a:blip r:embed="rId2"/>
                <a:stretch>
                  <a:fillRect l="-645" t="-16667" b="-17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006592" y="2444121"/>
                <a:ext cx="29093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000"/>
                                <m:t>↗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92" y="2444121"/>
                <a:ext cx="290938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029055" y="3239378"/>
            <a:ext cx="5085890" cy="2926327"/>
            <a:chOff x="2118052" y="3516469"/>
            <a:chExt cx="5085890" cy="2926327"/>
          </a:xfrm>
        </p:grpSpPr>
        <p:grpSp>
          <p:nvGrpSpPr>
            <p:cNvPr id="4" name="Group 3"/>
            <p:cNvGrpSpPr/>
            <p:nvPr/>
          </p:nvGrpSpPr>
          <p:grpSpPr>
            <a:xfrm>
              <a:off x="2257010" y="3516469"/>
              <a:ext cx="4629980" cy="2926327"/>
              <a:chOff x="5669076" y="444625"/>
              <a:chExt cx="4853349" cy="31994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669076" y="444625"/>
                <a:ext cx="4778950" cy="3199490"/>
                <a:chOff x="8076418" y="3897411"/>
                <a:chExt cx="5233301" cy="2617402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8736322" y="4085004"/>
                  <a:ext cx="0" cy="1914262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8746819" y="5983004"/>
                  <a:ext cx="4472343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8785652" y="4295246"/>
                      <a:ext cx="333056" cy="27528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5652" y="4295246"/>
                      <a:ext cx="333056" cy="27528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766" r="-6383" b="-1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278466" y="3975813"/>
                  <a:ext cx="0" cy="2539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dash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709262" y="3969804"/>
                  <a:ext cx="0" cy="253899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dash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9305352" y="6079744"/>
                  <a:ext cx="1345188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85"/>
                    <p:cNvSpPr txBox="1"/>
                    <p:nvPr/>
                  </p:nvSpPr>
                  <p:spPr>
                    <a:xfrm>
                      <a:off x="9692929" y="6082905"/>
                      <a:ext cx="393927" cy="27528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92929" y="6082905"/>
                      <a:ext cx="393927" cy="27528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7544" r="-350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7"/>
                    <p:cNvSpPr txBox="1"/>
                    <p:nvPr/>
                  </p:nvSpPr>
                  <p:spPr>
                    <a:xfrm>
                      <a:off x="8076418" y="4336042"/>
                      <a:ext cx="491011" cy="27528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6418" y="4336042"/>
                      <a:ext cx="491011" cy="27528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1268" r="-2817"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251706" y="4681789"/>
                  <a:ext cx="5058013" cy="73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0738676" y="6226947"/>
                  <a:ext cx="1720582" cy="0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85"/>
                    <p:cNvSpPr txBox="1"/>
                    <p:nvPr/>
                  </p:nvSpPr>
                  <p:spPr>
                    <a:xfrm>
                      <a:off x="11368811" y="6177183"/>
                      <a:ext cx="325182" cy="27528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68811" y="6177183"/>
                      <a:ext cx="325182" cy="2752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043" r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457801" y="3897411"/>
                  <a:ext cx="0" cy="253899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12763125" y="4650373"/>
                  <a:ext cx="0" cy="13458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9454074" y="5063837"/>
                  <a:ext cx="294414" cy="2752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9755160" y="4105005"/>
                      <a:ext cx="296108" cy="27528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0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5160" y="4105005"/>
                      <a:ext cx="296108" cy="27528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930" r="-18605" b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" name="Left Bracket 24"/>
                <p:cNvSpPr/>
                <p:nvPr/>
              </p:nvSpPr>
              <p:spPr>
                <a:xfrm rot="5400000">
                  <a:off x="9913703" y="3786321"/>
                  <a:ext cx="141874" cy="1449243"/>
                </a:xfrm>
                <a:prstGeom prst="leftBracket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9281783" y="4657035"/>
                  <a:ext cx="0" cy="13324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0353721" y="4665606"/>
                  <a:ext cx="0" cy="13458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0709262" y="4650375"/>
                  <a:ext cx="0" cy="134581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6344113" y="975814"/>
                <a:ext cx="4178312" cy="624563"/>
                <a:chOff x="6303169" y="1030406"/>
                <a:chExt cx="4178312" cy="624563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7369791" y="1030406"/>
                  <a:ext cx="3111690" cy="559573"/>
                </a:xfrm>
                <a:custGeom>
                  <a:avLst/>
                  <a:gdLst>
                    <a:gd name="connsiteX0" fmla="*/ 0 w 3111690"/>
                    <a:gd name="connsiteY0" fmla="*/ 300251 h 559573"/>
                    <a:gd name="connsiteX1" fmla="*/ 191069 w 3111690"/>
                    <a:gd name="connsiteY1" fmla="*/ 525439 h 559573"/>
                    <a:gd name="connsiteX2" fmla="*/ 443552 w 3111690"/>
                    <a:gd name="connsiteY2" fmla="*/ 259307 h 559573"/>
                    <a:gd name="connsiteX3" fmla="*/ 559558 w 3111690"/>
                    <a:gd name="connsiteY3" fmla="*/ 504967 h 559573"/>
                    <a:gd name="connsiteX4" fmla="*/ 764275 w 3111690"/>
                    <a:gd name="connsiteY4" fmla="*/ 232012 h 559573"/>
                    <a:gd name="connsiteX5" fmla="*/ 1344305 w 3111690"/>
                    <a:gd name="connsiteY5" fmla="*/ 95534 h 559573"/>
                    <a:gd name="connsiteX6" fmla="*/ 1787857 w 3111690"/>
                    <a:gd name="connsiteY6" fmla="*/ 232012 h 559573"/>
                    <a:gd name="connsiteX7" fmla="*/ 2299648 w 3111690"/>
                    <a:gd name="connsiteY7" fmla="*/ 559558 h 559573"/>
                    <a:gd name="connsiteX8" fmla="*/ 2674961 w 3111690"/>
                    <a:gd name="connsiteY8" fmla="*/ 218364 h 559573"/>
                    <a:gd name="connsiteX9" fmla="*/ 3111690 w 3111690"/>
                    <a:gd name="connsiteY9" fmla="*/ 0 h 559573"/>
                    <a:gd name="connsiteX10" fmla="*/ 3111690 w 3111690"/>
                    <a:gd name="connsiteY10" fmla="*/ 0 h 559573"/>
                    <a:gd name="connsiteX11" fmla="*/ 3111690 w 3111690"/>
                    <a:gd name="connsiteY11" fmla="*/ 0 h 559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11690" h="559573">
                      <a:moveTo>
                        <a:pt x="0" y="300251"/>
                      </a:moveTo>
                      <a:cubicBezTo>
                        <a:pt x="58572" y="416257"/>
                        <a:pt x="117144" y="532263"/>
                        <a:pt x="191069" y="525439"/>
                      </a:cubicBezTo>
                      <a:cubicBezTo>
                        <a:pt x="264994" y="518615"/>
                        <a:pt x="382137" y="262719"/>
                        <a:pt x="443552" y="259307"/>
                      </a:cubicBezTo>
                      <a:cubicBezTo>
                        <a:pt x="504967" y="255895"/>
                        <a:pt x="506104" y="509516"/>
                        <a:pt x="559558" y="504967"/>
                      </a:cubicBezTo>
                      <a:cubicBezTo>
                        <a:pt x="613012" y="500418"/>
                        <a:pt x="633484" y="300251"/>
                        <a:pt x="764275" y="232012"/>
                      </a:cubicBezTo>
                      <a:cubicBezTo>
                        <a:pt x="895066" y="163773"/>
                        <a:pt x="1173708" y="95534"/>
                        <a:pt x="1344305" y="95534"/>
                      </a:cubicBezTo>
                      <a:cubicBezTo>
                        <a:pt x="1514902" y="95534"/>
                        <a:pt x="1628633" y="154675"/>
                        <a:pt x="1787857" y="232012"/>
                      </a:cubicBezTo>
                      <a:cubicBezTo>
                        <a:pt x="1947081" y="309349"/>
                        <a:pt x="2151797" y="561833"/>
                        <a:pt x="2299648" y="559558"/>
                      </a:cubicBezTo>
                      <a:cubicBezTo>
                        <a:pt x="2447499" y="557283"/>
                        <a:pt x="2539621" y="311624"/>
                        <a:pt x="2674961" y="218364"/>
                      </a:cubicBezTo>
                      <a:cubicBezTo>
                        <a:pt x="2810301" y="125104"/>
                        <a:pt x="3111690" y="0"/>
                        <a:pt x="3111690" y="0"/>
                      </a:cubicBezTo>
                      <a:lnTo>
                        <a:pt x="3111690" y="0"/>
                      </a:lnTo>
                      <a:lnTo>
                        <a:pt x="3111690" y="0"/>
                      </a:lnTo>
                    </a:path>
                  </a:pathLst>
                </a:custGeom>
                <a:noFill/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6303169" y="1306648"/>
                  <a:ext cx="640556" cy="348321"/>
                </a:xfrm>
                <a:custGeom>
                  <a:avLst/>
                  <a:gdLst>
                    <a:gd name="connsiteX0" fmla="*/ 0 w 640556"/>
                    <a:gd name="connsiteY0" fmla="*/ 348321 h 348321"/>
                    <a:gd name="connsiteX1" fmla="*/ 240506 w 640556"/>
                    <a:gd name="connsiteY1" fmla="*/ 288790 h 348321"/>
                    <a:gd name="connsiteX2" fmla="*/ 516731 w 640556"/>
                    <a:gd name="connsiteY2" fmla="*/ 14946 h 348321"/>
                    <a:gd name="connsiteX3" fmla="*/ 640556 w 640556"/>
                    <a:gd name="connsiteY3" fmla="*/ 33996 h 348321"/>
                    <a:gd name="connsiteX4" fmla="*/ 640556 w 640556"/>
                    <a:gd name="connsiteY4" fmla="*/ 33996 h 348321"/>
                    <a:gd name="connsiteX5" fmla="*/ 640556 w 640556"/>
                    <a:gd name="connsiteY5" fmla="*/ 33996 h 348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0556" h="348321">
                      <a:moveTo>
                        <a:pt x="0" y="348321"/>
                      </a:moveTo>
                      <a:cubicBezTo>
                        <a:pt x="77192" y="346336"/>
                        <a:pt x="154384" y="344352"/>
                        <a:pt x="240506" y="288790"/>
                      </a:cubicBezTo>
                      <a:cubicBezTo>
                        <a:pt x="326628" y="233228"/>
                        <a:pt x="450056" y="57412"/>
                        <a:pt x="516731" y="14946"/>
                      </a:cubicBezTo>
                      <a:cubicBezTo>
                        <a:pt x="583406" y="-27520"/>
                        <a:pt x="640556" y="33996"/>
                        <a:pt x="640556" y="33996"/>
                      </a:cubicBezTo>
                      <a:lnTo>
                        <a:pt x="640556" y="33996"/>
                      </a:lnTo>
                      <a:lnTo>
                        <a:pt x="640556" y="33996"/>
                      </a:lnTo>
                    </a:path>
                  </a:pathLst>
                </a:custGeom>
                <a:noFill/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6946106" y="1335881"/>
                  <a:ext cx="431007" cy="4763"/>
                </a:xfrm>
                <a:custGeom>
                  <a:avLst/>
                  <a:gdLst>
                    <a:gd name="connsiteX0" fmla="*/ 0 w 431007"/>
                    <a:gd name="connsiteY0" fmla="*/ 4763 h 4763"/>
                    <a:gd name="connsiteX1" fmla="*/ 431007 w 431007"/>
                    <a:gd name="connsiteY1" fmla="*/ 0 h 4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1007" h="4763">
                      <a:moveTo>
                        <a:pt x="0" y="4763"/>
                      </a:moveTo>
                      <a:lnTo>
                        <a:pt x="431007" y="0"/>
                      </a:lnTo>
                    </a:path>
                  </a:pathLst>
                </a:cu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</p:grpSp>
        <p:sp>
          <p:nvSpPr>
            <p:cNvPr id="31" name="TextBox 10"/>
            <p:cNvSpPr txBox="1"/>
            <p:nvPr/>
          </p:nvSpPr>
          <p:spPr>
            <a:xfrm>
              <a:off x="2118052" y="3640843"/>
              <a:ext cx="65635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Voltage</a:t>
              </a:r>
              <a:endParaRPr 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10"/>
            <p:cNvSpPr txBox="1"/>
            <p:nvPr/>
          </p:nvSpPr>
          <p:spPr>
            <a:xfrm>
              <a:off x="6428087" y="5895925"/>
              <a:ext cx="77585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time</a:t>
              </a:r>
              <a:endParaRPr lang="en-US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42211"/>
          </a:xfrm>
        </p:spPr>
        <p:txBody>
          <a:bodyPr/>
          <a:lstStyle/>
          <a:p>
            <a:r>
              <a:rPr lang="en-US" sz="5400" dirty="0" smtClean="0"/>
              <a:t>CPS: Exciting times</a:t>
            </a:r>
            <a:endParaRPr lang="en-US" sz="5400" dirty="0"/>
          </a:p>
        </p:txBody>
      </p:sp>
      <p:pic>
        <p:nvPicPr>
          <p:cNvPr id="1032" name="Picture 8" descr="Image result for robotics indu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59" y="842210"/>
            <a:ext cx="4033441" cy="22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5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59" y="3786610"/>
            <a:ext cx="4033441" cy="260839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29878" y="952448"/>
            <a:ext cx="4829579" cy="185848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Sensors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/>
              <a:t>sensor </a:t>
            </a:r>
            <a:r>
              <a:rPr lang="en-US" sz="2400" dirty="0" smtClean="0"/>
              <a:t>networks</a:t>
            </a:r>
          </a:p>
          <a:p>
            <a:r>
              <a:rPr lang="en-US" sz="2400" dirty="0" smtClean="0"/>
              <a:t>Embedded </a:t>
            </a:r>
            <a:r>
              <a:rPr lang="en-US" sz="2400" dirty="0"/>
              <a:t>systems </a:t>
            </a:r>
            <a:r>
              <a:rPr lang="en-US" sz="2400" dirty="0">
                <a:sym typeface="Wingdings"/>
              </a:rPr>
              <a:t> </a:t>
            </a:r>
            <a:r>
              <a:rPr lang="en-US" sz="2400" dirty="0"/>
              <a:t>networked embedded </a:t>
            </a:r>
            <a:r>
              <a:rPr lang="en-US" sz="2400" dirty="0" smtClean="0"/>
              <a:t>systems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Control has come to software</a:t>
            </a:r>
            <a:endParaRPr lang="en-US" sz="2400" dirty="0"/>
          </a:p>
          <a:p>
            <a:pPr lvl="1"/>
            <a:r>
              <a:rPr lang="en-US" sz="1800" i="1" dirty="0"/>
              <a:t>Mechanical </a:t>
            </a:r>
            <a:r>
              <a:rPr lang="en-US" sz="1800" i="1" dirty="0">
                <a:sym typeface="Wingdings"/>
              </a:rPr>
              <a:t> Electrical  </a:t>
            </a:r>
            <a:r>
              <a:rPr lang="en-US" sz="1800" i="1" dirty="0" smtClean="0">
                <a:sym typeface="Wingdings"/>
              </a:rPr>
              <a:t>computer</a:t>
            </a:r>
            <a:endParaRPr lang="en-US" sz="1800" i="1" dirty="0">
              <a:sym typeface="Wingding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891" y="3148320"/>
            <a:ext cx="374091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real question for our times is:</a:t>
            </a:r>
          </a:p>
          <a:p>
            <a:r>
              <a:rPr lang="en-US" i="1" dirty="0" smtClean="0"/>
              <a:t>If I can sense anything, and I can control everything, what (good) can I do?</a:t>
            </a:r>
            <a:endParaRPr lang="en-US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878" y="4301066"/>
            <a:ext cx="4628389" cy="159173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Nexus of CPS, Machine Learning and Big Data</a:t>
            </a:r>
            <a:endParaRPr lang="en-US" sz="1600" i="1" dirty="0" smtClean="0">
              <a:sym typeface="Wingdings"/>
            </a:endParaRPr>
          </a:p>
          <a:p>
            <a:pPr lvl="1"/>
            <a:r>
              <a:rPr lang="en-US" sz="2000" i="1" dirty="0" smtClean="0">
                <a:sym typeface="Wingdings"/>
              </a:rPr>
              <a:t>Enable large scale and compelling applications</a:t>
            </a:r>
          </a:p>
          <a:p>
            <a:pPr lvl="1"/>
            <a:r>
              <a:rPr lang="en-US" sz="2000" i="1" dirty="0" smtClean="0">
                <a:sym typeface="Wingdings"/>
              </a:rPr>
              <a:t>Autonomous cars, Smart cities, City-level traffic management, Smart grid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TTL Syntax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73049" y="1040447"/>
                <a:ext cx="8609013" cy="5388062"/>
              </a:xfrm>
            </p:spPr>
            <p:txBody>
              <a:bodyPr>
                <a:noAutofit/>
              </a:bodyPr>
              <a:lstStyle/>
              <a:p>
                <a:r>
                  <a:rPr lang="en-US" sz="2000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Latency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600"/>
                              <m:t>↘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Bookman Old Style" panose="02050604050505020204" pitchFamily="18" charset="0"/>
                              </a:rPr>
                              <m:t>↗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  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&lt;, &gt;,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</m:e>
                    </m:d>
                    <m:r>
                      <a:rPr lang="en-US" sz="1600" b="0" i="0" smtClean="0">
                        <a:latin typeface="Cambria Math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c</m:t>
                    </m:r>
                  </m:oMath>
                </a14:m>
                <a:endParaRPr lang="en-US" sz="1600" dirty="0" smtClean="0">
                  <a:latin typeface="Bookman Old Style" panose="0205060405050502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ℒ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600"/>
                              <m:t>↘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Bookman Old Style" panose="02050604050505020204" pitchFamily="18" charset="0"/>
                              </a:rPr>
                              <m:t>↗</m:t>
                            </m:r>
                          </m:e>
                        </m:d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Bookman Old Style" panose="02050604050505020204" pitchFamily="18" charset="0"/>
                  </a:rPr>
                  <a:t>  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charset="0"/>
                        <a:ea typeface="Times New Roman" panose="02020603050405020304" pitchFamily="18" charset="0"/>
                      </a:rPr>
                      <m:t>𝜀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1600" i="1">
                        <a:latin typeface="Cambria Math" charset="0"/>
                        <a:ea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1600" dirty="0" smtClean="0">
                  <a:latin typeface="Bookman Old Style" panose="02050604050505020204" pitchFamily="18" charset="0"/>
                </a:endParaRPr>
              </a:p>
              <a:p>
                <a:r>
                  <a:rPr lang="en-US" sz="2000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Frequency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Bookman Old Style" panose="02050604050505020204" pitchFamily="18" charset="0"/>
                              </a:rPr>
                              <m:t>↗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&lt;, &gt;,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600" b="0" i="1" dirty="0" smtClean="0">
                  <a:latin typeface="Cambria Math" charset="0"/>
                  <a:ea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>
                            <a:latin typeface="Bookman Old Style" panose="0205060405050502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Bookman Old Style" panose="02050604050505020204" pitchFamily="18" charset="0"/>
                  </a:rPr>
                  <a:t> </a:t>
                </a:r>
                <a:r>
                  <a:rPr lang="en-US" sz="1600" i="1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is the period of threshold crossing</a:t>
                </a:r>
                <a:r>
                  <a:rPr lang="en-US" sz="1600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600"/>
                              <m:t>↘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Δf</m:t>
                    </m:r>
                  </m:oMath>
                </a14:m>
                <a:r>
                  <a:rPr lang="en-US" sz="1600" dirty="0" smtClean="0">
                    <a:latin typeface="Bookman Old Style" panose="02050604050505020204" pitchFamily="18" charset="0"/>
                  </a:rPr>
                  <a:t>                                                        </a:t>
                </a:r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Δf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Bookman Old Style" panose="0205060405050502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Bookman Old Style" panose="0205060405050502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latin typeface="Bookman Old Style" panose="02050604050505020204" pitchFamily="18" charset="0"/>
                </a:endParaRPr>
              </a:p>
              <a:p>
                <a:r>
                  <a:rPr lang="en-US" sz="2000" b="0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Phase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𝒫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Bookman Old Style" panose="02050604050505020204" pitchFamily="18" charset="0"/>
                              </a:rPr>
                              <m:t>↗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↘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  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&lt;, &gt;,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</m:e>
                    </m:d>
                    <m:r>
                      <a:rPr lang="en-US" sz="1600">
                        <a:latin typeface="Cambria Math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c</m:t>
                    </m:r>
                  </m:oMath>
                </a14:m>
                <a:endParaRPr lang="en-US" sz="1600" dirty="0" smtClean="0">
                  <a:latin typeface="Cambria Math" charset="0"/>
                  <a:ea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>
                            <a:latin typeface="Bookman Old Style" panose="0205060405050502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600" dirty="0">
                    <a:latin typeface="Bookman Old Style" panose="02050604050505020204" pitchFamily="18" charset="0"/>
                  </a:rPr>
                  <a:t> </a:t>
                </a:r>
                <a:r>
                  <a:rPr lang="en-US" sz="1600" i="1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is the period of threshold </a:t>
                </a:r>
                <a:r>
                  <a:rPr lang="en-US" sz="1600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crossing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>
                            <a:latin typeface="Bookman Old Style" panose="0205060405050502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600" dirty="0">
                    <a:latin typeface="Bookman Old Style" panose="02050604050505020204" pitchFamily="18" charset="0"/>
                  </a:rPr>
                  <a:t> </a:t>
                </a:r>
                <a:r>
                  <a:rPr lang="en-US" sz="1600" i="1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is the period of threshold crossing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en-US" sz="1600" dirty="0">
                  <a:latin typeface="Cambria Math" charset="0"/>
                  <a:ea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𝒫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600"/>
                              <m:t>↘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Bookman Old Style" panose="02050604050505020204" pitchFamily="18" charset="0"/>
                              </a:rPr>
                              <m:t>↗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US" sz="1600" dirty="0" smtClean="0">
                    <a:latin typeface="Bookman Old Style" panose="02050604050505020204" pitchFamily="18" charset="0"/>
                  </a:rPr>
                  <a:t>                                     </a:t>
                </a:r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Δt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Bookman Old Style" panose="0205060405050502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Bookman Old Style" panose="02050604050505020204" pitchFamily="18" charset="0"/>
                      </a:rPr>
                      <m:t>;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73049" y="1040447"/>
                <a:ext cx="8609013" cy="5388062"/>
              </a:xfrm>
              <a:blipFill rotWithShape="0">
                <a:blip r:embed="rId2"/>
                <a:stretch>
                  <a:fillRect l="-283" t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TTL Syntax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i="1" dirty="0">
                    <a:latin typeface="Bookman Old Style" panose="02050604050505020204" pitchFamily="18" charset="0"/>
                  </a:rPr>
                  <a:t>Simultaneity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𝒮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800"/>
                              <m:t>↗</m:t>
                            </m:r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800"/>
                              <m:t>↘</m:t>
                            </m:r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800"/>
                              <m:t>↗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</m:t>
                    </m:r>
                    <m:r>
                      <a:rPr lang="en-US" sz="1800" i="1">
                        <a:latin typeface="Cambria Math" charset="0"/>
                        <a:ea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(t is the timestamp of an event</a:t>
                </a:r>
                <a:r>
                  <a:rPr lang="en-US" sz="18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2400" i="1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2400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Chronological</a:t>
                </a:r>
                <a:endParaRPr lang="en-US" sz="2400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𝒞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800"/>
                              <m:t>↗</m:t>
                            </m:r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800"/>
                              <m:t>↘</m:t>
                            </m:r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800"/>
                              <m:t>↗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minimum latency between the events.</a:t>
                </a:r>
              </a:p>
              <a:p>
                <a:r>
                  <a:rPr lang="en-US" sz="24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Sporadic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𝑆𝑝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d>
                      <m:dPr>
                        <m:begChr m:val="〈"/>
                        <m:endChr m:val="〉"/>
                        <m:ctrlP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800"/>
                          <m:t>↗</m:t>
                        </m:r>
                      </m:e>
                    </m:d>
                    <m:r>
                      <m:rPr>
                        <m:nor/>
                      </m:rPr>
                      <a:rPr lang="en-US" sz="1800"/>
                      <m:t>,</m:t>
                    </m:r>
                    <m:r>
                      <a:rPr lang="en-US" sz="1800" i="1">
                        <a:latin typeface="Cambria Math" charset="0"/>
                      </a:rPr>
                      <m:t>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charset="0"/>
                      </a:rPr>
                      <m:t>,</m:t>
                    </m:r>
                    <m:r>
                      <a:rPr lang="en-US" sz="1800" i="1">
                        <a:latin typeface="Cambria Math" charset="0"/>
                        <a:ea typeface="Times New Roman" panose="02020603050405020304" pitchFamily="18" charset="0"/>
                      </a:rPr>
                      <m:t>𝜀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ea typeface="Times New Roman" panose="02020603050405020304" pitchFamily="18" charset="0"/>
                  </a:rPr>
                  <a:t> is the minimum time between two consecutive events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charset="0"/>
                        <a:ea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800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are consecutive events on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their timestamps, </a:t>
                </a:r>
                <a:r>
                  <a:rPr lang="en-US" sz="18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respectively</a:t>
                </a:r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24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Burst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ℬ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800"/>
                              <m:t>↗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  <a:ea typeface="Times New Roman" panose="020206030504050203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18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events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duration 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time unit in silence)</a:t>
                </a:r>
                <a:endParaRPr lang="en-US" sz="1800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charset="0"/>
                        <a:ea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96" t="-952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TTL Capabilities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Simpler specification of sequential timing constraints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0,100</m:t>
                            </m:r>
                          </m:e>
                        </m:d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,2.5,↗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,3,↗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=10,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,3.5,↘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Can express both value-based and event-based timing constraints</a:t>
                </a:r>
              </a:p>
              <a:p>
                <a:pPr lvl="1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box>
                              <m:box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□</m:t>
                                </m:r>
                              </m:e>
                            </m:box>
                          </m:e>
                        </m:box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&gt;3))⋀(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⋈(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&lt;5)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Can express constraints that contain absolute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2017−10−15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08:00:00+00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𝑈𝑇𝐶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,3,↗〉)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Complex constraints can be specified</a:t>
                </a:r>
              </a:p>
              <a:p>
                <a:pPr lvl="1"/>
                <a:r>
                  <a:rPr lang="en-US" dirty="0" smtClean="0"/>
                  <a:t>Burst </a:t>
                </a:r>
              </a:p>
              <a:p>
                <a:r>
                  <a:rPr lang="en-US" dirty="0" smtClean="0"/>
                  <a:t>Timing tolerance can be specified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79" t="-2024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 flipH="1">
            <a:off x="4487069" y="4396581"/>
            <a:ext cx="177800" cy="0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87068" y="4184650"/>
            <a:ext cx="177800" cy="0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Constraint Monitoring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60800" y="768927"/>
            <a:ext cx="4641954" cy="5345805"/>
            <a:chOff x="734291" y="2119745"/>
            <a:chExt cx="4641954" cy="640468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054926" y="2627043"/>
              <a:ext cx="1" cy="2770908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940501" y="2655617"/>
              <a:ext cx="1" cy="2770908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54726" y="2414331"/>
              <a:ext cx="1" cy="6110100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468582" y="2669761"/>
              <a:ext cx="3713018" cy="1362697"/>
            </a:xfrm>
            <a:custGeom>
              <a:avLst/>
              <a:gdLst>
                <a:gd name="connsiteX0" fmla="*/ 0 w 3713018"/>
                <a:gd name="connsiteY0" fmla="*/ 710748 h 1362697"/>
                <a:gd name="connsiteX1" fmla="*/ 374073 w 3713018"/>
                <a:gd name="connsiteY1" fmla="*/ 18021 h 1362697"/>
                <a:gd name="connsiteX2" fmla="*/ 1011382 w 3713018"/>
                <a:gd name="connsiteY2" fmla="*/ 1361912 h 1362697"/>
                <a:gd name="connsiteX3" fmla="*/ 1620982 w 3713018"/>
                <a:gd name="connsiteY3" fmla="*/ 225839 h 1362697"/>
                <a:gd name="connsiteX4" fmla="*/ 1995054 w 3713018"/>
                <a:gd name="connsiteY4" fmla="*/ 1070966 h 1362697"/>
                <a:gd name="connsiteX5" fmla="*/ 2452254 w 3713018"/>
                <a:gd name="connsiteY5" fmla="*/ 475221 h 1362697"/>
                <a:gd name="connsiteX6" fmla="*/ 2729345 w 3713018"/>
                <a:gd name="connsiteY6" fmla="*/ 863148 h 1362697"/>
                <a:gd name="connsiteX7" fmla="*/ 3020291 w 3713018"/>
                <a:gd name="connsiteY7" fmla="*/ 627621 h 1362697"/>
                <a:gd name="connsiteX8" fmla="*/ 3713018 w 3713018"/>
                <a:gd name="connsiteY8" fmla="*/ 627621 h 136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3018" h="1362697">
                  <a:moveTo>
                    <a:pt x="0" y="710748"/>
                  </a:moveTo>
                  <a:cubicBezTo>
                    <a:pt x="102754" y="310121"/>
                    <a:pt x="205509" y="-90506"/>
                    <a:pt x="374073" y="18021"/>
                  </a:cubicBezTo>
                  <a:cubicBezTo>
                    <a:pt x="542637" y="126548"/>
                    <a:pt x="803564" y="1327276"/>
                    <a:pt x="1011382" y="1361912"/>
                  </a:cubicBezTo>
                  <a:cubicBezTo>
                    <a:pt x="1219200" y="1396548"/>
                    <a:pt x="1457037" y="274330"/>
                    <a:pt x="1620982" y="225839"/>
                  </a:cubicBezTo>
                  <a:cubicBezTo>
                    <a:pt x="1784927" y="177348"/>
                    <a:pt x="1856509" y="1029402"/>
                    <a:pt x="1995054" y="1070966"/>
                  </a:cubicBezTo>
                  <a:cubicBezTo>
                    <a:pt x="2133599" y="1112530"/>
                    <a:pt x="2329872" y="509857"/>
                    <a:pt x="2452254" y="475221"/>
                  </a:cubicBezTo>
                  <a:cubicBezTo>
                    <a:pt x="2574636" y="440585"/>
                    <a:pt x="2634672" y="837748"/>
                    <a:pt x="2729345" y="863148"/>
                  </a:cubicBezTo>
                  <a:cubicBezTo>
                    <a:pt x="2824018" y="888548"/>
                    <a:pt x="2856346" y="666875"/>
                    <a:pt x="3020291" y="627621"/>
                  </a:cubicBezTo>
                  <a:cubicBezTo>
                    <a:pt x="3184236" y="588367"/>
                    <a:pt x="3448627" y="607994"/>
                    <a:pt x="3713018" y="627621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482436" y="3394364"/>
              <a:ext cx="3796146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83669" y="2826324"/>
              <a:ext cx="38100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43100" y="2842260"/>
              <a:ext cx="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457036" y="5070764"/>
              <a:ext cx="3796146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459704" y="4058168"/>
              <a:ext cx="3836196" cy="969521"/>
              <a:chOff x="1459705" y="4058168"/>
              <a:chExt cx="2326483" cy="969521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1459705" y="4750546"/>
                <a:ext cx="631033" cy="231049"/>
              </a:xfrm>
              <a:custGeom>
                <a:avLst/>
                <a:gdLst>
                  <a:gd name="connsiteX0" fmla="*/ 0 w 1081088"/>
                  <a:gd name="connsiteY0" fmla="*/ 152448 h 231049"/>
                  <a:gd name="connsiteX1" fmla="*/ 73819 w 1081088"/>
                  <a:gd name="connsiteY1" fmla="*/ 14335 h 231049"/>
                  <a:gd name="connsiteX2" fmla="*/ 128588 w 1081088"/>
                  <a:gd name="connsiteY2" fmla="*/ 231029 h 231049"/>
                  <a:gd name="connsiteX3" fmla="*/ 202407 w 1081088"/>
                  <a:gd name="connsiteY3" fmla="*/ 48 h 231049"/>
                  <a:gd name="connsiteX4" fmla="*/ 290513 w 1081088"/>
                  <a:gd name="connsiteY4" fmla="*/ 221504 h 231049"/>
                  <a:gd name="connsiteX5" fmla="*/ 357188 w 1081088"/>
                  <a:gd name="connsiteY5" fmla="*/ 11954 h 231049"/>
                  <a:gd name="connsiteX6" fmla="*/ 431007 w 1081088"/>
                  <a:gd name="connsiteY6" fmla="*/ 204835 h 231049"/>
                  <a:gd name="connsiteX7" fmla="*/ 511969 w 1081088"/>
                  <a:gd name="connsiteY7" fmla="*/ 4810 h 231049"/>
                  <a:gd name="connsiteX8" fmla="*/ 592932 w 1081088"/>
                  <a:gd name="connsiteY8" fmla="*/ 211979 h 231049"/>
                  <a:gd name="connsiteX9" fmla="*/ 650082 w 1081088"/>
                  <a:gd name="connsiteY9" fmla="*/ 48 h 231049"/>
                  <a:gd name="connsiteX10" fmla="*/ 728663 w 1081088"/>
                  <a:gd name="connsiteY10" fmla="*/ 190548 h 231049"/>
                  <a:gd name="connsiteX11" fmla="*/ 797719 w 1081088"/>
                  <a:gd name="connsiteY11" fmla="*/ 48 h 231049"/>
                  <a:gd name="connsiteX12" fmla="*/ 892969 w 1081088"/>
                  <a:gd name="connsiteY12" fmla="*/ 183404 h 231049"/>
                  <a:gd name="connsiteX13" fmla="*/ 947738 w 1081088"/>
                  <a:gd name="connsiteY13" fmla="*/ 4810 h 231049"/>
                  <a:gd name="connsiteX14" fmla="*/ 1016794 w 1081088"/>
                  <a:gd name="connsiteY14" fmla="*/ 176260 h 231049"/>
                  <a:gd name="connsiteX15" fmla="*/ 1081088 w 1081088"/>
                  <a:gd name="connsiteY15" fmla="*/ 11954 h 23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1088" h="231049">
                    <a:moveTo>
                      <a:pt x="0" y="152448"/>
                    </a:moveTo>
                    <a:cubicBezTo>
                      <a:pt x="26194" y="76843"/>
                      <a:pt x="52388" y="1238"/>
                      <a:pt x="73819" y="14335"/>
                    </a:cubicBezTo>
                    <a:cubicBezTo>
                      <a:pt x="95250" y="27432"/>
                      <a:pt x="107157" y="233410"/>
                      <a:pt x="128588" y="231029"/>
                    </a:cubicBezTo>
                    <a:cubicBezTo>
                      <a:pt x="150019" y="228648"/>
                      <a:pt x="175420" y="1635"/>
                      <a:pt x="202407" y="48"/>
                    </a:cubicBezTo>
                    <a:cubicBezTo>
                      <a:pt x="229394" y="-1539"/>
                      <a:pt x="264716" y="219520"/>
                      <a:pt x="290513" y="221504"/>
                    </a:cubicBezTo>
                    <a:cubicBezTo>
                      <a:pt x="316310" y="223488"/>
                      <a:pt x="333772" y="14732"/>
                      <a:pt x="357188" y="11954"/>
                    </a:cubicBezTo>
                    <a:cubicBezTo>
                      <a:pt x="380604" y="9176"/>
                      <a:pt x="405210" y="206026"/>
                      <a:pt x="431007" y="204835"/>
                    </a:cubicBezTo>
                    <a:cubicBezTo>
                      <a:pt x="456804" y="203644"/>
                      <a:pt x="484982" y="3619"/>
                      <a:pt x="511969" y="4810"/>
                    </a:cubicBezTo>
                    <a:cubicBezTo>
                      <a:pt x="538956" y="6001"/>
                      <a:pt x="569913" y="212773"/>
                      <a:pt x="592932" y="211979"/>
                    </a:cubicBezTo>
                    <a:cubicBezTo>
                      <a:pt x="615951" y="211185"/>
                      <a:pt x="627460" y="3620"/>
                      <a:pt x="650082" y="48"/>
                    </a:cubicBezTo>
                    <a:cubicBezTo>
                      <a:pt x="672704" y="-3524"/>
                      <a:pt x="704057" y="190548"/>
                      <a:pt x="728663" y="190548"/>
                    </a:cubicBezTo>
                    <a:cubicBezTo>
                      <a:pt x="753269" y="190548"/>
                      <a:pt x="770335" y="1239"/>
                      <a:pt x="797719" y="48"/>
                    </a:cubicBezTo>
                    <a:cubicBezTo>
                      <a:pt x="825103" y="-1143"/>
                      <a:pt x="867966" y="182610"/>
                      <a:pt x="892969" y="183404"/>
                    </a:cubicBezTo>
                    <a:cubicBezTo>
                      <a:pt x="917972" y="184198"/>
                      <a:pt x="927101" y="6001"/>
                      <a:pt x="947738" y="4810"/>
                    </a:cubicBezTo>
                    <a:cubicBezTo>
                      <a:pt x="968375" y="3619"/>
                      <a:pt x="994569" y="175069"/>
                      <a:pt x="1016794" y="176260"/>
                    </a:cubicBezTo>
                    <a:cubicBezTo>
                      <a:pt x="1039019" y="177451"/>
                      <a:pt x="1062832" y="12748"/>
                      <a:pt x="1081088" y="1195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085975" y="4058168"/>
                <a:ext cx="1700213" cy="969521"/>
              </a:xfrm>
              <a:custGeom>
                <a:avLst/>
                <a:gdLst>
                  <a:gd name="connsiteX0" fmla="*/ 0 w 1700213"/>
                  <a:gd name="connsiteY0" fmla="*/ 699570 h 969521"/>
                  <a:gd name="connsiteX1" fmla="*/ 52388 w 1700213"/>
                  <a:gd name="connsiteY1" fmla="*/ 861495 h 969521"/>
                  <a:gd name="connsiteX2" fmla="*/ 80963 w 1700213"/>
                  <a:gd name="connsiteY2" fmla="*/ 709095 h 969521"/>
                  <a:gd name="connsiteX3" fmla="*/ 157163 w 1700213"/>
                  <a:gd name="connsiteY3" fmla="*/ 947220 h 969521"/>
                  <a:gd name="connsiteX4" fmla="*/ 419100 w 1700213"/>
                  <a:gd name="connsiteY4" fmla="*/ 47107 h 969521"/>
                  <a:gd name="connsiteX5" fmla="*/ 538163 w 1700213"/>
                  <a:gd name="connsiteY5" fmla="*/ 118545 h 969521"/>
                  <a:gd name="connsiteX6" fmla="*/ 566738 w 1700213"/>
                  <a:gd name="connsiteY6" fmla="*/ 47107 h 969521"/>
                  <a:gd name="connsiteX7" fmla="*/ 600075 w 1700213"/>
                  <a:gd name="connsiteY7" fmla="*/ 113782 h 969521"/>
                  <a:gd name="connsiteX8" fmla="*/ 642938 w 1700213"/>
                  <a:gd name="connsiteY8" fmla="*/ 47107 h 969521"/>
                  <a:gd name="connsiteX9" fmla="*/ 666750 w 1700213"/>
                  <a:gd name="connsiteY9" fmla="*/ 123307 h 969521"/>
                  <a:gd name="connsiteX10" fmla="*/ 709613 w 1700213"/>
                  <a:gd name="connsiteY10" fmla="*/ 56632 h 969521"/>
                  <a:gd name="connsiteX11" fmla="*/ 742950 w 1700213"/>
                  <a:gd name="connsiteY11" fmla="*/ 113782 h 969521"/>
                  <a:gd name="connsiteX12" fmla="*/ 781050 w 1700213"/>
                  <a:gd name="connsiteY12" fmla="*/ 51870 h 969521"/>
                  <a:gd name="connsiteX13" fmla="*/ 833438 w 1700213"/>
                  <a:gd name="connsiteY13" fmla="*/ 104257 h 969521"/>
                  <a:gd name="connsiteX14" fmla="*/ 862013 w 1700213"/>
                  <a:gd name="connsiteY14" fmla="*/ 66157 h 969521"/>
                  <a:gd name="connsiteX15" fmla="*/ 904875 w 1700213"/>
                  <a:gd name="connsiteY15" fmla="*/ 113782 h 969521"/>
                  <a:gd name="connsiteX16" fmla="*/ 928688 w 1700213"/>
                  <a:gd name="connsiteY16" fmla="*/ 66157 h 969521"/>
                  <a:gd name="connsiteX17" fmla="*/ 976313 w 1700213"/>
                  <a:gd name="connsiteY17" fmla="*/ 113782 h 969521"/>
                  <a:gd name="connsiteX18" fmla="*/ 1014413 w 1700213"/>
                  <a:gd name="connsiteY18" fmla="*/ 61395 h 969521"/>
                  <a:gd name="connsiteX19" fmla="*/ 1057275 w 1700213"/>
                  <a:gd name="connsiteY19" fmla="*/ 94732 h 969521"/>
                  <a:gd name="connsiteX20" fmla="*/ 1114425 w 1700213"/>
                  <a:gd name="connsiteY20" fmla="*/ 47107 h 969521"/>
                  <a:gd name="connsiteX21" fmla="*/ 1147763 w 1700213"/>
                  <a:gd name="connsiteY21" fmla="*/ 113782 h 969521"/>
                  <a:gd name="connsiteX22" fmla="*/ 1200150 w 1700213"/>
                  <a:gd name="connsiteY22" fmla="*/ 70920 h 969521"/>
                  <a:gd name="connsiteX23" fmla="*/ 1252538 w 1700213"/>
                  <a:gd name="connsiteY23" fmla="*/ 113782 h 969521"/>
                  <a:gd name="connsiteX24" fmla="*/ 1300163 w 1700213"/>
                  <a:gd name="connsiteY24" fmla="*/ 66157 h 969521"/>
                  <a:gd name="connsiteX25" fmla="*/ 1366838 w 1700213"/>
                  <a:gd name="connsiteY25" fmla="*/ 104257 h 969521"/>
                  <a:gd name="connsiteX26" fmla="*/ 1404938 w 1700213"/>
                  <a:gd name="connsiteY26" fmla="*/ 66157 h 969521"/>
                  <a:gd name="connsiteX27" fmla="*/ 1438275 w 1700213"/>
                  <a:gd name="connsiteY27" fmla="*/ 109020 h 969521"/>
                  <a:gd name="connsiteX28" fmla="*/ 1481138 w 1700213"/>
                  <a:gd name="connsiteY28" fmla="*/ 61395 h 969521"/>
                  <a:gd name="connsiteX29" fmla="*/ 1576388 w 1700213"/>
                  <a:gd name="connsiteY29" fmla="*/ 118545 h 969521"/>
                  <a:gd name="connsiteX30" fmla="*/ 1624013 w 1700213"/>
                  <a:gd name="connsiteY30" fmla="*/ 85207 h 969521"/>
                  <a:gd name="connsiteX31" fmla="*/ 1671638 w 1700213"/>
                  <a:gd name="connsiteY31" fmla="*/ 109020 h 969521"/>
                  <a:gd name="connsiteX32" fmla="*/ 1700213 w 1700213"/>
                  <a:gd name="connsiteY32" fmla="*/ 70920 h 96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700213" h="969521">
                    <a:moveTo>
                      <a:pt x="0" y="699570"/>
                    </a:moveTo>
                    <a:cubicBezTo>
                      <a:pt x="19447" y="779739"/>
                      <a:pt x="38894" y="859908"/>
                      <a:pt x="52388" y="861495"/>
                    </a:cubicBezTo>
                    <a:cubicBezTo>
                      <a:pt x="65882" y="863082"/>
                      <a:pt x="63501" y="694808"/>
                      <a:pt x="80963" y="709095"/>
                    </a:cubicBezTo>
                    <a:cubicBezTo>
                      <a:pt x="98425" y="723382"/>
                      <a:pt x="100807" y="1057551"/>
                      <a:pt x="157163" y="947220"/>
                    </a:cubicBezTo>
                    <a:cubicBezTo>
                      <a:pt x="213519" y="836889"/>
                      <a:pt x="355600" y="185220"/>
                      <a:pt x="419100" y="47107"/>
                    </a:cubicBezTo>
                    <a:cubicBezTo>
                      <a:pt x="482600" y="-91006"/>
                      <a:pt x="513557" y="118545"/>
                      <a:pt x="538163" y="118545"/>
                    </a:cubicBezTo>
                    <a:cubicBezTo>
                      <a:pt x="562769" y="118545"/>
                      <a:pt x="556419" y="47901"/>
                      <a:pt x="566738" y="47107"/>
                    </a:cubicBezTo>
                    <a:cubicBezTo>
                      <a:pt x="577057" y="46313"/>
                      <a:pt x="587375" y="113782"/>
                      <a:pt x="600075" y="113782"/>
                    </a:cubicBezTo>
                    <a:cubicBezTo>
                      <a:pt x="612775" y="113782"/>
                      <a:pt x="631826" y="45520"/>
                      <a:pt x="642938" y="47107"/>
                    </a:cubicBezTo>
                    <a:cubicBezTo>
                      <a:pt x="654050" y="48694"/>
                      <a:pt x="655638" y="121720"/>
                      <a:pt x="666750" y="123307"/>
                    </a:cubicBezTo>
                    <a:cubicBezTo>
                      <a:pt x="677862" y="124894"/>
                      <a:pt x="696913" y="58219"/>
                      <a:pt x="709613" y="56632"/>
                    </a:cubicBezTo>
                    <a:cubicBezTo>
                      <a:pt x="722313" y="55045"/>
                      <a:pt x="731044" y="114576"/>
                      <a:pt x="742950" y="113782"/>
                    </a:cubicBezTo>
                    <a:cubicBezTo>
                      <a:pt x="754856" y="112988"/>
                      <a:pt x="765969" y="53457"/>
                      <a:pt x="781050" y="51870"/>
                    </a:cubicBezTo>
                    <a:cubicBezTo>
                      <a:pt x="796131" y="50283"/>
                      <a:pt x="819944" y="101876"/>
                      <a:pt x="833438" y="104257"/>
                    </a:cubicBezTo>
                    <a:cubicBezTo>
                      <a:pt x="846932" y="106638"/>
                      <a:pt x="850107" y="64570"/>
                      <a:pt x="862013" y="66157"/>
                    </a:cubicBezTo>
                    <a:cubicBezTo>
                      <a:pt x="873919" y="67744"/>
                      <a:pt x="893763" y="113782"/>
                      <a:pt x="904875" y="113782"/>
                    </a:cubicBezTo>
                    <a:cubicBezTo>
                      <a:pt x="915987" y="113782"/>
                      <a:pt x="916782" y="66157"/>
                      <a:pt x="928688" y="66157"/>
                    </a:cubicBezTo>
                    <a:cubicBezTo>
                      <a:pt x="940594" y="66157"/>
                      <a:pt x="962026" y="114576"/>
                      <a:pt x="976313" y="113782"/>
                    </a:cubicBezTo>
                    <a:cubicBezTo>
                      <a:pt x="990600" y="112988"/>
                      <a:pt x="1000919" y="64570"/>
                      <a:pt x="1014413" y="61395"/>
                    </a:cubicBezTo>
                    <a:cubicBezTo>
                      <a:pt x="1027907" y="58220"/>
                      <a:pt x="1040606" y="97113"/>
                      <a:pt x="1057275" y="94732"/>
                    </a:cubicBezTo>
                    <a:cubicBezTo>
                      <a:pt x="1073944" y="92351"/>
                      <a:pt x="1099344" y="43932"/>
                      <a:pt x="1114425" y="47107"/>
                    </a:cubicBezTo>
                    <a:cubicBezTo>
                      <a:pt x="1129506" y="50282"/>
                      <a:pt x="1133476" y="109813"/>
                      <a:pt x="1147763" y="113782"/>
                    </a:cubicBezTo>
                    <a:cubicBezTo>
                      <a:pt x="1162050" y="117751"/>
                      <a:pt x="1182688" y="70920"/>
                      <a:pt x="1200150" y="70920"/>
                    </a:cubicBezTo>
                    <a:cubicBezTo>
                      <a:pt x="1217612" y="70920"/>
                      <a:pt x="1235869" y="114576"/>
                      <a:pt x="1252538" y="113782"/>
                    </a:cubicBezTo>
                    <a:cubicBezTo>
                      <a:pt x="1269207" y="112988"/>
                      <a:pt x="1281113" y="67744"/>
                      <a:pt x="1300163" y="66157"/>
                    </a:cubicBezTo>
                    <a:cubicBezTo>
                      <a:pt x="1319213" y="64570"/>
                      <a:pt x="1349376" y="104257"/>
                      <a:pt x="1366838" y="104257"/>
                    </a:cubicBezTo>
                    <a:cubicBezTo>
                      <a:pt x="1384300" y="104257"/>
                      <a:pt x="1393032" y="65363"/>
                      <a:pt x="1404938" y="66157"/>
                    </a:cubicBezTo>
                    <a:cubicBezTo>
                      <a:pt x="1416844" y="66951"/>
                      <a:pt x="1425575" y="109814"/>
                      <a:pt x="1438275" y="109020"/>
                    </a:cubicBezTo>
                    <a:cubicBezTo>
                      <a:pt x="1450975" y="108226"/>
                      <a:pt x="1458119" y="59808"/>
                      <a:pt x="1481138" y="61395"/>
                    </a:cubicBezTo>
                    <a:cubicBezTo>
                      <a:pt x="1504157" y="62982"/>
                      <a:pt x="1552576" y="114576"/>
                      <a:pt x="1576388" y="118545"/>
                    </a:cubicBezTo>
                    <a:cubicBezTo>
                      <a:pt x="1600200" y="122514"/>
                      <a:pt x="1608138" y="86794"/>
                      <a:pt x="1624013" y="85207"/>
                    </a:cubicBezTo>
                    <a:cubicBezTo>
                      <a:pt x="1639888" y="83619"/>
                      <a:pt x="1658938" y="111401"/>
                      <a:pt x="1671638" y="109020"/>
                    </a:cubicBezTo>
                    <a:cubicBezTo>
                      <a:pt x="1684338" y="106639"/>
                      <a:pt x="1692275" y="88779"/>
                      <a:pt x="1700213" y="7092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974144" y="4340799"/>
              <a:ext cx="38100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57525" y="4354183"/>
              <a:ext cx="0" cy="7099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938531" y="5235034"/>
              <a:ext cx="1099607" cy="1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34291" y="2493818"/>
                  <a:ext cx="508794" cy="4424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91" y="2493818"/>
                  <a:ext cx="508794" cy="4424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03563" y="3962399"/>
                  <a:ext cx="508794" cy="4424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3" y="3962399"/>
                  <a:ext cx="508794" cy="4424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58144" y="5070763"/>
                  <a:ext cx="7267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144" y="5070763"/>
                  <a:ext cx="7267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66799" y="2119745"/>
                  <a:ext cx="1048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𝑣𝑜𝑙𝑡𝑎𝑔𝑒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99" y="2119745"/>
                  <a:ext cx="104894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258291" y="5267938"/>
                  <a:ext cx="483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1" y="5267938"/>
                  <a:ext cx="48365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918363" y="2951018"/>
                  <a:ext cx="452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363" y="2951018"/>
                  <a:ext cx="45256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918363" y="3713018"/>
                  <a:ext cx="457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363" y="3713018"/>
                  <a:ext cx="45788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V="1">
              <a:off x="1444336" y="6749923"/>
              <a:ext cx="3796146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19463" y="5723603"/>
                  <a:ext cx="483659" cy="4424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463" y="5723603"/>
                  <a:ext cx="483659" cy="4424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V="1">
              <a:off x="1462265" y="8425427"/>
              <a:ext cx="3796146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122650" y="6049786"/>
                  <a:ext cx="301686" cy="313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650" y="6049786"/>
                  <a:ext cx="301686" cy="31342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129794" y="6289432"/>
                  <a:ext cx="301686" cy="313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794" y="6289432"/>
                  <a:ext cx="301686" cy="31342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75013" y="7442963"/>
                  <a:ext cx="401072" cy="4424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013" y="7442963"/>
                  <a:ext cx="401072" cy="4424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987713" y="8074409"/>
                  <a:ext cx="401072" cy="4424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713" y="8074409"/>
                  <a:ext cx="401072" cy="44248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/>
          <p:cNvCxnSpPr/>
          <p:nvPr/>
        </p:nvCxnSpPr>
        <p:spPr>
          <a:xfrm>
            <a:off x="4592748" y="3962400"/>
            <a:ext cx="1609505" cy="0"/>
          </a:xfrm>
          <a:prstGeom prst="line">
            <a:avLst/>
          </a:prstGeom>
          <a:ln>
            <a:prstDash val="dash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3000" y="3962400"/>
            <a:ext cx="1454150" cy="0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55670" y="1416095"/>
                <a:ext cx="3376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>
                                      <a:latin typeface="Candara" charset="0"/>
                                      <a:ea typeface="Candara" charset="0"/>
                                      <a:cs typeface="Candara" charset="0"/>
                                    </a:rPr>
                                    <m:t>ψ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dirty="0">
                                      <a:latin typeface="Candara" charset="0"/>
                                      <a:ea typeface="Candara" charset="0"/>
                                      <a:cs typeface="Candara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Candara" charset="0"/>
                                      <a:ea typeface="Candara" charset="0"/>
                                      <a:cs typeface="Candara" charset="0"/>
                                    </a:rPr>
                                    <m:t>=</m:t>
                                  </m:r>
                                </m:e>
                              </m:box>
                            </m:e>
                          </m:box>
                        </m:e>
                      </m:box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Bookman Old Style" panose="02050604050505020204" pitchFamily="18" charset="0"/>
                                </a:rPr>
                                <m:t>↗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&gt;2</m:t>
                      </m:r>
                      <m:r>
                        <a:rPr lang="en-US" b="0" i="1" smtClean="0">
                          <a:latin typeface="Cambria Math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0" y="1416095"/>
                <a:ext cx="3376373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4611798" y="5416550"/>
            <a:ext cx="1609505" cy="0"/>
          </a:xfrm>
          <a:prstGeom prst="line">
            <a:avLst/>
          </a:prstGeom>
          <a:ln>
            <a:prstDash val="dash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607243" y="5401982"/>
            <a:ext cx="3081337" cy="509868"/>
            <a:chOff x="4607243" y="5401982"/>
            <a:chExt cx="3081337" cy="509868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234430" y="5416550"/>
              <a:ext cx="1454150" cy="0"/>
            </a:xfrm>
            <a:prstGeom prst="line">
              <a:avLst/>
            </a:prstGeom>
            <a:ln>
              <a:solidFill>
                <a:srgbClr val="00B05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607243" y="5911850"/>
              <a:ext cx="1599565" cy="0"/>
            </a:xfrm>
            <a:prstGeom prst="line">
              <a:avLst/>
            </a:prstGeom>
            <a:ln>
              <a:solidFill>
                <a:srgbClr val="00B05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217920" y="5401982"/>
              <a:ext cx="7620" cy="502847"/>
            </a:xfrm>
            <a:prstGeom prst="line">
              <a:avLst/>
            </a:prstGeom>
            <a:ln>
              <a:solidFill>
                <a:srgbClr val="00B05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4595485" y="3988189"/>
            <a:ext cx="1606768" cy="783717"/>
          </a:xfrm>
          <a:prstGeom prst="rect">
            <a:avLst/>
          </a:prstGeom>
          <a:blipFill>
            <a:blip r:embed="rId1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4826" y="2098786"/>
                <a:ext cx="3258678" cy="9233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Instead of evaluating the value of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andara" charset="0"/>
                        <a:ea typeface="Candara" charset="0"/>
                        <a:cs typeface="Candara" charset="0"/>
                      </a:rPr>
                      <m:t>ψ</m:t>
                    </m:r>
                  </m:oMath>
                </a14:m>
                <a:r>
                  <a:rPr lang="en-US" dirty="0" smtClean="0"/>
                  <a:t> using the values of signals s1 and s2 at all times</a:t>
                </a:r>
                <a:r>
                  <a:rPr lang="mr-IN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" y="2098786"/>
                <a:ext cx="3258678" cy="92333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388314" y="3490955"/>
            <a:ext cx="329519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.. a timestamp based approach allows us to evaluate the constraint only when there is an </a:t>
            </a:r>
            <a:r>
              <a:rPr lang="en-US" dirty="0"/>
              <a:t>event </a:t>
            </a:r>
            <a:r>
              <a:rPr lang="en-US" dirty="0" smtClean="0"/>
              <a:t>(defined </a:t>
            </a:r>
            <a:r>
              <a:rPr lang="en-US" dirty="0"/>
              <a:t>in the constraint) on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or s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4826" y="5284073"/>
            <a:ext cx="325867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More efficient testing logic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Generate Logic to Monitor TTL Constraints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sz="quarter" idx="1"/>
              </p:nvPr>
            </p:nvSpPr>
            <p:spPr>
              <a:xfrm>
                <a:off x="340358" y="970034"/>
                <a:ext cx="822960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Whenever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rises above 0.5,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should rise above 0.6 within 1 second: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,0.5,↗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,0.6,↗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&lt;1]</m:t>
                    </m:r>
                  </m:oMath>
                </a14:m>
                <a:endParaRPr lang="en-US" sz="2400" dirty="0" smtClean="0">
                  <a:latin typeface="Bookman Old Style" panose="02050604050505020204" pitchFamily="18" charset="0"/>
                </a:endParaRPr>
              </a:p>
              <a:p>
                <a:pPr algn="just"/>
                <a:endParaRPr lang="en-US" sz="2400" dirty="0" smtClean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40358" y="970034"/>
                <a:ext cx="8229600" cy="1723549"/>
              </a:xfrm>
              <a:prstGeom prst="rect">
                <a:avLst/>
              </a:prstGeom>
              <a:blipFill rotWithShape="0">
                <a:blip r:embed="rId2"/>
                <a:stretch>
                  <a:fillRect l="-519" t="-212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8142" y="2579533"/>
            <a:ext cx="3407165" cy="3543221"/>
            <a:chOff x="1784876" y="-804912"/>
            <a:chExt cx="5870067" cy="5934771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711392" y="283716"/>
                  <a:ext cx="923365" cy="97715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392" y="283716"/>
                  <a:ext cx="923365" cy="977153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572270" y="1820785"/>
                  <a:ext cx="923365" cy="97715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 i="1" dirty="0" smtClean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  <a:p>
                  <a:pPr algn="ctr"/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270" y="1820785"/>
                  <a:ext cx="923365" cy="97715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509981" y="3125680"/>
              <a:ext cx="923365" cy="97715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&gt;</a:t>
              </a:r>
              <a:endPara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1784876" y="4033942"/>
                  <a:ext cx="923365" cy="97715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4876" y="4033942"/>
                  <a:ext cx="923365" cy="97715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3367652" y="4033942"/>
                  <a:ext cx="923365" cy="97715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652" y="4033942"/>
                  <a:ext cx="923365" cy="97715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7292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4961348" y="1868164"/>
                  <a:ext cx="923365" cy="97715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348" y="1868164"/>
                  <a:ext cx="923365" cy="97715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5416656" y="3154787"/>
              <a:ext cx="923365" cy="97715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Bookman Old Style" panose="02050604050505020204" pitchFamily="18" charset="0"/>
                </a:rPr>
                <a:t>&gt;</a:t>
              </a:r>
              <a:endPara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4439257" y="4152706"/>
                  <a:ext cx="923365" cy="97715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257" y="4152706"/>
                  <a:ext cx="923365" cy="977153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6269588" y="4084544"/>
                  <a:ext cx="923365" cy="97715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084544"/>
                  <a:ext cx="923365" cy="977153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6250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6" idx="3"/>
              <a:endCxn id="7" idx="7"/>
            </p:cNvCxnSpPr>
            <p:nvPr/>
          </p:nvCxnSpPr>
          <p:spPr>
            <a:xfrm flipH="1">
              <a:off x="4360412" y="1117768"/>
              <a:ext cx="486205" cy="846117"/>
            </a:xfrm>
            <a:prstGeom prst="straightConnector1">
              <a:avLst/>
            </a:prstGeom>
            <a:grpFill/>
            <a:ln w="57150">
              <a:solidFill>
                <a:schemeClr val="accent2">
                  <a:lumMod val="20000"/>
                  <a:lumOff val="80000"/>
                </a:schemeClr>
              </a:solidFill>
              <a:headEnd type="none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4"/>
              <a:endCxn id="11" idx="0"/>
            </p:cNvCxnSpPr>
            <p:nvPr/>
          </p:nvCxnSpPr>
          <p:spPr>
            <a:xfrm>
              <a:off x="5173076" y="1260869"/>
              <a:ext cx="249956" cy="607295"/>
            </a:xfrm>
            <a:prstGeom prst="straightConnector1">
              <a:avLst/>
            </a:prstGeom>
            <a:grpFill/>
            <a:ln w="57150">
              <a:solidFill>
                <a:schemeClr val="accent2">
                  <a:lumMod val="20000"/>
                  <a:lumOff val="80000"/>
                </a:schemeClr>
              </a:solidFill>
              <a:headEnd type="none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8" idx="7"/>
            </p:cNvCxnSpPr>
            <p:nvPr/>
          </p:nvCxnSpPr>
          <p:spPr>
            <a:xfrm flipH="1">
              <a:off x="3298122" y="2654837"/>
              <a:ext cx="409372" cy="613943"/>
            </a:xfrm>
            <a:prstGeom prst="straightConnector1">
              <a:avLst/>
            </a:prstGeom>
            <a:grpFill/>
            <a:ln w="57150">
              <a:solidFill>
                <a:schemeClr val="accent2">
                  <a:lumMod val="20000"/>
                  <a:lumOff val="80000"/>
                </a:schemeClr>
              </a:solidFill>
              <a:headEnd type="none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9" idx="7"/>
            </p:cNvCxnSpPr>
            <p:nvPr/>
          </p:nvCxnSpPr>
          <p:spPr>
            <a:xfrm flipH="1">
              <a:off x="2573017" y="3959733"/>
              <a:ext cx="72188" cy="217310"/>
            </a:xfrm>
            <a:prstGeom prst="straightConnector1">
              <a:avLst/>
            </a:prstGeom>
            <a:grpFill/>
            <a:ln w="57150">
              <a:solidFill>
                <a:schemeClr val="accent2">
                  <a:lumMod val="20000"/>
                  <a:lumOff val="80000"/>
                </a:schemeClr>
              </a:solidFill>
              <a:headEnd type="none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5"/>
              <a:endCxn id="10" idx="1"/>
            </p:cNvCxnSpPr>
            <p:nvPr/>
          </p:nvCxnSpPr>
          <p:spPr>
            <a:xfrm>
              <a:off x="3298123" y="3959733"/>
              <a:ext cx="204753" cy="217310"/>
            </a:xfrm>
            <a:prstGeom prst="straightConnector1">
              <a:avLst/>
            </a:prstGeom>
            <a:grpFill/>
            <a:ln w="57150">
              <a:solidFill>
                <a:schemeClr val="accent2">
                  <a:lumMod val="20000"/>
                  <a:lumOff val="80000"/>
                </a:schemeClr>
              </a:solidFill>
              <a:headEnd type="none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5"/>
              <a:endCxn id="12" idx="0"/>
            </p:cNvCxnSpPr>
            <p:nvPr/>
          </p:nvCxnSpPr>
          <p:spPr>
            <a:xfrm>
              <a:off x="5749490" y="2702217"/>
              <a:ext cx="128849" cy="452571"/>
            </a:xfrm>
            <a:prstGeom prst="straightConnector1">
              <a:avLst/>
            </a:prstGeom>
            <a:grpFill/>
            <a:ln w="57150">
              <a:solidFill>
                <a:schemeClr val="accent2">
                  <a:lumMod val="20000"/>
                  <a:lumOff val="80000"/>
                </a:schemeClr>
              </a:solidFill>
              <a:headEnd type="none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3" idx="7"/>
            </p:cNvCxnSpPr>
            <p:nvPr/>
          </p:nvCxnSpPr>
          <p:spPr>
            <a:xfrm flipH="1">
              <a:off x="5227399" y="3988839"/>
              <a:ext cx="324480" cy="306967"/>
            </a:xfrm>
            <a:prstGeom prst="straightConnector1">
              <a:avLst/>
            </a:prstGeom>
            <a:grpFill/>
            <a:ln w="57150">
              <a:solidFill>
                <a:schemeClr val="accent2">
                  <a:lumMod val="20000"/>
                  <a:lumOff val="80000"/>
                </a:schemeClr>
              </a:solidFill>
              <a:headEnd type="none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5"/>
              <a:endCxn id="14" idx="1"/>
            </p:cNvCxnSpPr>
            <p:nvPr/>
          </p:nvCxnSpPr>
          <p:spPr>
            <a:xfrm>
              <a:off x="6204796" y="3988839"/>
              <a:ext cx="200017" cy="238805"/>
            </a:xfrm>
            <a:prstGeom prst="straightConnector1">
              <a:avLst/>
            </a:prstGeom>
            <a:grpFill/>
            <a:ln w="57150">
              <a:solidFill>
                <a:schemeClr val="accent2">
                  <a:lumMod val="20000"/>
                  <a:lumOff val="80000"/>
                </a:schemeClr>
              </a:solidFill>
              <a:headEnd type="none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5754300" y="-804912"/>
                  <a:ext cx="923365" cy="97715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4300" y="-804912"/>
                  <a:ext cx="923365" cy="977153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" idx="7"/>
              <a:endCxn id="48" idx="3"/>
            </p:cNvCxnSpPr>
            <p:nvPr/>
          </p:nvCxnSpPr>
          <p:spPr>
            <a:xfrm flipV="1">
              <a:off x="5499534" y="29140"/>
              <a:ext cx="389990" cy="397677"/>
            </a:xfrm>
            <a:prstGeom prst="straightConnector1">
              <a:avLst/>
            </a:prstGeom>
            <a:grpFill/>
            <a:ln w="57150">
              <a:solidFill>
                <a:schemeClr val="accent2">
                  <a:lumMod val="20000"/>
                  <a:lumOff val="80000"/>
                </a:schemeClr>
              </a:solidFill>
              <a:headEnd type="none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/>
                <p:cNvSpPr/>
                <p:nvPr/>
              </p:nvSpPr>
              <p:spPr>
                <a:xfrm>
                  <a:off x="6731578" y="765423"/>
                  <a:ext cx="923365" cy="97715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2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117" name="Oval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578" y="765423"/>
                  <a:ext cx="923365" cy="977153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/>
            <p:cNvCxnSpPr>
              <a:stCxn id="48" idx="5"/>
              <a:endCxn id="117" idx="0"/>
            </p:cNvCxnSpPr>
            <p:nvPr/>
          </p:nvCxnSpPr>
          <p:spPr>
            <a:xfrm>
              <a:off x="6542441" y="29140"/>
              <a:ext cx="650821" cy="736283"/>
            </a:xfrm>
            <a:prstGeom prst="straightConnector1">
              <a:avLst/>
            </a:prstGeom>
            <a:grpFill/>
            <a:ln w="57150">
              <a:solidFill>
                <a:schemeClr val="accent2">
                  <a:lumMod val="20000"/>
                  <a:lumOff val="80000"/>
                </a:schemeClr>
              </a:solidFill>
              <a:headEnd type="none"/>
              <a:tailEnd type="non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120771" y="2969085"/>
            <a:ext cx="4926111" cy="2271842"/>
            <a:chOff x="2242708" y="-123318"/>
            <a:chExt cx="5520167" cy="3310272"/>
          </a:xfrm>
        </p:grpSpPr>
        <p:grpSp>
          <p:nvGrpSpPr>
            <p:cNvPr id="24" name="Group 23"/>
            <p:cNvGrpSpPr/>
            <p:nvPr/>
          </p:nvGrpSpPr>
          <p:grpSpPr>
            <a:xfrm>
              <a:off x="2626654" y="156882"/>
              <a:ext cx="5136221" cy="3030072"/>
              <a:chOff x="2626654" y="156882"/>
              <a:chExt cx="8575485" cy="3030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449669" y="1174376"/>
                    <a:ext cx="1057835" cy="1201271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165100" prst="coolSlant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9669" y="1174376"/>
                    <a:ext cx="1057835" cy="120127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5567080" y="1985683"/>
                    <a:ext cx="1057835" cy="1201271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165100" prst="coolSlant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i="1" dirty="0" smtClean="0">
                      <a:solidFill>
                        <a:schemeClr val="tx1"/>
                      </a:solidFill>
                      <a:latin typeface="Bookman Old Style" panose="0205060405050502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⋈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  <a:latin typeface="Bookman Old Style" panose="02050604050505020204" pitchFamily="18" charset="0"/>
                    </a:endParaRPr>
                  </a:p>
                  <a:p>
                    <a:pPr algn="ctr"/>
                    <a:endParaRPr lang="en-US" sz="2000" b="1" dirty="0">
                      <a:solidFill>
                        <a:schemeClr val="tx1"/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8" name="Rectangle 2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7080" y="1985683"/>
                    <a:ext cx="1057835" cy="1201271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5567081" y="156882"/>
                    <a:ext cx="1057835" cy="1201271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165100" prst="coolSlant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i="1" dirty="0" smtClean="0">
                      <a:solidFill>
                        <a:schemeClr val="tx1"/>
                      </a:solidFill>
                      <a:latin typeface="Bookman Old Style" panose="0205060405050502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⋈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  <a:latin typeface="Bookman Old Style" panose="02050604050505020204" pitchFamily="18" charset="0"/>
                    </a:endParaRPr>
                  </a:p>
                  <a:p>
                    <a:pPr algn="ctr"/>
                    <a:endParaRPr lang="en-US" sz="2000" b="1" dirty="0">
                      <a:solidFill>
                        <a:schemeClr val="tx1"/>
                      </a:solidFill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9" name="Rectangle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7081" y="156882"/>
                    <a:ext cx="1057835" cy="1201271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  <a:ln w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/>
              <p:cNvSpPr/>
              <p:nvPr/>
            </p:nvSpPr>
            <p:spPr>
              <a:xfrm>
                <a:off x="3567949" y="1985683"/>
                <a:ext cx="1057835" cy="12012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&gt;</a:t>
                </a:r>
                <a:endParaRPr lang="en-US" sz="2000" b="1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67950" y="156882"/>
                <a:ext cx="1057835" cy="12012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&gt;</a:t>
                </a:r>
                <a:endParaRPr lang="en-US" sz="2000" b="1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2626654" y="457200"/>
                <a:ext cx="941295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626654" y="995082"/>
                <a:ext cx="941295" cy="0"/>
              </a:xfrm>
              <a:prstGeom prst="straightConnector1">
                <a:avLst/>
              </a:prstGeom>
              <a:ln w="57150">
                <a:solidFill>
                  <a:srgbClr val="284880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626654" y="2268070"/>
                <a:ext cx="941295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26654" y="2877670"/>
                <a:ext cx="941295" cy="0"/>
              </a:xfrm>
              <a:prstGeom prst="straightConnector1">
                <a:avLst/>
              </a:prstGeom>
              <a:ln w="57150">
                <a:solidFill>
                  <a:srgbClr val="284880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4625784" y="2196353"/>
                <a:ext cx="941295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625784" y="385482"/>
                <a:ext cx="941295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>
                <a:stCxn id="32" idx="3"/>
              </p:cNvCxnSpPr>
              <p:nvPr/>
            </p:nvCxnSpPr>
            <p:spPr>
              <a:xfrm>
                <a:off x="6624916" y="757518"/>
                <a:ext cx="824753" cy="676835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>
                <a:stCxn id="31" idx="3"/>
              </p:cNvCxnSpPr>
              <p:nvPr/>
            </p:nvCxnSpPr>
            <p:spPr>
              <a:xfrm flipV="1">
                <a:off x="6624915" y="2061883"/>
                <a:ext cx="824754" cy="524436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8514542" y="1775012"/>
                <a:ext cx="804907" cy="0"/>
              </a:xfrm>
              <a:prstGeom prst="straightConnector1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9339397" y="1517276"/>
                <a:ext cx="1057836" cy="12012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&lt;</a:t>
                </a:r>
                <a:endParaRPr lang="en-US" sz="2000" b="1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8398103" y="2538033"/>
                <a:ext cx="941295" cy="0"/>
              </a:xfrm>
              <a:prstGeom prst="straightConnector1">
                <a:avLst/>
              </a:prstGeom>
              <a:ln w="57150">
                <a:solidFill>
                  <a:srgbClr val="284880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10397233" y="1883049"/>
                <a:ext cx="804906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242708" y="515881"/>
                  <a:ext cx="846239" cy="582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sz="2000" b="1" dirty="0"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708" y="515881"/>
                  <a:ext cx="846239" cy="582995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60882" y="-123318"/>
                  <a:ext cx="679277" cy="582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882" y="-123318"/>
                  <a:ext cx="679277" cy="582995"/>
                </a:xfrm>
                <a:prstGeom prst="rect">
                  <a:avLst/>
                </a:prstGeom>
                <a:blipFill>
                  <a:blip r:embed="rId6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46809" y="1686173"/>
                  <a:ext cx="679277" cy="582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809" y="1686173"/>
                  <a:ext cx="679277" cy="582995"/>
                </a:xfrm>
                <a:prstGeom prst="rect">
                  <a:avLst/>
                </a:prstGeom>
                <a:blipFill>
                  <a:blip r:embed="rId6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274598" y="2335756"/>
                  <a:ext cx="846241" cy="582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2000" b="1" dirty="0"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598" y="2335756"/>
                  <a:ext cx="846241" cy="582995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118563" y="1946985"/>
                  <a:ext cx="533222" cy="582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dirty="0"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563" y="1946985"/>
                  <a:ext cx="533222" cy="582995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Case Study: Two Synchronized Motors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6871" y="5674521"/>
                <a:ext cx="8729339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,2.5,</m:t>
                                      </m:r>
                                      <m:r>
                                        <a:rPr lang="en-US" sz="1600" b="0" i="1" dirty="0" smtClean="0">
                                          <a:latin typeface="Cambria Math" charset="0"/>
                                        </a:rPr>
                                        <m:t>𝑉</m:t>
                                      </m:r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 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==60</m:t>
                              </m:r>
                              <m:r>
                                <a:rPr lang="en-US" sz="1600" i="1" dirty="0">
                                  <a:latin typeface="Cambria Math" charset="0"/>
                                </a:rPr>
                                <m:t>±1</m:t>
                              </m:r>
                              <m:r>
                                <a:rPr lang="en-US" sz="1600" i="1" dirty="0">
                                  <a:latin typeface="Cambria Math" charset="0"/>
                                </a:rPr>
                                <m:t>𝐻𝑧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, 2.5</m:t>
                                      </m:r>
                                      <m:r>
                                        <a:rPr lang="en-US" sz="1600" b="0" i="1" dirty="0" smtClean="0">
                                          <a:latin typeface="Cambria Math" charset="0"/>
                                        </a:rPr>
                                        <m:t>𝑉</m:t>
                                      </m:r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 ,</m:t>
                                      </m:r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==60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±1 </m:t>
                              </m:r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𝐻𝑧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^((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(〈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,2.5</m:t>
                      </m:r>
                      <m:r>
                        <a:rPr lang="en-US" sz="1600" b="0" i="1" dirty="0" smtClean="0">
                          <a:latin typeface="Cambria Math" charset="0"/>
                        </a:rPr>
                        <m:t>𝑉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↗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〉,〈</m:t>
                      </m:r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,2. 5</m:t>
                      </m:r>
                      <m:r>
                        <a:rPr lang="en-US" sz="1600" b="0" i="1" dirty="0" smtClean="0">
                          <a:latin typeface="Cambria Math" charset="0"/>
                        </a:rPr>
                        <m:t>𝑉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 ↗〉) ) &lt; 4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1" y="5674521"/>
                <a:ext cx="8729339" cy="616515"/>
              </a:xfrm>
              <a:prstGeom prst="rect">
                <a:avLst/>
              </a:prstGeom>
              <a:blipFill rotWithShape="0">
                <a:blip r:embed="rId2"/>
                <a:stretch>
                  <a:fillRect t="-45545" b="-62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696259" y="913653"/>
            <a:ext cx="7431741" cy="4598147"/>
            <a:chOff x="185305" y="-596409"/>
            <a:chExt cx="9872012" cy="6551967"/>
          </a:xfrm>
        </p:grpSpPr>
        <p:sp>
          <p:nvSpPr>
            <p:cNvPr id="81" name="Rectangle 80"/>
            <p:cNvSpPr/>
            <p:nvPr/>
          </p:nvSpPr>
          <p:spPr>
            <a:xfrm>
              <a:off x="3680403" y="1983800"/>
              <a:ext cx="2243508" cy="3907919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38015" y="183874"/>
              <a:ext cx="9596398" cy="5707845"/>
              <a:chOff x="310743" y="-232058"/>
              <a:chExt cx="9868172" cy="6099284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310743" y="-232058"/>
                <a:ext cx="9868172" cy="6099284"/>
                <a:chOff x="310743" y="731763"/>
                <a:chExt cx="9868172" cy="6099284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 rot="10800000">
                  <a:off x="759549" y="4301534"/>
                  <a:ext cx="1988820" cy="1676400"/>
                </a:xfrm>
                <a:prstGeom prst="rect">
                  <a:avLst/>
                </a:prstGeom>
                <a:solidFill>
                  <a:srgbClr val="F4F5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1179850" y="4651798"/>
                  <a:ext cx="1226652" cy="1009118"/>
                </a:xfrm>
                <a:prstGeom prst="rect">
                  <a:avLst/>
                </a:prstGeom>
              </p:spPr>
            </p:pic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3303361" y="4967317"/>
                  <a:ext cx="306618" cy="390553"/>
                </a:xfrm>
                <a:prstGeom prst="rect">
                  <a:avLst/>
                </a:prstGeom>
              </p:spPr>
            </p:pic>
            <p:pic>
              <p:nvPicPr>
                <p:cNvPr id="106" name="Picture 105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1530464">
                  <a:off x="310743" y="3566952"/>
                  <a:ext cx="2946263" cy="3162299"/>
                </a:xfrm>
                <a:prstGeom prst="rect">
                  <a:avLst/>
                </a:prstGeom>
              </p:spPr>
            </p:pic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651632" y="4449437"/>
                  <a:ext cx="0" cy="24946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872139" y="4449437"/>
                  <a:ext cx="0" cy="24946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val 108"/>
                <p:cNvSpPr/>
                <p:nvPr/>
              </p:nvSpPr>
              <p:spPr>
                <a:xfrm>
                  <a:off x="1125191" y="4444545"/>
                  <a:ext cx="1287260" cy="134001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pic>
              <p:nvPicPr>
                <p:cNvPr id="110" name="Picture 10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4437" y="5003713"/>
                  <a:ext cx="199124" cy="323215"/>
                </a:xfrm>
                <a:prstGeom prst="rect">
                  <a:avLst/>
                </a:prstGeom>
              </p:spPr>
            </p:pic>
            <p:sp>
              <p:nvSpPr>
                <p:cNvPr id="111" name="TextBox 110"/>
                <p:cNvSpPr txBox="1"/>
                <p:nvPr/>
              </p:nvSpPr>
              <p:spPr>
                <a:xfrm>
                  <a:off x="1255043" y="5848275"/>
                  <a:ext cx="1226652" cy="42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DC Motor1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7772826" y="731763"/>
                  <a:ext cx="1640498" cy="42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Slave Controller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135500" y="1493937"/>
                  <a:ext cx="252338" cy="42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34254" y="799526"/>
                  <a:ext cx="1756550" cy="42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Master Controller</a:t>
                  </a:r>
                </a:p>
              </p:txBody>
            </p:sp>
            <p:pic>
              <p:nvPicPr>
                <p:cNvPr id="115" name="Picture 4" descr="http://house4u.com.ua/photos/solar-controller/GND-VCC%20-%20arduino.gif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9896" y="1162872"/>
                  <a:ext cx="2273746" cy="11146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4" descr="http://house4u.com.ua/photos/solar-controller/GND-VCC%20-%20arduino.gif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0669" y="1234517"/>
                  <a:ext cx="2273746" cy="11146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7" name="Rectangle 116"/>
                <p:cNvSpPr/>
                <p:nvPr/>
              </p:nvSpPr>
              <p:spPr>
                <a:xfrm>
                  <a:off x="1222072" y="1550690"/>
                  <a:ext cx="565589" cy="347679"/>
                </a:xfrm>
                <a:prstGeom prst="rect">
                  <a:avLst/>
                </a:prstGeom>
                <a:solidFill>
                  <a:srgbClr val="1174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8729692" y="1480144"/>
                  <a:ext cx="565589" cy="347679"/>
                </a:xfrm>
                <a:prstGeom prst="rect">
                  <a:avLst/>
                </a:prstGeom>
                <a:solidFill>
                  <a:srgbClr val="1174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422626" y="1720199"/>
                  <a:ext cx="490451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Arc 119"/>
                <p:cNvSpPr/>
                <p:nvPr/>
              </p:nvSpPr>
              <p:spPr>
                <a:xfrm rot="3147072">
                  <a:off x="3226738" y="1175408"/>
                  <a:ext cx="1214688" cy="1056654"/>
                </a:xfrm>
                <a:prstGeom prst="arc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1" name="Arc 120"/>
                <p:cNvSpPr/>
                <p:nvPr/>
              </p:nvSpPr>
              <p:spPr>
                <a:xfrm rot="3147072">
                  <a:off x="3443670" y="1365583"/>
                  <a:ext cx="812866" cy="695551"/>
                </a:xfrm>
                <a:prstGeom prst="arc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2" name="Arc 121"/>
                <p:cNvSpPr/>
                <p:nvPr/>
              </p:nvSpPr>
              <p:spPr>
                <a:xfrm rot="3147072">
                  <a:off x="3649482" y="1547638"/>
                  <a:ext cx="410535" cy="384616"/>
                </a:xfrm>
                <a:prstGeom prst="arc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3" name="Arc 122"/>
                <p:cNvSpPr/>
                <p:nvPr/>
              </p:nvSpPr>
              <p:spPr>
                <a:xfrm rot="18452928" flipH="1">
                  <a:off x="6064811" y="1169129"/>
                  <a:ext cx="1214688" cy="1056654"/>
                </a:xfrm>
                <a:prstGeom prst="arc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4" name="Arc 123"/>
                <p:cNvSpPr/>
                <p:nvPr/>
              </p:nvSpPr>
              <p:spPr>
                <a:xfrm rot="18452928" flipH="1">
                  <a:off x="6245422" y="1355378"/>
                  <a:ext cx="834780" cy="695551"/>
                </a:xfrm>
                <a:prstGeom prst="arc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5" name="Arc 124"/>
                <p:cNvSpPr/>
                <p:nvPr/>
              </p:nvSpPr>
              <p:spPr>
                <a:xfrm rot="18452928" flipH="1">
                  <a:off x="6457005" y="1524868"/>
                  <a:ext cx="404078" cy="384616"/>
                </a:xfrm>
                <a:prstGeom prst="arc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2298001" y="3733728"/>
                  <a:ext cx="166827" cy="1670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2748370" y="1735423"/>
                  <a:ext cx="490451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1908626" y="2336167"/>
                  <a:ext cx="1" cy="127897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1653144" y="2343569"/>
                  <a:ext cx="1" cy="1266312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8742835" y="2266615"/>
                  <a:ext cx="1" cy="141278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8473032" y="2269470"/>
                  <a:ext cx="1" cy="14127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ectangle 131"/>
                <p:cNvSpPr/>
                <p:nvPr/>
              </p:nvSpPr>
              <p:spPr>
                <a:xfrm rot="10800000">
                  <a:off x="7601906" y="4374807"/>
                  <a:ext cx="1988820" cy="1676400"/>
                </a:xfrm>
                <a:prstGeom prst="rect">
                  <a:avLst/>
                </a:prstGeom>
                <a:solidFill>
                  <a:srgbClr val="F4F5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8022207" y="4725071"/>
                  <a:ext cx="1226652" cy="1009118"/>
                </a:xfrm>
                <a:prstGeom prst="rect">
                  <a:avLst/>
                </a:prstGeom>
              </p:spPr>
            </p:pic>
            <p:pic>
              <p:nvPicPr>
                <p:cNvPr id="134" name="Picture 13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6746869" y="4970043"/>
                  <a:ext cx="306618" cy="390553"/>
                </a:xfrm>
                <a:prstGeom prst="rect">
                  <a:avLst/>
                </a:prstGeom>
              </p:spPr>
            </p:pic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16200000">
                  <a:off x="7021377" y="3661929"/>
                  <a:ext cx="3152775" cy="3162300"/>
                </a:xfrm>
                <a:prstGeom prst="rect">
                  <a:avLst/>
                </a:prstGeom>
              </p:spPr>
            </p:pic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8493989" y="4522710"/>
                  <a:ext cx="0" cy="24946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8714496" y="4522710"/>
                  <a:ext cx="0" cy="24946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7921491" y="4553742"/>
                  <a:ext cx="1333316" cy="138598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63714" y="5018735"/>
                  <a:ext cx="199124" cy="323215"/>
                </a:xfrm>
                <a:prstGeom prst="rect">
                  <a:avLst/>
                </a:prstGeom>
              </p:spPr>
            </p:pic>
            <p:sp>
              <p:nvSpPr>
                <p:cNvPr id="140" name="TextBox 139"/>
                <p:cNvSpPr txBox="1"/>
                <p:nvPr/>
              </p:nvSpPr>
              <p:spPr>
                <a:xfrm>
                  <a:off x="8090853" y="5785051"/>
                  <a:ext cx="1226652" cy="42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DC Motor2</a:t>
                  </a: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7002105" y="5077062"/>
                  <a:ext cx="166827" cy="1670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pic>
              <p:nvPicPr>
                <p:cNvPr id="142" name="Picture 4" descr="Image result for compact rio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00741" y="2912869"/>
                  <a:ext cx="1763907" cy="8659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5517949" y="6251954"/>
                  <a:ext cx="310006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3854749" y="2599027"/>
                  <a:ext cx="2051515" cy="421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c-Rio </a:t>
                  </a:r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Testbed part1 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6375001" y="3832726"/>
                      <a:ext cx="1441205" cy="4217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5001" y="3832726"/>
                      <a:ext cx="1441205" cy="42176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46" name="Picture 6" descr="Image result for nrf24l01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7" t="8096" r="30151" b="11029"/>
                <a:stretch/>
              </p:blipFill>
              <p:spPr bwMode="auto">
                <a:xfrm>
                  <a:off x="3185521" y="833347"/>
                  <a:ext cx="822666" cy="14784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7" name="Picture 6" descr="Image result for nrf24l01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7" t="8096" r="30151" b="11029"/>
                <a:stretch/>
              </p:blipFill>
              <p:spPr bwMode="auto">
                <a:xfrm>
                  <a:off x="6617712" y="819385"/>
                  <a:ext cx="822666" cy="14784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8" name="Picture 8" descr="Image result for atmel microcontroller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5728" y="1343735"/>
                  <a:ext cx="815967" cy="8159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8" descr="Image result for atmel microcontroller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4502" y="1270619"/>
                  <a:ext cx="815967" cy="8159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2989493" y="4016628"/>
                      <a:ext cx="740879" cy="4217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9493" y="4016628"/>
                      <a:ext cx="740879" cy="42176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51" name="Picture 4" descr="Image result for compact rio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8121" y="5972464"/>
                  <a:ext cx="1748964" cy="8585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2" name="TextBox 151"/>
                <p:cNvSpPr txBox="1"/>
                <p:nvPr/>
              </p:nvSpPr>
              <p:spPr>
                <a:xfrm>
                  <a:off x="3662789" y="5582682"/>
                  <a:ext cx="2050339" cy="421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c-Rio </a:t>
                  </a:r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Testbed part2 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3001245" y="2247783"/>
                  <a:ext cx="2051515" cy="421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Testbed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4" name="Straight Arrow Connector 153"/>
                <p:cNvCxnSpPr/>
                <p:nvPr/>
              </p:nvCxnSpPr>
              <p:spPr>
                <a:xfrm>
                  <a:off x="3501790" y="3210622"/>
                  <a:ext cx="604116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Straight Arrow Connector 98"/>
              <p:cNvCxnSpPr/>
              <p:nvPr/>
            </p:nvCxnSpPr>
            <p:spPr>
              <a:xfrm>
                <a:off x="4555901" y="756378"/>
                <a:ext cx="132479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Elbow Connector 99"/>
              <p:cNvCxnSpPr/>
              <p:nvPr/>
            </p:nvCxnSpPr>
            <p:spPr>
              <a:xfrm rot="16200000" flipV="1">
                <a:off x="1569683" y="2096082"/>
                <a:ext cx="2551143" cy="1265465"/>
              </a:xfrm>
              <a:prstGeom prst="bentConnector3">
                <a:avLst>
                  <a:gd name="adj1" fmla="val 72082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/>
              <p:cNvCxnSpPr>
                <a:stCxn id="134" idx="3"/>
              </p:cNvCxnSpPr>
              <p:nvPr/>
            </p:nvCxnSpPr>
            <p:spPr>
              <a:xfrm rot="5400000" flipH="1" flipV="1">
                <a:off x="6177609" y="2037020"/>
                <a:ext cx="2733740" cy="1288600"/>
              </a:xfrm>
              <a:prstGeom prst="bentConnector3">
                <a:avLst>
                  <a:gd name="adj1" fmla="val 50896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/>
              <p:nvPr/>
            </p:nvCxnSpPr>
            <p:spPr>
              <a:xfrm rot="5400000">
                <a:off x="5056244" y="3472155"/>
                <a:ext cx="2603031" cy="1064463"/>
              </a:xfrm>
              <a:prstGeom prst="bentConnector3">
                <a:avLst>
                  <a:gd name="adj1" fmla="val -1799"/>
                </a:avLst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Arrow Connector 82"/>
            <p:cNvCxnSpPr/>
            <p:nvPr/>
          </p:nvCxnSpPr>
          <p:spPr>
            <a:xfrm>
              <a:off x="5094249" y="3056814"/>
              <a:ext cx="0" cy="158287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08697" y="-259986"/>
              <a:ext cx="9848620" cy="6215544"/>
              <a:chOff x="208697" y="-468820"/>
              <a:chExt cx="9848620" cy="638704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3544991" y="1508134"/>
                <a:ext cx="247918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08697" y="-454201"/>
                <a:ext cx="984862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0034551" y="-468820"/>
                <a:ext cx="0" cy="63754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08697" y="-457278"/>
                <a:ext cx="0" cy="63754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10520" y="5879849"/>
                <a:ext cx="335560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024292" y="5885009"/>
                <a:ext cx="399700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026939" y="1535243"/>
                <a:ext cx="0" cy="435455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3564523" y="1511777"/>
                <a:ext cx="0" cy="435455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5884199" y="3628082"/>
              <a:ext cx="970342" cy="65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Optical sensor2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6654" y="3637948"/>
              <a:ext cx="994722" cy="65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Optical sensor1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85305" y="-596409"/>
              <a:ext cx="630718" cy="394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3623" y="3501801"/>
              <a:ext cx="1688755" cy="65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Synchronized</a:t>
              </a: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IEEE-1588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261983" y="494391"/>
              <a:ext cx="1688755" cy="65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Synchronized</a:t>
              </a:r>
            </a:p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NTP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Synchronized Motors in TTL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0" y="947544"/>
            <a:ext cx="4563491" cy="2288783"/>
            <a:chOff x="174806" y="1754368"/>
            <a:chExt cx="4563491" cy="2288783"/>
          </a:xfrm>
        </p:grpSpPr>
        <p:grpSp>
          <p:nvGrpSpPr>
            <p:cNvPr id="4" name="Group 3"/>
            <p:cNvGrpSpPr/>
            <p:nvPr/>
          </p:nvGrpSpPr>
          <p:grpSpPr>
            <a:xfrm>
              <a:off x="174806" y="1754368"/>
              <a:ext cx="4563491" cy="2288783"/>
              <a:chOff x="2242708" y="-123318"/>
              <a:chExt cx="5723982" cy="3334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274599" y="2335755"/>
                    <a:ext cx="846240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4599" y="2335755"/>
                    <a:ext cx="846240" cy="582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242708" y="515881"/>
                    <a:ext cx="846239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708" y="515881"/>
                    <a:ext cx="846239" cy="58299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/>
              <p:cNvGrpSpPr/>
              <p:nvPr/>
            </p:nvGrpSpPr>
            <p:grpSpPr>
              <a:xfrm>
                <a:off x="2626654" y="156882"/>
                <a:ext cx="5340036" cy="3054756"/>
                <a:chOff x="2626654" y="156882"/>
                <a:chExt cx="8915778" cy="30547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806370" y="181638"/>
                      <a:ext cx="1057834" cy="120127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ℱ</m:t>
                            </m:r>
                          </m:oMath>
                        </m:oMathPara>
                      </a14:m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06370" y="181638"/>
                      <a:ext cx="1057834" cy="120127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5567080" y="1985683"/>
                      <a:ext cx="1057835" cy="120127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b="1" i="1" dirty="0" smtClean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oMath>
                        </m:oMathPara>
                      </a14:m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8" name="Rectangle 2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7080" y="1985683"/>
                      <a:ext cx="1057835" cy="1201271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/>
                      </a:stretch>
                    </a:blip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5567081" y="156882"/>
                      <a:ext cx="1057835" cy="120127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b="1" i="1" dirty="0" smtClean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oMath>
                        </m:oMathPara>
                      </a14:m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9" name="Rectangle 2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7081" y="156882"/>
                      <a:ext cx="1057835" cy="1201271"/>
                    </a:xfrm>
                    <a:prstGeom prst="rect">
                      <a:avLst/>
                    </a:prstGeom>
                    <a:blipFill>
                      <a:blip r:embed="rId61"/>
                      <a:stretch>
                        <a:fillRect/>
                      </a:stretch>
                    </a:blip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Rectangle 13"/>
                <p:cNvSpPr/>
                <p:nvPr/>
              </p:nvSpPr>
              <p:spPr>
                <a:xfrm>
                  <a:off x="3567949" y="1985683"/>
                  <a:ext cx="1057835" cy="12012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&gt;</a:t>
                  </a:r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567950" y="156882"/>
                  <a:ext cx="1057835" cy="12012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&gt;</a:t>
                  </a:r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2626654" y="457200"/>
                  <a:ext cx="941295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626654" y="995082"/>
                  <a:ext cx="941295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6654" y="2268070"/>
                  <a:ext cx="941295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626654" y="2877670"/>
                  <a:ext cx="941295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4625784" y="2196353"/>
                  <a:ext cx="941295" cy="0"/>
                </a:xfrm>
                <a:prstGeom prst="straightConnector1">
                  <a:avLst/>
                </a:prstGeom>
                <a:ln w="57150">
                  <a:solidFill>
                    <a:srgbClr val="00B05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625784" y="385482"/>
                  <a:ext cx="941295" cy="0"/>
                </a:xfrm>
                <a:prstGeom prst="straightConnector1">
                  <a:avLst/>
                </a:prstGeom>
                <a:ln w="57150">
                  <a:solidFill>
                    <a:srgbClr val="00B05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8846131" y="2206070"/>
                  <a:ext cx="1568534" cy="0"/>
                </a:xfrm>
                <a:prstGeom prst="straightConnector1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/>
                <p:cNvSpPr/>
                <p:nvPr/>
              </p:nvSpPr>
              <p:spPr>
                <a:xfrm>
                  <a:off x="10484596" y="1948335"/>
                  <a:ext cx="1057836" cy="12012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==</a:t>
                  </a:r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9439915" y="2969091"/>
                  <a:ext cx="103542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787597" y="2010367"/>
                      <a:ext cx="1057834" cy="120127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ℱ</m:t>
                            </m:r>
                          </m:oMath>
                        </m:oMathPara>
                      </a14:m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87597" y="2010367"/>
                      <a:ext cx="1057834" cy="1201271"/>
                    </a:xfrm>
                    <a:prstGeom prst="rect">
                      <a:avLst/>
                    </a:prstGeom>
                    <a:blipFill>
                      <a:blip r:embed="rId62"/>
                      <a:stretch>
                        <a:fillRect/>
                      </a:stretch>
                    </a:blip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8902454" y="429590"/>
                  <a:ext cx="1568534" cy="0"/>
                </a:xfrm>
                <a:prstGeom prst="straightConnector1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/>
                <p:cNvSpPr/>
                <p:nvPr/>
              </p:nvSpPr>
              <p:spPr>
                <a:xfrm>
                  <a:off x="10465821" y="171855"/>
                  <a:ext cx="1057836" cy="12012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==</a:t>
                  </a:r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9524529" y="1192611"/>
                  <a:ext cx="941295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460882" y="-123318"/>
                    <a:ext cx="679277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0882" y="-123318"/>
                    <a:ext cx="679277" cy="582995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446809" y="1686173"/>
                    <a:ext cx="679277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809" y="1686173"/>
                    <a:ext cx="679277" cy="582995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500872" y="2351919"/>
                    <a:ext cx="726245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𝟔𝟎</m:t>
                          </m:r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0872" y="2351919"/>
                    <a:ext cx="726245" cy="582995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44649" y="640751"/>
                    <a:ext cx="726245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𝟔𝟎</m:t>
                          </m:r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4649" y="640751"/>
                    <a:ext cx="726245" cy="582995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" name="Straight Arrow Connector 28"/>
            <p:cNvCxnSpPr/>
            <p:nvPr/>
          </p:nvCxnSpPr>
          <p:spPr>
            <a:xfrm>
              <a:off x="2392370" y="2139416"/>
              <a:ext cx="54387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419264" y="3331722"/>
              <a:ext cx="54387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0" y="2422482"/>
            <a:ext cx="8994971" cy="3396670"/>
            <a:chOff x="174806" y="629540"/>
            <a:chExt cx="8994971" cy="3396670"/>
          </a:xfrm>
        </p:grpSpPr>
        <p:grpSp>
          <p:nvGrpSpPr>
            <p:cNvPr id="39" name="Group 38"/>
            <p:cNvGrpSpPr/>
            <p:nvPr/>
          </p:nvGrpSpPr>
          <p:grpSpPr>
            <a:xfrm>
              <a:off x="174806" y="629540"/>
              <a:ext cx="8994971" cy="3396670"/>
              <a:chOff x="2242708" y="-1762291"/>
              <a:chExt cx="11282386" cy="49492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274599" y="2335756"/>
                    <a:ext cx="846241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4599" y="2335756"/>
                    <a:ext cx="846241" cy="582995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242708" y="515881"/>
                    <a:ext cx="846241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708" y="515881"/>
                    <a:ext cx="846241" cy="582995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2626654" y="156882"/>
                <a:ext cx="5328791" cy="3030072"/>
                <a:chOff x="2626654" y="156882"/>
                <a:chExt cx="8897003" cy="30300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7806370" y="181638"/>
                      <a:ext cx="1057834" cy="120127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oMath>
                        </m:oMathPara>
                      </a14:m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tangl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06370" y="181638"/>
                      <a:ext cx="1057834" cy="1201271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/>
                      </a:stretch>
                    </a:blip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5567080" y="1985683"/>
                      <a:ext cx="1057835" cy="120127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b="1" i="1" dirty="0" smtClean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oMath>
                        </m:oMathPara>
                      </a14:m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8" name="Rectangle 2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7080" y="1985683"/>
                      <a:ext cx="1057835" cy="1201271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/>
                      </a:stretch>
                    </a:blip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5567081" y="156882"/>
                      <a:ext cx="1057835" cy="1201271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b="1" i="1" dirty="0" smtClean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⋈</m:t>
                            </m:r>
                          </m:oMath>
                        </m:oMathPara>
                      </a14:m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9" name="Rectangle 2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7081" y="156882"/>
                      <a:ext cx="1057835" cy="1201271"/>
                    </a:xfrm>
                    <a:prstGeom prst="rect">
                      <a:avLst/>
                    </a:prstGeom>
                    <a:blipFill>
                      <a:blip r:embed="rId61"/>
                      <a:stretch>
                        <a:fillRect/>
                      </a:stretch>
                    </a:blipFill>
                    <a:ln w="1905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2" name="Rectangle 51"/>
                <p:cNvSpPr/>
                <p:nvPr/>
              </p:nvSpPr>
              <p:spPr>
                <a:xfrm>
                  <a:off x="3567949" y="1985683"/>
                  <a:ext cx="1057835" cy="12012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&gt;</a:t>
                  </a:r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567950" y="156882"/>
                  <a:ext cx="1057835" cy="12012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&gt;</a:t>
                  </a:r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2626654" y="457200"/>
                  <a:ext cx="941295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2626654" y="995082"/>
                  <a:ext cx="941295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2626654" y="2268070"/>
                  <a:ext cx="941295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626654" y="2877670"/>
                  <a:ext cx="941295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4625784" y="2196353"/>
                  <a:ext cx="941295" cy="0"/>
                </a:xfrm>
                <a:prstGeom prst="straightConnector1">
                  <a:avLst/>
                </a:prstGeom>
                <a:ln w="57150">
                  <a:solidFill>
                    <a:srgbClr val="00B05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4625784" y="385482"/>
                  <a:ext cx="941295" cy="0"/>
                </a:xfrm>
                <a:prstGeom prst="straightConnector1">
                  <a:avLst/>
                </a:prstGeom>
                <a:ln w="57150">
                  <a:solidFill>
                    <a:srgbClr val="00B050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8902454" y="429590"/>
                  <a:ext cx="1568534" cy="0"/>
                </a:xfrm>
                <a:prstGeom prst="straightConnector1">
                  <a:avLst/>
                </a:prstGeom>
                <a:ln w="5715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10465821" y="171855"/>
                  <a:ext cx="1057836" cy="12012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&lt;</a:t>
                  </a:r>
                  <a:endParaRPr lang="en-US" sz="2000" b="1" dirty="0">
                    <a:solidFill>
                      <a:schemeClr val="tx1"/>
                    </a:solidFill>
                    <a:latin typeface="Bookman Old Style" panose="02050604050505020204" pitchFamily="18" charset="0"/>
                  </a:endParaRP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9524529" y="1192611"/>
                  <a:ext cx="941295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60882" y="-123318"/>
                    <a:ext cx="679277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0882" y="-123318"/>
                    <a:ext cx="679277" cy="582995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446809" y="1686173"/>
                    <a:ext cx="679277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809" y="1686173"/>
                    <a:ext cx="679277" cy="582995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440209" y="640751"/>
                    <a:ext cx="991650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0209" y="640751"/>
                    <a:ext cx="991650" cy="582995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1948346" y="-1762291"/>
                    <a:ext cx="1576748" cy="582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𝒀𝑬𝑺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𝑵𝑶</m:t>
                          </m:r>
                        </m:oMath>
                      </m:oMathPara>
                    </a14:m>
                    <a:endParaRPr lang="en-US" sz="2000" b="1" dirty="0">
                      <a:latin typeface="Bookman Old Style" panose="0205060405050502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48346" y="-1762291"/>
                    <a:ext cx="1576748" cy="582995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 b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2392370" y="2139416"/>
              <a:ext cx="54387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Elbow Connector 70"/>
          <p:cNvCxnSpPr/>
          <p:nvPr/>
        </p:nvCxnSpPr>
        <p:spPr>
          <a:xfrm flipV="1">
            <a:off x="2215319" y="4385558"/>
            <a:ext cx="564159" cy="768774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  <a:effectLst/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lay 71"/>
          <p:cNvSpPr/>
          <p:nvPr/>
        </p:nvSpPr>
        <p:spPr>
          <a:xfrm>
            <a:off x="5325037" y="1810872"/>
            <a:ext cx="735106" cy="627530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freezing" dir="t"/>
          </a:scene3d>
          <a:sp3d prstMaterial="powder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Elbow Connector 72"/>
          <p:cNvCxnSpPr/>
          <p:nvPr/>
        </p:nvCxnSpPr>
        <p:spPr>
          <a:xfrm flipV="1">
            <a:off x="4578085" y="2260923"/>
            <a:ext cx="741284" cy="302983"/>
          </a:xfrm>
          <a:prstGeom prst="bentConnector3">
            <a:avLst/>
          </a:prstGeom>
          <a:ln w="57150">
            <a:solidFill>
              <a:srgbClr val="0070C0"/>
            </a:solidFill>
            <a:tailEnd type="triangle"/>
          </a:ln>
          <a:effectLst/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4578699" y="1439557"/>
            <a:ext cx="749059" cy="485129"/>
          </a:xfrm>
          <a:prstGeom prst="bentConnector3">
            <a:avLst/>
          </a:prstGeom>
          <a:ln w="57150">
            <a:solidFill>
              <a:srgbClr val="0070C0"/>
            </a:solidFill>
            <a:tailEnd type="triangle"/>
          </a:ln>
          <a:effectLst/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lowchart: Delay 77"/>
          <p:cNvSpPr/>
          <p:nvPr/>
        </p:nvSpPr>
        <p:spPr>
          <a:xfrm>
            <a:off x="6669744" y="3128683"/>
            <a:ext cx="735106" cy="627530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freezing" dir="t"/>
          </a:scene3d>
          <a:sp3d prstMaterial="powder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Elbow Connector 78"/>
          <p:cNvCxnSpPr/>
          <p:nvPr/>
        </p:nvCxnSpPr>
        <p:spPr>
          <a:xfrm flipV="1">
            <a:off x="4563597" y="3655258"/>
            <a:ext cx="2114968" cy="275439"/>
          </a:xfrm>
          <a:prstGeom prst="bentConnector3">
            <a:avLst/>
          </a:prstGeom>
          <a:ln w="57150">
            <a:solidFill>
              <a:srgbClr val="0070C0"/>
            </a:solidFill>
            <a:tailEnd type="triangle"/>
          </a:ln>
          <a:effectLst/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>
            <a:off x="6060143" y="2176237"/>
            <a:ext cx="609601" cy="1089100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  <a:effectLst/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8" idx="3"/>
          </p:cNvCxnSpPr>
          <p:nvPr/>
        </p:nvCxnSpPr>
        <p:spPr>
          <a:xfrm flipV="1">
            <a:off x="7404850" y="2994212"/>
            <a:ext cx="941291" cy="448236"/>
          </a:xfrm>
          <a:prstGeom prst="bentConnector3">
            <a:avLst/>
          </a:prstGeom>
          <a:ln w="57150">
            <a:solidFill>
              <a:srgbClr val="0070C0"/>
            </a:solidFill>
            <a:tailEnd type="triangle"/>
          </a:ln>
          <a:effectLst/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6810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Timing is fundamental to CPS</a:t>
            </a:r>
          </a:p>
          <a:p>
            <a:r>
              <a:rPr lang="en-US" dirty="0" smtClean="0"/>
              <a:t>How to specify timing constraints</a:t>
            </a:r>
          </a:p>
          <a:p>
            <a:pPr lvl="1"/>
            <a:r>
              <a:rPr lang="en-US" dirty="0" smtClean="0"/>
              <a:t>LTL, and MTL do not allow for real-valued signals, and expressing event-based timing constraints is hard in STL</a:t>
            </a:r>
          </a:p>
          <a:p>
            <a:r>
              <a:rPr lang="en-US" dirty="0" smtClean="0"/>
              <a:t>Timestamp Temporal Logic (TTL)</a:t>
            </a:r>
          </a:p>
          <a:p>
            <a:pPr lvl="1"/>
            <a:r>
              <a:rPr lang="en-US" dirty="0" smtClean="0"/>
              <a:t>Latency, frequency, phase, simultaneity, chronological, sporadic and burst timing constraints</a:t>
            </a:r>
          </a:p>
          <a:p>
            <a:pPr lvl="1"/>
            <a:r>
              <a:rPr lang="en-US" dirty="0" smtClean="0"/>
              <a:t>Allows for simpler expression of event-based timing constraints, and sequential timing constraints</a:t>
            </a:r>
          </a:p>
          <a:p>
            <a:pPr lvl="1"/>
            <a:r>
              <a:rPr lang="en-US" dirty="0" smtClean="0"/>
              <a:t>Allows for mixed value-based and event-based timing constraints</a:t>
            </a:r>
          </a:p>
          <a:p>
            <a:pPr lvl="1"/>
            <a:r>
              <a:rPr lang="en-US" dirty="0" smtClean="0"/>
              <a:t>Allows for global time in the timing constraints</a:t>
            </a:r>
          </a:p>
          <a:p>
            <a:pPr lvl="1"/>
            <a:r>
              <a:rPr lang="en-US" dirty="0" smtClean="0"/>
              <a:t>Timing tolerances can also be specified.</a:t>
            </a:r>
          </a:p>
          <a:p>
            <a:r>
              <a:rPr lang="en-US" dirty="0" smtClean="0"/>
              <a:t>Systematic methodology to generate the logic for monitoring the TTL timing constraints</a:t>
            </a:r>
          </a:p>
          <a:p>
            <a:r>
              <a:rPr lang="en-US" dirty="0" smtClean="0"/>
              <a:t>Demonstrated on synchronized motors, and simultaneous motion capture case-study.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42211"/>
          </a:xfrm>
        </p:spPr>
        <p:txBody>
          <a:bodyPr/>
          <a:lstStyle/>
          <a:p>
            <a:r>
              <a:rPr lang="en-US" dirty="0" smtClean="0"/>
              <a:t>Timing is fundamental to CPS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5239" y="1073391"/>
            <a:ext cx="4675729" cy="50494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 smtClean="0"/>
              <a:t>Tight sense-compute-actuation loop</a:t>
            </a:r>
          </a:p>
          <a:p>
            <a:r>
              <a:rPr lang="en-US" sz="2200" i="1" dirty="0" smtClean="0"/>
              <a:t>Hard-real-time </a:t>
            </a:r>
            <a:r>
              <a:rPr lang="en-US" sz="2200" dirty="0" smtClean="0"/>
              <a:t>CPS</a:t>
            </a:r>
          </a:p>
          <a:p>
            <a:pPr lvl="1"/>
            <a:r>
              <a:rPr lang="en-US" sz="1800" dirty="0" smtClean="0"/>
              <a:t>correctness depends on functionality as well as correct timing</a:t>
            </a:r>
          </a:p>
          <a:p>
            <a:pPr lvl="1"/>
            <a:r>
              <a:rPr lang="en-US" sz="1800" dirty="0" smtClean="0"/>
              <a:t>autonomous cars</a:t>
            </a:r>
            <a:endParaRPr lang="en-US" sz="2200" i="1" dirty="0" smtClean="0"/>
          </a:p>
          <a:p>
            <a:r>
              <a:rPr lang="en-US" sz="2200" i="1" dirty="0" smtClean="0"/>
              <a:t>Safety-critical </a:t>
            </a:r>
            <a:r>
              <a:rPr lang="en-US" sz="2200" dirty="0" smtClean="0"/>
              <a:t>CPS</a:t>
            </a:r>
          </a:p>
          <a:p>
            <a:pPr lvl="1"/>
            <a:r>
              <a:rPr lang="en-US" sz="1800" dirty="0" smtClean="0"/>
              <a:t>failure of timing can lead to a catastrophe or even a disaster!!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Timing constraints come from</a:t>
            </a:r>
          </a:p>
          <a:p>
            <a:pPr lvl="1"/>
            <a:r>
              <a:rPr lang="en-US" sz="1800" dirty="0"/>
              <a:t>System stability requirements</a:t>
            </a:r>
          </a:p>
          <a:p>
            <a:pPr lvl="1"/>
            <a:r>
              <a:rPr lang="en-US" sz="1800" dirty="0" smtClean="0"/>
              <a:t>System performance requirements</a:t>
            </a:r>
          </a:p>
          <a:p>
            <a:pPr lvl="1"/>
            <a:r>
              <a:rPr lang="en-US" sz="1800" dirty="0"/>
              <a:t>L</a:t>
            </a:r>
            <a:r>
              <a:rPr lang="en-US" sz="1800" dirty="0" smtClean="0"/>
              <a:t>egal requirements</a:t>
            </a:r>
          </a:p>
        </p:txBody>
      </p:sp>
      <p:pic>
        <p:nvPicPr>
          <p:cNvPr id="3" name="Picture 2" descr="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44" y="4036559"/>
            <a:ext cx="3810000" cy="2514600"/>
          </a:xfrm>
          <a:prstGeom prst="rect">
            <a:avLst/>
          </a:prstGeom>
        </p:spPr>
      </p:pic>
      <p:pic>
        <p:nvPicPr>
          <p:cNvPr id="4" name="Picture 3" descr="EC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77" y="1058274"/>
            <a:ext cx="4495523" cy="27388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But how can we specify timing constraints?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LTL (Linear Temporal Logic)</a:t>
            </a:r>
          </a:p>
          <a:p>
            <a:pPr lvl="1"/>
            <a:r>
              <a:rPr lang="en-US" dirty="0" smtClean="0"/>
              <a:t>Deals with discrete sequence of states</a:t>
            </a:r>
          </a:p>
          <a:p>
            <a:pPr lvl="1"/>
            <a:r>
              <a:rPr lang="en-US" dirty="0" smtClean="0"/>
              <a:t>Based on logic operators (¬, ∧, ∨), and temporal operators, next (N), always (G), eventually (F), and until (U).</a:t>
            </a:r>
          </a:p>
          <a:p>
            <a:pPr lvl="1"/>
            <a:r>
              <a:rPr lang="en-US" dirty="0" smtClean="0"/>
              <a:t>Boolean predicates, discrete time</a:t>
            </a:r>
          </a:p>
          <a:p>
            <a:pPr lvl="1"/>
            <a:r>
              <a:rPr lang="en-US" dirty="0" smtClean="0"/>
              <a:t>Example constraint: G (r =&gt; F g)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Not sufficient for CPS </a:t>
            </a:r>
            <a:r>
              <a:rPr lang="mr-IN" i="1" dirty="0" smtClean="0">
                <a:solidFill>
                  <a:srgbClr val="FF0000"/>
                </a:solidFill>
              </a:rPr>
              <a:t>–</a:t>
            </a:r>
            <a:r>
              <a:rPr lang="en-US" i="1" dirty="0" smtClean="0">
                <a:solidFill>
                  <a:srgbClr val="FF0000"/>
                </a:solidFill>
              </a:rPr>
              <a:t> CPS operate in continuous time.</a:t>
            </a:r>
          </a:p>
          <a:p>
            <a:endParaRPr lang="en-US" dirty="0"/>
          </a:p>
          <a:p>
            <a:r>
              <a:rPr lang="en-US" dirty="0" smtClean="0"/>
              <a:t>MTL (Metric Temporal Logic)</a:t>
            </a:r>
          </a:p>
          <a:p>
            <a:pPr lvl="1"/>
            <a:r>
              <a:rPr lang="en-US" dirty="0" smtClean="0"/>
              <a:t>Boolean predicates, real-time</a:t>
            </a:r>
          </a:p>
          <a:p>
            <a:pPr lvl="1"/>
            <a:r>
              <a:rPr lang="en-US" dirty="0" smtClean="0"/>
              <a:t>Example constraint: G (r =&gt; F</a:t>
            </a:r>
            <a:r>
              <a:rPr lang="en-US" baseline="-25000" dirty="0" smtClean="0"/>
              <a:t>[0,5]</a:t>
            </a:r>
            <a:r>
              <a:rPr lang="en-US" dirty="0" smtClean="0"/>
              <a:t> g)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Not sufficient for CPS </a:t>
            </a:r>
            <a:r>
              <a:rPr lang="mr-IN" i="1" dirty="0" smtClean="0">
                <a:solidFill>
                  <a:srgbClr val="FF0000"/>
                </a:solidFill>
              </a:rPr>
              <a:t>–</a:t>
            </a:r>
            <a:r>
              <a:rPr lang="en-US" i="1" dirty="0" smtClean="0">
                <a:solidFill>
                  <a:srgbClr val="FF0000"/>
                </a:solidFill>
              </a:rPr>
              <a:t> CPS may have real-valued logic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mr-IN" dirty="0" smtClean="0"/>
              <a:t>–</a:t>
            </a:r>
            <a:r>
              <a:rPr lang="en-US" dirty="0" smtClean="0"/>
              <a:t> Signal Temporal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1" y="962957"/>
            <a:ext cx="8609013" cy="14857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Predicates over real value, real-time</a:t>
            </a:r>
          </a:p>
          <a:p>
            <a:pPr lvl="1"/>
            <a:r>
              <a:rPr lang="en-US" dirty="0"/>
              <a:t>Assume signals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[</a:t>
            </a:r>
            <a:r>
              <a:rPr lang="en-US" i="1" dirty="0"/>
              <a:t>t</a:t>
            </a:r>
            <a:r>
              <a:rPr lang="en-US" dirty="0"/>
              <a:t>],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[</a:t>
            </a:r>
            <a:r>
              <a:rPr lang="en-US" i="1" dirty="0"/>
              <a:t>t</a:t>
            </a:r>
            <a:r>
              <a:rPr lang="en-US" dirty="0"/>
              <a:t>], </a:t>
            </a:r>
            <a:r>
              <a:rPr lang="en-US" dirty="0" smtClean="0"/>
              <a:t>...,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[</a:t>
            </a:r>
            <a:r>
              <a:rPr lang="en-US" i="1" dirty="0" smtClean="0"/>
              <a:t>t</a:t>
            </a:r>
            <a:r>
              <a:rPr lang="en-US" dirty="0"/>
              <a:t>], then atomic predicates are of the form: </a:t>
            </a:r>
            <a:r>
              <a:rPr lang="mr-IN" dirty="0" err="1" smtClean="0"/>
              <a:t>μ</a:t>
            </a:r>
            <a:r>
              <a:rPr lang="mr-IN" dirty="0" smtClean="0"/>
              <a:t> </a:t>
            </a:r>
            <a:r>
              <a:rPr lang="mr-IN" dirty="0"/>
              <a:t>= </a:t>
            </a:r>
            <a:r>
              <a:rPr lang="mr-IN" i="1" dirty="0" err="1"/>
              <a:t>f</a:t>
            </a:r>
            <a:r>
              <a:rPr lang="mr-IN" dirty="0"/>
              <a:t>(</a:t>
            </a:r>
            <a:r>
              <a:rPr lang="mr-IN" i="1" dirty="0"/>
              <a:t>x</a:t>
            </a:r>
            <a:r>
              <a:rPr lang="mr-IN" baseline="-25000" dirty="0"/>
              <a:t>1</a:t>
            </a:r>
            <a:r>
              <a:rPr lang="mr-IN" dirty="0"/>
              <a:t>[</a:t>
            </a:r>
            <a:r>
              <a:rPr lang="mr-IN" i="1" dirty="0" err="1"/>
              <a:t>t</a:t>
            </a:r>
            <a:r>
              <a:rPr lang="mr-IN" dirty="0"/>
              <a:t>],...,</a:t>
            </a:r>
            <a:r>
              <a:rPr lang="mr-IN" i="1" dirty="0" err="1"/>
              <a:t>x</a:t>
            </a:r>
            <a:r>
              <a:rPr lang="mr-IN" i="1" baseline="-25000" dirty="0" err="1"/>
              <a:t>n</a:t>
            </a:r>
            <a:r>
              <a:rPr lang="mr-IN" dirty="0"/>
              <a:t>[</a:t>
            </a:r>
            <a:r>
              <a:rPr lang="mr-IN" i="1" dirty="0" err="1"/>
              <a:t>t</a:t>
            </a:r>
            <a:r>
              <a:rPr lang="mr-IN" dirty="0"/>
              <a:t>]) &gt; </a:t>
            </a:r>
            <a:r>
              <a:rPr lang="mr-IN" dirty="0" smtClean="0"/>
              <a:t>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63" y="2478098"/>
            <a:ext cx="4883499" cy="3699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/>
              <p:cNvSpPr>
                <a:spLocks noChangeArrowheads="1"/>
              </p:cNvSpPr>
              <p:nvPr/>
            </p:nvSpPr>
            <p:spPr bwMode="auto">
              <a:xfrm>
                <a:off x="304045" y="3311507"/>
                <a:ext cx="3501164" cy="1965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Example:</a:t>
                </a:r>
                <a:r>
                  <a:rPr kumimoji="0" lang="en-US" altLang="en-US" sz="2400" b="0" i="0" u="none" strike="noStrike" cap="none" normalizeH="0" dirty="0" smtClean="0">
                    <a:ln>
                      <a:noFill/>
                    </a:ln>
                    <a:effectLst/>
                    <a:latin typeface="Arial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Between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</a:rPr>
                  <a:t>2s and 6s the signal is between -2 and </a:t>
                </a: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2,6</m:t>
                              </m:r>
                            </m:e>
                          </m:d>
                        </m:sub>
                      </m:sSub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en-US" sz="24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&lt;2)</m:t>
                      </m:r>
                    </m:oMath>
                  </m:oMathPara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6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045" y="3311507"/>
                <a:ext cx="3501164" cy="1965474"/>
              </a:xfrm>
              <a:prstGeom prst="rect">
                <a:avLst/>
              </a:prstGeom>
              <a:blipFill>
                <a:blip r:embed="rId3"/>
                <a:stretch>
                  <a:fillRect l="-2787" t="-1548" b="-27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age33image83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575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ge33image84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6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timing constraints in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Intuitive to specify value-based (level-based) timing constraints</a:t>
            </a:r>
          </a:p>
          <a:p>
            <a:pPr lvl="1"/>
            <a:r>
              <a:rPr lang="en-US" altLang="en-US" dirty="0" smtClean="0"/>
              <a:t>Example: the value of x[t] is less than 2</a:t>
            </a:r>
          </a:p>
          <a:p>
            <a:pPr lvl="1"/>
            <a:r>
              <a:rPr lang="en-US" altLang="en-US" dirty="0" err="1" smtClean="0"/>
              <a:t>φ</a:t>
            </a:r>
            <a:r>
              <a:rPr lang="en-US" altLang="en-US" dirty="0" smtClean="0"/>
              <a:t> </a:t>
            </a:r>
            <a:r>
              <a:rPr lang="en-US" altLang="en-US" dirty="0"/>
              <a:t>:= G</a:t>
            </a:r>
            <a:r>
              <a:rPr lang="en-US" altLang="en-US" baseline="-25000" dirty="0"/>
              <a:t>[2,6]</a:t>
            </a:r>
            <a:r>
              <a:rPr lang="en-US" altLang="en-US" dirty="0"/>
              <a:t> (|x[t]| &lt; 2</a:t>
            </a:r>
            <a:r>
              <a:rPr lang="en-US" altLang="en-US" dirty="0" smtClean="0"/>
              <a:t>)</a:t>
            </a:r>
          </a:p>
          <a:p>
            <a:pPr lvl="1"/>
            <a:endParaRPr lang="en-US" altLang="en-US" dirty="0"/>
          </a:p>
          <a:p>
            <a:r>
              <a:rPr lang="en-US" dirty="0" smtClean="0"/>
              <a:t>Hard to express event-based (edge-based) timing constraints</a:t>
            </a:r>
          </a:p>
          <a:p>
            <a:pPr lvl="1"/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Example: Whenever 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signal x</a:t>
            </a:r>
            <a:r>
              <a:rPr lang="en-US" baseline="-25000" dirty="0">
                <a:latin typeface="Candara" charset="0"/>
                <a:ea typeface="Candara" charset="0"/>
                <a:cs typeface="Candara" charset="0"/>
              </a:rPr>
              <a:t>1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 rises above 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0.5, 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signal x</a:t>
            </a:r>
            <a:r>
              <a:rPr lang="en-US" baseline="-25000" dirty="0">
                <a:latin typeface="Candara" charset="0"/>
                <a:ea typeface="Candara" charset="0"/>
                <a:cs typeface="Candara" charset="0"/>
              </a:rPr>
              <a:t>2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 should rise above 0.6 within 1 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second</a:t>
            </a:r>
          </a:p>
          <a:p>
            <a:pPr lvl="1"/>
            <a:r>
              <a:rPr lang="mr-IN" dirty="0" smtClean="0">
                <a:latin typeface="Candara" charset="0"/>
                <a:ea typeface="Candara" charset="0"/>
                <a:cs typeface="Candara" charset="0"/>
              </a:rPr>
              <a:t>□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 (</a:t>
            </a:r>
            <a:r>
              <a:rPr lang="mr-IN" dirty="0" smtClean="0">
                <a:latin typeface="Candara" charset="0"/>
                <a:ea typeface="Candara" charset="0"/>
                <a:cs typeface="Candara" charset="0"/>
              </a:rPr>
              <a:t>↑(x</a:t>
            </a:r>
            <a:r>
              <a:rPr lang="mr-IN" baseline="-25000" dirty="0" smtClean="0">
                <a:latin typeface="Candara" charset="0"/>
                <a:ea typeface="Candara" charset="0"/>
                <a:cs typeface="Candara" charset="0"/>
              </a:rPr>
              <a:t>1</a:t>
            </a:r>
            <a:r>
              <a:rPr lang="mr-IN" dirty="0" smtClean="0">
                <a:latin typeface="Candara" charset="0"/>
                <a:ea typeface="Candara" charset="0"/>
                <a:cs typeface="Candara" charset="0"/>
              </a:rPr>
              <a:t>&gt;0.5) ⇒ 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(♢</a:t>
            </a:r>
            <a:r>
              <a:rPr lang="mr-IN" baseline="-25000" dirty="0" smtClean="0">
                <a:latin typeface="Candara" charset="0"/>
                <a:ea typeface="Candara" charset="0"/>
                <a:cs typeface="Candara" charset="0"/>
              </a:rPr>
              <a:t>[0,1]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dirty="0" smtClean="0">
                <a:latin typeface="Candara" charset="0"/>
                <a:ea typeface="Candara" charset="0"/>
                <a:cs typeface="Candara" charset="0"/>
              </a:rPr>
              <a:t>↑(x</a:t>
            </a:r>
            <a:r>
              <a:rPr lang="mr-IN" baseline="-25000" dirty="0" smtClean="0">
                <a:latin typeface="Candara" charset="0"/>
                <a:ea typeface="Candara" charset="0"/>
                <a:cs typeface="Candara" charset="0"/>
              </a:rPr>
              <a:t>2</a:t>
            </a:r>
            <a:r>
              <a:rPr lang="mr-IN" dirty="0" smtClean="0">
                <a:latin typeface="Candara" charset="0"/>
                <a:ea typeface="Candara" charset="0"/>
                <a:cs typeface="Candara" charset="0"/>
              </a:rPr>
              <a:t>&gt;0.6)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)))</a:t>
            </a:r>
            <a:endParaRPr lang="mr-IN" dirty="0" smtClean="0">
              <a:latin typeface="Candara" charset="0"/>
              <a:ea typeface="Candara" charset="0"/>
              <a:cs typeface="Candara" charset="0"/>
            </a:endParaRPr>
          </a:p>
          <a:p>
            <a:pPr lvl="1"/>
            <a:r>
              <a:rPr lang="mr-IN" dirty="0" smtClean="0">
                <a:latin typeface="Candara" charset="0"/>
                <a:ea typeface="Candara" charset="0"/>
                <a:cs typeface="Candara" charset="0"/>
              </a:rPr>
              <a:t>□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 : Globally, ♢: Eventually, </a:t>
            </a:r>
            <a:r>
              <a:rPr lang="mr-IN" dirty="0" smtClean="0">
                <a:latin typeface="Candara" charset="0"/>
                <a:ea typeface="Candara" charset="0"/>
                <a:cs typeface="Candara" charset="0"/>
              </a:rPr>
              <a:t>↑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: Rise operator</a:t>
            </a:r>
          </a:p>
          <a:p>
            <a:pPr lvl="1"/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Definition of the rise operator</a:t>
            </a:r>
          </a:p>
          <a:p>
            <a:pPr lvl="2"/>
            <a:r>
              <a:rPr lang="mr-IN" dirty="0">
                <a:latin typeface="Candara" charset="0"/>
                <a:ea typeface="Candara" charset="0"/>
                <a:cs typeface="Candara" charset="0"/>
              </a:rPr>
              <a:t>↑</a:t>
            </a:r>
            <a:r>
              <a:rPr lang="mr-IN" dirty="0" err="1">
                <a:latin typeface="Candara" charset="0"/>
                <a:ea typeface="Candara" charset="0"/>
                <a:cs typeface="Candara" charset="0"/>
              </a:rPr>
              <a:t>ψ</a:t>
            </a:r>
            <a:r>
              <a:rPr lang="mr-IN" dirty="0">
                <a:latin typeface="Candara" charset="0"/>
                <a:ea typeface="Candara" charset="0"/>
                <a:cs typeface="Candara" charset="0"/>
              </a:rPr>
              <a:t> = 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dirty="0" err="1">
                <a:latin typeface="Candara" charset="0"/>
                <a:ea typeface="Candara" charset="0"/>
                <a:cs typeface="Candara" charset="0"/>
              </a:rPr>
              <a:t>ψ</a:t>
            </a:r>
            <a:r>
              <a:rPr lang="mr-IN" dirty="0">
                <a:latin typeface="Candara" charset="0"/>
                <a:ea typeface="Candara" charset="0"/>
                <a:cs typeface="Candara" charset="0"/>
              </a:rPr>
              <a:t> ∧(¬</a:t>
            </a:r>
            <a:r>
              <a:rPr lang="mr-IN" dirty="0" err="1">
                <a:latin typeface="Candara" charset="0"/>
                <a:ea typeface="Candara" charset="0"/>
                <a:cs typeface="Candara" charset="0"/>
              </a:rPr>
              <a:t>ψS</a:t>
            </a:r>
            <a:r>
              <a:rPr lang="mr-IN" dirty="0">
                <a:latin typeface="Candara" charset="0"/>
                <a:ea typeface="Candara" charset="0"/>
                <a:cs typeface="Candara" charset="0"/>
              </a:rPr>
              <a:t>⊤)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mr-IN" dirty="0">
                <a:latin typeface="Candara" charset="0"/>
                <a:ea typeface="Candara" charset="0"/>
                <a:cs typeface="Candara" charset="0"/>
              </a:rPr>
              <a:t> ∨ 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dirty="0">
                <a:latin typeface="Candara" charset="0"/>
                <a:ea typeface="Candara" charset="0"/>
                <a:cs typeface="Candara" charset="0"/>
              </a:rPr>
              <a:t>¬</a:t>
            </a:r>
            <a:r>
              <a:rPr lang="mr-IN" dirty="0" err="1">
                <a:latin typeface="Candara" charset="0"/>
                <a:ea typeface="Candara" charset="0"/>
                <a:cs typeface="Candara" charset="0"/>
              </a:rPr>
              <a:t>ψ</a:t>
            </a:r>
            <a:r>
              <a:rPr lang="mr-IN" dirty="0">
                <a:latin typeface="Candara" charset="0"/>
                <a:ea typeface="Candara" charset="0"/>
                <a:cs typeface="Candara" charset="0"/>
              </a:rPr>
              <a:t> ∧(</a:t>
            </a:r>
            <a:r>
              <a:rPr lang="mr-IN" dirty="0" err="1">
                <a:latin typeface="Candara" charset="0"/>
                <a:ea typeface="Candara" charset="0"/>
                <a:cs typeface="Candara" charset="0"/>
              </a:rPr>
              <a:t>ψU</a:t>
            </a:r>
            <a:r>
              <a:rPr lang="mr-IN" dirty="0">
                <a:latin typeface="Candara" charset="0"/>
                <a:ea typeface="Candara" charset="0"/>
                <a:cs typeface="Candara" charset="0"/>
              </a:rPr>
              <a:t>⊤)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mr-IN" dirty="0">
                <a:latin typeface="Candara" charset="0"/>
                <a:ea typeface="Candara" charset="0"/>
                <a:cs typeface="Candara" charset="0"/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685836" y="4067373"/>
            <a:ext cx="3196226" cy="2288977"/>
            <a:chOff x="5976349" y="3724275"/>
            <a:chExt cx="3196226" cy="228897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638925" y="3895725"/>
              <a:ext cx="0" cy="196215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558725" y="5724525"/>
              <a:ext cx="2375725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91275" y="4467225"/>
              <a:ext cx="2676525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6686550" y="4162425"/>
              <a:ext cx="2486025" cy="800100"/>
            </a:xfrm>
            <a:custGeom>
              <a:avLst/>
              <a:gdLst>
                <a:gd name="connsiteX0" fmla="*/ 0 w 2486025"/>
                <a:gd name="connsiteY0" fmla="*/ 800100 h 800100"/>
                <a:gd name="connsiteX1" fmla="*/ 752475 w 2486025"/>
                <a:gd name="connsiteY1" fmla="*/ 600075 h 800100"/>
                <a:gd name="connsiteX2" fmla="*/ 1438275 w 2486025"/>
                <a:gd name="connsiteY2" fmla="*/ 123825 h 800100"/>
                <a:gd name="connsiteX3" fmla="*/ 2486025 w 2486025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025" h="800100">
                  <a:moveTo>
                    <a:pt x="0" y="800100"/>
                  </a:moveTo>
                  <a:cubicBezTo>
                    <a:pt x="256381" y="756444"/>
                    <a:pt x="512762" y="712788"/>
                    <a:pt x="752475" y="600075"/>
                  </a:cubicBezTo>
                  <a:cubicBezTo>
                    <a:pt x="992188" y="487362"/>
                    <a:pt x="1149350" y="223837"/>
                    <a:pt x="1438275" y="123825"/>
                  </a:cubicBezTo>
                  <a:cubicBezTo>
                    <a:pt x="1727200" y="23813"/>
                    <a:pt x="2106612" y="11906"/>
                    <a:pt x="24860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7810500" y="3895725"/>
              <a:ext cx="0" cy="1962150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029325" y="4143375"/>
                  <a:ext cx="6851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325" y="4143375"/>
                  <a:ext cx="68512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00775" y="5095875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775" y="5095875"/>
                  <a:ext cx="40107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91250" y="5400675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1250" y="5400675"/>
                  <a:ext cx="40107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V="1">
              <a:off x="7800975" y="5199015"/>
              <a:ext cx="9525" cy="508095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839075" y="5343525"/>
              <a:ext cx="691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029575" y="38481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575" y="3848100"/>
                  <a:ext cx="4719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>
              <a:off x="6537971" y="5219700"/>
              <a:ext cx="1373482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452849" y="5705475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76349" y="3724275"/>
              <a:ext cx="698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voltage</a:t>
              </a:r>
              <a:endParaRPr 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timing constraints in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Harder to express sequential timing constraints on events </a:t>
            </a:r>
            <a:r>
              <a:rPr lang="mr-IN" dirty="0" smtClean="0"/>
              <a:t>–</a:t>
            </a:r>
            <a:r>
              <a:rPr lang="en-US" dirty="0" smtClean="0"/>
              <a:t> they become nested constraints</a:t>
            </a:r>
          </a:p>
          <a:p>
            <a:pPr lvl="1"/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Example: </a:t>
            </a:r>
            <a:r>
              <a:rPr lang="en-US" sz="2000" dirty="0">
                <a:latin typeface="Candara" charset="0"/>
                <a:ea typeface="Candara" charset="0"/>
                <a:cs typeface="Candara" charset="0"/>
              </a:rPr>
              <a:t>Whenever signal x</a:t>
            </a:r>
            <a:r>
              <a:rPr lang="en-US" sz="2000" baseline="-25000" dirty="0">
                <a:latin typeface="Candara" charset="0"/>
                <a:ea typeface="Candara" charset="0"/>
                <a:cs typeface="Candara" charset="0"/>
              </a:rPr>
              <a:t>1</a:t>
            </a:r>
            <a:r>
              <a:rPr lang="en-US" sz="2000" dirty="0">
                <a:latin typeface="Candara" charset="0"/>
                <a:ea typeface="Candara" charset="0"/>
                <a:cs typeface="Candara" charset="0"/>
              </a:rPr>
              <a:t> rises above 0.5, signal x</a:t>
            </a:r>
            <a:r>
              <a:rPr lang="en-US" sz="2000" baseline="-25000" dirty="0">
                <a:latin typeface="Candara" charset="0"/>
                <a:ea typeface="Candara" charset="0"/>
                <a:cs typeface="Candara" charset="0"/>
              </a:rPr>
              <a:t>2</a:t>
            </a:r>
            <a:r>
              <a:rPr lang="en-US" sz="2000" dirty="0">
                <a:latin typeface="Candara" charset="0"/>
                <a:ea typeface="Candara" charset="0"/>
                <a:cs typeface="Candara" charset="0"/>
              </a:rPr>
              <a:t> should rise above 0.6 within 1 second and after that, signal x</a:t>
            </a:r>
            <a:r>
              <a:rPr lang="en-US" sz="2000" baseline="-25000" dirty="0">
                <a:latin typeface="Candara" charset="0"/>
                <a:ea typeface="Candara" charset="0"/>
                <a:cs typeface="Candara" charset="0"/>
              </a:rPr>
              <a:t>3</a:t>
            </a:r>
            <a:r>
              <a:rPr lang="en-US" sz="2000" dirty="0">
                <a:latin typeface="Candara" charset="0"/>
                <a:ea typeface="Candara" charset="0"/>
                <a:cs typeface="Candara" charset="0"/>
              </a:rPr>
              <a:t> should fall below 0.4 within 5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seconds</a:t>
            </a:r>
            <a:endParaRPr lang="en-US" sz="2000" dirty="0">
              <a:latin typeface="Candara" charset="0"/>
              <a:ea typeface="Candara" charset="0"/>
              <a:cs typeface="Candara" charset="0"/>
            </a:endParaRPr>
          </a:p>
          <a:p>
            <a:pPr lvl="1"/>
            <a:endParaRPr lang="en-US" sz="2000" dirty="0" smtClean="0">
              <a:latin typeface="Candara" charset="0"/>
              <a:ea typeface="Candara" charset="0"/>
              <a:cs typeface="Candara" charset="0"/>
            </a:endParaRPr>
          </a:p>
          <a:p>
            <a:pPr lvl="1"/>
            <a:r>
              <a:rPr lang="el-GR" sz="2000" dirty="0">
                <a:latin typeface="Candara" charset="0"/>
                <a:ea typeface="Candara" charset="0"/>
                <a:cs typeface="Candara" charset="0"/>
              </a:rPr>
              <a:t>ψ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= 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□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 ((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↑(x</a:t>
            </a:r>
            <a:r>
              <a:rPr lang="mr-IN" sz="2000" baseline="-25000" dirty="0" smtClean="0">
                <a:latin typeface="Candara" charset="0"/>
                <a:ea typeface="Candara" charset="0"/>
                <a:cs typeface="Candara" charset="0"/>
              </a:rPr>
              <a:t>1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&gt;0.5)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 ⇒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(♢</a:t>
            </a:r>
            <a:r>
              <a:rPr lang="mr-IN" sz="2000" baseline="-25000" dirty="0" smtClean="0">
                <a:latin typeface="Candara" charset="0"/>
                <a:ea typeface="Candara" charset="0"/>
                <a:cs typeface="Candara" charset="0"/>
              </a:rPr>
              <a:t>[0,1]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↑(x</a:t>
            </a:r>
            <a:r>
              <a:rPr lang="mr-IN" sz="2000" baseline="-25000" dirty="0" smtClean="0">
                <a:latin typeface="Candara" charset="0"/>
                <a:ea typeface="Candara" charset="0"/>
                <a:cs typeface="Candara" charset="0"/>
              </a:rPr>
              <a:t>2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&gt;0.6)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 =&gt; (</a:t>
            </a:r>
            <a:r>
              <a:rPr lang="en-US" sz="2000" dirty="0">
                <a:latin typeface="Candara" charset="0"/>
                <a:ea typeface="Candara" charset="0"/>
                <a:cs typeface="Candara" charset="0"/>
              </a:rPr>
              <a:t>♢</a:t>
            </a:r>
            <a:r>
              <a:rPr lang="mr-IN" sz="2000" baseline="-25000" dirty="0" smtClean="0">
                <a:latin typeface="Candara" charset="0"/>
                <a:ea typeface="Candara" charset="0"/>
                <a:cs typeface="Candara" charset="0"/>
              </a:rPr>
              <a:t>[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0,5]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↓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(x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3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&gt;0.4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))))</a:t>
            </a:r>
            <a:endParaRPr lang="mr-IN" sz="2000" dirty="0" smtClean="0">
              <a:latin typeface="Candara" charset="0"/>
              <a:ea typeface="Candara" charset="0"/>
              <a:cs typeface="Candara" charset="0"/>
            </a:endParaRPr>
          </a:p>
          <a:p>
            <a:pPr lvl="1"/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□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 : Globally, ♢: Eventually, 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↑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: Rise operator, 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↓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: fall operator</a:t>
            </a:r>
          </a:p>
          <a:p>
            <a:pPr lvl="1"/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↑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ψ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=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err="1" smtClean="0">
                <a:latin typeface="Candara" charset="0"/>
                <a:ea typeface="Candara" charset="0"/>
                <a:cs typeface="Candara" charset="0"/>
              </a:rPr>
              <a:t>ψ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∧(¬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ψS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⊤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∨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¬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ψ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∧(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ψU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⊤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endParaRPr lang="en-US" sz="2000" dirty="0">
              <a:latin typeface="Candara" charset="0"/>
              <a:ea typeface="Candara" charset="0"/>
              <a:cs typeface="Candara" charset="0"/>
            </a:endParaRPr>
          </a:p>
          <a:p>
            <a:pPr lvl="1"/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↓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ψ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=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¬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ψ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∧(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ψS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⊤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∨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err="1" smtClean="0">
                <a:latin typeface="Candara" charset="0"/>
                <a:ea typeface="Candara" charset="0"/>
                <a:cs typeface="Candara" charset="0"/>
              </a:rPr>
              <a:t>ψ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∧(¬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ψU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⊤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endParaRPr lang="mr-IN" sz="2000" dirty="0">
              <a:latin typeface="Candara" charset="0"/>
              <a:ea typeface="Candara" charset="0"/>
              <a:cs typeface="Candara" charset="0"/>
            </a:endParaRPr>
          </a:p>
          <a:p>
            <a:pPr lvl="1"/>
            <a:endParaRPr lang="en-US" sz="2000" dirty="0" smtClean="0">
              <a:latin typeface="Candara" charset="0"/>
              <a:ea typeface="Candara" charset="0"/>
              <a:cs typeface="Candara" charset="0"/>
            </a:endParaRPr>
          </a:p>
          <a:p>
            <a:pPr lvl="1"/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ψ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= 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□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err="1" smtClean="0">
                <a:latin typeface="Candara" charset="0"/>
                <a:ea typeface="Candara" charset="0"/>
                <a:cs typeface="Candara" charset="0"/>
              </a:rPr>
              <a:t>x</a:t>
            </a:r>
            <a:r>
              <a:rPr lang="en-US" sz="2000" baseline="-25000" dirty="0" smtClean="0">
                <a:latin typeface="Candara" charset="0"/>
                <a:ea typeface="Candara" charset="0"/>
                <a:cs typeface="Candara" charset="0"/>
              </a:rPr>
              <a:t>1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&gt; 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0.5) ∧ (¬(x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1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0.5)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S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⊤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∨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¬(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1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0.5) ∧ ((x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1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0.5)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U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⊤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))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 ⇒</a:t>
            </a:r>
            <a:r>
              <a:rPr lang="en-US" sz="2000" dirty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/>
            </a:r>
            <a:br>
              <a:rPr lang="en-US" sz="2000" dirty="0" smtClean="0">
                <a:latin typeface="Candara" charset="0"/>
                <a:ea typeface="Candara" charset="0"/>
                <a:cs typeface="Candara" charset="0"/>
              </a:rPr>
            </a:b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(♢</a:t>
            </a:r>
            <a:r>
              <a:rPr lang="mr-IN" sz="2000" baseline="-25000" dirty="0" smtClean="0">
                <a:latin typeface="Candara" charset="0"/>
                <a:ea typeface="Candara" charset="0"/>
                <a:cs typeface="Candara" charset="0"/>
              </a:rPr>
              <a:t>[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0,1</a:t>
            </a:r>
            <a:r>
              <a:rPr lang="mr-IN" sz="2000" baseline="-25000" dirty="0" smtClean="0">
                <a:latin typeface="Candara" charset="0"/>
                <a:ea typeface="Candara" charset="0"/>
                <a:cs typeface="Candara" charset="0"/>
              </a:rPr>
              <a:t>]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2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0.6) ∧ (¬(x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2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0.6)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S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⊤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∨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¬(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2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0.6) ∧ ((x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2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0.6)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U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⊤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⇒ </a:t>
            </a:r>
            <a:r>
              <a:rPr lang="en-US" sz="2000" dirty="0">
                <a:latin typeface="Candara" charset="0"/>
                <a:ea typeface="Candara" charset="0"/>
                <a:cs typeface="Candara" charset="0"/>
              </a:rPr>
              <a:t/>
            </a:r>
            <a:br>
              <a:rPr lang="en-US" sz="2000" dirty="0">
                <a:latin typeface="Candara" charset="0"/>
                <a:ea typeface="Candara" charset="0"/>
                <a:cs typeface="Candara" charset="0"/>
              </a:rPr>
            </a:b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en-US" sz="2000" dirty="0">
                <a:latin typeface="Candara" charset="0"/>
                <a:ea typeface="Candara" charset="0"/>
                <a:cs typeface="Candara" charset="0"/>
              </a:rPr>
              <a:t>♢</a:t>
            </a:r>
            <a:r>
              <a:rPr lang="mr-IN" sz="2000" baseline="-25000" dirty="0" smtClean="0">
                <a:latin typeface="Candara" charset="0"/>
                <a:ea typeface="Candara" charset="0"/>
                <a:cs typeface="Candara" charset="0"/>
              </a:rPr>
              <a:t>[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0,5</a:t>
            </a:r>
            <a:r>
              <a:rPr lang="mr-IN" sz="2000" baseline="-25000" dirty="0" smtClean="0">
                <a:latin typeface="Candara" charset="0"/>
                <a:ea typeface="Candara" charset="0"/>
                <a:cs typeface="Candara" charset="0"/>
              </a:rPr>
              <a:t>]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¬(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3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0.4) ∧ ((x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3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0.4)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S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⊤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))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 ∨ 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((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(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3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0.4) ∧ (¬(x</a:t>
            </a:r>
            <a:r>
              <a:rPr lang="mr-IN" sz="2000" baseline="-25000" dirty="0">
                <a:latin typeface="Candara" charset="0"/>
                <a:ea typeface="Candara" charset="0"/>
                <a:cs typeface="Candara" charset="0"/>
              </a:rPr>
              <a:t>3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 &gt; 0.4)</a:t>
            </a:r>
            <a:r>
              <a:rPr lang="mr-IN" sz="2000" dirty="0" err="1">
                <a:latin typeface="Candara" charset="0"/>
                <a:ea typeface="Candara" charset="0"/>
                <a:cs typeface="Candara" charset="0"/>
              </a:rPr>
              <a:t>U</a:t>
            </a:r>
            <a:r>
              <a:rPr lang="mr-IN" sz="2000" dirty="0">
                <a:latin typeface="Candara" charset="0"/>
                <a:ea typeface="Candara" charset="0"/>
                <a:cs typeface="Candara" charset="0"/>
              </a:rPr>
              <a:t>⊤</a:t>
            </a:r>
            <a:r>
              <a:rPr lang="mr-IN" sz="2000" dirty="0" smtClean="0">
                <a:latin typeface="Candara" charset="0"/>
                <a:ea typeface="Candara" charset="0"/>
                <a:cs typeface="Candara" charset="0"/>
              </a:rPr>
              <a:t>)</a:t>
            </a:r>
            <a:r>
              <a:rPr lang="en-US" sz="2000" dirty="0" smtClean="0">
                <a:latin typeface="Candara" charset="0"/>
                <a:ea typeface="Candara" charset="0"/>
                <a:cs typeface="Candara" charset="0"/>
              </a:rPr>
              <a:t>)))))</a:t>
            </a:r>
            <a:endParaRPr lang="mr-IN" sz="2000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timing constraints in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6771" y="940749"/>
            <a:ext cx="5446951" cy="54156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</a:t>
            </a:r>
            <a:r>
              <a:rPr lang="en-US" dirty="0" smtClean="0"/>
              <a:t>xpressing </a:t>
            </a:r>
            <a:r>
              <a:rPr lang="en-US" dirty="0"/>
              <a:t>the acceptable tolerance of the timing constraints </a:t>
            </a:r>
            <a:r>
              <a:rPr lang="en-US" dirty="0" smtClean="0"/>
              <a:t>will make </a:t>
            </a:r>
            <a:r>
              <a:rPr lang="en-US" dirty="0"/>
              <a:t>the constraint expressions </a:t>
            </a:r>
            <a:r>
              <a:rPr lang="en-US" dirty="0" smtClean="0"/>
              <a:t>even more complicated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Signals 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x</a:t>
            </a:r>
            <a:r>
              <a:rPr lang="en-US" baseline="-25000" dirty="0">
                <a:latin typeface="Candara" charset="0"/>
                <a:ea typeface="Candara" charset="0"/>
                <a:cs typeface="Candara" charset="0"/>
              </a:rPr>
              <a:t>1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and 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x</a:t>
            </a:r>
            <a:r>
              <a:rPr lang="en-US" baseline="-25000" dirty="0">
                <a:latin typeface="Candara" charset="0"/>
                <a:ea typeface="Candara" charset="0"/>
                <a:cs typeface="Candara" charset="0"/>
              </a:rPr>
              <a:t>2 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should rise </a:t>
            </a:r>
            <a:r>
              <a:rPr lang="en-US" dirty="0">
                <a:latin typeface="Candara" charset="0"/>
                <a:ea typeface="Candara" charset="0"/>
                <a:cs typeface="Candara" charset="0"/>
              </a:rPr>
              <a:t>above </a:t>
            </a:r>
            <a:r>
              <a:rPr lang="en-US" dirty="0" smtClean="0">
                <a:latin typeface="Candara" charset="0"/>
                <a:ea typeface="Candara" charset="0"/>
                <a:cs typeface="Candara" charset="0"/>
              </a:rPr>
              <a:t>0.5 within 1 millisecond of each other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FF0000"/>
              </a:solidFill>
              <a:latin typeface="Candara" charset="0"/>
              <a:ea typeface="Candara" charset="0"/>
              <a:cs typeface="Candara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Event-based timing constraints are quite common in CPS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Airbag and seatbelt operation during an accident in cars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After a collision is detected, the seat belt should tighten </a:t>
            </a:r>
            <a:r>
              <a:rPr lang="en-US" dirty="0">
                <a:solidFill>
                  <a:srgbClr val="FF0000"/>
                </a:solidFill>
              </a:rPr>
              <a:t>after at most 20 </a:t>
            </a:r>
            <a:r>
              <a:rPr lang="en-US" dirty="0" err="1">
                <a:solidFill>
                  <a:srgbClr val="FF0000"/>
                </a:solidFill>
              </a:rPr>
              <a:t>ms</a:t>
            </a:r>
            <a:r>
              <a:rPr lang="en-US" dirty="0">
                <a:solidFill>
                  <a:schemeClr val="tx1"/>
                </a:solidFill>
              </a:rPr>
              <a:t>, and 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the airbag must deploy, and then </a:t>
            </a:r>
            <a:r>
              <a:rPr lang="en-US" dirty="0">
                <a:solidFill>
                  <a:srgbClr val="FF0000"/>
                </a:solidFill>
              </a:rPr>
              <a:t>after at most 20 </a:t>
            </a:r>
            <a:r>
              <a:rPr lang="en-US" dirty="0" err="1">
                <a:solidFill>
                  <a:srgbClr val="FF0000"/>
                </a:solidFill>
              </a:rPr>
              <a:t>ms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the seat belt should be loosened.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FF0000"/>
              </a:solidFill>
              <a:latin typeface="Candara" charset="0"/>
              <a:ea typeface="Candara" charset="0"/>
              <a:cs typeface="Candara" charset="0"/>
            </a:endParaRP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4" y="940749"/>
            <a:ext cx="2903438" cy="291369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7951"/>
              </p:ext>
            </p:extLst>
          </p:nvPr>
        </p:nvGraphicFramePr>
        <p:xfrm>
          <a:off x="5700714" y="4262721"/>
          <a:ext cx="3306677" cy="15884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Accident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+ 20 ±1ms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Seat belt tighten + airbag deploy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+</a:t>
                      </a:r>
                      <a:r>
                        <a:rPr lang="en-US" sz="1400" baseline="0" dirty="0" smtClean="0"/>
                        <a:t> 40 </a:t>
                      </a:r>
                      <a:r>
                        <a:rPr lang="en-US" sz="1400" dirty="0" smtClean="0"/>
                        <a:t>±1</a:t>
                      </a:r>
                      <a:r>
                        <a:rPr lang="en-US" sz="1400" baseline="0" dirty="0" smtClean="0"/>
                        <a:t>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Seatbelt</a:t>
                      </a:r>
                      <a:r>
                        <a:rPr lang="en-US" sz="1400" baseline="0" dirty="0" smtClean="0"/>
                        <a:t> loosen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Temporal Logic (TTL)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imply </a:t>
            </a:r>
            <a:r>
              <a:rPr lang="en-US" dirty="0"/>
              <a:t>and intuitively express the </a:t>
            </a:r>
            <a:r>
              <a:rPr lang="en-US" dirty="0" smtClean="0"/>
              <a:t>event-based timing </a:t>
            </a:r>
            <a:r>
              <a:rPr lang="en-US" dirty="0"/>
              <a:t>constraints of distributed </a:t>
            </a:r>
            <a:r>
              <a:rPr lang="en-US" dirty="0" smtClean="0"/>
              <a:t>CPS</a:t>
            </a:r>
          </a:p>
          <a:p>
            <a:r>
              <a:rPr lang="en-US" dirty="0" smtClean="0"/>
              <a:t>Easier to specify the acceptable </a:t>
            </a:r>
            <a:r>
              <a:rPr lang="en-US" dirty="0"/>
              <a:t>tolerance of the timing constraints </a:t>
            </a:r>
          </a:p>
          <a:p>
            <a:pPr lvl="1"/>
            <a:r>
              <a:rPr lang="en-US" dirty="0" smtClean="0"/>
              <a:t>Tolerance of timing and its testing is fundamental to CPS and timing measurement</a:t>
            </a:r>
          </a:p>
          <a:p>
            <a:pPr lvl="1"/>
            <a:r>
              <a:rPr lang="en-US" dirty="0" smtClean="0"/>
              <a:t>There is no perfect measurement system</a:t>
            </a:r>
          </a:p>
          <a:p>
            <a:endParaRPr lang="en-US" dirty="0" smtClean="0"/>
          </a:p>
          <a:p>
            <a:r>
              <a:rPr lang="en-US" dirty="0" smtClean="0"/>
              <a:t>Systematic methodology to </a:t>
            </a:r>
            <a:r>
              <a:rPr lang="en-US" dirty="0"/>
              <a:t>generate the logic for real-time monitoring of </a:t>
            </a:r>
            <a:r>
              <a:rPr lang="en-US" dirty="0" smtClean="0"/>
              <a:t>the TTL </a:t>
            </a:r>
            <a:r>
              <a:rPr lang="en-US" dirty="0"/>
              <a:t>timing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L" id="{77AA0A61-1A77-4627-94FB-8AC5EF831A96}" vid="{D514412F-9458-4A70-82C6-39CEF2047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4645</TotalTime>
  <Words>3728</Words>
  <Application>Microsoft Office PowerPoint</Application>
  <PresentationFormat>On-screen Show (4:3)</PresentationFormat>
  <Paragraphs>413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Bookman Old Style</vt:lpstr>
      <vt:lpstr>Calibri</vt:lpstr>
      <vt:lpstr>Cambria Math</vt:lpstr>
      <vt:lpstr>Candara</vt:lpstr>
      <vt:lpstr>Comic Sans MS</vt:lpstr>
      <vt:lpstr>Gill Sans MT</vt:lpstr>
      <vt:lpstr>Mangal</vt:lpstr>
      <vt:lpstr>Times New Roman</vt:lpstr>
      <vt:lpstr>Wingdings</vt:lpstr>
      <vt:lpstr>Wingdings 3</vt:lpstr>
      <vt:lpstr>CML</vt:lpstr>
      <vt:lpstr>Timestamp Temporal Logic (TTL)  for Testing the Timing of  Cyber-Physical Systems</vt:lpstr>
      <vt:lpstr>CPS: Exciting times</vt:lpstr>
      <vt:lpstr>Timing is fundamental to CPS</vt:lpstr>
      <vt:lpstr>But how can we specify timing constraints?</vt:lpstr>
      <vt:lpstr>STL – Signal Temporal Logic</vt:lpstr>
      <vt:lpstr>Express timing constraints in STL</vt:lpstr>
      <vt:lpstr>Express timing constraints in STL</vt:lpstr>
      <vt:lpstr>Expressing timing constraints in STL</vt:lpstr>
      <vt:lpstr>Timestamp Temporal Logic (TTL)</vt:lpstr>
      <vt:lpstr>Event Definition</vt:lpstr>
      <vt:lpstr>Minimum Latency Constraint</vt:lpstr>
      <vt:lpstr>Maximum Latency Constraint</vt:lpstr>
      <vt:lpstr>Exact Latency Constraint</vt:lpstr>
      <vt:lpstr>Latency Constraint</vt:lpstr>
      <vt:lpstr>Simultaneity Constraint</vt:lpstr>
      <vt:lpstr>Chronological Constraint</vt:lpstr>
      <vt:lpstr>Frequency Constraint</vt:lpstr>
      <vt:lpstr>Phase Constraint</vt:lpstr>
      <vt:lpstr>Burst Constraint</vt:lpstr>
      <vt:lpstr>TTL Syntax</vt:lpstr>
      <vt:lpstr>TTL Syntax</vt:lpstr>
      <vt:lpstr>TTL Capabilities</vt:lpstr>
      <vt:lpstr>Latency Constraint Monitoring</vt:lpstr>
      <vt:lpstr>Generate Logic to Monitor TTL Constraints</vt:lpstr>
      <vt:lpstr>Case Study: Two Synchronized Motors</vt:lpstr>
      <vt:lpstr>Two Synchronized Motors in TTL</vt:lpstr>
      <vt:lpstr>Conclusion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325: Embedded Micorprocessor Systems</dc:title>
  <dc:creator>Aviral Shrivastava</dc:creator>
  <cp:lastModifiedBy>Mohammadreza Mehrabian (Student)</cp:lastModifiedBy>
  <cp:revision>301</cp:revision>
  <dcterms:created xsi:type="dcterms:W3CDTF">2015-12-14T16:01:03Z</dcterms:created>
  <dcterms:modified xsi:type="dcterms:W3CDTF">2020-03-06T19:56:15Z</dcterms:modified>
</cp:coreProperties>
</file>