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256" r:id="rId2"/>
    <p:sldId id="270" r:id="rId3"/>
    <p:sldId id="614" r:id="rId4"/>
    <p:sldId id="474" r:id="rId5"/>
    <p:sldId id="569" r:id="rId6"/>
    <p:sldId id="591" r:id="rId7"/>
    <p:sldId id="595" r:id="rId8"/>
    <p:sldId id="596" r:id="rId9"/>
    <p:sldId id="603" r:id="rId10"/>
    <p:sldId id="606" r:id="rId11"/>
    <p:sldId id="607" r:id="rId12"/>
    <p:sldId id="609" r:id="rId13"/>
    <p:sldId id="594" r:id="rId14"/>
    <p:sldId id="599" r:id="rId15"/>
    <p:sldId id="615" r:id="rId16"/>
    <p:sldId id="602" r:id="rId17"/>
    <p:sldId id="611" r:id="rId18"/>
    <p:sldId id="538" r:id="rId19"/>
    <p:sldId id="616" r:id="rId20"/>
    <p:sldId id="593" r:id="rId21"/>
    <p:sldId id="613" r:id="rId22"/>
    <p:sldId id="617" r:id="rId23"/>
    <p:sldId id="610" r:id="rId24"/>
    <p:sldId id="532" r:id="rId25"/>
    <p:sldId id="571" r:id="rId26"/>
    <p:sldId id="579" r:id="rId27"/>
    <p:sldId id="583" r:id="rId28"/>
    <p:sldId id="585" r:id="rId29"/>
    <p:sldId id="53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2CC"/>
    <a:srgbClr val="C5E0B4"/>
    <a:srgbClr val="000099"/>
    <a:srgbClr val="FFB7B7"/>
    <a:srgbClr val="00CCFF"/>
    <a:srgbClr val="3366FF"/>
    <a:srgbClr val="0000FF"/>
    <a:srgbClr val="FFC0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8" autoAdjust="0"/>
    <p:restoredTop sz="70954" autoAdjust="0"/>
  </p:normalViewPr>
  <p:slideViewPr>
    <p:cSldViewPr snapToGrid="0">
      <p:cViewPr varScale="1">
        <p:scale>
          <a:sx n="54" d="100"/>
          <a:sy n="54" d="100"/>
        </p:scale>
        <p:origin x="1680" y="6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B3B67-D5F0-46B1-B43A-25F2E12A0B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BD4EB4-0B6B-402D-A94A-270E75438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2B1713-429A-4F4E-A661-41B4F876733B}" type="datetimeFigureOut">
              <a:rPr lang="en-US" smtClean="0"/>
              <a:t>8/20/2023</a:t>
            </a:fld>
            <a:endParaRPr lang="en-US"/>
          </a:p>
        </p:txBody>
      </p:sp>
      <p:sp>
        <p:nvSpPr>
          <p:cNvPr id="4" name="Footer Placeholder 3">
            <a:extLst>
              <a:ext uri="{FF2B5EF4-FFF2-40B4-BE49-F238E27FC236}">
                <a16:creationId xmlns:a16="http://schemas.microsoft.com/office/drawing/2014/main" id="{AD10A66A-5FF5-4749-AB81-29D04346ED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747635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A3514-E06D-4293-B16A-E47A3E58A59D}"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B4650-8A53-4092-8B19-560FD7121F6B}" type="slidenum">
              <a:rPr lang="en-US" smtClean="0"/>
              <a:t>‹#›</a:t>
            </a:fld>
            <a:endParaRPr lang="en-US"/>
          </a:p>
        </p:txBody>
      </p:sp>
    </p:spTree>
    <p:extLst>
      <p:ext uri="{BB962C8B-B14F-4D97-AF65-F5344CB8AC3E}">
        <p14:creationId xmlns:p14="http://schemas.microsoft.com/office/powerpoint/2010/main" val="234032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In this talk, I will present on the need and solutions for agile and explainable explorations in designing efficient AI accelerators.</a:t>
            </a:r>
          </a:p>
        </p:txBody>
      </p:sp>
      <p:sp>
        <p:nvSpPr>
          <p:cNvPr id="4" name="Slide Number Placeholder 3"/>
          <p:cNvSpPr>
            <a:spLocks noGrp="1"/>
          </p:cNvSpPr>
          <p:nvPr>
            <p:ph type="sldNum" sz="quarter" idx="5"/>
          </p:nvPr>
        </p:nvSpPr>
        <p:spPr/>
        <p:txBody>
          <a:bodyPr/>
          <a:lstStyle/>
          <a:p>
            <a:fld id="{503B4650-8A53-4092-8B19-560FD7121F6B}" type="slidenum">
              <a:rPr lang="en-US" smtClean="0"/>
              <a:t>1</a:t>
            </a:fld>
            <a:endParaRPr lang="en-US"/>
          </a:p>
        </p:txBody>
      </p:sp>
    </p:spTree>
    <p:extLst>
      <p:ext uri="{BB962C8B-B14F-4D97-AF65-F5344CB8AC3E}">
        <p14:creationId xmlns:p14="http://schemas.microsoft.com/office/powerpoint/2010/main" val="134628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overall latency graph that is constructed from the three major cost factors. Total latency is maximum of computational time, NOC time, and off-chip memory access time.</a:t>
            </a:r>
          </a:p>
        </p:txBody>
      </p:sp>
      <p:sp>
        <p:nvSpPr>
          <p:cNvPr id="4" name="Slide Number Placeholder 3"/>
          <p:cNvSpPr>
            <a:spLocks noGrp="1"/>
          </p:cNvSpPr>
          <p:nvPr>
            <p:ph type="sldNum" sz="quarter" idx="5"/>
          </p:nvPr>
        </p:nvSpPr>
        <p:spPr/>
        <p:txBody>
          <a:bodyPr/>
          <a:lstStyle/>
          <a:p>
            <a:fld id="{503B4650-8A53-4092-8B19-560FD7121F6B}" type="slidenum">
              <a:rPr lang="en-US" smtClean="0"/>
              <a:t>11</a:t>
            </a:fld>
            <a:endParaRPr lang="en-US"/>
          </a:p>
        </p:txBody>
      </p:sp>
    </p:spTree>
    <p:extLst>
      <p:ext uri="{BB962C8B-B14F-4D97-AF65-F5344CB8AC3E}">
        <p14:creationId xmlns:p14="http://schemas.microsoft.com/office/powerpoint/2010/main" val="316482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once we have a design point for a loop-kernel (ResNet18 layer 1 of our example), then we can analyze the optimized mapping and the design point, and populate this graph.</a:t>
            </a:r>
          </a:p>
          <a:p>
            <a:r>
              <a:rPr lang="en-US" dirty="0"/>
              <a:t>You can see that total latency is 1M cycles and it is coming from NOC time.</a:t>
            </a:r>
          </a:p>
        </p:txBody>
      </p:sp>
      <p:sp>
        <p:nvSpPr>
          <p:cNvPr id="4" name="Slide Number Placeholder 3"/>
          <p:cNvSpPr>
            <a:spLocks noGrp="1"/>
          </p:cNvSpPr>
          <p:nvPr>
            <p:ph type="sldNum" sz="quarter" idx="5"/>
          </p:nvPr>
        </p:nvSpPr>
        <p:spPr/>
        <p:txBody>
          <a:bodyPr/>
          <a:lstStyle/>
          <a:p>
            <a:fld id="{503B4650-8A53-4092-8B19-560FD7121F6B}" type="slidenum">
              <a:rPr lang="en-US" smtClean="0"/>
              <a:t>12</a:t>
            </a:fld>
            <a:endParaRPr lang="en-US"/>
          </a:p>
        </p:txBody>
      </p:sp>
    </p:spTree>
    <p:extLst>
      <p:ext uri="{BB962C8B-B14F-4D97-AF65-F5344CB8AC3E}">
        <p14:creationId xmlns:p14="http://schemas.microsoft.com/office/powerpoint/2010/main" val="397376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analyze the bottleneck.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see that total latency is 1M cycles and it is coming from NOC time, and specifically from NOC1.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we want to scale down NOC latency by 2X to match the computational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there are three ways to do this, and we could find it out by traversing this bottleneck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option is to reduce this factor of 2 (red node) by 2, which is essentially increasing </a:t>
            </a:r>
            <a:r>
              <a:rPr lang="en-US" dirty="0" err="1"/>
              <a:t>bitwidth</a:t>
            </a:r>
            <a:r>
              <a:rPr lang="en-US" dirty="0"/>
              <a:t> of links by 2X, so that all data can be communicated within workgroups in one shot (9 bytes at a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option is to increase unicast links by 2X. There are 56 workgroups that timeshare a single unicast link. We can double it so time sharing of NOCs is cut by half.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option is to reduce the off-chip memory accesses by more data reuse. So, there are 9k temporal requests for each workgroup and we could cut it by half by increasing L1 memory in PEs and exploiting more data reuse.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13</a:t>
            </a:fld>
            <a:endParaRPr lang="en-US"/>
          </a:p>
        </p:txBody>
      </p:sp>
    </p:spTree>
    <p:extLst>
      <p:ext uri="{BB962C8B-B14F-4D97-AF65-F5344CB8AC3E}">
        <p14:creationId xmlns:p14="http://schemas.microsoft.com/office/powerpoint/2010/main" val="2467330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came up with three options to modify the current design. We can modify the current design point with one mitigation at a time, and corresponding to these three options, there are three new design candidates.</a:t>
            </a:r>
          </a:p>
          <a:p>
            <a:endParaRPr lang="en-US" dirty="0"/>
          </a:p>
          <a:p>
            <a:r>
              <a:rPr lang="en-US" dirty="0"/>
              <a:t>Then we can acquire them and evaluate them and find the best one. </a:t>
            </a:r>
            <a:br>
              <a:rPr lang="en-US" dirty="0"/>
            </a:br>
            <a:r>
              <a:rPr lang="en-US" dirty="0"/>
              <a:t>(Let’s not worry about design constraints at the moment.)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instance, candidate 2 reduces objective the most, and it becomes the new design solution, and we analyze its execution for the bottleneck.</a:t>
            </a:r>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14</a:t>
            </a:fld>
            <a:endParaRPr lang="en-US"/>
          </a:p>
        </p:txBody>
      </p:sp>
    </p:spTree>
    <p:extLst>
      <p:ext uri="{BB962C8B-B14F-4D97-AF65-F5344CB8AC3E}">
        <p14:creationId xmlns:p14="http://schemas.microsoft.com/office/powerpoint/2010/main" val="3557644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endParaRPr lang="en-US" sz="1200" b="0" i="0" u="none" strike="noStrike" dirty="0">
              <a:solidFill>
                <a:srgbClr val="000000"/>
              </a:solidFill>
              <a:effectLst/>
              <a:latin typeface="Arial" panose="020B0604020202020204" pitchFamily="34" charset="0"/>
            </a:endParaRPr>
          </a:p>
          <a:p>
            <a:pPr algn="just" rtl="0">
              <a:spcBef>
                <a:spcPts val="0"/>
              </a:spcBef>
              <a:spcAft>
                <a:spcPts val="0"/>
              </a:spcAft>
            </a:pPr>
            <a:r>
              <a:rPr lang="en-US" sz="1200" b="0" i="0" u="none" strike="noStrike" dirty="0">
                <a:solidFill>
                  <a:srgbClr val="000000"/>
                </a:solidFill>
                <a:effectLst/>
                <a:latin typeface="Arial" panose="020B0604020202020204" pitchFamily="34" charset="0"/>
              </a:rPr>
              <a:t>Our framework generalizes bottleneck-based DSE to multi-workload cases and aggregates bottleneck mitigations.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Applications can use multiple DNNs and they can have many loop-nests that significantly differ in execution characteristics, so analyzing the total execution costs for whole DNN could not be useful. Therefore, our DSE analyzes costs of each loop-kernel in each workload and find out their bottlenecks. </a:t>
            </a:r>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16</a:t>
            </a:fld>
            <a:endParaRPr lang="en-US"/>
          </a:p>
        </p:txBody>
      </p:sp>
    </p:spTree>
    <p:extLst>
      <p:ext uri="{BB962C8B-B14F-4D97-AF65-F5344CB8AC3E}">
        <p14:creationId xmlns:p14="http://schemas.microsoft.com/office/powerpoint/2010/main" val="1092086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0" i="0" u="none" strike="noStrike" dirty="0">
                <a:solidFill>
                  <a:srgbClr val="000000"/>
                </a:solidFill>
                <a:effectLst/>
                <a:latin typeface="Calibri" panose="020F0502020204030204" pitchFamily="34" charset="0"/>
              </a:rPr>
              <a:t>Our DSE goes to the costs of all functionality – like each nested loop or a DNN layer, and then, applies bottleneck analysis individually. Now, the challenge is that now there are different sets of parameters to try, and even more than one value of a parameter to try. If there are 1000s of layers, there can be many parameters to change for bottleneck mitigations, and there can be many values of each parameter. So, DSE does systematic aggregation of the feedback from the bottleneck analysis. For simplicity, it considers bottlenecks for only execution-critical layers, so only effective configurations remain.</a:t>
            </a:r>
            <a:endParaRPr lang="en-US" b="0" dirty="0">
              <a:effectLst/>
            </a:endParaRPr>
          </a:p>
        </p:txBody>
      </p:sp>
      <p:sp>
        <p:nvSpPr>
          <p:cNvPr id="4" name="Slide Number Placeholder 3"/>
          <p:cNvSpPr>
            <a:spLocks noGrp="1"/>
          </p:cNvSpPr>
          <p:nvPr>
            <p:ph type="sldNum" sz="quarter" idx="5"/>
          </p:nvPr>
        </p:nvSpPr>
        <p:spPr/>
        <p:txBody>
          <a:bodyPr/>
          <a:lstStyle/>
          <a:p>
            <a:fld id="{503B4650-8A53-4092-8B19-560FD7121F6B}" type="slidenum">
              <a:rPr lang="en-US" smtClean="0"/>
              <a:t>17</a:t>
            </a:fld>
            <a:endParaRPr lang="en-US"/>
          </a:p>
        </p:txBody>
      </p:sp>
    </p:spTree>
    <p:extLst>
      <p:ext uri="{BB962C8B-B14F-4D97-AF65-F5344CB8AC3E}">
        <p14:creationId xmlns:p14="http://schemas.microsoft.com/office/powerpoint/2010/main" val="2139558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after focusing on execution-critical functions that need bottleneck alleviation, there can be multiple new values to try for the same design parameter. So, for limiting the candidates, our DSE aggregates these values through the “minimum” function. By taking minimum of possible values, it could move forward conservatively, but still prune the candidates to be acquired.</a:t>
            </a:r>
          </a:p>
        </p:txBody>
      </p:sp>
      <p:sp>
        <p:nvSpPr>
          <p:cNvPr id="4" name="Slide Number Placeholder 3"/>
          <p:cNvSpPr>
            <a:spLocks noGrp="1"/>
          </p:cNvSpPr>
          <p:nvPr>
            <p:ph type="sldNum" sz="quarter" idx="5"/>
          </p:nvPr>
        </p:nvSpPr>
        <p:spPr/>
        <p:txBody>
          <a:bodyPr/>
          <a:lstStyle/>
          <a:p>
            <a:fld id="{503B4650-8A53-4092-8B19-560FD7121F6B}" type="slidenum">
              <a:rPr lang="en-US" smtClean="0"/>
              <a:t>18</a:t>
            </a:fld>
            <a:endParaRPr lang="en-US"/>
          </a:p>
        </p:txBody>
      </p:sp>
    </p:spTree>
    <p:extLst>
      <p:ext uri="{BB962C8B-B14F-4D97-AF65-F5344CB8AC3E}">
        <p14:creationId xmlns:p14="http://schemas.microsoft.com/office/powerpoint/2010/main" val="2504066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Additional unique feature of our DSE is that it strives to meet the constraints instead of blindly reducing costs. So, in making design decisions, like selecting the best solution from several candidates evaluated, DSE first checks what is the configuration that meets all constraints. So, it attempts to meet constraints first. Once a valid solution is found, optimization likely explores among valid subspaces, and it will always have a valid solution up to termination.</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20</a:t>
            </a:fld>
            <a:endParaRPr lang="en-US"/>
          </a:p>
        </p:txBody>
      </p:sp>
    </p:spTree>
    <p:extLst>
      <p:ext uri="{BB962C8B-B14F-4D97-AF65-F5344CB8AC3E}">
        <p14:creationId xmlns:p14="http://schemas.microsoft.com/office/powerpoint/2010/main" val="3574939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Among evaluated designs, suppose several or all candidates meet all the constraints. Then, the DSE does not just pick the one that minimizes the objective the most, but rather checks what is the configuration that reduces objective but with the least budget utilized for constraints. This way, there can be possibility for further optimization without quickly exhausting the resource budgets.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And, in results, we would see how constraints awareness help DSE to get more feasible solutions and have higher chances for finding efficient solutions quickly.</a:t>
            </a:r>
          </a:p>
        </p:txBody>
      </p:sp>
      <p:sp>
        <p:nvSpPr>
          <p:cNvPr id="4" name="Slide Number Placeholder 3"/>
          <p:cNvSpPr>
            <a:spLocks noGrp="1"/>
          </p:cNvSpPr>
          <p:nvPr>
            <p:ph type="sldNum" sz="quarter" idx="5"/>
          </p:nvPr>
        </p:nvSpPr>
        <p:spPr/>
        <p:txBody>
          <a:bodyPr/>
          <a:lstStyle/>
          <a:p>
            <a:fld id="{503B4650-8A53-4092-8B19-560FD7121F6B}" type="slidenum">
              <a:rPr lang="en-US" smtClean="0"/>
              <a:t>21</a:t>
            </a:fld>
            <a:endParaRPr lang="en-US"/>
          </a:p>
        </p:txBody>
      </p:sp>
    </p:spTree>
    <p:extLst>
      <p:ext uri="{BB962C8B-B14F-4D97-AF65-F5344CB8AC3E}">
        <p14:creationId xmlns:p14="http://schemas.microsoft.com/office/powerpoint/2010/main" val="3804933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exploration of efficient and feasible solutions require tightly coupled hardware/software codesign.</a:t>
            </a:r>
          </a:p>
          <a:p>
            <a:endParaRPr lang="en-US" dirty="0"/>
          </a:p>
          <a:p>
            <a:r>
              <a:rPr lang="en-US" dirty="0"/>
              <a:t>Previous approaches, especially for DNN accelerator explorations, follow loosely coupled codesign. For instance, most approaches cant afford very large search times, so they fix mapping schema and only optimize hardware configurations. But our evaluations show that their trials could generate designs that are incompatible with mapping needs.</a:t>
            </a:r>
          </a:p>
          <a:p>
            <a:endParaRPr lang="en-US" dirty="0"/>
          </a:p>
          <a:p>
            <a:r>
              <a:rPr lang="en-US" dirty="0"/>
              <a:t>Better approach is also optimizing the mapping. But these optimizations are in isolation, in a sense that there is no feedback loop. So once a hardware design is found and mappings are optimized for it, there is no guarantee that the next generated hardware designs would consider inefficiencies in execution that previous mapping optimization achieved. So, resultant generated designs can still be inefficient and need many trials.</a:t>
            </a:r>
          </a:p>
          <a:p>
            <a:endParaRPr lang="en-US" dirty="0"/>
          </a:p>
          <a:p>
            <a:r>
              <a:rPr lang="en-US" dirty="0"/>
              <a:t>There are some approaches for collectively generating both hardware and mapping configurations at the same time, but this can be very time consuming, and it still have the same problem of isolated optimization.</a:t>
            </a:r>
          </a:p>
          <a:p>
            <a:endParaRPr lang="en-US" dirty="0"/>
          </a:p>
          <a:p>
            <a:r>
              <a:rPr lang="en-US" dirty="0"/>
              <a:t>Now, when we use bottleneck analysis, it makes a feedback loop. DSE generates hardware design points and mappings are optimized for each of them. Then, the best working design is found as a new design, and before generating next set of hardware design candidates, the bottlenecks in executions of the optimized mapping of the selected hardware design is found. This feedback drives the DSE and thus is a tightly coupled hardware/software codesign. Here, mappings are optimized for a hardware design, and hardware design is optimized in turn, alleviating inefficiencies in execution of optimized mapping.</a:t>
            </a:r>
          </a:p>
          <a:p>
            <a:r>
              <a:rPr lang="en-US" dirty="0"/>
              <a:t>This helps achieving not just compatible hardware-mapping configurations, but also efficient ones, and quickly.</a:t>
            </a:r>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23</a:t>
            </a:fld>
            <a:endParaRPr lang="en-US"/>
          </a:p>
        </p:txBody>
      </p:sp>
    </p:spTree>
    <p:extLst>
      <p:ext uri="{BB962C8B-B14F-4D97-AF65-F5344CB8AC3E}">
        <p14:creationId xmlns:p14="http://schemas.microsoft.com/office/powerpoint/2010/main" val="405415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With the rise in embedded machine learning, domain-specific accelerators are increasingly deployed at the edge and IoT.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Designing an efficient accelerator appropriately is important for low price, smooth processing at the user end, and from the energy consumption and sustainability perspective.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So, we need effective design space exploration or DSE. The DSE needs to address  several strict and often conflicting constraints and optimization objectives, such as latency, energy consumption, chip area, throughput, reliability, and price.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DNN hardware/software codesign space is vast. </a:t>
            </a:r>
            <a:r>
              <a:rPr lang="en-US" sz="1200" b="0" i="0" u="none" strike="noStrike" dirty="0">
                <a:solidFill>
                  <a:srgbClr val="000000"/>
                </a:solidFill>
                <a:effectLst/>
                <a:latin typeface="Calibri" panose="020F0502020204030204" pitchFamily="34" charset="0"/>
              </a:rPr>
              <a:t>Even with modest options for the parameters of hardware design like power-of-two values of parameters, solutions can range from millions to quadrillions. For example, for Google TPU full stack architecture search, edge DNN accelerator design can have 10^14 solutions. And, for every hardware design, valid solutions for software can be 10^14 -- 10^36. So, the collective space is vast.</a:t>
            </a:r>
            <a:endParaRPr lang="en-US" sz="1800" b="0" dirty="0">
              <a:effectLst/>
            </a:endParaRPr>
          </a:p>
          <a:p>
            <a:pPr algn="just" rtl="0">
              <a:spcBef>
                <a:spcPts val="0"/>
              </a:spcBef>
              <a:spcAft>
                <a:spcPts val="0"/>
              </a:spcAft>
            </a:pPr>
            <a:endParaRPr lang="en-US" sz="1200" b="0" i="0" u="none" strike="noStrike" dirty="0">
              <a:solidFill>
                <a:srgbClr val="000000"/>
              </a:solidFill>
              <a:effectLst/>
              <a:latin typeface="Calibri" panose="020F0502020204030204" pitchFamily="34" charset="0"/>
            </a:endParaRPr>
          </a:p>
          <a:p>
            <a:pPr algn="just" rtl="0">
              <a:spcBef>
                <a:spcPts val="0"/>
              </a:spcBef>
              <a:spcAft>
                <a:spcPts val="0"/>
              </a:spcAft>
            </a:pPr>
            <a:r>
              <a:rPr lang="en-US" sz="1200" b="0" i="0" u="none" strike="noStrike" dirty="0">
                <a:solidFill>
                  <a:srgbClr val="000000"/>
                </a:solidFill>
                <a:effectLst/>
                <a:latin typeface="Calibri" panose="020F0502020204030204" pitchFamily="34" charset="0"/>
              </a:rPr>
              <a:t>The challenge is that given this vast space, the exploration must not just yield a feasible and efficient solution – meaning constraints-meeting solution with the least cost of objective say latency, but exploration should also be quick for dynamic optimizations.</a:t>
            </a:r>
            <a:endParaRPr lang="en-US" sz="1800" b="0" dirty="0">
              <a:effectLst/>
            </a:endParaRPr>
          </a:p>
          <a:p>
            <a:br>
              <a:rPr lang="en-US" sz="1800" dirty="0"/>
            </a:br>
            <a:endParaRPr lang="en-US" dirty="0"/>
          </a:p>
          <a:p>
            <a:pPr rtl="0">
              <a:spcBef>
                <a:spcPts val="0"/>
              </a:spcBef>
              <a:spcAft>
                <a:spcPts val="0"/>
              </a:spcAft>
            </a:pPr>
            <a:endParaRPr lang="en-US" b="0" dirty="0">
              <a:effectLst/>
            </a:endParaRPr>
          </a:p>
        </p:txBody>
      </p:sp>
      <p:sp>
        <p:nvSpPr>
          <p:cNvPr id="4" name="Slide Number Placeholder 3"/>
          <p:cNvSpPr>
            <a:spLocks noGrp="1"/>
          </p:cNvSpPr>
          <p:nvPr>
            <p:ph type="sldNum" sz="quarter" idx="5"/>
          </p:nvPr>
        </p:nvSpPr>
        <p:spPr/>
        <p:txBody>
          <a:bodyPr/>
          <a:lstStyle/>
          <a:p>
            <a:fld id="{503B4650-8A53-4092-8B19-560FD7121F6B}" type="slidenum">
              <a:rPr lang="en-US" smtClean="0"/>
              <a:t>2</a:t>
            </a:fld>
            <a:endParaRPr lang="en-US"/>
          </a:p>
        </p:txBody>
      </p:sp>
    </p:spTree>
    <p:extLst>
      <p:ext uri="{BB962C8B-B14F-4D97-AF65-F5344CB8AC3E}">
        <p14:creationId xmlns:p14="http://schemas.microsoft.com/office/powerpoint/2010/main" val="666027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Calibri" panose="020F0502020204030204" pitchFamily="34" charset="0"/>
              </a:rPr>
              <a:t>This is our experimental setup for designing edge DNN accelerators.</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Calibri" panose="020F0502020204030204" pitchFamily="34" charset="0"/>
              </a:rPr>
              <a:t>Hardware space contains not just computational or memory parameters, but also </a:t>
            </a:r>
            <a:r>
              <a:rPr lang="en-US" sz="1800" b="0" i="0" u="none" strike="noStrike" dirty="0" err="1">
                <a:solidFill>
                  <a:srgbClr val="000000"/>
                </a:solidFill>
                <a:effectLst/>
                <a:latin typeface="Calibri" panose="020F0502020204030204" pitchFamily="34" charset="0"/>
              </a:rPr>
              <a:t>NoC</a:t>
            </a:r>
            <a:r>
              <a:rPr lang="en-US" sz="1800" b="0" i="0" u="none" strike="noStrike" dirty="0">
                <a:solidFill>
                  <a:srgbClr val="000000"/>
                </a:solidFill>
                <a:effectLst/>
                <a:latin typeface="Calibri" panose="020F0502020204030204" pitchFamily="34" charset="0"/>
              </a:rPr>
              <a:t> parameters like links, bit-widths, and time-shared communication within workgroups. For software space, previous techniques used fixed dataflow – so we evaluate them with the optimized output stationary dataflow. Then, for our codesign, we use our holistic mapping optimizer – the maze runner. It makes a comprehensive mapping space formulation, and it can help find the best mappings in seconds.</a:t>
            </a:r>
            <a:endParaRPr lang="en-US" b="0" dirty="0">
              <a:effectLst/>
            </a:endParaRPr>
          </a:p>
          <a:p>
            <a:pPr algn="just" rtl="0">
              <a:spcBef>
                <a:spcPts val="0"/>
              </a:spcBef>
              <a:spcAft>
                <a:spcPts val="0"/>
              </a:spcAft>
            </a:pPr>
            <a:endParaRPr lang="en-US" sz="1800" b="0" i="0" u="none" strike="noStrike" dirty="0">
              <a:solidFill>
                <a:srgbClr val="000000"/>
              </a:solidFill>
              <a:effectLst/>
              <a:latin typeface="Calibri" panose="020F0502020204030204" pitchFamily="34" charset="0"/>
            </a:endParaRPr>
          </a:p>
          <a:p>
            <a:pPr algn="just" rtl="0">
              <a:spcBef>
                <a:spcPts val="0"/>
              </a:spcBef>
              <a:spcAft>
                <a:spcPts val="0"/>
              </a:spcAft>
            </a:pPr>
            <a:r>
              <a:rPr lang="en-US" sz="1800" b="0" i="0" u="none" strike="noStrike" dirty="0">
                <a:solidFill>
                  <a:srgbClr val="000000"/>
                </a:solidFill>
                <a:effectLst/>
                <a:latin typeface="Calibri" panose="020F0502020204030204" pitchFamily="34" charset="0"/>
              </a:rPr>
              <a:t>We compare the effectiveness of Explainable DSE against Grid Search, Random Search, Bayesian Optimization, Constrained Reinforcement Learning, Genetic Algorithm, and Simulated Annealing. We also compare against accelerator-specific DSEs of </a:t>
            </a:r>
            <a:r>
              <a:rPr lang="en-US" sz="1800" b="0" i="0" u="none" strike="noStrike" dirty="0" err="1">
                <a:solidFill>
                  <a:srgbClr val="000000"/>
                </a:solidFill>
                <a:effectLst/>
                <a:latin typeface="Calibri" panose="020F0502020204030204" pitchFamily="34" charset="0"/>
              </a:rPr>
              <a:t>Hypermapper</a:t>
            </a:r>
            <a:r>
              <a:rPr lang="en-US" sz="1800" b="0" i="0" u="none" strike="noStrike" dirty="0">
                <a:solidFill>
                  <a:srgbClr val="000000"/>
                </a:solidFill>
                <a:effectLst/>
                <a:latin typeface="Calibri" panose="020F0502020204030204" pitchFamily="34" charset="0"/>
              </a:rPr>
              <a:t> two and </a:t>
            </a:r>
            <a:r>
              <a:rPr lang="en-US" sz="1800" b="0" i="0" u="none" strike="noStrike" dirty="0" err="1">
                <a:solidFill>
                  <a:srgbClr val="000000"/>
                </a:solidFill>
                <a:effectLst/>
                <a:latin typeface="Calibri" panose="020F0502020204030204" pitchFamily="34" charset="0"/>
              </a:rPr>
              <a:t>Confuciux</a:t>
            </a:r>
            <a:r>
              <a:rPr lang="en-US" sz="1800" b="0" i="0" u="none" strike="noStrike" dirty="0">
                <a:solidFill>
                  <a:srgbClr val="000000"/>
                </a:solidFill>
                <a:effectLst/>
                <a:latin typeface="Calibri" panose="020F0502020204030204" pitchFamily="34" charset="0"/>
              </a:rPr>
              <a:t>. </a:t>
            </a:r>
            <a:endParaRPr lang="en-US" b="0" dirty="0">
              <a:effectLst/>
            </a:endParaRPr>
          </a:p>
          <a:p>
            <a:endParaRPr lang="en-US" dirty="0"/>
          </a:p>
          <a:p>
            <a:r>
              <a:rPr lang="en-US" dirty="0"/>
              <a:t>We use fixed mapping schema for output stationary and compare all techniques.</a:t>
            </a:r>
          </a:p>
          <a:p>
            <a:r>
              <a:rPr lang="en-US" dirty="0"/>
              <a:t>Then we take two best performing techniques – random search and </a:t>
            </a:r>
            <a:r>
              <a:rPr lang="en-US" dirty="0" err="1"/>
              <a:t>hypermapper</a:t>
            </a:r>
            <a:r>
              <a:rPr lang="en-US" dirty="0"/>
              <a:t> for codesign and use them for hardware generation, with </a:t>
            </a:r>
            <a:r>
              <a:rPr lang="en-US" dirty="0" err="1"/>
              <a:t>nvidia’s</a:t>
            </a:r>
            <a:r>
              <a:rPr lang="en-US" dirty="0"/>
              <a:t> </a:t>
            </a:r>
            <a:r>
              <a:rPr lang="en-US" dirty="0" err="1"/>
              <a:t>Timeloop</a:t>
            </a:r>
            <a:r>
              <a:rPr lang="en-US" dirty="0"/>
              <a:t>-like random search as mapping optimizer.</a:t>
            </a:r>
            <a:br>
              <a:rPr lang="en-US" dirty="0"/>
            </a:br>
            <a:endParaRPr lang="en-US" sz="1200" dirty="0"/>
          </a:p>
        </p:txBody>
      </p:sp>
      <p:sp>
        <p:nvSpPr>
          <p:cNvPr id="4" name="Slide Number Placeholder 3"/>
          <p:cNvSpPr>
            <a:spLocks noGrp="1"/>
          </p:cNvSpPr>
          <p:nvPr>
            <p:ph type="sldNum" sz="quarter" idx="5"/>
          </p:nvPr>
        </p:nvSpPr>
        <p:spPr/>
        <p:txBody>
          <a:bodyPr/>
          <a:lstStyle/>
          <a:p>
            <a:fld id="{503B4650-8A53-4092-8B19-560FD7121F6B}" type="slidenum">
              <a:rPr lang="en-US" smtClean="0"/>
              <a:t>24</a:t>
            </a:fld>
            <a:endParaRPr lang="en-US"/>
          </a:p>
        </p:txBody>
      </p:sp>
    </p:spTree>
    <p:extLst>
      <p:ext uri="{BB962C8B-B14F-4D97-AF65-F5344CB8AC3E}">
        <p14:creationId xmlns:p14="http://schemas.microsoft.com/office/powerpoint/2010/main" val="2430820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For designing edge AI accelerators, here are key results.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With bottlenecks-mitigation, the exploration achieves 6 times low latency solutions under constraint budgets than all previous DSEs, and takes minutes or 36 times less time.</a:t>
            </a:r>
          </a:p>
          <a:p>
            <a:pPr marL="285750" indent="-285750" defTabSz="914400">
              <a:spcBef>
                <a:spcPts val="300"/>
              </a:spcBef>
              <a:buFont typeface="Wingdings" panose="05000000000000000000" pitchFamily="2" charset="2"/>
              <a:buChar char="Ø"/>
            </a:pPr>
            <a:endParaRPr lang="en-US" kern="0" dirty="0"/>
          </a:p>
          <a:p>
            <a:pPr marL="0" indent="0" defTabSz="914400">
              <a:spcBef>
                <a:spcPts val="300"/>
              </a:spcBef>
              <a:buFont typeface="Wingdings" panose="05000000000000000000" pitchFamily="2" charset="2"/>
              <a:buNone/>
            </a:pPr>
            <a:r>
              <a:rPr lang="en-US" kern="0" dirty="0"/>
              <a:t>This is because, it reasons about inefficiencies in high costs; Reduce costs at every DSE iteration.</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Obtained codesigns outperform off-the-shelf edge accelerators like edge TPU or Eyeriss by up to order of magnitude in area-efficiency and several-fold higher energy-efficiency.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DSE is compiler-aware, so there is tightly coupled hardware/software codesign, and obtained hardware solutions work in tandem with mapping optimizations. The compiler-aware codesign helps achieving efficient solutions because objective is reduced by mapping optimizations without exhausting any additional hardware resources or constraints. So there is more room left for constraints budget and overall reduction in objective is large.</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Note that the time taken for codesign in Explainable-DSE is relatively small as compared to using fixed mapping schema (</a:t>
            </a:r>
            <a:r>
              <a:rPr lang="en-US" sz="1800" b="0" i="0" u="none" strike="noStrike" baseline="0" dirty="0">
                <a:latin typeface="NimbusRomNo9L-Regu"/>
              </a:rPr>
              <a:t> 3</a:t>
            </a:r>
            <a:r>
              <a:rPr lang="en-US" sz="1800" b="0" i="0" u="none" strike="noStrike" baseline="0" dirty="0">
                <a:latin typeface="CMSY10"/>
              </a:rPr>
              <a:t>× </a:t>
            </a:r>
            <a:r>
              <a:rPr lang="en-US" sz="1800" b="0" i="0" u="none" strike="noStrike" baseline="0" dirty="0">
                <a:latin typeface="NimbusRomNo9L-Regu"/>
              </a:rPr>
              <a:t>on average, from 21 minutes to 64 minutes). In fact, for all but heavy object detection models, the DSE time increased from 16 minutes to only 26 minutes. This is because of fast mapping optimizations by our </a:t>
            </a:r>
            <a:r>
              <a:rPr lang="en-US" sz="1800" b="0" i="0" u="none" strike="noStrike" baseline="0" dirty="0" err="1">
                <a:latin typeface="NimbusRomNo9L-Regu"/>
              </a:rPr>
              <a:t>dMazeRunner</a:t>
            </a:r>
            <a:r>
              <a:rPr lang="en-US" sz="1800" b="0" i="0" u="none" strike="noStrike" baseline="0" dirty="0">
                <a:latin typeface="NimbusRomNo9L-Regu"/>
              </a:rPr>
              <a:t> infrastructure (in seconds) and also using bottleneck analysis on efficient mappings required up to 1.9X fewer DSE iterations.</a:t>
            </a:r>
          </a:p>
          <a:p>
            <a:pPr rtl="0">
              <a:spcBef>
                <a:spcPts val="0"/>
              </a:spcBef>
              <a:spcAft>
                <a:spcPts val="0"/>
              </a:spcAft>
            </a:pPr>
            <a:endParaRPr lang="en-US" sz="1800" b="0" i="0" u="none" strike="noStrike" baseline="0" dirty="0">
              <a:latin typeface="NimbusRomNo9L-Regu"/>
            </a:endParaRPr>
          </a:p>
          <a:p>
            <a:pPr rtl="0">
              <a:spcBef>
                <a:spcPts val="0"/>
              </a:spcBef>
              <a:spcAft>
                <a:spcPts val="0"/>
              </a:spcAft>
            </a:pPr>
            <a:r>
              <a:rPr lang="en-US" sz="1800" b="0" i="0" u="none" strike="noStrike" baseline="0" dirty="0">
                <a:latin typeface="NimbusRomNo9L-Regu"/>
              </a:rPr>
              <a:t>The codesigns obtained by Explainable-DSE were 1.6X better (low latency) than black-box codesigns,  while consuming 103</a:t>
            </a:r>
            <a:r>
              <a:rPr lang="en-US" sz="1800" b="0" i="0" u="none" strike="noStrike" baseline="0" dirty="0">
                <a:latin typeface="CMSY10"/>
              </a:rPr>
              <a:t>×less</a:t>
            </a:r>
            <a:r>
              <a:rPr lang="en-US" sz="1800" b="0" i="0" u="none" strike="noStrike" baseline="0" dirty="0">
                <a:latin typeface="NimbusRomNo9L-Regu"/>
              </a:rPr>
              <a:t> search time. Instead of an hour or a day, black-box codesigns took 7-16 days for four workloads!!!</a:t>
            </a:r>
          </a:p>
          <a:p>
            <a:pPr rtl="0">
              <a:spcBef>
                <a:spcPts val="0"/>
              </a:spcBef>
              <a:spcAft>
                <a:spcPts val="0"/>
              </a:spcAft>
            </a:pPr>
            <a:endParaRPr lang="en-US" sz="1800" b="0" i="0" u="none" strike="noStrike" baseline="0" dirty="0">
              <a:latin typeface="NimbusRomNo9L-Regu"/>
            </a:endParaRPr>
          </a:p>
          <a:p>
            <a:pPr rtl="0">
              <a:spcBef>
                <a:spcPts val="0"/>
              </a:spcBef>
              <a:spcAft>
                <a:spcPts val="0"/>
              </a:spcAft>
            </a:pPr>
            <a:r>
              <a:rPr lang="en-US" sz="1800" b="0" i="0" u="none" strike="noStrike" baseline="0" dirty="0">
                <a:latin typeface="NimbusRomNo9L-Regu"/>
              </a:rPr>
              <a:t>(The codesigns obtained by Explainable-DSE were 4.2X better than using fixed mapping schema in Explainable-DSE. )</a:t>
            </a:r>
          </a:p>
          <a:p>
            <a:pPr rtl="0">
              <a:spcBef>
                <a:spcPts val="0"/>
              </a:spcBef>
              <a:spcAft>
                <a:spcPts val="0"/>
              </a:spcAft>
            </a:pPr>
            <a:endParaRPr lang="en-US" sz="1800" b="0" i="0" u="none" strike="noStrike" baseline="0" dirty="0">
              <a:effectLst/>
              <a:latin typeface="NimbusRomNo9L-Regu"/>
            </a:endParaRPr>
          </a:p>
          <a:p>
            <a:pPr rtl="0">
              <a:spcBef>
                <a:spcPts val="0"/>
              </a:spcBef>
              <a:spcAft>
                <a:spcPts val="0"/>
              </a:spcAft>
            </a:pP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25</a:t>
            </a:fld>
            <a:endParaRPr lang="en-US"/>
          </a:p>
        </p:txBody>
      </p:sp>
    </p:spTree>
    <p:extLst>
      <p:ext uri="{BB962C8B-B14F-4D97-AF65-F5344CB8AC3E}">
        <p14:creationId xmlns:p14="http://schemas.microsoft.com/office/powerpoint/2010/main" val="983742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The main reason behind getting efficient design quickly is using the bottleneck analysis and doing explainable and systematic design exploration. Overall, at every attempt, Explainable-DSE reduced the values of objective for feasible acquisitions by</a:t>
            </a:r>
          </a:p>
          <a:p>
            <a:pPr algn="l"/>
            <a:r>
              <a:rPr lang="en-US" sz="1800" b="0" i="0" u="none" strike="noStrike" baseline="0" dirty="0">
                <a:latin typeface="NimbusRomNo9L-Regu"/>
              </a:rPr>
              <a:t>geomean 1.30</a:t>
            </a:r>
            <a:r>
              <a:rPr lang="en-US" sz="1800" b="0" i="0" u="none" strike="noStrike" baseline="0" dirty="0">
                <a:latin typeface="CMSY10"/>
              </a:rPr>
              <a:t>×, as compared to merely 1% in thousands of trials in black-box DSEs.</a:t>
            </a:r>
          </a:p>
          <a:p>
            <a:pPr algn="l"/>
            <a:endParaRPr lang="en-US" sz="12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Calibri" panose="020F0502020204030204" pitchFamily="34" charset="0"/>
                <a:cs typeface="Calibri" panose="020F0502020204030204" pitchFamily="34" charset="0"/>
              </a:rPr>
              <a:t>See difference in sloppy line (consistently decreasing) vs. flattened stages (decrease after very long intervals)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Calibri" panose="020F0502020204030204" pitchFamily="34" charset="0"/>
                <a:cs typeface="Calibri" panose="020F0502020204030204" pitchFamily="34" charset="0"/>
              </a:rPr>
              <a:t>sloppy line terminate 50X faster than flattened stages</a:t>
            </a:r>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26</a:t>
            </a:fld>
            <a:endParaRPr lang="en-US"/>
          </a:p>
        </p:txBody>
      </p:sp>
    </p:spTree>
    <p:extLst>
      <p:ext uri="{BB962C8B-B14F-4D97-AF65-F5344CB8AC3E}">
        <p14:creationId xmlns:p14="http://schemas.microsoft.com/office/powerpoint/2010/main" val="157995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Medi"/>
              </a:rPr>
              <a:t>By Considering the Utilization of Constraints, DSE Mostly Focuses on Feasible Solutions</a:t>
            </a:r>
          </a:p>
          <a:p>
            <a:pPr algn="l"/>
            <a:endParaRPr lang="en-US" sz="1800" b="0" i="0" u="none" strike="noStrike" baseline="0" dirty="0">
              <a:latin typeface="NimbusRomNo9L-Medi"/>
            </a:endParaRPr>
          </a:p>
          <a:p>
            <a:pPr algn="l"/>
            <a:endParaRPr lang="en-US" sz="1800" b="0" i="0" u="none" strike="noStrike" baseline="0" dirty="0">
              <a:latin typeface="NimbusRomNo9L-Medi"/>
            </a:endParaRPr>
          </a:p>
          <a:p>
            <a:pPr algn="l"/>
            <a:r>
              <a:rPr lang="en-US" sz="1800" b="0" i="0" u="none" strike="noStrike" baseline="0" dirty="0">
                <a:solidFill>
                  <a:srgbClr val="000000"/>
                </a:solidFill>
                <a:latin typeface="NimbusRomNo9L-Regu"/>
              </a:rPr>
              <a:t>Non-explainable approaches, e.g., with Genetic Algorithm or Bayesian Optimization, did not know which configurations could likely lead to feasible subspaces. Therefore, even after exploration over days, they almost did not obtain a single feasible solution. When considering only area and power constraints, feasibility of explored solutions was higher for mostly all techniques, e.g., 15% for the random search and 50% for constraints-aware reinforcement learning. </a:t>
            </a:r>
          </a:p>
          <a:p>
            <a:pPr algn="l"/>
            <a:endParaRPr lang="en-US" sz="1800" b="0" i="0" u="none" strike="noStrike" baseline="0" dirty="0">
              <a:solidFill>
                <a:srgbClr val="000000"/>
              </a:solidFill>
              <a:latin typeface="NimbusRomNo9L-Regu"/>
            </a:endParaRPr>
          </a:p>
          <a:p>
            <a:pPr algn="l"/>
            <a:r>
              <a:rPr lang="en-US" sz="1800" b="0" i="0" u="none" strike="noStrike" baseline="0" dirty="0">
                <a:solidFill>
                  <a:srgbClr val="000000"/>
                </a:solidFill>
                <a:latin typeface="NimbusRomNo9L-Regu"/>
              </a:rPr>
              <a:t>However, when considering throughput requirement for inference, the feasibility of the explored solutions was barely </a:t>
            </a:r>
            <a:r>
              <a:rPr lang="en-US" sz="1800" b="0" i="0" u="none" strike="noStrike" baseline="0" dirty="0">
                <a:solidFill>
                  <a:srgbClr val="000000"/>
                </a:solidFill>
                <a:latin typeface="CMSY10"/>
              </a:rPr>
              <a:t>∼</a:t>
            </a:r>
            <a:r>
              <a:rPr lang="en-US" sz="1800" b="0" i="0" u="none" strike="noStrike" baseline="0" dirty="0">
                <a:solidFill>
                  <a:srgbClr val="000000"/>
                </a:solidFill>
                <a:latin typeface="NimbusRomNo9L-Regu"/>
              </a:rPr>
              <a:t>0.1%–0.3%. Although black-box codesigns improved feasibility by 2</a:t>
            </a:r>
            <a:r>
              <a:rPr lang="en-US" sz="1800" b="0" i="0" u="none" strike="noStrike" baseline="0" dirty="0">
                <a:solidFill>
                  <a:srgbClr val="000000"/>
                </a:solidFill>
                <a:latin typeface="CMSY10"/>
              </a:rPr>
              <a:t>×</a:t>
            </a:r>
            <a:r>
              <a:rPr lang="en-US" sz="1800" b="0" i="0" u="none" strike="noStrike" baseline="0" dirty="0">
                <a:solidFill>
                  <a:srgbClr val="000000"/>
                </a:solidFill>
                <a:latin typeface="NimbusRomNo9L-Regu"/>
              </a:rPr>
              <a:t>-5</a:t>
            </a:r>
            <a:r>
              <a:rPr lang="en-US" sz="1800" b="0" i="0" u="none" strike="noStrike" baseline="0" dirty="0">
                <a:solidFill>
                  <a:srgbClr val="000000"/>
                </a:solidFill>
                <a:latin typeface="CMSY10"/>
              </a:rPr>
              <a:t>×</a:t>
            </a:r>
            <a:r>
              <a:rPr lang="en-US" sz="1800" b="0" i="0" u="none" strike="noStrike" baseline="0" dirty="0">
                <a:solidFill>
                  <a:srgbClr val="000000"/>
                </a:solidFill>
                <a:latin typeface="NimbusRomNo9L-Regu"/>
              </a:rPr>
              <a:t>, but the overall feasibility was still </a:t>
            </a:r>
            <a:r>
              <a:rPr lang="en-US" sz="1800" b="0" i="0" u="none" strike="noStrike" baseline="0" dirty="0">
                <a:solidFill>
                  <a:srgbClr val="000000"/>
                </a:solidFill>
                <a:latin typeface="CMSY10"/>
              </a:rPr>
              <a:t>∼</a:t>
            </a:r>
            <a:r>
              <a:rPr lang="en-US" sz="1800" b="0" i="0" u="none" strike="noStrike" baseline="0" dirty="0">
                <a:solidFill>
                  <a:srgbClr val="000000"/>
                </a:solidFill>
                <a:latin typeface="NimbusRomNo9L-Regu"/>
              </a:rPr>
              <a:t>0.6%. Such low</a:t>
            </a:r>
          </a:p>
          <a:p>
            <a:pPr algn="l"/>
            <a:r>
              <a:rPr lang="en-US" sz="1800" b="0" i="0" u="none" strike="noStrike" baseline="0" dirty="0">
                <a:solidFill>
                  <a:srgbClr val="000000"/>
                </a:solidFill>
                <a:latin typeface="NimbusRomNo9L-Regu"/>
              </a:rPr>
              <a:t>feasibility for DSE in humongous space is presumably caused due to DSEs not accommodating constraints during exploration</a:t>
            </a:r>
          </a:p>
          <a:p>
            <a:pPr algn="l"/>
            <a:r>
              <a:rPr lang="en-US" sz="1800" b="0" i="0" u="none" strike="noStrike" baseline="0" dirty="0">
                <a:solidFill>
                  <a:srgbClr val="000000"/>
                </a:solidFill>
                <a:latin typeface="NimbusRomNo9L-Regu"/>
              </a:rPr>
              <a:t>and bottlenecks-unaware acquisition trials. Contrarily, Explainable-DSE prioritized to meet the constraints for its acquisitions and update of the best solutions, which helped avoid infeasible subspaces. Plus, addressing bottlenecks in executions helped acquiring high-performance solutions. Hence, 87% and 15% of solutions explored by Explainable-DSE codesigns were feasible when considering area and power constraints and all the three constraints, respectively. For DNNs like BERT and MobileNetV2, 89%–98% of the explored solutions met area and power constraints.</a:t>
            </a:r>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27</a:t>
            </a:fld>
            <a:endParaRPr lang="en-US"/>
          </a:p>
        </p:txBody>
      </p:sp>
    </p:spTree>
    <p:extLst>
      <p:ext uri="{BB962C8B-B14F-4D97-AF65-F5344CB8AC3E}">
        <p14:creationId xmlns:p14="http://schemas.microsoft.com/office/powerpoint/2010/main" val="3816791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0" i="0" u="none" strike="noStrike" dirty="0">
                <a:solidFill>
                  <a:srgbClr val="000000"/>
                </a:solidFill>
                <a:effectLst/>
                <a:latin typeface="Calibri" panose="020F0502020204030204" pitchFamily="34" charset="0"/>
              </a:rPr>
              <a:t>This slide shows the capabilities of DSE approaches for doing runtime exploration. In 100 iterations budget, previous approaches may not find even a valid solution that meets even area or power constraints (See * in simulated annealing, genetic algorithm, or random search). That’s because, they are constraint-unaware in decision making. </a:t>
            </a:r>
          </a:p>
          <a:p>
            <a:pPr algn="just" rtl="0">
              <a:spcBef>
                <a:spcPts val="0"/>
              </a:spcBef>
              <a:spcAft>
                <a:spcPts val="0"/>
              </a:spcAft>
            </a:pPr>
            <a:br>
              <a:rPr lang="en-US" b="0" dirty="0">
                <a:effectLst/>
              </a:rPr>
            </a:br>
            <a:r>
              <a:rPr lang="en-US" b="0" dirty="0">
                <a:effectLst/>
              </a:rPr>
              <a:t>Then, when using a fixed mapping schema, trials of almost all techniques generated invalid hardware configurations that are incompatible with the mapping schema (see -).</a:t>
            </a:r>
          </a:p>
          <a:p>
            <a:pPr algn="just" rtl="0">
              <a:spcBef>
                <a:spcPts val="0"/>
              </a:spcBef>
              <a:spcAft>
                <a:spcPts val="0"/>
              </a:spcAft>
            </a:pPr>
            <a:endParaRPr lang="en-US" b="0" dirty="0">
              <a:effectLst/>
            </a:endParaRPr>
          </a:p>
          <a:p>
            <a:pPr algn="just" rtl="0">
              <a:spcBef>
                <a:spcPts val="0"/>
              </a:spcBef>
              <a:spcAft>
                <a:spcPts val="0"/>
              </a:spcAft>
            </a:pPr>
            <a:r>
              <a:rPr lang="en-US" b="0" dirty="0">
                <a:effectLst/>
              </a:rPr>
              <a:t>For codesigns with black-box DSEs, they were valid but inefficient as compared to real-world needs (see shaded cells).</a:t>
            </a:r>
          </a:p>
          <a:p>
            <a:pPr algn="just" rtl="0">
              <a:spcBef>
                <a:spcPts val="0"/>
              </a:spcBef>
              <a:spcAft>
                <a:spcPts val="0"/>
              </a:spcAft>
            </a:pPr>
            <a:endParaRPr lang="en-US" b="0" dirty="0">
              <a:effectLst/>
            </a:endParaRPr>
          </a:p>
          <a:p>
            <a:pPr algn="just" rtl="0">
              <a:spcBef>
                <a:spcPts val="0"/>
              </a:spcBef>
              <a:spcAft>
                <a:spcPts val="0"/>
              </a:spcAft>
            </a:pPr>
            <a:r>
              <a:rPr lang="en-US" b="0" dirty="0">
                <a:effectLst/>
              </a:rPr>
              <a:t>Explainable DSE achieved orders of magnitude efficient solutions.</a:t>
            </a:r>
          </a:p>
          <a:p>
            <a:pPr algn="just" rtl="0">
              <a:spcBef>
                <a:spcPts val="0"/>
              </a:spcBef>
              <a:spcAft>
                <a:spcPts val="0"/>
              </a:spcAft>
            </a:pPr>
            <a:r>
              <a:rPr lang="en-US" sz="1200" b="0" i="0" u="none" strike="noStrike" dirty="0">
                <a:solidFill>
                  <a:srgbClr val="000000"/>
                </a:solidFill>
                <a:effectLst/>
                <a:latin typeface="Calibri" panose="020F0502020204030204" pitchFamily="34" charset="0"/>
              </a:rPr>
              <a:t>Because Explainable DSE improved objective at every iteration, it could find the best solution after evaluating just a few tens of candidates. </a:t>
            </a:r>
          </a:p>
          <a:p>
            <a:pPr algn="just" rtl="0">
              <a:spcBef>
                <a:spcPts val="0"/>
              </a:spcBef>
              <a:spcAft>
                <a:spcPts val="0"/>
              </a:spcAft>
            </a:pPr>
            <a:endParaRPr lang="en-US" sz="1200" b="0" i="0" u="none" strike="noStrike" dirty="0">
              <a:solidFill>
                <a:srgbClr val="000000"/>
              </a:solidFill>
              <a:effectLst/>
              <a:latin typeface="Calibri" panose="020F0502020204030204" pitchFamily="34" charset="0"/>
            </a:endParaRPr>
          </a:p>
          <a:p>
            <a:pPr algn="just" rtl="0">
              <a:spcBef>
                <a:spcPts val="0"/>
              </a:spcBef>
              <a:spcAft>
                <a:spcPts val="0"/>
              </a:spcAft>
            </a:pPr>
            <a:r>
              <a:rPr lang="en-US" sz="1200" b="0" i="0" u="none" strike="noStrike" dirty="0">
                <a:solidFill>
                  <a:srgbClr val="000000"/>
                </a:solidFill>
                <a:effectLst/>
                <a:latin typeface="Calibri" panose="020F0502020204030204" pitchFamily="34" charset="0"/>
              </a:rPr>
              <a:t>Such agile exploration enables dynamic design optimization, which is crucial for the runtime deployment of DNN models and for emerging applications like resource scheduling smart-city applications on wide-scale reconfigurable infrastructure.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28</a:t>
            </a:fld>
            <a:endParaRPr lang="en-US"/>
          </a:p>
        </p:txBody>
      </p:sp>
    </p:spTree>
    <p:extLst>
      <p:ext uri="{BB962C8B-B14F-4D97-AF65-F5344CB8AC3E}">
        <p14:creationId xmlns:p14="http://schemas.microsoft.com/office/powerpoint/2010/main" val="3160201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plan to put full paper on </a:t>
            </a:r>
            <a:r>
              <a:rPr lang="en-US" dirty="0" err="1"/>
              <a:t>arXiv</a:t>
            </a:r>
            <a:r>
              <a:rPr lang="en-US" dirty="0"/>
              <a:t> soon)</a:t>
            </a:r>
          </a:p>
        </p:txBody>
      </p:sp>
      <p:sp>
        <p:nvSpPr>
          <p:cNvPr id="4" name="Slide Number Placeholder 3"/>
          <p:cNvSpPr>
            <a:spLocks noGrp="1"/>
          </p:cNvSpPr>
          <p:nvPr>
            <p:ph type="sldNum" sz="quarter" idx="5"/>
          </p:nvPr>
        </p:nvSpPr>
        <p:spPr/>
        <p:txBody>
          <a:bodyPr/>
          <a:lstStyle/>
          <a:p>
            <a:fld id="{503B4650-8A53-4092-8B19-560FD7121F6B}" type="slidenum">
              <a:rPr lang="en-US" smtClean="0"/>
              <a:t>29</a:t>
            </a:fld>
            <a:endParaRPr lang="en-US"/>
          </a:p>
        </p:txBody>
      </p:sp>
    </p:spTree>
    <p:extLst>
      <p:ext uri="{BB962C8B-B14F-4D97-AF65-F5344CB8AC3E}">
        <p14:creationId xmlns:p14="http://schemas.microsoft.com/office/powerpoint/2010/main" val="303136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our related works.</a:t>
            </a:r>
          </a:p>
          <a:p>
            <a:pPr marL="228600" indent="-228600">
              <a:buAutoNum type="arabicParenR"/>
            </a:pPr>
            <a:r>
              <a:rPr lang="en-US" dirty="0"/>
              <a:t>Sparsity survey – state-of-the-art techniques in terms of sparse DNN accelerator design, their mappings, accelerator-aware model pruning, structured sparsity, and all. Commonly studied by practitioners and industry in design automation community, computer architecture, circuits, and machine learning community.</a:t>
            </a:r>
          </a:p>
          <a:p>
            <a:pPr marL="228600" indent="-228600">
              <a:buAutoNum type="arabicParenR"/>
            </a:pPr>
            <a:endParaRPr lang="en-US" dirty="0"/>
          </a:p>
          <a:p>
            <a:pPr marL="228600" indent="-228600">
              <a:buAutoNum type="arabicParenR"/>
            </a:pPr>
            <a:r>
              <a:rPr lang="en-US" dirty="0" err="1"/>
              <a:t>dMazeRunner</a:t>
            </a:r>
            <a:r>
              <a:rPr lang="en-US" dirty="0"/>
              <a:t>. You may already be familiar. Quick mapping optimizations for layer-sequential execution of DNNs. Most downloaded ESWEEK’19 work and most downloaded paper of ACM TECS from ACM DL in last 6 years. </a:t>
            </a:r>
            <a:br>
              <a:rPr lang="en-US" dirty="0"/>
            </a:br>
            <a:endParaRPr lang="en-US" dirty="0"/>
          </a:p>
          <a:p>
            <a:pPr marL="228600" indent="-228600">
              <a:buAutoNum type="arabicParenR"/>
            </a:pPr>
            <a:r>
              <a:rPr lang="en-US" dirty="0"/>
              <a:t>Recent work is automating modular design and architectural explorations. This design methodology is described in our VTS paper and in ASPLOS talk last year. This is focus of our current AI HW project with SRC.</a:t>
            </a:r>
          </a:p>
        </p:txBody>
      </p:sp>
      <p:sp>
        <p:nvSpPr>
          <p:cNvPr id="4" name="Slide Number Placeholder 3"/>
          <p:cNvSpPr>
            <a:spLocks noGrp="1"/>
          </p:cNvSpPr>
          <p:nvPr>
            <p:ph type="sldNum" sz="quarter" idx="5"/>
          </p:nvPr>
        </p:nvSpPr>
        <p:spPr/>
        <p:txBody>
          <a:bodyPr/>
          <a:lstStyle/>
          <a:p>
            <a:fld id="{503B4650-8A53-4092-8B19-560FD7121F6B}" type="slidenum">
              <a:rPr lang="en-US" smtClean="0"/>
              <a:t>3</a:t>
            </a:fld>
            <a:endParaRPr lang="en-US"/>
          </a:p>
        </p:txBody>
      </p:sp>
    </p:spTree>
    <p:extLst>
      <p:ext uri="{BB962C8B-B14F-4D97-AF65-F5344CB8AC3E}">
        <p14:creationId xmlns:p14="http://schemas.microsoft.com/office/powerpoint/2010/main" val="341212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Existing DSE techniques use black-box optimizations, including evolutionary algorithms or AI approaches like </a:t>
            </a:r>
            <a:r>
              <a:rPr lang="en-US" sz="1800" b="0" i="0" u="none" strike="noStrike" dirty="0" err="1">
                <a:solidFill>
                  <a:srgbClr val="000000"/>
                </a:solidFill>
                <a:effectLst/>
                <a:latin typeface="Arial" panose="020B0604020202020204" pitchFamily="34" charset="0"/>
              </a:rPr>
              <a:t>bayesian</a:t>
            </a:r>
            <a:r>
              <a:rPr lang="en-US" sz="1800" b="0" i="0" u="none" strike="noStrike" dirty="0">
                <a:solidFill>
                  <a:srgbClr val="000000"/>
                </a:solidFill>
                <a:effectLst/>
                <a:latin typeface="Arial" panose="020B0604020202020204" pitchFamily="34" charset="0"/>
              </a:rPr>
              <a:t> optimization and reinforcement learning. </a:t>
            </a:r>
            <a:endParaRPr lang="en-US" sz="2800" b="0" dirty="0">
              <a:effectLst/>
            </a:endParaRPr>
          </a:p>
          <a:p>
            <a:pPr rtl="0">
              <a:spcBef>
                <a:spcPts val="0"/>
              </a:spcBef>
              <a:spcAft>
                <a:spcPts val="0"/>
              </a:spcAft>
            </a:pPr>
            <a:br>
              <a:rPr lang="en-US" sz="2800" b="0" dirty="0">
                <a:effectLst/>
              </a:rPr>
            </a:br>
            <a:r>
              <a:rPr lang="en-US" sz="1800" b="0" i="0" u="none" strike="noStrike" dirty="0">
                <a:solidFill>
                  <a:srgbClr val="000000"/>
                </a:solidFill>
                <a:effectLst/>
                <a:latin typeface="Arial" panose="020B0604020202020204" pitchFamily="34" charset="0"/>
              </a:rPr>
              <a:t>These techniques sample some configuration, see what are associated costs like latency, and try to acquire candidates to minimize the objective.  </a:t>
            </a:r>
            <a:endParaRPr lang="en-US" sz="2800" b="0" dirty="0">
              <a:effectLst/>
            </a:endParaRPr>
          </a:p>
          <a:p>
            <a:pPr rtl="0">
              <a:spcBef>
                <a:spcPts val="0"/>
              </a:spcBef>
              <a:spcAft>
                <a:spcPts val="0"/>
              </a:spcAft>
            </a:pPr>
            <a:br>
              <a:rPr lang="en-US" sz="2800" b="0" dirty="0">
                <a:effectLst/>
              </a:rPr>
            </a:br>
            <a:r>
              <a:rPr lang="en-US" sz="1800" b="0" i="0" u="none" strike="noStrike" dirty="0">
                <a:solidFill>
                  <a:srgbClr val="000000"/>
                </a:solidFill>
                <a:effectLst/>
                <a:latin typeface="Arial" panose="020B0604020202020204" pitchFamily="34" charset="0"/>
              </a:rPr>
              <a:t>One key challenge is that they may know which trials reduce the objective but they cannot reason about why. They cannot explain why their evaluated configurations cost higher and how to address the underlying inefficiencies.  </a:t>
            </a:r>
            <a:endParaRPr lang="en-US" sz="2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Without such </a:t>
            </a:r>
            <a:r>
              <a:rPr lang="en-US" sz="1800" b="0" i="0" u="none" strike="noStrike" dirty="0" err="1">
                <a:solidFill>
                  <a:srgbClr val="000000"/>
                </a:solidFill>
                <a:effectLst/>
                <a:latin typeface="Arial" panose="020B0604020202020204" pitchFamily="34" charset="0"/>
              </a:rPr>
              <a:t>explainability</a:t>
            </a:r>
            <a:r>
              <a:rPr lang="en-US" sz="1800" b="0" i="0" u="none" strike="noStrike" dirty="0">
                <a:solidFill>
                  <a:srgbClr val="000000"/>
                </a:solidFill>
                <a:effectLst/>
                <a:latin typeface="Arial" panose="020B0604020202020204" pitchFamily="34" charset="0"/>
              </a:rPr>
              <a:t>, they take excessive trials like many thousands of iterations or days, while still obtaining solutions far from the optimal. Because, in </a:t>
            </a:r>
            <a:r>
              <a:rPr lang="en-US" sz="1800" b="0" i="0" u="none" strike="noStrike" dirty="0">
                <a:solidFill>
                  <a:srgbClr val="000000"/>
                </a:solidFill>
                <a:effectLst/>
                <a:latin typeface="Calibri" panose="020F0502020204030204" pitchFamily="34" charset="0"/>
              </a:rPr>
              <a:t>a practical exploration budget, you can only afford some thousands of sampling – because space is vast and each evaluation could take some time.</a:t>
            </a:r>
            <a:endParaRPr lang="en-US" sz="1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2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One example is accelerator-specific DSE with </a:t>
            </a:r>
            <a:r>
              <a:rPr lang="en-US" sz="1200" b="0" i="0" u="none" strike="noStrike" dirty="0" err="1">
                <a:solidFill>
                  <a:srgbClr val="000000"/>
                </a:solidFill>
                <a:effectLst/>
                <a:latin typeface="Calibri" panose="020F0502020204030204" pitchFamily="34" charset="0"/>
              </a:rPr>
              <a:t>Hypermapper</a:t>
            </a:r>
            <a:r>
              <a:rPr lang="en-US" sz="1200" b="0" i="0" u="none" strike="noStrike" dirty="0">
                <a:solidFill>
                  <a:srgbClr val="000000"/>
                </a:solidFill>
                <a:effectLst/>
                <a:latin typeface="Calibri" panose="020F0502020204030204" pitchFamily="34" charset="0"/>
              </a:rPr>
              <a:t> version two. It’s a great optimizer based on Bayesian optimization, but it takes a lot of trials, not even closer to efficient subspaces in this mini example. Not just in earlier iterations, but even in the last iterations. And, note this happens even when we have two parameters and a very small space. Even it figures out efficient regions, many of subsequent trials could still be exploring many inefficient regions as there is no reasoning for inefficiencies of the solutions.</a:t>
            </a:r>
            <a:endParaRPr lang="en-US" b="0" dirty="0">
              <a:effectLst/>
            </a:endParaRPr>
          </a:p>
          <a:p>
            <a:endParaRPr lang="en-US" b="0" dirty="0">
              <a:effectLst/>
            </a:endParaRPr>
          </a:p>
        </p:txBody>
      </p:sp>
      <p:sp>
        <p:nvSpPr>
          <p:cNvPr id="4" name="Slide Number Placeholder 3"/>
          <p:cNvSpPr>
            <a:spLocks noGrp="1"/>
          </p:cNvSpPr>
          <p:nvPr>
            <p:ph type="sldNum" sz="quarter" idx="5"/>
          </p:nvPr>
        </p:nvSpPr>
        <p:spPr/>
        <p:txBody>
          <a:bodyPr/>
          <a:lstStyle/>
          <a:p>
            <a:fld id="{503B4650-8A53-4092-8B19-560FD7121F6B}" type="slidenum">
              <a:rPr lang="en-US" smtClean="0"/>
              <a:t>4</a:t>
            </a:fld>
            <a:endParaRPr lang="en-US"/>
          </a:p>
        </p:txBody>
      </p:sp>
    </p:spTree>
    <p:extLst>
      <p:ext uri="{BB962C8B-B14F-4D97-AF65-F5344CB8AC3E}">
        <p14:creationId xmlns:p14="http://schemas.microsoft.com/office/powerpoint/2010/main" val="195367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Now, let’s take a look at how </a:t>
            </a:r>
            <a:r>
              <a:rPr lang="en-US" sz="1200" b="0" i="0" u="none" strike="noStrike" dirty="0" err="1">
                <a:solidFill>
                  <a:srgbClr val="000000"/>
                </a:solidFill>
                <a:effectLst/>
                <a:latin typeface="Calibri" panose="020F0502020204030204" pitchFamily="34" charset="0"/>
              </a:rPr>
              <a:t>explainability</a:t>
            </a:r>
            <a:r>
              <a:rPr lang="en-US" sz="1200" b="0" i="0" u="none" strike="noStrike" dirty="0">
                <a:solidFill>
                  <a:srgbClr val="000000"/>
                </a:solidFill>
                <a:effectLst/>
                <a:latin typeface="Calibri" panose="020F0502020204030204" pitchFamily="34" charset="0"/>
              </a:rPr>
              <a:t> can help. </a:t>
            </a:r>
            <a:r>
              <a:rPr lang="en-US" dirty="0"/>
              <a:t>For instance, lets say there are two factors involved in execution latency, compute time and memory access time. Now if we can find that compute time is 4 times larger than communication time, we want to increase number of PEs by at least 4 times. Then, memory access time becomes the bottleneck, and based on data reuse available, we increase the size of the shared scratchpad.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With such reasoning, DSE can likely improve the objective at almost every search-attempt, finding outperforming designs in a fraction of the time. We also provide and embed bottleneck analysis for deep learning acceleration. </a:t>
            </a:r>
            <a:endParaRPr lang="en-US" dirty="0"/>
          </a:p>
          <a:p>
            <a:endParaRPr lang="en-US" dirty="0"/>
          </a:p>
          <a:p>
            <a:r>
              <a:rPr lang="en-US" dirty="0"/>
              <a:t>So, you can see that there is reduction in latency in almost every attempt, and we move from this high-cost region on top-left to low-cost region on bottom-right.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Our DSE framework leverages domain-specific, execution-related characteristics from domain-specific bottleneck models.</a:t>
            </a:r>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5</a:t>
            </a:fld>
            <a:endParaRPr lang="en-US"/>
          </a:p>
        </p:txBody>
      </p:sp>
    </p:spTree>
    <p:extLst>
      <p:ext uri="{BB962C8B-B14F-4D97-AF65-F5344CB8AC3E}">
        <p14:creationId xmlns:p14="http://schemas.microsoft.com/office/powerpoint/2010/main" val="3055875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We can enable </a:t>
            </a:r>
            <a:r>
              <a:rPr lang="en-US" sz="1800" b="0" i="0" u="none" strike="noStrike" dirty="0" err="1">
                <a:solidFill>
                  <a:srgbClr val="000000"/>
                </a:solidFill>
                <a:effectLst/>
                <a:latin typeface="Calibri" panose="020F0502020204030204" pitchFamily="34" charset="0"/>
              </a:rPr>
              <a:t>explainability</a:t>
            </a:r>
            <a:r>
              <a:rPr lang="en-US" sz="1800" b="0" i="0" u="none" strike="noStrike" dirty="0">
                <a:solidFill>
                  <a:srgbClr val="000000"/>
                </a:solidFill>
                <a:effectLst/>
                <a:latin typeface="Calibri" panose="020F0502020204030204" pitchFamily="34" charset="0"/>
              </a:rPr>
              <a:t> in the DSE with bottleneck analysis. So, we want to analyze a cost and then find the underlying bottleneck and then address it.</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We developed API and data structures, through which our framework can be applied in any domain where designers can express the relationship between the parameters and execution characteristics like compute/bandwidth usage.</a:t>
            </a:r>
          </a:p>
          <a:p>
            <a:pPr algn="just" rtl="0">
              <a:spcBef>
                <a:spcPts val="0"/>
              </a:spcBef>
              <a:spcAft>
                <a:spcPts val="0"/>
              </a:spcAft>
            </a:pPr>
            <a:endParaRPr lang="en-US" sz="1800" b="0" dirty="0">
              <a:effectLst/>
            </a:endParaRPr>
          </a:p>
          <a:p>
            <a:pPr algn="just" rtl="0">
              <a:spcBef>
                <a:spcPts val="0"/>
              </a:spcBef>
              <a:spcAft>
                <a:spcPts val="0"/>
              </a:spcAft>
            </a:pPr>
            <a:r>
              <a:rPr lang="en-US" sz="1200" b="0" i="0" u="none" strike="noStrike" dirty="0">
                <a:solidFill>
                  <a:srgbClr val="000000"/>
                </a:solidFill>
                <a:effectLst/>
                <a:latin typeface="Calibri" panose="020F0502020204030204" pitchFamily="34" charset="0"/>
              </a:rPr>
              <a:t>We can do this by analyzing bottleneck graphs. So, we can form a graph of cost factors. Root indicates total cost say latency, and child nodes indicate then factors for that, for example, a node can indicate on-chip communication latency, and that in turn, is coming from costs of other nodes, like individual </a:t>
            </a:r>
            <a:r>
              <a:rPr lang="en-US" sz="1200" b="0" i="0" u="none" strike="noStrike" dirty="0" err="1">
                <a:solidFill>
                  <a:srgbClr val="000000"/>
                </a:solidFill>
                <a:effectLst/>
                <a:latin typeface="Calibri" panose="020F0502020204030204" pitchFamily="34" charset="0"/>
              </a:rPr>
              <a:t>NoCs</a:t>
            </a:r>
            <a:r>
              <a:rPr lang="en-US" sz="1200" b="0" i="0" u="none" strike="noStrike" dirty="0">
                <a:solidFill>
                  <a:srgbClr val="000000"/>
                </a:solidFill>
                <a:effectLst/>
                <a:latin typeface="Calibri" panose="020F0502020204030204" pitchFamily="34" charset="0"/>
              </a:rPr>
              <a:t> and their design hyperparameters. Actually, all leaf nodes are design’s hyperparameters or related execution characteristics like data footprint.</a:t>
            </a:r>
            <a:endParaRPr lang="en-US" sz="1800" b="0" dirty="0">
              <a:effectLst/>
            </a:endParaRPr>
          </a:p>
          <a:p>
            <a:pPr algn="just" rtl="0">
              <a:spcBef>
                <a:spcPts val="0"/>
              </a:spcBef>
              <a:spcAft>
                <a:spcPts val="0"/>
              </a:spcAft>
            </a:pPr>
            <a:endParaRPr lang="en-US" sz="1200" b="0" i="0" u="none" strike="noStrike" dirty="0">
              <a:solidFill>
                <a:srgbClr val="000000"/>
              </a:solidFill>
              <a:effectLst/>
              <a:latin typeface="Calibri" panose="020F0502020204030204" pitchFamily="34" charset="0"/>
            </a:endParaRPr>
          </a:p>
          <a:p>
            <a:pPr algn="just" rtl="0">
              <a:spcBef>
                <a:spcPts val="0"/>
              </a:spcBef>
              <a:spcAft>
                <a:spcPts val="0"/>
              </a:spcAft>
            </a:pPr>
            <a:r>
              <a:rPr lang="en-US" sz="1200" b="0" i="0" u="none" strike="noStrike" dirty="0">
                <a:solidFill>
                  <a:srgbClr val="000000"/>
                </a:solidFill>
                <a:effectLst/>
                <a:latin typeface="Calibri" panose="020F0502020204030204" pitchFamily="34" charset="0"/>
              </a:rPr>
              <a:t>Once we apply bottleneck analysis to this cost graph and parse this graph, it informs us about major factors that contribute to the cost. For instance, computation time is 4 times higher than the time to communicate over interconnects. So, it can point to such bottleneck information, and usually also the parameters associated with the bottleneck cost factor. With the required scaling, we can predict the next values of those parameters. It helps us for driving an explainable and systematic DSE. </a:t>
            </a:r>
            <a:endParaRPr lang="en-US" sz="1800" b="0" dirty="0">
              <a:effectLst/>
            </a:endParaRPr>
          </a:p>
          <a:p>
            <a:endParaRPr lang="en-US" dirty="0"/>
          </a:p>
        </p:txBody>
      </p:sp>
      <p:sp>
        <p:nvSpPr>
          <p:cNvPr id="4" name="Slide Number Placeholder 3"/>
          <p:cNvSpPr>
            <a:spLocks noGrp="1"/>
          </p:cNvSpPr>
          <p:nvPr>
            <p:ph type="sldNum" sz="quarter" idx="5"/>
          </p:nvPr>
        </p:nvSpPr>
        <p:spPr/>
        <p:txBody>
          <a:bodyPr/>
          <a:lstStyle/>
          <a:p>
            <a:fld id="{503B4650-8A53-4092-8B19-560FD7121F6B}" type="slidenum">
              <a:rPr lang="en-US" smtClean="0"/>
              <a:t>6</a:t>
            </a:fld>
            <a:endParaRPr lang="en-US"/>
          </a:p>
        </p:txBody>
      </p:sp>
    </p:spTree>
    <p:extLst>
      <p:ext uri="{BB962C8B-B14F-4D97-AF65-F5344CB8AC3E}">
        <p14:creationId xmlns:p14="http://schemas.microsoft.com/office/powerpoint/2010/main" val="163418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example of how can we design a bottleneck model for a DNN accelerator.</a:t>
            </a:r>
          </a:p>
          <a:p>
            <a:r>
              <a:rPr lang="en-US" dirty="0"/>
              <a:t>Suppose we want to process ResNet18 model with nine unique convolution or feed-forward layers. Suppose we want to find accelerator designs for just this first layer.  </a:t>
            </a:r>
          </a:p>
          <a:p>
            <a:endParaRPr lang="en-US" dirty="0"/>
          </a:p>
          <a:p>
            <a:r>
              <a:rPr lang="en-US" dirty="0"/>
              <a:t>This is our DNN accelerator architecture. The PE array contains scalar MAC units and each PE has L1 memory, and all PEs share L2 buffer. There are three NOCs for distributing or collecting input and output activations and weights. There is DMA for off-chip accesses. And we can see an example design point. </a:t>
            </a:r>
          </a:p>
          <a:p>
            <a:endParaRPr lang="en-US" dirty="0"/>
          </a:p>
          <a:p>
            <a:r>
              <a:rPr lang="en-US" dirty="0"/>
              <a:t>Let’s say we want to minimize the latency of this layer. </a:t>
            </a:r>
          </a:p>
        </p:txBody>
      </p:sp>
      <p:sp>
        <p:nvSpPr>
          <p:cNvPr id="4" name="Slide Number Placeholder 3"/>
          <p:cNvSpPr>
            <a:spLocks noGrp="1"/>
          </p:cNvSpPr>
          <p:nvPr>
            <p:ph type="sldNum" sz="quarter" idx="5"/>
          </p:nvPr>
        </p:nvSpPr>
        <p:spPr/>
        <p:txBody>
          <a:bodyPr/>
          <a:lstStyle/>
          <a:p>
            <a:fld id="{503B4650-8A53-4092-8B19-560FD7121F6B}" type="slidenum">
              <a:rPr lang="en-US" smtClean="0"/>
              <a:t>8</a:t>
            </a:fld>
            <a:endParaRPr lang="en-US"/>
          </a:p>
        </p:txBody>
      </p:sp>
    </p:spTree>
    <p:extLst>
      <p:ext uri="{BB962C8B-B14F-4D97-AF65-F5344CB8AC3E}">
        <p14:creationId xmlns:p14="http://schemas.microsoft.com/office/powerpoint/2010/main" val="62338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create the bottleneck graph for latency, we need to understand and use the execution model. </a:t>
            </a:r>
          </a:p>
          <a:p>
            <a:endParaRPr lang="en-US" dirty="0"/>
          </a:p>
          <a:p>
            <a:r>
              <a:rPr lang="en-US" dirty="0"/>
              <a:t>Simplistically, the latency can be derived from time spent on computations, memory accesses, and NOC communications. They all are interleaved, and we can take maximum of these three values as overall latency.</a:t>
            </a:r>
          </a:p>
          <a:p>
            <a:r>
              <a:rPr lang="en-US" dirty="0"/>
              <a:t>Let’s consider them one by one.</a:t>
            </a:r>
          </a:p>
          <a:p>
            <a:endParaRPr lang="en-US" dirty="0"/>
          </a:p>
          <a:p>
            <a:r>
              <a:rPr lang="en-US" dirty="0"/>
              <a:t>Modeling computational time is simplest. Consider total operations and functional units. It is their division.</a:t>
            </a:r>
          </a:p>
          <a:p>
            <a:endParaRPr lang="en-US" dirty="0"/>
          </a:p>
          <a:p>
            <a:r>
              <a:rPr lang="en-US" dirty="0"/>
              <a:t>Off-chip memory access time depends on DMA transfers for each tensor. Given a mapping and obtained data reuse, memory accesses of tensors are several DMA invocations of some burst size. There is DMA latency associated with each invocation, and it is found from this linear equation (initiation latency + burst transfer latency). Burst latency is burst size divided by bandwidth. This one DMA access latency is repetitive for all DMA invocations for accessing a single tensor. The graph shows it also for one tensor – Tensor 1. And we need to add up all such latency for communicating all the tensors between off-chip and on-chip memories.  </a:t>
            </a:r>
          </a:p>
        </p:txBody>
      </p:sp>
      <p:sp>
        <p:nvSpPr>
          <p:cNvPr id="4" name="Slide Number Placeholder 3"/>
          <p:cNvSpPr>
            <a:spLocks noGrp="1"/>
          </p:cNvSpPr>
          <p:nvPr>
            <p:ph type="sldNum" sz="quarter" idx="5"/>
          </p:nvPr>
        </p:nvSpPr>
        <p:spPr/>
        <p:txBody>
          <a:bodyPr/>
          <a:lstStyle/>
          <a:p>
            <a:fld id="{503B4650-8A53-4092-8B19-560FD7121F6B}" type="slidenum">
              <a:rPr lang="en-US" smtClean="0"/>
              <a:t>9</a:t>
            </a:fld>
            <a:endParaRPr lang="en-US"/>
          </a:p>
        </p:txBody>
      </p:sp>
    </p:spTree>
    <p:extLst>
      <p:ext uri="{BB962C8B-B14F-4D97-AF65-F5344CB8AC3E}">
        <p14:creationId xmlns:p14="http://schemas.microsoft.com/office/powerpoint/2010/main" val="413611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can be communicated to PEs via one of the </a:t>
            </a:r>
            <a:r>
              <a:rPr lang="en-US" dirty="0" err="1"/>
              <a:t>NoCs</a:t>
            </a:r>
            <a:r>
              <a:rPr lang="en-US" dirty="0"/>
              <a:t>. Typically, multiple PEs in an PE-array form a workgroup and they all process the same data of a tensor, say weights (but different data of some other tensor, say activations). So, the time can be communicated based on link </a:t>
            </a:r>
            <a:r>
              <a:rPr lang="en-US" dirty="0" err="1"/>
              <a:t>bitwidth</a:t>
            </a:r>
            <a:r>
              <a:rPr lang="en-US" dirty="0"/>
              <a:t> and size of data packets to be broadcast to PEs in a workgroup. Now, there can be many workgroups that process different data. This different workgroups need to be provided unique data via different unicast links of the NOC. Now, this is about one pass of communicating data from on-chip buffer to NOC. This is repetitive based on low-level memory hierarchy accesses. So, overall multiplication represents the time taken to communicate a tensor to workgroups over an NOC. Then, there are multiple NOCs that operate in parallel.</a:t>
            </a:r>
          </a:p>
        </p:txBody>
      </p:sp>
      <p:sp>
        <p:nvSpPr>
          <p:cNvPr id="4" name="Slide Number Placeholder 3"/>
          <p:cNvSpPr>
            <a:spLocks noGrp="1"/>
          </p:cNvSpPr>
          <p:nvPr>
            <p:ph type="sldNum" sz="quarter" idx="5"/>
          </p:nvPr>
        </p:nvSpPr>
        <p:spPr/>
        <p:txBody>
          <a:bodyPr/>
          <a:lstStyle/>
          <a:p>
            <a:fld id="{503B4650-8A53-4092-8B19-560FD7121F6B}" type="slidenum">
              <a:rPr lang="en-US" smtClean="0"/>
              <a:t>10</a:t>
            </a:fld>
            <a:endParaRPr lang="en-US"/>
          </a:p>
        </p:txBody>
      </p:sp>
    </p:spTree>
    <p:extLst>
      <p:ext uri="{BB962C8B-B14F-4D97-AF65-F5344CB8AC3E}">
        <p14:creationId xmlns:p14="http://schemas.microsoft.com/office/powerpoint/2010/main" val="4187286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511300" y="1114425"/>
            <a:ext cx="9448800" cy="1628774"/>
          </a:xfrm>
        </p:spPr>
        <p:txBody>
          <a:bodyPr anchor="t" anchorCtr="0"/>
          <a:lstStyle>
            <a:lvl1pPr algn="r">
              <a:defRPr sz="3200">
                <a:solidFill>
                  <a:schemeClr val="tx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524000" y="3385011"/>
            <a:ext cx="9436100" cy="1044113"/>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1" name="Rectangle 20"/>
          <p:cNvSpPr/>
          <p:nvPr/>
        </p:nvSpPr>
        <p:spPr>
          <a:xfrm>
            <a:off x="1206500" y="1114424"/>
            <a:ext cx="9753600" cy="162877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3385011"/>
            <a:ext cx="9753600" cy="1044111"/>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1114425"/>
            <a:ext cx="304800" cy="1628774"/>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3385011"/>
            <a:ext cx="292100" cy="1044111"/>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BCE0B330-C09A-8B4E-AA0B-69C4967F3F7C}"/>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1" name="Picture 10">
            <a:extLst>
              <a:ext uri="{FF2B5EF4-FFF2-40B4-BE49-F238E27FC236}">
                <a16:creationId xmlns:a16="http://schemas.microsoft.com/office/drawing/2014/main" id="{CD18ECE5-DA11-442D-A613-6CFA5C0B1FCC}"/>
              </a:ext>
            </a:extLst>
          </p:cNvPr>
          <p:cNvPicPr>
            <a:picLocks noChangeAspect="1"/>
          </p:cNvPicPr>
          <p:nvPr userDrawn="1"/>
        </p:nvPicPr>
        <p:blipFill>
          <a:blip r:embed="rId3">
            <a:clrChange>
              <a:clrFrom>
                <a:srgbClr val="000000">
                  <a:alpha val="0"/>
                </a:srgbClr>
              </a:clrFrom>
              <a:clrTo>
                <a:srgbClr val="000000">
                  <a:alpha val="0"/>
                </a:srgbClr>
              </a:clrTo>
            </a:clrChange>
          </a:blip>
          <a:stretch>
            <a:fillRect/>
          </a:stretch>
        </p:blipFill>
        <p:spPr>
          <a:xfrm>
            <a:off x="9747827" y="5797597"/>
            <a:ext cx="2580543" cy="1044112"/>
          </a:xfrm>
          <a:prstGeom prst="rect">
            <a:avLst/>
          </a:prstGeom>
        </p:spPr>
      </p:pic>
    </p:spTree>
    <p:extLst>
      <p:ext uri="{BB962C8B-B14F-4D97-AF65-F5344CB8AC3E}">
        <p14:creationId xmlns:p14="http://schemas.microsoft.com/office/powerpoint/2010/main" val="214370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8" name="Group 13"/>
          <p:cNvGrpSpPr>
            <a:grpSpLocks/>
          </p:cNvGrpSpPr>
          <p:nvPr/>
        </p:nvGrpSpPr>
        <p:grpSpPr bwMode="auto">
          <a:xfrm>
            <a:off x="10570634" y="5932488"/>
            <a:ext cx="1722966" cy="1008062"/>
            <a:chOff x="4850" y="3497"/>
            <a:chExt cx="814" cy="635"/>
          </a:xfrm>
        </p:grpSpPr>
        <p:sp>
          <p:nvSpPr>
            <p:cNvPr id="9"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Tree>
    <p:extLst>
      <p:ext uri="{BB962C8B-B14F-4D97-AF65-F5344CB8AC3E}">
        <p14:creationId xmlns:p14="http://schemas.microsoft.com/office/powerpoint/2010/main" val="26935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1" name="Group 13"/>
          <p:cNvGrpSpPr>
            <a:grpSpLocks/>
          </p:cNvGrpSpPr>
          <p:nvPr/>
        </p:nvGrpSpPr>
        <p:grpSpPr bwMode="auto">
          <a:xfrm>
            <a:off x="10570634" y="5932488"/>
            <a:ext cx="1722966" cy="1008062"/>
            <a:chOff x="4850" y="3497"/>
            <a:chExt cx="814" cy="635"/>
          </a:xfrm>
        </p:grpSpPr>
        <p:sp>
          <p:nvSpPr>
            <p:cNvPr id="12"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
        <p:nvSpPr>
          <p:cNvPr id="17" name="TextBox 16"/>
          <p:cNvSpPr txBox="1"/>
          <p:nvPr/>
        </p:nvSpPr>
        <p:spPr>
          <a:xfrm>
            <a:off x="2540000" y="6397824"/>
            <a:ext cx="4572000" cy="307777"/>
          </a:xfrm>
          <a:prstGeom prst="rect">
            <a:avLst/>
          </a:prstGeom>
          <a:noFill/>
        </p:spPr>
        <p:txBody>
          <a:bodyPr wrap="square" rtlCol="0">
            <a:spAutoFit/>
          </a:bodyPr>
          <a:lstStyle/>
          <a:p>
            <a:r>
              <a:rPr kumimoji="0" lang="en-US" sz="1400" kern="1200" dirty="0">
                <a:solidFill>
                  <a:srgbClr val="0808C0"/>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79055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610"/>
          </a:xfrm>
        </p:spPr>
        <p:txBody>
          <a:bodyPr/>
          <a:lstStyle/>
          <a:p>
            <a:r>
              <a:rPr kumimoji="0" lang="en-US"/>
              <a:t>Click to edit Master title style</a:t>
            </a:r>
            <a:endParaRPr kumimoji="0" lang="en-US" dirty="0"/>
          </a:p>
        </p:txBody>
      </p:sp>
      <p:sp>
        <p:nvSpPr>
          <p:cNvPr id="6" name="Slide Number Placeholder 5"/>
          <p:cNvSpPr>
            <a:spLocks noGrp="1"/>
          </p:cNvSpPr>
          <p:nvPr>
            <p:ph type="sldNum" sz="quarter" idx="12"/>
          </p:nvPr>
        </p:nvSpPr>
        <p:spPr>
          <a:xfrm>
            <a:off x="886950" y="6338389"/>
            <a:ext cx="1261164" cy="365760"/>
          </a:xfrm>
          <a:prstGeom prst="rect">
            <a:avLst/>
          </a:prstGeom>
        </p:spPr>
        <p:txBody>
          <a:bodyPr/>
          <a:lstStyle/>
          <a:p>
            <a:fld id="{86E00D81-A243-204E-9897-44BD133A87DB}" type="slidenum">
              <a:rPr lang="en-US" smtClean="0"/>
              <a:t>‹#›</a:t>
            </a:fld>
            <a:endParaRPr lang="en-US" dirty="0"/>
          </a:p>
        </p:txBody>
      </p:sp>
      <p:sp>
        <p:nvSpPr>
          <p:cNvPr id="8" name="Content Placeholder 7"/>
          <p:cNvSpPr>
            <a:spLocks noGrp="1"/>
          </p:cNvSpPr>
          <p:nvPr>
            <p:ph sz="quarter" idx="1"/>
          </p:nvPr>
        </p:nvSpPr>
        <p:spPr>
          <a:xfrm>
            <a:off x="157507" y="1032691"/>
            <a:ext cx="11508922" cy="4792617"/>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4" name="Date Placeholder 27"/>
          <p:cNvSpPr>
            <a:spLocks noGrp="1"/>
          </p:cNvSpPr>
          <p:nvPr>
            <p:ph type="dt" sz="half" idx="10"/>
          </p:nvPr>
        </p:nvSpPr>
        <p:spPr>
          <a:xfrm>
            <a:off x="4820050" y="6365810"/>
            <a:ext cx="2551899" cy="365760"/>
          </a:xfrm>
          <a:prstGeom prst="rect">
            <a:avLst/>
          </a:prstGeom>
        </p:spPr>
        <p:txBody>
          <a:bodyPr/>
          <a:lstStyle>
            <a:lvl1pPr algn="ctr">
              <a:defRPr sz="1800">
                <a:latin typeface="Candara" panose="020E0502030303020204" pitchFamily="34" charset="0"/>
              </a:defRPr>
            </a:lvl1pPr>
          </a:lstStyle>
          <a:p>
            <a:r>
              <a:rPr lang="en-US">
                <a:hlinkClick r:id="rId2"/>
              </a:rPr>
              <a:t>http://aviral.lab.asu.edu/</a:t>
            </a:r>
            <a:endParaRPr lang="en-US" dirty="0"/>
          </a:p>
        </p:txBody>
      </p:sp>
    </p:spTree>
    <p:extLst>
      <p:ext uri="{BB962C8B-B14F-4D97-AF65-F5344CB8AC3E}">
        <p14:creationId xmlns:p14="http://schemas.microsoft.com/office/powerpoint/2010/main" val="388844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9448800" cy="128016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727200" y="28956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1219200" y="10668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10668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8092CCAB-AB79-FF48-BB64-9B731D39FE94}"/>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8" name="Picture 17" descr="A picture containing object, clock, screen, room&#10;&#10;Description automatically generated">
            <a:extLst>
              <a:ext uri="{FF2B5EF4-FFF2-40B4-BE49-F238E27FC236}">
                <a16:creationId xmlns:a16="http://schemas.microsoft.com/office/drawing/2014/main" id="{3A78478A-CCF5-A64D-882E-20C5BAD06934}"/>
              </a:ext>
            </a:extLst>
          </p:cNvPr>
          <p:cNvPicPr>
            <a:picLocks noChangeAspect="1"/>
          </p:cNvPicPr>
          <p:nvPr/>
        </p:nvPicPr>
        <p:blipFill>
          <a:blip r:embed="rId3"/>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11032261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a:t>Click to edit Master title style</a:t>
            </a:r>
            <a:endParaRPr kumimoji="0" lang="en-US" dirty="0"/>
          </a:p>
        </p:txBody>
      </p:sp>
      <p:sp>
        <p:nvSpPr>
          <p:cNvPr id="9" name="Content Placeholder 8"/>
          <p:cNvSpPr>
            <a:spLocks noGrp="1"/>
          </p:cNvSpPr>
          <p:nvPr>
            <p:ph sz="quarter" idx="1"/>
          </p:nvPr>
        </p:nvSpPr>
        <p:spPr>
          <a:xfrm>
            <a:off x="336550" y="1007758"/>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231297" y="1048793"/>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6" name="Date Placeholder 27">
            <a:extLst>
              <a:ext uri="{FF2B5EF4-FFF2-40B4-BE49-F238E27FC236}">
                <a16:creationId xmlns:a16="http://schemas.microsoft.com/office/drawing/2014/main" id="{AF625E83-E07C-2D4D-BD0C-10946C3C975A}"/>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18221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0857"/>
          </a:xfrm>
        </p:spPr>
        <p:txBody>
          <a:bodyPr anchor="ctr"/>
          <a:lstStyle>
            <a:lvl1pPr>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8" name="Date Placeholder 27">
            <a:extLst>
              <a:ext uri="{FF2B5EF4-FFF2-40B4-BE49-F238E27FC236}">
                <a16:creationId xmlns:a16="http://schemas.microsoft.com/office/drawing/2014/main" id="{E7970657-EC88-024C-8290-A7B6534FF319}"/>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330501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a:t>Click to edit Master title style</a:t>
            </a:r>
            <a:endParaRPr kumimoji="0"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3" name="Date Placeholder 27">
            <a:extLst>
              <a:ext uri="{FF2B5EF4-FFF2-40B4-BE49-F238E27FC236}">
                <a16:creationId xmlns:a16="http://schemas.microsoft.com/office/drawing/2014/main" id="{CAF2259C-C183-3640-A509-F39E34FA1F70}"/>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28446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3" name="Date Placeholder 27">
            <a:extLst>
              <a:ext uri="{FF2B5EF4-FFF2-40B4-BE49-F238E27FC236}">
                <a16:creationId xmlns:a16="http://schemas.microsoft.com/office/drawing/2014/main" id="{483D13DE-6015-8A4F-BDFC-71BF62E8204A}"/>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6" name="Picture 15" descr="A picture containing object, clock, screen, room&#10;&#10;Description automatically generated">
            <a:extLst>
              <a:ext uri="{FF2B5EF4-FFF2-40B4-BE49-F238E27FC236}">
                <a16:creationId xmlns:a16="http://schemas.microsoft.com/office/drawing/2014/main" id="{29EBD462-D640-5448-9ABD-588D241C240E}"/>
              </a:ext>
            </a:extLst>
          </p:cNvPr>
          <p:cNvPicPr>
            <a:picLocks noChangeAspect="1"/>
          </p:cNvPicPr>
          <p:nvPr/>
        </p:nvPicPr>
        <p:blipFill>
          <a:blip r:embed="rId3"/>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335093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9" name="TextBox 18"/>
          <p:cNvSpPr txBox="1"/>
          <p:nvPr/>
        </p:nvSpPr>
        <p:spPr>
          <a:xfrm>
            <a:off x="5234432" y="6353175"/>
            <a:ext cx="1723136" cy="338554"/>
          </a:xfrm>
          <a:prstGeom prst="rect">
            <a:avLst/>
          </a:prstGeom>
          <a:noFill/>
        </p:spPr>
        <p:txBody>
          <a:bodyPr wrap="square" rtlCol="0">
            <a:spAutoFit/>
          </a:bodyPr>
          <a:lstStyle/>
          <a:p>
            <a:r>
              <a:rPr kumimoji="0" lang="en-US" sz="1600" kern="1200" dirty="0" err="1">
                <a:solidFill>
                  <a:srgbClr val="0808C0"/>
                </a:solidFill>
                <a:latin typeface="Candara" panose="020E0502030303020204" pitchFamily="34" charset="0"/>
                <a:ea typeface="+mn-ea"/>
                <a:cs typeface="+mn-cs"/>
              </a:rPr>
              <a:t>aviral.lab.asu.edu</a:t>
            </a:r>
            <a:endParaRPr kumimoji="0" lang="en-US" sz="1600" kern="1200" dirty="0">
              <a:solidFill>
                <a:srgbClr val="0808C0"/>
              </a:solidFill>
              <a:latin typeface="Candara" panose="020E0502030303020204" pitchFamily="34" charset="0"/>
              <a:ea typeface="+mn-ea"/>
              <a:cs typeface="+mn-cs"/>
            </a:endParaRPr>
          </a:p>
        </p:txBody>
      </p:sp>
      <p:pic>
        <p:nvPicPr>
          <p:cNvPr id="18" name="Picture 17" descr="A picture containing object, clock, screen, room&#10;&#10;Description automatically generated">
            <a:extLst>
              <a:ext uri="{FF2B5EF4-FFF2-40B4-BE49-F238E27FC236}">
                <a16:creationId xmlns:a16="http://schemas.microsoft.com/office/drawing/2014/main" id="{732FA9EB-AFF4-3F4C-84AF-EC57F8F87443}"/>
              </a:ext>
            </a:extLst>
          </p:cNvPr>
          <p:cNvPicPr>
            <a:picLocks noChangeAspect="1"/>
          </p:cNvPicPr>
          <p:nvPr/>
        </p:nvPicPr>
        <p:blipFill>
          <a:blip r:embed="rId2"/>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50989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2" name="Group 13"/>
          <p:cNvGrpSpPr>
            <a:grpSpLocks/>
          </p:cNvGrpSpPr>
          <p:nvPr/>
        </p:nvGrpSpPr>
        <p:grpSpPr bwMode="auto">
          <a:xfrm>
            <a:off x="10570634" y="5932488"/>
            <a:ext cx="1722966" cy="1008062"/>
            <a:chOff x="4850" y="3497"/>
            <a:chExt cx="814" cy="635"/>
          </a:xfrm>
        </p:grpSpPr>
        <p:sp>
          <p:nvSpPr>
            <p:cNvPr id="13"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
        <p:nvSpPr>
          <p:cNvPr id="18" name="TextBox 17"/>
          <p:cNvSpPr txBox="1"/>
          <p:nvPr/>
        </p:nvSpPr>
        <p:spPr>
          <a:xfrm>
            <a:off x="2540000" y="6397824"/>
            <a:ext cx="4572000" cy="307777"/>
          </a:xfrm>
          <a:prstGeom prst="rect">
            <a:avLst/>
          </a:prstGeom>
          <a:noFill/>
        </p:spPr>
        <p:txBody>
          <a:bodyPr wrap="square" rtlCol="0">
            <a:spAutoFit/>
          </a:bodyPr>
          <a:lstStyle/>
          <a:p>
            <a:r>
              <a:rPr kumimoji="0" lang="en-US" sz="1400" kern="1200" dirty="0">
                <a:solidFill>
                  <a:schemeClr val="tx1"/>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968317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aviral.lab.asu.edu/"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12192000" cy="838200"/>
          </a:xfrm>
          <a:prstGeom prst="rect">
            <a:avLst/>
          </a:prstGeom>
        </p:spPr>
        <p:txBody>
          <a:bodyPr vert="horz" anchor="b" anchorCtr="0">
            <a:no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203201" y="990600"/>
            <a:ext cx="11696700" cy="52578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8" name="Straight Connector 27"/>
          <p:cNvSpPr>
            <a:spLocks noChangeShapeType="1"/>
          </p:cNvSpPr>
          <p:nvPr/>
        </p:nvSpPr>
        <p:spPr bwMode="auto">
          <a:xfrm>
            <a:off x="609600" y="6353174"/>
            <a:ext cx="8295861" cy="3175"/>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0" y="838200"/>
            <a:ext cx="12192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4"/>
          </p:nvPr>
        </p:nvSpPr>
        <p:spPr>
          <a:xfrm>
            <a:off x="816864" y="6356350"/>
            <a:ext cx="1723136" cy="365760"/>
          </a:xfrm>
          <a:prstGeom prst="rect">
            <a:avLst/>
          </a:prstGeom>
        </p:spPr>
        <p:txBody>
          <a:bodyPr/>
          <a:lstStyle>
            <a:lvl1pPr>
              <a:defRPr>
                <a:latin typeface="Candara" panose="020E0502030303020204" pitchFamily="34" charset="0"/>
              </a:defRPr>
            </a:lvl1pPr>
          </a:lstStyle>
          <a:p>
            <a:fld id="{86E00D81-A243-204E-9897-44BD133A87DB}" type="slidenum">
              <a:rPr lang="en-US" smtClean="0"/>
              <a:pPr/>
              <a:t>‹#›</a:t>
            </a:fld>
            <a:endParaRPr lang="en-US"/>
          </a:p>
        </p:txBody>
      </p:sp>
      <p:sp>
        <p:nvSpPr>
          <p:cNvPr id="21" name="Date Placeholder 27">
            <a:extLst>
              <a:ext uri="{FF2B5EF4-FFF2-40B4-BE49-F238E27FC236}">
                <a16:creationId xmlns:a16="http://schemas.microsoft.com/office/drawing/2014/main" id="{301C601F-B298-1347-BC11-1F805E41861E}"/>
              </a:ext>
            </a:extLst>
          </p:cNvPr>
          <p:cNvSpPr>
            <a:spLocks noGrp="1"/>
          </p:cNvSpPr>
          <p:nvPr>
            <p:ph type="dt" sz="half" idx="2"/>
          </p:nvPr>
        </p:nvSpPr>
        <p:spPr>
          <a:xfrm>
            <a:off x="4820050" y="6365810"/>
            <a:ext cx="2551899" cy="365760"/>
          </a:xfrm>
          <a:prstGeom prst="rect">
            <a:avLst/>
          </a:prstGeom>
        </p:spPr>
        <p:txBody>
          <a:bodyPr/>
          <a:lstStyle>
            <a:lvl1pPr algn="ctr">
              <a:defRPr sz="1800"/>
            </a:lvl1pPr>
          </a:lstStyle>
          <a:p>
            <a:r>
              <a:rPr lang="en-US">
                <a:hlinkClick r:id="rId13"/>
              </a:rPr>
              <a:t>http://aviral.lab.asu.edu/</a:t>
            </a:r>
            <a:endParaRPr lang="en-US" dirty="0"/>
          </a:p>
        </p:txBody>
      </p:sp>
      <p:pic>
        <p:nvPicPr>
          <p:cNvPr id="2" name="Picture 1">
            <a:extLst>
              <a:ext uri="{FF2B5EF4-FFF2-40B4-BE49-F238E27FC236}">
                <a16:creationId xmlns:a16="http://schemas.microsoft.com/office/drawing/2014/main" id="{6A58E0E0-A813-46FF-B67C-568D1F542192}"/>
              </a:ext>
            </a:extLst>
          </p:cNvPr>
          <p:cNvPicPr>
            <a:picLocks noChangeAspect="1"/>
          </p:cNvPicPr>
          <p:nvPr userDrawn="1"/>
        </p:nvPicPr>
        <p:blipFill>
          <a:blip r:embed="rId14">
            <a:clrChange>
              <a:clrFrom>
                <a:srgbClr val="000000">
                  <a:alpha val="0"/>
                </a:srgbClr>
              </a:clrFrom>
              <a:clrTo>
                <a:srgbClr val="000000">
                  <a:alpha val="0"/>
                </a:srgbClr>
              </a:clrTo>
            </a:clrChange>
          </a:blip>
          <a:stretch>
            <a:fillRect/>
          </a:stretch>
        </p:blipFill>
        <p:spPr>
          <a:xfrm>
            <a:off x="9747827" y="5797597"/>
            <a:ext cx="2580543" cy="1044112"/>
          </a:xfrm>
          <a:prstGeom prst="rect">
            <a:avLst/>
          </a:prstGeom>
        </p:spPr>
      </p:pic>
    </p:spTree>
    <p:extLst>
      <p:ext uri="{BB962C8B-B14F-4D97-AF65-F5344CB8AC3E}">
        <p14:creationId xmlns:p14="http://schemas.microsoft.com/office/powerpoint/2010/main" val="1303296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F814-D8D1-482B-86AD-E5FE241B2776}"/>
              </a:ext>
            </a:extLst>
          </p:cNvPr>
          <p:cNvSpPr>
            <a:spLocks noGrp="1"/>
          </p:cNvSpPr>
          <p:nvPr>
            <p:ph type="ctrTitle"/>
          </p:nvPr>
        </p:nvSpPr>
        <p:spPr/>
        <p:txBody>
          <a:bodyPr anchor="ctr"/>
          <a:lstStyle/>
          <a:p>
            <a:pPr algn="ctr"/>
            <a:r>
              <a:rPr lang="en-US" sz="3800" dirty="0"/>
              <a:t>Agile and Explainable Exploration of HW/SW Codesigns of Deep Learning Accelerators</a:t>
            </a:r>
          </a:p>
        </p:txBody>
      </p:sp>
      <p:sp>
        <p:nvSpPr>
          <p:cNvPr id="3" name="Subtitle 2">
            <a:extLst>
              <a:ext uri="{FF2B5EF4-FFF2-40B4-BE49-F238E27FC236}">
                <a16:creationId xmlns:a16="http://schemas.microsoft.com/office/drawing/2014/main" id="{FEE1B0F2-3A1C-46AA-854C-93A2001A5DAF}"/>
              </a:ext>
            </a:extLst>
          </p:cNvPr>
          <p:cNvSpPr>
            <a:spLocks noGrp="1"/>
          </p:cNvSpPr>
          <p:nvPr>
            <p:ph type="subTitle" idx="1"/>
          </p:nvPr>
        </p:nvSpPr>
        <p:spPr/>
        <p:txBody>
          <a:bodyPr>
            <a:normAutofit fontScale="85000" lnSpcReduction="20000"/>
          </a:bodyPr>
          <a:lstStyle/>
          <a:p>
            <a:pPr algn="ctr"/>
            <a:r>
              <a:rPr lang="en-US" sz="3000" b="1" dirty="0" err="1">
                <a:solidFill>
                  <a:schemeClr val="tx1"/>
                </a:solidFill>
              </a:rPr>
              <a:t>Shail</a:t>
            </a:r>
            <a:r>
              <a:rPr lang="en-US" sz="3000" b="1" dirty="0">
                <a:solidFill>
                  <a:schemeClr val="tx1"/>
                </a:solidFill>
              </a:rPr>
              <a:t> Dave</a:t>
            </a:r>
            <a:r>
              <a:rPr lang="en-US" sz="3000" dirty="0">
                <a:solidFill>
                  <a:schemeClr val="tx1"/>
                </a:solidFill>
              </a:rPr>
              <a:t>*, Aviral Shrivastava</a:t>
            </a:r>
            <a:r>
              <a:rPr lang="en-US" sz="3000" b="1" dirty="0">
                <a:solidFill>
                  <a:schemeClr val="tx1"/>
                </a:solidFill>
              </a:rPr>
              <a:t>*, </a:t>
            </a:r>
            <a:r>
              <a:rPr lang="en-US" sz="3000" dirty="0">
                <a:solidFill>
                  <a:schemeClr val="tx1"/>
                </a:solidFill>
              </a:rPr>
              <a:t>and Tony </a:t>
            </a:r>
            <a:r>
              <a:rPr lang="en-US" sz="3000" dirty="0" err="1">
                <a:solidFill>
                  <a:schemeClr val="tx1"/>
                </a:solidFill>
              </a:rPr>
              <a:t>Nowatzki</a:t>
            </a:r>
            <a:r>
              <a:rPr lang="en-US" sz="3000" dirty="0">
                <a:solidFill>
                  <a:schemeClr val="tx1"/>
                </a:solidFill>
              </a:rPr>
              <a:t>^</a:t>
            </a:r>
            <a:br>
              <a:rPr lang="en-US" sz="2800" dirty="0">
                <a:solidFill>
                  <a:schemeClr val="tx1"/>
                </a:solidFill>
              </a:rPr>
            </a:br>
            <a:r>
              <a:rPr lang="en-US" sz="2800" dirty="0">
                <a:solidFill>
                  <a:schemeClr val="tx1"/>
                </a:solidFill>
              </a:rPr>
              <a:t>*</a:t>
            </a:r>
            <a:r>
              <a:rPr lang="en-US" sz="2400" dirty="0">
                <a:solidFill>
                  <a:schemeClr val="tx1"/>
                </a:solidFill>
              </a:rPr>
              <a:t>School of Computing and AI, Arizona State University</a:t>
            </a:r>
          </a:p>
          <a:p>
            <a:pPr algn="ctr"/>
            <a:r>
              <a:rPr lang="en-US" sz="2400" dirty="0">
                <a:solidFill>
                  <a:schemeClr val="tx1"/>
                </a:solidFill>
              </a:rPr>
              <a:t>^University of California at Los Angeles</a:t>
            </a:r>
          </a:p>
        </p:txBody>
      </p:sp>
      <p:pic>
        <p:nvPicPr>
          <p:cNvPr id="7" name="Picture 2" descr="A S U">
            <a:extLst>
              <a:ext uri="{FF2B5EF4-FFF2-40B4-BE49-F238E27FC236}">
                <a16:creationId xmlns:a16="http://schemas.microsoft.com/office/drawing/2014/main" id="{1B18E94A-C144-407E-AAA9-17B76D8F1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05" y="6098656"/>
            <a:ext cx="3105450" cy="5589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4B613B-62AA-4F11-BE81-65DC76EB2878}"/>
              </a:ext>
            </a:extLst>
          </p:cNvPr>
          <p:cNvSpPr txBox="1"/>
          <p:nvPr/>
        </p:nvSpPr>
        <p:spPr>
          <a:xfrm>
            <a:off x="3120968" y="4516009"/>
            <a:ext cx="6242163" cy="830997"/>
          </a:xfrm>
          <a:prstGeom prst="rect">
            <a:avLst/>
          </a:prstGeom>
          <a:noFill/>
        </p:spPr>
        <p:txBody>
          <a:bodyPr wrap="square">
            <a:spAutoFit/>
          </a:bodyPr>
          <a:lstStyle/>
          <a:p>
            <a:pPr algn="ctr"/>
            <a:r>
              <a:rPr lang="en-US" sz="2400" dirty="0">
                <a:latin typeface="Calibri" panose="020F0502020204030204" pitchFamily="34" charset="0"/>
                <a:cs typeface="Calibri" panose="020F0502020204030204" pitchFamily="34" charset="0"/>
              </a:rPr>
              <a:t>Appears at </a:t>
            </a:r>
            <a:r>
              <a:rPr lang="en-US" sz="2400" b="1" dirty="0">
                <a:latin typeface="Calibri" panose="020F0502020204030204" pitchFamily="34" charset="0"/>
                <a:cs typeface="Calibri" panose="020F0502020204030204" pitchFamily="34" charset="0"/>
              </a:rPr>
              <a:t>ASPLOS</a:t>
            </a:r>
            <a:r>
              <a:rPr lang="en-US" sz="2400" dirty="0">
                <a:latin typeface="Calibri" panose="020F0502020204030204" pitchFamily="34" charset="0"/>
                <a:cs typeface="Calibri" panose="020F0502020204030204" pitchFamily="34" charset="0"/>
              </a:rPr>
              <a:t> 2024</a:t>
            </a:r>
          </a:p>
          <a:p>
            <a:pPr algn="ctr"/>
            <a:r>
              <a:rPr lang="en-US" sz="2400" dirty="0">
                <a:latin typeface="Calibri" panose="020F0502020204030204" pitchFamily="34" charset="0"/>
                <a:cs typeface="Calibri" panose="020F0502020204030204" pitchFamily="34" charset="0"/>
              </a:rPr>
              <a:t>Won </a:t>
            </a:r>
            <a:r>
              <a:rPr lang="en-US" sz="2400" b="1" dirty="0">
                <a:latin typeface="Calibri" panose="020F0502020204030204" pitchFamily="34" charset="0"/>
                <a:cs typeface="Calibri" panose="020F0502020204030204" pitchFamily="34" charset="0"/>
              </a:rPr>
              <a:t>Silver Medal at ACM SIGBED SRC</a:t>
            </a:r>
            <a:r>
              <a:rPr lang="en-US" sz="2400" dirty="0">
                <a:latin typeface="Calibri" panose="020F0502020204030204" pitchFamily="34" charset="0"/>
                <a:cs typeface="Calibri" panose="020F0502020204030204" pitchFamily="34" charset="0"/>
              </a:rPr>
              <a:t> 2022</a:t>
            </a:r>
          </a:p>
        </p:txBody>
      </p:sp>
      <p:pic>
        <p:nvPicPr>
          <p:cNvPr id="5" name="Picture 4">
            <a:extLst>
              <a:ext uri="{FF2B5EF4-FFF2-40B4-BE49-F238E27FC236}">
                <a16:creationId xmlns:a16="http://schemas.microsoft.com/office/drawing/2014/main" id="{927CF752-D6D1-EBE5-01AC-537C25C3D71C}"/>
              </a:ext>
            </a:extLst>
          </p:cNvPr>
          <p:cNvPicPr>
            <a:picLocks noChangeAspect="1"/>
          </p:cNvPicPr>
          <p:nvPr/>
        </p:nvPicPr>
        <p:blipFill rotWithShape="1">
          <a:blip r:embed="rId4">
            <a:clrChange>
              <a:clrFrom>
                <a:srgbClr val="FFFFFF"/>
              </a:clrFrom>
              <a:clrTo>
                <a:srgbClr val="FFFFFF">
                  <a:alpha val="0"/>
                </a:srgbClr>
              </a:clrTo>
            </a:clrChange>
          </a:blip>
          <a:srcRect b="28585"/>
          <a:stretch/>
        </p:blipFill>
        <p:spPr>
          <a:xfrm>
            <a:off x="7757132" y="5671245"/>
            <a:ext cx="1508788" cy="1298533"/>
          </a:xfrm>
          <a:prstGeom prst="rect">
            <a:avLst/>
          </a:prstGeom>
        </p:spPr>
      </p:pic>
      <p:pic>
        <p:nvPicPr>
          <p:cNvPr id="1026" name="Picture 2" descr="Semiconductor Research Corporation - Wikipedia">
            <a:extLst>
              <a:ext uri="{FF2B5EF4-FFF2-40B4-BE49-F238E27FC236}">
                <a16:creationId xmlns:a16="http://schemas.microsoft.com/office/drawing/2014/main" id="{3378283C-FDBB-CD2B-4BAC-529CEE6748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436" y="5697940"/>
            <a:ext cx="2787228" cy="11079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866017E-02D5-BAF2-63F5-DF47D1959A8D}"/>
              </a:ext>
            </a:extLst>
          </p:cNvPr>
          <p:cNvPicPr>
            <a:picLocks noChangeAspect="1"/>
          </p:cNvPicPr>
          <p:nvPr/>
        </p:nvPicPr>
        <p:blipFill>
          <a:blip r:embed="rId6"/>
          <a:stretch>
            <a:fillRect/>
          </a:stretch>
        </p:blipFill>
        <p:spPr>
          <a:xfrm>
            <a:off x="6242050" y="5611055"/>
            <a:ext cx="990600" cy="323850"/>
          </a:xfrm>
          <a:prstGeom prst="rect">
            <a:avLst/>
          </a:prstGeom>
        </p:spPr>
      </p:pic>
    </p:spTree>
    <p:extLst>
      <p:ext uri="{BB962C8B-B14F-4D97-AF65-F5344CB8AC3E}">
        <p14:creationId xmlns:p14="http://schemas.microsoft.com/office/powerpoint/2010/main" val="272472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D20F-24A6-E39A-3E2C-0FDA02BB28D7}"/>
              </a:ext>
            </a:extLst>
          </p:cNvPr>
          <p:cNvSpPr>
            <a:spLocks noGrp="1"/>
          </p:cNvSpPr>
          <p:nvPr>
            <p:ph type="title"/>
          </p:nvPr>
        </p:nvSpPr>
        <p:spPr/>
        <p:txBody>
          <a:bodyPr/>
          <a:lstStyle/>
          <a:p>
            <a:r>
              <a:rPr lang="en-US" sz="4000" dirty="0"/>
              <a:t>Execution Model and Constructing Bottleneck Graph</a:t>
            </a:r>
          </a:p>
        </p:txBody>
      </p:sp>
      <p:sp>
        <p:nvSpPr>
          <p:cNvPr id="3" name="Slide Number Placeholder 2">
            <a:extLst>
              <a:ext uri="{FF2B5EF4-FFF2-40B4-BE49-F238E27FC236}">
                <a16:creationId xmlns:a16="http://schemas.microsoft.com/office/drawing/2014/main" id="{93DA3FDA-03B2-156F-CAD1-983FC35AB721}"/>
              </a:ext>
            </a:extLst>
          </p:cNvPr>
          <p:cNvSpPr>
            <a:spLocks noGrp="1"/>
          </p:cNvSpPr>
          <p:nvPr>
            <p:ph type="sldNum" sz="quarter" idx="12"/>
          </p:nvPr>
        </p:nvSpPr>
        <p:spPr/>
        <p:txBody>
          <a:bodyPr/>
          <a:lstStyle/>
          <a:p>
            <a:fld id="{86E00D81-A243-204E-9897-44BD133A87DB}" type="slidenum">
              <a:rPr lang="en-US" smtClean="0"/>
              <a:t>10</a:t>
            </a:fld>
            <a:endParaRPr lang="en-US" dirty="0"/>
          </a:p>
        </p:txBody>
      </p:sp>
      <p:sp>
        <p:nvSpPr>
          <p:cNvPr id="4" name="Content Placeholder 3">
            <a:extLst>
              <a:ext uri="{FF2B5EF4-FFF2-40B4-BE49-F238E27FC236}">
                <a16:creationId xmlns:a16="http://schemas.microsoft.com/office/drawing/2014/main" id="{C4AF5014-DAA7-D3AA-F1B9-FC78A33D4C9C}"/>
              </a:ext>
            </a:extLst>
          </p:cNvPr>
          <p:cNvSpPr>
            <a:spLocks noGrp="1"/>
          </p:cNvSpPr>
          <p:nvPr>
            <p:ph sz="quarter" idx="1"/>
          </p:nvPr>
        </p:nvSpPr>
        <p:spPr>
          <a:xfrm>
            <a:off x="157506" y="884276"/>
            <a:ext cx="9764045" cy="4651472"/>
          </a:xfrm>
        </p:spPr>
        <p:txBody>
          <a:bodyPr>
            <a:normAutofit/>
          </a:bodyPr>
          <a:lstStyle/>
          <a:p>
            <a:pPr marL="0" indent="0">
              <a:lnSpc>
                <a:spcPct val="90000"/>
              </a:lnSpc>
              <a:buNone/>
            </a:pPr>
            <a:r>
              <a:rPr lang="en-US" sz="2400" dirty="0"/>
              <a:t>Communication Time (</a:t>
            </a:r>
            <a:r>
              <a:rPr lang="en-US" sz="2400" dirty="0" err="1"/>
              <a:t>NoCs</a:t>
            </a:r>
            <a:r>
              <a:rPr lang="en-US" sz="2400" dirty="0"/>
              <a:t>):</a:t>
            </a:r>
          </a:p>
          <a:p>
            <a:pPr>
              <a:lnSpc>
                <a:spcPct val="90000"/>
              </a:lnSpc>
            </a:pPr>
            <a:r>
              <a:rPr lang="en-US" sz="2400" dirty="0"/>
              <a:t>Maximum of time taken by an NOC for distribution/collection</a:t>
            </a:r>
          </a:p>
          <a:p>
            <a:pPr>
              <a:lnSpc>
                <a:spcPct val="90000"/>
              </a:lnSpc>
            </a:pPr>
            <a:r>
              <a:rPr lang="en-US" sz="2400" dirty="0"/>
              <a:t>Multiplicative of: </a:t>
            </a:r>
          </a:p>
          <a:p>
            <a:pPr lvl="1">
              <a:lnSpc>
                <a:spcPct val="90000"/>
              </a:lnSpc>
            </a:pPr>
            <a:r>
              <a:rPr lang="en-US" sz="2000" dirty="0">
                <a:solidFill>
                  <a:schemeClr val="tx1"/>
                </a:solidFill>
              </a:rPr>
              <a:t>Accesses of shared NOC to communicate </a:t>
            </a:r>
            <a:r>
              <a:rPr lang="en-US" sz="2000" b="1" dirty="0">
                <a:solidFill>
                  <a:schemeClr val="tx1"/>
                </a:solidFill>
              </a:rPr>
              <a:t>unique data concurrently via #unicast links to #workgroups</a:t>
            </a:r>
            <a:r>
              <a:rPr lang="en-US" sz="2000" dirty="0">
                <a:solidFill>
                  <a:schemeClr val="tx1"/>
                </a:solidFill>
              </a:rPr>
              <a:t> that process unique data</a:t>
            </a:r>
          </a:p>
          <a:p>
            <a:pPr lvl="1">
              <a:lnSpc>
                <a:spcPct val="90000"/>
              </a:lnSpc>
            </a:pPr>
            <a:r>
              <a:rPr lang="en-US" sz="2000" dirty="0">
                <a:solidFill>
                  <a:schemeClr val="tx1"/>
                </a:solidFill>
              </a:rPr>
              <a:t>Time taken for </a:t>
            </a:r>
            <a:r>
              <a:rPr lang="en-US" sz="2000" b="1" dirty="0">
                <a:solidFill>
                  <a:schemeClr val="tx1"/>
                </a:solidFill>
              </a:rPr>
              <a:t>broadcasting data to each workgroup (based on link </a:t>
            </a:r>
            <a:r>
              <a:rPr lang="en-US" sz="2000" b="1" dirty="0" err="1">
                <a:solidFill>
                  <a:schemeClr val="tx1"/>
                </a:solidFill>
              </a:rPr>
              <a:t>bitwidth</a:t>
            </a:r>
            <a:r>
              <a:rPr lang="en-US" sz="2000" b="1" dirty="0">
                <a:solidFill>
                  <a:schemeClr val="tx1"/>
                </a:solidFill>
              </a:rPr>
              <a:t>)</a:t>
            </a:r>
          </a:p>
          <a:p>
            <a:pPr lvl="1">
              <a:lnSpc>
                <a:spcPct val="90000"/>
              </a:lnSpc>
            </a:pPr>
            <a:r>
              <a:rPr lang="en-US" sz="2000" b="1" dirty="0">
                <a:solidFill>
                  <a:schemeClr val="tx1"/>
                </a:solidFill>
              </a:rPr>
              <a:t>Temporal accesses</a:t>
            </a:r>
            <a:r>
              <a:rPr lang="en-US" sz="2000" dirty="0">
                <a:solidFill>
                  <a:schemeClr val="tx1"/>
                </a:solidFill>
              </a:rPr>
              <a:t> due to memory hierarchy</a:t>
            </a:r>
          </a:p>
          <a:p>
            <a:pPr lvl="2">
              <a:lnSpc>
                <a:spcPct val="90000"/>
              </a:lnSpc>
            </a:pPr>
            <a:endParaRPr lang="en-US" sz="2000" dirty="0">
              <a:solidFill>
                <a:schemeClr val="tx1"/>
              </a:solidFill>
            </a:endParaRPr>
          </a:p>
        </p:txBody>
      </p:sp>
      <p:sp>
        <p:nvSpPr>
          <p:cNvPr id="63" name="Oval 62">
            <a:extLst>
              <a:ext uri="{FF2B5EF4-FFF2-40B4-BE49-F238E27FC236}">
                <a16:creationId xmlns:a16="http://schemas.microsoft.com/office/drawing/2014/main" id="{8D59DE7A-64B8-3A15-A9A2-6207ACD8D05A}"/>
              </a:ext>
            </a:extLst>
          </p:cNvPr>
          <p:cNvSpPr/>
          <p:nvPr/>
        </p:nvSpPr>
        <p:spPr>
          <a:xfrm rot="16200000">
            <a:off x="11100669" y="1032187"/>
            <a:ext cx="434453" cy="665414"/>
          </a:xfrm>
          <a:prstGeom prst="ellipse">
            <a:avLst/>
          </a:prstGeom>
          <a:solidFill>
            <a:srgbClr val="FFF2CC"/>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490EEE55-E342-7507-2BD2-A6F9E74967E1}"/>
              </a:ext>
            </a:extLst>
          </p:cNvPr>
          <p:cNvCxnSpPr>
            <a:cxnSpLocks/>
            <a:endCxn id="63" idx="3"/>
          </p:cNvCxnSpPr>
          <p:nvPr/>
        </p:nvCxnSpPr>
        <p:spPr>
          <a:xfrm flipH="1" flipV="1">
            <a:off x="11553151" y="1518501"/>
            <a:ext cx="133428" cy="176661"/>
          </a:xfrm>
          <a:prstGeom prst="straightConnector1">
            <a:avLst/>
          </a:prstGeom>
          <a:noFill/>
          <a:ln w="6350" cap="flat" cmpd="sng" algn="ctr">
            <a:solidFill>
              <a:sysClr val="windowText" lastClr="000000"/>
            </a:solidFill>
            <a:prstDash val="solid"/>
            <a:miter lim="800000"/>
            <a:tailEnd type="triangle"/>
          </a:ln>
          <a:effectLst/>
        </p:spPr>
      </p:cxnSp>
      <p:cxnSp>
        <p:nvCxnSpPr>
          <p:cNvPr id="69" name="Straight Arrow Connector 68">
            <a:extLst>
              <a:ext uri="{FF2B5EF4-FFF2-40B4-BE49-F238E27FC236}">
                <a16:creationId xmlns:a16="http://schemas.microsoft.com/office/drawing/2014/main" id="{016D4FEB-2020-BC79-D76F-A0868FA47E04}"/>
              </a:ext>
            </a:extLst>
          </p:cNvPr>
          <p:cNvCxnSpPr>
            <a:cxnSpLocks/>
            <a:endCxn id="63" idx="2"/>
          </p:cNvCxnSpPr>
          <p:nvPr/>
        </p:nvCxnSpPr>
        <p:spPr>
          <a:xfrm flipV="1">
            <a:off x="11317892" y="1582121"/>
            <a:ext cx="0" cy="256554"/>
          </a:xfrm>
          <a:prstGeom prst="straightConnector1">
            <a:avLst/>
          </a:prstGeom>
          <a:noFill/>
          <a:ln w="6350" cap="flat" cmpd="sng" algn="ctr">
            <a:solidFill>
              <a:sysClr val="windowText" lastClr="000000"/>
            </a:solidFill>
            <a:prstDash val="solid"/>
            <a:miter lim="800000"/>
            <a:tailEnd type="triangle"/>
          </a:ln>
          <a:effectLst/>
        </p:spPr>
      </p:cxnSp>
      <p:sp>
        <p:nvSpPr>
          <p:cNvPr id="164" name="TextBox 163">
            <a:extLst>
              <a:ext uri="{FF2B5EF4-FFF2-40B4-BE49-F238E27FC236}">
                <a16:creationId xmlns:a16="http://schemas.microsoft.com/office/drawing/2014/main" id="{71F36530-9786-5CDF-F1EF-24C8EFCB0F38}"/>
              </a:ext>
            </a:extLst>
          </p:cNvPr>
          <p:cNvSpPr txBox="1"/>
          <p:nvPr/>
        </p:nvSpPr>
        <p:spPr>
          <a:xfrm>
            <a:off x="11140545" y="1675327"/>
            <a:ext cx="492443" cy="461665"/>
          </a:xfrm>
          <a:prstGeom prst="rect">
            <a:avLst/>
          </a:prstGeom>
          <a:noFill/>
        </p:spPr>
        <p:txBody>
          <a:bodyPr wrap="none" rtlCol="0">
            <a:spAutoFit/>
          </a:bodyPr>
          <a:lstStyle/>
          <a:p>
            <a:r>
              <a:rPr lang="en-US" sz="2400" dirty="0"/>
              <a:t>…</a:t>
            </a:r>
          </a:p>
        </p:txBody>
      </p:sp>
      <p:sp>
        <p:nvSpPr>
          <p:cNvPr id="165" name="TextBox 164">
            <a:extLst>
              <a:ext uri="{FF2B5EF4-FFF2-40B4-BE49-F238E27FC236}">
                <a16:creationId xmlns:a16="http://schemas.microsoft.com/office/drawing/2014/main" id="{D96372C5-B049-4F00-8D9A-8679D6EB515E}"/>
              </a:ext>
            </a:extLst>
          </p:cNvPr>
          <p:cNvSpPr txBox="1"/>
          <p:nvPr/>
        </p:nvSpPr>
        <p:spPr>
          <a:xfrm>
            <a:off x="11640335" y="1641568"/>
            <a:ext cx="492443" cy="461665"/>
          </a:xfrm>
          <a:prstGeom prst="rect">
            <a:avLst/>
          </a:prstGeom>
          <a:noFill/>
        </p:spPr>
        <p:txBody>
          <a:bodyPr wrap="none" rtlCol="0">
            <a:spAutoFit/>
          </a:bodyPr>
          <a:lstStyle/>
          <a:p>
            <a:r>
              <a:rPr lang="en-US" sz="2400" dirty="0"/>
              <a:t>…</a:t>
            </a:r>
          </a:p>
        </p:txBody>
      </p:sp>
      <p:sp>
        <p:nvSpPr>
          <p:cNvPr id="173" name="Oval 172">
            <a:extLst>
              <a:ext uri="{FF2B5EF4-FFF2-40B4-BE49-F238E27FC236}">
                <a16:creationId xmlns:a16="http://schemas.microsoft.com/office/drawing/2014/main" id="{2A21551D-D7F7-C92E-7C54-17C308E8D9AB}"/>
              </a:ext>
            </a:extLst>
          </p:cNvPr>
          <p:cNvSpPr/>
          <p:nvPr/>
        </p:nvSpPr>
        <p:spPr>
          <a:xfrm>
            <a:off x="9587876" y="4506700"/>
            <a:ext cx="1783079" cy="695366"/>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4" name="Oval 173">
            <a:extLst>
              <a:ext uri="{FF2B5EF4-FFF2-40B4-BE49-F238E27FC236}">
                <a16:creationId xmlns:a16="http://schemas.microsoft.com/office/drawing/2014/main" id="{EDC83A69-169E-7F3E-310F-CF524C9B6A50}"/>
              </a:ext>
            </a:extLst>
          </p:cNvPr>
          <p:cNvSpPr/>
          <p:nvPr/>
        </p:nvSpPr>
        <p:spPr>
          <a:xfrm>
            <a:off x="11201186" y="4997705"/>
            <a:ext cx="951943" cy="584774"/>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5" name="Oval 174">
            <a:extLst>
              <a:ext uri="{FF2B5EF4-FFF2-40B4-BE49-F238E27FC236}">
                <a16:creationId xmlns:a16="http://schemas.microsoft.com/office/drawing/2014/main" id="{DD10990B-1863-54B5-B543-B16E4780BF5B}"/>
              </a:ext>
            </a:extLst>
          </p:cNvPr>
          <p:cNvSpPr/>
          <p:nvPr/>
        </p:nvSpPr>
        <p:spPr>
          <a:xfrm>
            <a:off x="10244573" y="3295810"/>
            <a:ext cx="617810" cy="388053"/>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6" name="Oval 175">
            <a:extLst>
              <a:ext uri="{FF2B5EF4-FFF2-40B4-BE49-F238E27FC236}">
                <a16:creationId xmlns:a16="http://schemas.microsoft.com/office/drawing/2014/main" id="{D3BC684B-9420-5F39-357F-38A6D335085E}"/>
              </a:ext>
            </a:extLst>
          </p:cNvPr>
          <p:cNvSpPr/>
          <p:nvPr/>
        </p:nvSpPr>
        <p:spPr>
          <a:xfrm>
            <a:off x="10025644" y="2371517"/>
            <a:ext cx="617810" cy="397010"/>
          </a:xfrm>
          <a:prstGeom prst="ellipse">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2060"/>
              </a:solidFill>
              <a:effectLst/>
              <a:uLnTx/>
              <a:uFillTx/>
              <a:latin typeface="Calibri" panose="020F0502020204030204"/>
              <a:ea typeface="+mn-ea"/>
              <a:cs typeface="+mn-cs"/>
            </a:endParaRPr>
          </a:p>
        </p:txBody>
      </p:sp>
      <p:cxnSp>
        <p:nvCxnSpPr>
          <p:cNvPr id="177" name="Straight Arrow Connector 176">
            <a:extLst>
              <a:ext uri="{FF2B5EF4-FFF2-40B4-BE49-F238E27FC236}">
                <a16:creationId xmlns:a16="http://schemas.microsoft.com/office/drawing/2014/main" id="{F0C85D36-99E9-454A-C5B8-B75371FC2ABD}"/>
              </a:ext>
            </a:extLst>
          </p:cNvPr>
          <p:cNvCxnSpPr>
            <a:cxnSpLocks/>
            <a:stCxn id="175" idx="1"/>
            <a:endCxn id="176" idx="4"/>
          </p:cNvCxnSpPr>
          <p:nvPr/>
        </p:nvCxnSpPr>
        <p:spPr>
          <a:xfrm flipH="1" flipV="1">
            <a:off x="10334549" y="2768527"/>
            <a:ext cx="500" cy="584112"/>
          </a:xfrm>
          <a:prstGeom prst="straightConnector1">
            <a:avLst/>
          </a:prstGeom>
          <a:noFill/>
          <a:ln w="6350" cap="flat" cmpd="sng" algn="ctr">
            <a:solidFill>
              <a:sysClr val="windowText" lastClr="000000"/>
            </a:solidFill>
            <a:prstDash val="solid"/>
            <a:miter lim="800000"/>
            <a:tailEnd type="triangle"/>
          </a:ln>
          <a:effectLst/>
        </p:spPr>
      </p:cxnSp>
      <p:cxnSp>
        <p:nvCxnSpPr>
          <p:cNvPr id="178" name="Straight Arrow Connector 177">
            <a:extLst>
              <a:ext uri="{FF2B5EF4-FFF2-40B4-BE49-F238E27FC236}">
                <a16:creationId xmlns:a16="http://schemas.microsoft.com/office/drawing/2014/main" id="{2E0E2CD4-260F-30DD-D905-134045719BCE}"/>
              </a:ext>
            </a:extLst>
          </p:cNvPr>
          <p:cNvCxnSpPr>
            <a:cxnSpLocks/>
            <a:endCxn id="175" idx="4"/>
          </p:cNvCxnSpPr>
          <p:nvPr/>
        </p:nvCxnSpPr>
        <p:spPr>
          <a:xfrm flipH="1" flipV="1">
            <a:off x="10553478" y="3683863"/>
            <a:ext cx="145744" cy="822837"/>
          </a:xfrm>
          <a:prstGeom prst="straightConnector1">
            <a:avLst/>
          </a:prstGeom>
          <a:noFill/>
          <a:ln w="6350" cap="flat" cmpd="sng" algn="ctr">
            <a:solidFill>
              <a:sysClr val="windowText" lastClr="000000"/>
            </a:solidFill>
            <a:prstDash val="solid"/>
            <a:miter lim="800000"/>
            <a:tailEnd type="triangle"/>
          </a:ln>
          <a:effectLst/>
        </p:spPr>
      </p:cxnSp>
      <p:cxnSp>
        <p:nvCxnSpPr>
          <p:cNvPr id="179" name="Straight Arrow Connector 178">
            <a:extLst>
              <a:ext uri="{FF2B5EF4-FFF2-40B4-BE49-F238E27FC236}">
                <a16:creationId xmlns:a16="http://schemas.microsoft.com/office/drawing/2014/main" id="{BC762750-2E9A-6AE1-0FE9-383006164182}"/>
              </a:ext>
            </a:extLst>
          </p:cNvPr>
          <p:cNvCxnSpPr>
            <a:cxnSpLocks/>
            <a:stCxn id="174" idx="0"/>
            <a:endCxn id="175" idx="5"/>
          </p:cNvCxnSpPr>
          <p:nvPr/>
        </p:nvCxnSpPr>
        <p:spPr>
          <a:xfrm flipH="1" flipV="1">
            <a:off x="10771907" y="3627034"/>
            <a:ext cx="905251" cy="1370671"/>
          </a:xfrm>
          <a:prstGeom prst="straightConnector1">
            <a:avLst/>
          </a:prstGeom>
          <a:noFill/>
          <a:ln w="6350" cap="flat" cmpd="sng" algn="ctr">
            <a:solidFill>
              <a:sysClr val="windowText" lastClr="000000"/>
            </a:solidFill>
            <a:prstDash val="solid"/>
            <a:miter lim="800000"/>
            <a:tailEnd type="triangle"/>
          </a:ln>
          <a:effectLst/>
        </p:spPr>
      </p:cxnSp>
      <p:sp>
        <p:nvSpPr>
          <p:cNvPr id="180" name="Oval 179">
            <a:extLst>
              <a:ext uri="{FF2B5EF4-FFF2-40B4-BE49-F238E27FC236}">
                <a16:creationId xmlns:a16="http://schemas.microsoft.com/office/drawing/2014/main" id="{3F3BD658-881B-54F9-2693-00081AFB2B5C}"/>
              </a:ext>
            </a:extLst>
          </p:cNvPr>
          <p:cNvSpPr/>
          <p:nvPr/>
        </p:nvSpPr>
        <p:spPr>
          <a:xfrm>
            <a:off x="10634536" y="2607283"/>
            <a:ext cx="1510951" cy="832246"/>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C7D35ACC-54C3-461B-2FC7-6040B38B14F1}"/>
              </a:ext>
            </a:extLst>
          </p:cNvPr>
          <p:cNvSpPr txBox="1"/>
          <p:nvPr/>
        </p:nvSpPr>
        <p:spPr>
          <a:xfrm>
            <a:off x="10185386" y="1082565"/>
            <a:ext cx="960591" cy="461665"/>
          </a:xfrm>
          <a:prstGeom prst="rect">
            <a:avLst/>
          </a:prstGeom>
          <a:noFill/>
        </p:spPr>
        <p:txBody>
          <a:bodyPr wrap="square" rtlCol="0">
            <a:spAutoFit/>
          </a:bodyPr>
          <a:lstStyle/>
          <a:p>
            <a:pPr defTabSz="457200"/>
            <a:r>
              <a:rPr lang="en-US" sz="2400" b="1" dirty="0" err="1">
                <a:solidFill>
                  <a:srgbClr val="4472C4">
                    <a:lumMod val="50000"/>
                  </a:srgbClr>
                </a:solidFill>
                <a:latin typeface="Calibri" panose="020F0502020204030204"/>
              </a:rPr>
              <a:t>Tnoc</a:t>
            </a:r>
            <a:endParaRPr lang="en-US" sz="2400" b="1" dirty="0">
              <a:solidFill>
                <a:srgbClr val="4472C4">
                  <a:lumMod val="50000"/>
                </a:srgbClr>
              </a:solidFill>
              <a:latin typeface="Calibri" panose="020F0502020204030204"/>
            </a:endParaRPr>
          </a:p>
        </p:txBody>
      </p:sp>
      <p:cxnSp>
        <p:nvCxnSpPr>
          <p:cNvPr id="182" name="Straight Arrow Connector 181">
            <a:extLst>
              <a:ext uri="{FF2B5EF4-FFF2-40B4-BE49-F238E27FC236}">
                <a16:creationId xmlns:a16="http://schemas.microsoft.com/office/drawing/2014/main" id="{263EFC24-7409-48BF-EFA3-2DF32678A62F}"/>
              </a:ext>
            </a:extLst>
          </p:cNvPr>
          <p:cNvCxnSpPr>
            <a:cxnSpLocks/>
            <a:stCxn id="180" idx="1"/>
            <a:endCxn id="176" idx="6"/>
          </p:cNvCxnSpPr>
          <p:nvPr/>
        </p:nvCxnSpPr>
        <p:spPr>
          <a:xfrm flipH="1" flipV="1">
            <a:off x="10643454" y="2570022"/>
            <a:ext cx="212356" cy="159141"/>
          </a:xfrm>
          <a:prstGeom prst="straightConnector1">
            <a:avLst/>
          </a:prstGeom>
          <a:noFill/>
          <a:ln w="6350" cap="flat" cmpd="sng" algn="ctr">
            <a:solidFill>
              <a:sysClr val="windowText" lastClr="000000"/>
            </a:solidFill>
            <a:prstDash val="solid"/>
            <a:miter lim="800000"/>
            <a:tailEnd type="triangle"/>
          </a:ln>
          <a:effectLst/>
        </p:spPr>
      </p:cxnSp>
      <p:sp>
        <p:nvSpPr>
          <p:cNvPr id="190" name="TextBox 189">
            <a:extLst>
              <a:ext uri="{FF2B5EF4-FFF2-40B4-BE49-F238E27FC236}">
                <a16:creationId xmlns:a16="http://schemas.microsoft.com/office/drawing/2014/main" id="{83C6ABFD-6384-FD03-A24C-BB44924F41B9}"/>
              </a:ext>
            </a:extLst>
          </p:cNvPr>
          <p:cNvSpPr txBox="1"/>
          <p:nvPr/>
        </p:nvSpPr>
        <p:spPr>
          <a:xfrm>
            <a:off x="10667786" y="2789132"/>
            <a:ext cx="1477701" cy="626005"/>
          </a:xfrm>
          <a:prstGeom prst="rect">
            <a:avLst/>
          </a:prstGeom>
          <a:noFill/>
        </p:spPr>
        <p:txBody>
          <a:bodyPr wrap="square">
            <a:spAutoFit/>
          </a:bodyPr>
          <a:lstStyle/>
          <a:p>
            <a:pPr algn="ctr" defTabSz="457200">
              <a:lnSpc>
                <a:spcPct val="70000"/>
              </a:lnSpc>
            </a:pPr>
            <a:r>
              <a:rPr lang="en-US" sz="2400" b="1" dirty="0">
                <a:solidFill>
                  <a:schemeClr val="accent5">
                    <a:lumMod val="50000"/>
                  </a:schemeClr>
                </a:solidFill>
                <a:latin typeface="Calibri" panose="020F0502020204030204"/>
              </a:rPr>
              <a:t>Temporal </a:t>
            </a:r>
            <a:br>
              <a:rPr lang="en-US" sz="2400" b="1" dirty="0">
                <a:solidFill>
                  <a:schemeClr val="accent5">
                    <a:lumMod val="50000"/>
                  </a:schemeClr>
                </a:solidFill>
                <a:latin typeface="Calibri" panose="020F0502020204030204"/>
              </a:rPr>
            </a:br>
            <a:r>
              <a:rPr lang="en-US" sz="2400" b="1" dirty="0">
                <a:solidFill>
                  <a:schemeClr val="accent5">
                    <a:lumMod val="50000"/>
                  </a:schemeClr>
                </a:solidFill>
                <a:latin typeface="Calibri" panose="020F0502020204030204"/>
              </a:rPr>
              <a:t>Requests</a:t>
            </a:r>
          </a:p>
        </p:txBody>
      </p:sp>
      <p:sp>
        <p:nvSpPr>
          <p:cNvPr id="246" name="TextBox 245">
            <a:extLst>
              <a:ext uri="{FF2B5EF4-FFF2-40B4-BE49-F238E27FC236}">
                <a16:creationId xmlns:a16="http://schemas.microsoft.com/office/drawing/2014/main" id="{1926533F-4C09-9077-E7A0-8486C76BD935}"/>
              </a:ext>
            </a:extLst>
          </p:cNvPr>
          <p:cNvSpPr txBox="1"/>
          <p:nvPr/>
        </p:nvSpPr>
        <p:spPr>
          <a:xfrm>
            <a:off x="11070504" y="5019424"/>
            <a:ext cx="1236590" cy="626005"/>
          </a:xfrm>
          <a:prstGeom prst="rect">
            <a:avLst/>
          </a:prstGeom>
          <a:noFill/>
        </p:spPr>
        <p:txBody>
          <a:bodyPr wrap="square">
            <a:spAutoFit/>
          </a:bodyPr>
          <a:lstStyle/>
          <a:p>
            <a:pPr marR="0" lvl="0" indent="0" algn="ctr" defTabSz="457200" fontAlgn="auto">
              <a:lnSpc>
                <a:spcPct val="70000"/>
              </a:lnSpc>
              <a:spcBef>
                <a:spcPts val="0"/>
              </a:spcBef>
              <a:spcAft>
                <a:spcPts val="0"/>
              </a:spcAft>
              <a:buClrTx/>
              <a:buSzTx/>
              <a:buFontTx/>
              <a:buNone/>
              <a:tabLst/>
              <a:defRPr/>
            </a:pPr>
            <a:r>
              <a:rPr lang="en-US" sz="2400" b="1" dirty="0">
                <a:solidFill>
                  <a:srgbClr val="7030A0"/>
                </a:solidFill>
                <a:latin typeface="Calibri" panose="020F0502020204030204"/>
              </a:rPr>
              <a:t>bit</a:t>
            </a:r>
            <a:br>
              <a:rPr lang="en-US" sz="2400" b="1" dirty="0">
                <a:solidFill>
                  <a:srgbClr val="7030A0"/>
                </a:solidFill>
                <a:latin typeface="Calibri" panose="020F0502020204030204"/>
              </a:rPr>
            </a:br>
            <a:r>
              <a:rPr lang="en-US" sz="2400" b="1" dirty="0">
                <a:solidFill>
                  <a:srgbClr val="7030A0"/>
                </a:solidFill>
                <a:latin typeface="Calibri" panose="020F0502020204030204"/>
              </a:rPr>
              <a:t>width</a:t>
            </a:r>
          </a:p>
        </p:txBody>
      </p:sp>
      <p:sp>
        <p:nvSpPr>
          <p:cNvPr id="248" name="Oval 247">
            <a:extLst>
              <a:ext uri="{FF2B5EF4-FFF2-40B4-BE49-F238E27FC236}">
                <a16:creationId xmlns:a16="http://schemas.microsoft.com/office/drawing/2014/main" id="{97213F88-2586-2F3B-B4C5-06FF5CDB1E1D}"/>
              </a:ext>
            </a:extLst>
          </p:cNvPr>
          <p:cNvSpPr/>
          <p:nvPr/>
        </p:nvSpPr>
        <p:spPr>
          <a:xfrm>
            <a:off x="8018385" y="3622618"/>
            <a:ext cx="1247290" cy="584774"/>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9" name="Oval 248">
            <a:extLst>
              <a:ext uri="{FF2B5EF4-FFF2-40B4-BE49-F238E27FC236}">
                <a16:creationId xmlns:a16="http://schemas.microsoft.com/office/drawing/2014/main" id="{E0B82747-9998-654E-7577-BADBDF7033FA}"/>
              </a:ext>
            </a:extLst>
          </p:cNvPr>
          <p:cNvSpPr/>
          <p:nvPr/>
        </p:nvSpPr>
        <p:spPr>
          <a:xfrm>
            <a:off x="9302494" y="3684990"/>
            <a:ext cx="1181674" cy="615852"/>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50" name="Oval 249">
            <a:extLst>
              <a:ext uri="{FF2B5EF4-FFF2-40B4-BE49-F238E27FC236}">
                <a16:creationId xmlns:a16="http://schemas.microsoft.com/office/drawing/2014/main" id="{3BE3D338-5D53-32A3-EE74-1229D8C8A547}"/>
              </a:ext>
            </a:extLst>
          </p:cNvPr>
          <p:cNvSpPr/>
          <p:nvPr/>
        </p:nvSpPr>
        <p:spPr>
          <a:xfrm>
            <a:off x="9153352" y="3021766"/>
            <a:ext cx="617810" cy="388053"/>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51" name="Straight Arrow Connector 250">
            <a:extLst>
              <a:ext uri="{FF2B5EF4-FFF2-40B4-BE49-F238E27FC236}">
                <a16:creationId xmlns:a16="http://schemas.microsoft.com/office/drawing/2014/main" id="{E59A39F7-C591-4C52-53BE-56296C7D0DDF}"/>
              </a:ext>
            </a:extLst>
          </p:cNvPr>
          <p:cNvCxnSpPr>
            <a:cxnSpLocks/>
            <a:endCxn id="176" idx="2"/>
          </p:cNvCxnSpPr>
          <p:nvPr/>
        </p:nvCxnSpPr>
        <p:spPr>
          <a:xfrm flipV="1">
            <a:off x="9509967" y="2570022"/>
            <a:ext cx="515677" cy="451744"/>
          </a:xfrm>
          <a:prstGeom prst="straightConnector1">
            <a:avLst/>
          </a:prstGeom>
          <a:noFill/>
          <a:ln w="6350" cap="flat" cmpd="sng" algn="ctr">
            <a:solidFill>
              <a:sysClr val="windowText" lastClr="000000"/>
            </a:solidFill>
            <a:prstDash val="solid"/>
            <a:miter lim="800000"/>
            <a:tailEnd type="triangle"/>
          </a:ln>
          <a:effectLst/>
        </p:spPr>
      </p:cxnSp>
      <p:cxnSp>
        <p:nvCxnSpPr>
          <p:cNvPr id="252" name="Straight Arrow Connector 251">
            <a:extLst>
              <a:ext uri="{FF2B5EF4-FFF2-40B4-BE49-F238E27FC236}">
                <a16:creationId xmlns:a16="http://schemas.microsoft.com/office/drawing/2014/main" id="{58BD9B29-7D53-BBD3-C6C1-2FD50D3FEF3D}"/>
              </a:ext>
            </a:extLst>
          </p:cNvPr>
          <p:cNvCxnSpPr>
            <a:cxnSpLocks/>
            <a:endCxn id="250" idx="3"/>
          </p:cNvCxnSpPr>
          <p:nvPr/>
        </p:nvCxnSpPr>
        <p:spPr>
          <a:xfrm flipV="1">
            <a:off x="9065781" y="3352990"/>
            <a:ext cx="178047" cy="342785"/>
          </a:xfrm>
          <a:prstGeom prst="straightConnector1">
            <a:avLst/>
          </a:prstGeom>
          <a:noFill/>
          <a:ln w="6350" cap="flat" cmpd="sng" algn="ctr">
            <a:solidFill>
              <a:sysClr val="windowText" lastClr="000000"/>
            </a:solidFill>
            <a:prstDash val="solid"/>
            <a:miter lim="800000"/>
            <a:tailEnd type="triangle"/>
          </a:ln>
          <a:effectLst/>
        </p:spPr>
      </p:cxnSp>
      <p:cxnSp>
        <p:nvCxnSpPr>
          <p:cNvPr id="253" name="Straight Arrow Connector 252">
            <a:extLst>
              <a:ext uri="{FF2B5EF4-FFF2-40B4-BE49-F238E27FC236}">
                <a16:creationId xmlns:a16="http://schemas.microsoft.com/office/drawing/2014/main" id="{D1A3693B-FD19-13B3-9A18-F4A3C169848D}"/>
              </a:ext>
            </a:extLst>
          </p:cNvPr>
          <p:cNvCxnSpPr>
            <a:cxnSpLocks/>
            <a:stCxn id="249" idx="0"/>
            <a:endCxn id="250" idx="5"/>
          </p:cNvCxnSpPr>
          <p:nvPr/>
        </p:nvCxnSpPr>
        <p:spPr>
          <a:xfrm flipH="1" flipV="1">
            <a:off x="9680686" y="3352990"/>
            <a:ext cx="212645" cy="332000"/>
          </a:xfrm>
          <a:prstGeom prst="straightConnector1">
            <a:avLst/>
          </a:prstGeom>
          <a:noFill/>
          <a:ln w="635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255" name="TextBox 254">
                <a:extLst>
                  <a:ext uri="{FF2B5EF4-FFF2-40B4-BE49-F238E27FC236}">
                    <a16:creationId xmlns:a16="http://schemas.microsoft.com/office/drawing/2014/main" id="{8F897CE8-27F0-E7A3-5079-7C2E48843E3D}"/>
                  </a:ext>
                </a:extLst>
              </p:cNvPr>
              <p:cNvSpPr txBox="1"/>
              <p:nvPr/>
            </p:nvSpPr>
            <p:spPr>
              <a:xfrm rot="16200000">
                <a:off x="9233580" y="2798820"/>
                <a:ext cx="492443" cy="639916"/>
              </a:xfrm>
              <a:prstGeom prst="rect">
                <a:avLst/>
              </a:prstGeom>
              <a:noFill/>
            </p:spPr>
            <p:txBody>
              <a:bodyPr vert="vert" wrap="square">
                <a:spAutoFit/>
              </a:bodyPr>
              <a:lstStyle/>
              <a:p>
                <a:pPr algn="ctr" defTabSz="457200"/>
                <a14:m>
                  <m:oMathPara xmlns:m="http://schemas.openxmlformats.org/officeDocument/2006/math">
                    <m:oMathParaPr>
                      <m:jc m:val="centerGroup"/>
                    </m:oMathParaPr>
                    <m:oMath xmlns:m="http://schemas.openxmlformats.org/officeDocument/2006/math">
                      <m:r>
                        <a:rPr kumimoji="0" lang="en-US" sz="3200" b="1"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rPr>
                        <m:t>÷</m:t>
                      </m:r>
                    </m:oMath>
                  </m:oMathPara>
                </a14:m>
                <a:endParaRPr kumimoji="0" lang="en-US" sz="3200" b="1" i="0" u="none" strike="noStrike" kern="0" cap="none" spc="0" normalizeH="0" baseline="0" noProof="0" dirty="0">
                  <a:ln>
                    <a:noFill/>
                  </a:ln>
                  <a:solidFill>
                    <a:srgbClr val="C00000"/>
                  </a:solidFill>
                  <a:effectLst/>
                  <a:uLnTx/>
                  <a:uFillTx/>
                  <a:latin typeface="Calibri" panose="020F0502020204030204"/>
                </a:endParaRPr>
              </a:p>
            </p:txBody>
          </p:sp>
        </mc:Choice>
        <mc:Fallback xmlns="">
          <p:sp>
            <p:nvSpPr>
              <p:cNvPr id="255" name="TextBox 254">
                <a:extLst>
                  <a:ext uri="{FF2B5EF4-FFF2-40B4-BE49-F238E27FC236}">
                    <a16:creationId xmlns:a16="http://schemas.microsoft.com/office/drawing/2014/main" id="{8F897CE8-27F0-E7A3-5079-7C2E48843E3D}"/>
                  </a:ext>
                </a:extLst>
              </p:cNvPr>
              <p:cNvSpPr txBox="1">
                <a:spLocks noRot="1" noChangeAspect="1" noMove="1" noResize="1" noEditPoints="1" noAdjustHandles="1" noChangeArrowheads="1" noChangeShapeType="1" noTextEdit="1"/>
              </p:cNvSpPr>
              <p:nvPr/>
            </p:nvSpPr>
            <p:spPr>
              <a:xfrm rot="16200000">
                <a:off x="9233580" y="2798820"/>
                <a:ext cx="492443" cy="639916"/>
              </a:xfrm>
              <a:prstGeom prst="rect">
                <a:avLst/>
              </a:prstGeom>
              <a:blipFill>
                <a:blip r:embed="rId3"/>
                <a:stretch>
                  <a:fillRect/>
                </a:stretch>
              </a:blipFill>
            </p:spPr>
            <p:txBody>
              <a:bodyPr/>
              <a:lstStyle/>
              <a:p>
                <a:r>
                  <a:rPr lang="en-US">
                    <a:noFill/>
                  </a:rPr>
                  <a:t> </a:t>
                </a:r>
              </a:p>
            </p:txBody>
          </p:sp>
        </mc:Fallback>
      </mc:AlternateContent>
      <p:sp>
        <p:nvSpPr>
          <p:cNvPr id="259" name="TextBox 258">
            <a:extLst>
              <a:ext uri="{FF2B5EF4-FFF2-40B4-BE49-F238E27FC236}">
                <a16:creationId xmlns:a16="http://schemas.microsoft.com/office/drawing/2014/main" id="{61AC1DC3-FA08-2984-6B9F-0D0D4EF6EB77}"/>
              </a:ext>
            </a:extLst>
          </p:cNvPr>
          <p:cNvSpPr txBox="1"/>
          <p:nvPr/>
        </p:nvSpPr>
        <p:spPr>
          <a:xfrm>
            <a:off x="9587877" y="4578860"/>
            <a:ext cx="1783080" cy="626005"/>
          </a:xfrm>
          <a:prstGeom prst="rect">
            <a:avLst/>
          </a:prstGeom>
          <a:noFill/>
        </p:spPr>
        <p:txBody>
          <a:bodyPr wrap="square">
            <a:spAutoFit/>
          </a:bodyPr>
          <a:lstStyle/>
          <a:p>
            <a:pPr marR="0" lvl="0" indent="0" algn="ctr" defTabSz="457200" fontAlgn="auto">
              <a:lnSpc>
                <a:spcPct val="70000"/>
              </a:lnSpc>
              <a:spcBef>
                <a:spcPts val="0"/>
              </a:spcBef>
              <a:spcAft>
                <a:spcPts val="0"/>
              </a:spcAft>
              <a:buClrTx/>
              <a:buSzTx/>
              <a:buFontTx/>
              <a:buNone/>
              <a:tabLst/>
              <a:defRPr/>
            </a:pPr>
            <a:r>
              <a:rPr lang="en-US" sz="2400" b="1" dirty="0">
                <a:solidFill>
                  <a:schemeClr val="accent5">
                    <a:lumMod val="50000"/>
                  </a:schemeClr>
                </a:solidFill>
                <a:latin typeface="Calibri" panose="020F0502020204030204"/>
              </a:rPr>
              <a:t>Packets/ Workgroup</a:t>
            </a:r>
          </a:p>
        </p:txBody>
      </p:sp>
      <p:sp>
        <p:nvSpPr>
          <p:cNvPr id="280" name="TextBox 279">
            <a:extLst>
              <a:ext uri="{FF2B5EF4-FFF2-40B4-BE49-F238E27FC236}">
                <a16:creationId xmlns:a16="http://schemas.microsoft.com/office/drawing/2014/main" id="{77A137CC-3295-2F86-DB15-1AE786E6463D}"/>
              </a:ext>
            </a:extLst>
          </p:cNvPr>
          <p:cNvSpPr txBox="1"/>
          <p:nvPr/>
        </p:nvSpPr>
        <p:spPr>
          <a:xfrm>
            <a:off x="9101588" y="3765988"/>
            <a:ext cx="1581652" cy="626005"/>
          </a:xfrm>
          <a:prstGeom prst="rect">
            <a:avLst/>
          </a:prstGeom>
          <a:noFill/>
        </p:spPr>
        <p:txBody>
          <a:bodyPr wrap="square">
            <a:spAutoFit/>
          </a:bodyPr>
          <a:lstStyle/>
          <a:p>
            <a:pPr marR="0" lvl="0" indent="0" algn="ctr" defTabSz="457200" fontAlgn="auto">
              <a:lnSpc>
                <a:spcPct val="70000"/>
              </a:lnSpc>
              <a:spcBef>
                <a:spcPts val="0"/>
              </a:spcBef>
              <a:spcAft>
                <a:spcPts val="0"/>
              </a:spcAft>
              <a:buClrTx/>
              <a:buSzTx/>
              <a:buFontTx/>
              <a:buNone/>
              <a:tabLst/>
              <a:defRPr/>
            </a:pPr>
            <a:r>
              <a:rPr lang="en-US" sz="2400" b="1" dirty="0">
                <a:solidFill>
                  <a:srgbClr val="7030A0"/>
                </a:solidFill>
                <a:latin typeface="Calibri" panose="020F0502020204030204"/>
              </a:rPr>
              <a:t>#unicast</a:t>
            </a:r>
            <a:br>
              <a:rPr lang="en-US" sz="2400" b="1" dirty="0">
                <a:solidFill>
                  <a:srgbClr val="7030A0"/>
                </a:solidFill>
                <a:latin typeface="Calibri" panose="020F0502020204030204"/>
              </a:rPr>
            </a:br>
            <a:r>
              <a:rPr lang="en-US" sz="2400" b="1" dirty="0">
                <a:solidFill>
                  <a:srgbClr val="7030A0"/>
                </a:solidFill>
                <a:latin typeface="Calibri" panose="020F0502020204030204"/>
              </a:rPr>
              <a:t>links</a:t>
            </a:r>
          </a:p>
        </p:txBody>
      </p:sp>
      <p:cxnSp>
        <p:nvCxnSpPr>
          <p:cNvPr id="7" name="Straight Arrow Connector 6">
            <a:extLst>
              <a:ext uri="{FF2B5EF4-FFF2-40B4-BE49-F238E27FC236}">
                <a16:creationId xmlns:a16="http://schemas.microsoft.com/office/drawing/2014/main" id="{40A97419-1964-ECA7-32D3-FD8BF1B82F9B}"/>
              </a:ext>
            </a:extLst>
          </p:cNvPr>
          <p:cNvCxnSpPr>
            <a:cxnSpLocks/>
            <a:stCxn id="31" idx="0"/>
          </p:cNvCxnSpPr>
          <p:nvPr/>
        </p:nvCxnSpPr>
        <p:spPr>
          <a:xfrm flipV="1">
            <a:off x="10317003" y="1526425"/>
            <a:ext cx="724882" cy="832883"/>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C185CE8-D59C-B486-C238-70F1A799D9B1}"/>
              </a:ext>
            </a:extLst>
          </p:cNvPr>
          <p:cNvSpPr txBox="1"/>
          <p:nvPr/>
        </p:nvSpPr>
        <p:spPr>
          <a:xfrm>
            <a:off x="9461334" y="1922135"/>
            <a:ext cx="1029705" cy="461665"/>
          </a:xfrm>
          <a:prstGeom prst="rect">
            <a:avLst/>
          </a:prstGeom>
          <a:noFill/>
        </p:spPr>
        <p:txBody>
          <a:bodyPr wrap="none" rtlCol="0">
            <a:spAutoFit/>
          </a:bodyPr>
          <a:lstStyle/>
          <a:p>
            <a:pPr defTabSz="457200"/>
            <a:r>
              <a:rPr lang="en-US" sz="2400" b="1" dirty="0">
                <a:solidFill>
                  <a:srgbClr val="4472C4">
                    <a:lumMod val="50000"/>
                  </a:srgbClr>
                </a:solidFill>
                <a:latin typeface="Calibri" panose="020F0502020204030204"/>
              </a:rPr>
              <a:t>Tnoc-1</a:t>
            </a:r>
          </a:p>
        </p:txBody>
      </p:sp>
      <p:pic>
        <p:nvPicPr>
          <p:cNvPr id="14" name="Picture 13">
            <a:extLst>
              <a:ext uri="{FF2B5EF4-FFF2-40B4-BE49-F238E27FC236}">
                <a16:creationId xmlns:a16="http://schemas.microsoft.com/office/drawing/2014/main" id="{16F9E680-7D8B-3AB6-1C73-EFDC7C0DA0CF}"/>
              </a:ext>
            </a:extLst>
          </p:cNvPr>
          <p:cNvPicPr>
            <a:picLocks noChangeAspect="1"/>
          </p:cNvPicPr>
          <p:nvPr/>
        </p:nvPicPr>
        <p:blipFill>
          <a:blip r:embed="rId4"/>
          <a:stretch>
            <a:fillRect/>
          </a:stretch>
        </p:blipFill>
        <p:spPr>
          <a:xfrm>
            <a:off x="4543049" y="3853979"/>
            <a:ext cx="3000592" cy="2420646"/>
          </a:xfrm>
          <a:prstGeom prst="rect">
            <a:avLst/>
          </a:prstGeom>
        </p:spPr>
      </p:pic>
      <p:sp>
        <p:nvSpPr>
          <p:cNvPr id="15" name="TextBox 14">
            <a:extLst>
              <a:ext uri="{FF2B5EF4-FFF2-40B4-BE49-F238E27FC236}">
                <a16:creationId xmlns:a16="http://schemas.microsoft.com/office/drawing/2014/main" id="{FC182D40-1C3D-2F35-C33A-F9DB395B0DA7}"/>
              </a:ext>
            </a:extLst>
          </p:cNvPr>
          <p:cNvSpPr txBox="1"/>
          <p:nvPr/>
        </p:nvSpPr>
        <p:spPr>
          <a:xfrm>
            <a:off x="2559644" y="3812856"/>
            <a:ext cx="1724831" cy="461665"/>
          </a:xfrm>
          <a:prstGeom prst="rect">
            <a:avLst/>
          </a:prstGeom>
          <a:noFill/>
        </p:spPr>
        <p:txBody>
          <a:bodyPr wrap="none" rtlCol="0">
            <a:spAutoFit/>
          </a:bodyPr>
          <a:lstStyle/>
          <a:p>
            <a:r>
              <a:rPr lang="en-US" sz="2400" b="1" dirty="0">
                <a:solidFill>
                  <a:srgbClr val="000099"/>
                </a:solidFill>
                <a:latin typeface="Calibri Light" panose="020F0302020204030204" pitchFamily="34" charset="0"/>
                <a:cs typeface="Calibri Light" panose="020F0302020204030204" pitchFamily="34" charset="0"/>
              </a:rPr>
              <a:t>Workgroup1</a:t>
            </a:r>
          </a:p>
        </p:txBody>
      </p:sp>
      <p:sp>
        <p:nvSpPr>
          <p:cNvPr id="16" name="TextBox 15">
            <a:extLst>
              <a:ext uri="{FF2B5EF4-FFF2-40B4-BE49-F238E27FC236}">
                <a16:creationId xmlns:a16="http://schemas.microsoft.com/office/drawing/2014/main" id="{772331FC-1073-5189-C559-6107D70076BE}"/>
              </a:ext>
            </a:extLst>
          </p:cNvPr>
          <p:cNvSpPr txBox="1"/>
          <p:nvPr/>
        </p:nvSpPr>
        <p:spPr>
          <a:xfrm>
            <a:off x="2526204" y="4473295"/>
            <a:ext cx="1724831" cy="461665"/>
          </a:xfrm>
          <a:prstGeom prst="rect">
            <a:avLst/>
          </a:prstGeom>
          <a:noFill/>
        </p:spPr>
        <p:txBody>
          <a:bodyPr wrap="none" rtlCol="0">
            <a:spAutoFit/>
          </a:bodyPr>
          <a:lstStyle/>
          <a:p>
            <a:r>
              <a:rPr lang="en-US" sz="2400" b="1" dirty="0">
                <a:solidFill>
                  <a:srgbClr val="0000FF"/>
                </a:solidFill>
                <a:latin typeface="Calibri Light" panose="020F0302020204030204" pitchFamily="34" charset="0"/>
                <a:cs typeface="Calibri Light" panose="020F0302020204030204" pitchFamily="34" charset="0"/>
              </a:rPr>
              <a:t>Workgroup2</a:t>
            </a:r>
          </a:p>
        </p:txBody>
      </p:sp>
      <p:sp>
        <p:nvSpPr>
          <p:cNvPr id="20" name="TextBox 19">
            <a:extLst>
              <a:ext uri="{FF2B5EF4-FFF2-40B4-BE49-F238E27FC236}">
                <a16:creationId xmlns:a16="http://schemas.microsoft.com/office/drawing/2014/main" id="{AB083F1F-B690-273D-0785-90B6FAE3C45E}"/>
              </a:ext>
            </a:extLst>
          </p:cNvPr>
          <p:cNvSpPr txBox="1"/>
          <p:nvPr/>
        </p:nvSpPr>
        <p:spPr>
          <a:xfrm>
            <a:off x="2544551" y="5133734"/>
            <a:ext cx="1724831" cy="461665"/>
          </a:xfrm>
          <a:prstGeom prst="rect">
            <a:avLst/>
          </a:prstGeom>
          <a:noFill/>
        </p:spPr>
        <p:txBody>
          <a:bodyPr wrap="none" rtlCol="0">
            <a:spAutoFit/>
          </a:bodyPr>
          <a:lstStyle/>
          <a:p>
            <a:r>
              <a:rPr lang="en-US" sz="2400" b="1" dirty="0">
                <a:solidFill>
                  <a:srgbClr val="3366FF"/>
                </a:solidFill>
                <a:latin typeface="Calibri Light" panose="020F0302020204030204" pitchFamily="34" charset="0"/>
                <a:cs typeface="Calibri Light" panose="020F0302020204030204" pitchFamily="34" charset="0"/>
              </a:rPr>
              <a:t>Workgroup3</a:t>
            </a:r>
          </a:p>
        </p:txBody>
      </p:sp>
      <p:sp>
        <p:nvSpPr>
          <p:cNvPr id="22" name="TextBox 21">
            <a:extLst>
              <a:ext uri="{FF2B5EF4-FFF2-40B4-BE49-F238E27FC236}">
                <a16:creationId xmlns:a16="http://schemas.microsoft.com/office/drawing/2014/main" id="{3F60950A-5E70-C572-D45D-E3589032B541}"/>
              </a:ext>
            </a:extLst>
          </p:cNvPr>
          <p:cNvSpPr txBox="1"/>
          <p:nvPr/>
        </p:nvSpPr>
        <p:spPr>
          <a:xfrm>
            <a:off x="2544550" y="5781424"/>
            <a:ext cx="1724831" cy="461665"/>
          </a:xfrm>
          <a:prstGeom prst="rect">
            <a:avLst/>
          </a:prstGeom>
          <a:noFill/>
        </p:spPr>
        <p:txBody>
          <a:bodyPr wrap="none" rtlCol="0">
            <a:spAutoFit/>
          </a:bodyPr>
          <a:lstStyle/>
          <a:p>
            <a:r>
              <a:rPr lang="en-US" sz="2400" b="1" dirty="0">
                <a:solidFill>
                  <a:srgbClr val="00CCFF"/>
                </a:solidFill>
                <a:latin typeface="Calibri Light" panose="020F0302020204030204" pitchFamily="34" charset="0"/>
                <a:cs typeface="Calibri Light" panose="020F0302020204030204" pitchFamily="34" charset="0"/>
              </a:rPr>
              <a:t>Workgroup4</a:t>
            </a:r>
          </a:p>
        </p:txBody>
      </p:sp>
      <p:sp>
        <p:nvSpPr>
          <p:cNvPr id="31" name="TextBox 30">
            <a:extLst>
              <a:ext uri="{FF2B5EF4-FFF2-40B4-BE49-F238E27FC236}">
                <a16:creationId xmlns:a16="http://schemas.microsoft.com/office/drawing/2014/main" id="{FB78B82B-9C19-825E-A129-93D3831EC8BA}"/>
              </a:ext>
            </a:extLst>
          </p:cNvPr>
          <p:cNvSpPr txBox="1"/>
          <p:nvPr/>
        </p:nvSpPr>
        <p:spPr>
          <a:xfrm>
            <a:off x="10058400" y="2359308"/>
            <a:ext cx="517205" cy="58477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2060"/>
                </a:solidFill>
                <a:effectLst/>
                <a:uLnTx/>
                <a:uFillTx/>
                <a:latin typeface="Calibri" panose="020F0502020204030204"/>
                <a:ea typeface="+mn-ea"/>
                <a:cs typeface="+mn-cs"/>
              </a:rPr>
              <a:t>*</a:t>
            </a:r>
            <a:endParaRPr kumimoji="0" lang="en-US" sz="2000" b="0"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224" name="TextBox 223">
            <a:extLst>
              <a:ext uri="{FF2B5EF4-FFF2-40B4-BE49-F238E27FC236}">
                <a16:creationId xmlns:a16="http://schemas.microsoft.com/office/drawing/2014/main" id="{1B08653F-AD85-D4A3-6080-15814A40273B}"/>
              </a:ext>
            </a:extLst>
          </p:cNvPr>
          <p:cNvSpPr txBox="1"/>
          <p:nvPr/>
        </p:nvSpPr>
        <p:spPr>
          <a:xfrm>
            <a:off x="4215643" y="3374916"/>
            <a:ext cx="3490892" cy="461665"/>
          </a:xfrm>
          <a:prstGeom prst="rect">
            <a:avLst/>
          </a:prstGeom>
          <a:noFill/>
        </p:spPr>
        <p:txBody>
          <a:bodyPr wrap="none" rtlCol="0">
            <a:spAutoFit/>
          </a:bodyPr>
          <a:lstStyle/>
          <a:p>
            <a:r>
              <a:rPr lang="en-US" sz="2400" dirty="0">
                <a:solidFill>
                  <a:srgbClr val="000099"/>
                </a:solidFill>
              </a:rPr>
              <a:t>All PEs receive Tensor[0:x]</a:t>
            </a:r>
          </a:p>
        </p:txBody>
      </p:sp>
      <p:sp>
        <p:nvSpPr>
          <p:cNvPr id="225" name="Rectangle 224">
            <a:extLst>
              <a:ext uri="{FF2B5EF4-FFF2-40B4-BE49-F238E27FC236}">
                <a16:creationId xmlns:a16="http://schemas.microsoft.com/office/drawing/2014/main" id="{FCDB10B9-261F-AA11-1BEF-29AA0500C3E6}"/>
              </a:ext>
            </a:extLst>
          </p:cNvPr>
          <p:cNvSpPr/>
          <p:nvPr/>
        </p:nvSpPr>
        <p:spPr>
          <a:xfrm>
            <a:off x="4573529" y="3764215"/>
            <a:ext cx="3000592" cy="627646"/>
          </a:xfrm>
          <a:prstGeom prst="rect">
            <a:avLst/>
          </a:prstGeom>
          <a:noFill/>
          <a:ln w="381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AA79691E-B1ED-E609-F4D8-13E2E3764B87}"/>
              </a:ext>
            </a:extLst>
          </p:cNvPr>
          <p:cNvSpPr txBox="1"/>
          <p:nvPr/>
        </p:nvSpPr>
        <p:spPr>
          <a:xfrm>
            <a:off x="4144010" y="6356475"/>
            <a:ext cx="3798669" cy="461665"/>
          </a:xfrm>
          <a:prstGeom prst="rect">
            <a:avLst/>
          </a:prstGeom>
          <a:noFill/>
        </p:spPr>
        <p:txBody>
          <a:bodyPr wrap="none" rtlCol="0">
            <a:spAutoFit/>
          </a:bodyPr>
          <a:lstStyle/>
          <a:p>
            <a:r>
              <a:rPr lang="en-US" sz="2400" dirty="0">
                <a:solidFill>
                  <a:srgbClr val="00CCFF"/>
                </a:solidFill>
              </a:rPr>
              <a:t>All PEs receive Tensor[3x:4x]</a:t>
            </a:r>
          </a:p>
        </p:txBody>
      </p:sp>
      <p:sp>
        <p:nvSpPr>
          <p:cNvPr id="227" name="Rectangle 226">
            <a:extLst>
              <a:ext uri="{FF2B5EF4-FFF2-40B4-BE49-F238E27FC236}">
                <a16:creationId xmlns:a16="http://schemas.microsoft.com/office/drawing/2014/main" id="{80256B97-F4B5-C6BB-F6F6-C03C3171FB5E}"/>
              </a:ext>
            </a:extLst>
          </p:cNvPr>
          <p:cNvSpPr/>
          <p:nvPr/>
        </p:nvSpPr>
        <p:spPr>
          <a:xfrm>
            <a:off x="4558289" y="5745415"/>
            <a:ext cx="3000592" cy="627646"/>
          </a:xfrm>
          <a:prstGeom prst="rect">
            <a:avLst/>
          </a:prstGeom>
          <a:noFill/>
          <a:ln w="381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46A82C46-109C-0233-9661-C60108E38C3E}"/>
              </a:ext>
            </a:extLst>
          </p:cNvPr>
          <p:cNvSpPr/>
          <p:nvPr/>
        </p:nvSpPr>
        <p:spPr>
          <a:xfrm>
            <a:off x="332858" y="3885777"/>
            <a:ext cx="1062739" cy="2130837"/>
          </a:xfrm>
          <a:prstGeom prst="rect">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B050"/>
                </a:solidFill>
                <a:latin typeface="Calibri Light" panose="020F0302020204030204" pitchFamily="34" charset="0"/>
                <a:cs typeface="Calibri Light" panose="020F0302020204030204" pitchFamily="34" charset="0"/>
              </a:rPr>
              <a:t>Source</a:t>
            </a:r>
            <a:br>
              <a:rPr lang="en-US" sz="2400" b="1" dirty="0">
                <a:solidFill>
                  <a:srgbClr val="00B050"/>
                </a:solidFill>
                <a:latin typeface="Calibri Light" panose="020F0302020204030204" pitchFamily="34" charset="0"/>
                <a:cs typeface="Calibri Light" panose="020F0302020204030204" pitchFamily="34" charset="0"/>
              </a:rPr>
            </a:br>
            <a:r>
              <a:rPr lang="en-US" sz="2400" b="1" dirty="0">
                <a:solidFill>
                  <a:srgbClr val="00B050"/>
                </a:solidFill>
                <a:latin typeface="Calibri Light" panose="020F0302020204030204" pitchFamily="34" charset="0"/>
                <a:cs typeface="Calibri Light" panose="020F0302020204030204" pitchFamily="34" charset="0"/>
              </a:rPr>
              <a:t>Buffer</a:t>
            </a:r>
          </a:p>
        </p:txBody>
      </p:sp>
      <p:sp>
        <p:nvSpPr>
          <p:cNvPr id="237" name="TextBox 236">
            <a:extLst>
              <a:ext uri="{FF2B5EF4-FFF2-40B4-BE49-F238E27FC236}">
                <a16:creationId xmlns:a16="http://schemas.microsoft.com/office/drawing/2014/main" id="{1822AD61-8BB1-0E7E-B5B0-75BCBCBB37B5}"/>
              </a:ext>
            </a:extLst>
          </p:cNvPr>
          <p:cNvSpPr txBox="1"/>
          <p:nvPr/>
        </p:nvSpPr>
        <p:spPr>
          <a:xfrm>
            <a:off x="7779797" y="3638581"/>
            <a:ext cx="1783080" cy="626005"/>
          </a:xfrm>
          <a:prstGeom prst="rect">
            <a:avLst/>
          </a:prstGeom>
          <a:noFill/>
        </p:spPr>
        <p:txBody>
          <a:bodyPr wrap="square">
            <a:spAutoFit/>
          </a:bodyPr>
          <a:lstStyle/>
          <a:p>
            <a:pPr marR="0" lvl="0" indent="0" algn="ctr" defTabSz="457200" fontAlgn="auto">
              <a:lnSpc>
                <a:spcPct val="70000"/>
              </a:lnSpc>
              <a:spcBef>
                <a:spcPts val="0"/>
              </a:spcBef>
              <a:spcAft>
                <a:spcPts val="0"/>
              </a:spcAft>
              <a:buClrTx/>
              <a:buSzTx/>
              <a:buFontTx/>
              <a:buNone/>
              <a:tabLst/>
              <a:defRPr/>
            </a:pPr>
            <a:r>
              <a:rPr lang="en-US" sz="2400" b="1" dirty="0">
                <a:solidFill>
                  <a:schemeClr val="accent5">
                    <a:lumMod val="50000"/>
                  </a:schemeClr>
                </a:solidFill>
                <a:latin typeface="Calibri" panose="020F0502020204030204"/>
              </a:rPr>
              <a:t>#Work</a:t>
            </a:r>
            <a:br>
              <a:rPr lang="en-US" sz="2400" b="1" dirty="0">
                <a:solidFill>
                  <a:schemeClr val="accent5">
                    <a:lumMod val="50000"/>
                  </a:schemeClr>
                </a:solidFill>
                <a:latin typeface="Calibri" panose="020F0502020204030204"/>
              </a:rPr>
            </a:br>
            <a:r>
              <a:rPr lang="en-US" sz="2400" b="1" dirty="0">
                <a:solidFill>
                  <a:schemeClr val="accent5">
                    <a:lumMod val="50000"/>
                  </a:schemeClr>
                </a:solidFill>
                <a:latin typeface="Calibri" panose="020F0502020204030204"/>
              </a:rPr>
              <a:t>groups</a:t>
            </a:r>
          </a:p>
        </p:txBody>
      </p:sp>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94985104-DF23-6BD9-12B9-6B4A85D3FE46}"/>
                  </a:ext>
                </a:extLst>
              </p:cNvPr>
              <p:cNvSpPr txBox="1"/>
              <p:nvPr/>
            </p:nvSpPr>
            <p:spPr>
              <a:xfrm rot="16200000">
                <a:off x="10345707" y="3088567"/>
                <a:ext cx="492443" cy="639916"/>
              </a:xfrm>
              <a:prstGeom prst="rect">
                <a:avLst/>
              </a:prstGeom>
              <a:noFill/>
            </p:spPr>
            <p:txBody>
              <a:bodyPr vert="vert" wrap="square">
                <a:spAutoFit/>
              </a:bodyPr>
              <a:lstStyle/>
              <a:p>
                <a:pPr algn="ctr" defTabSz="457200"/>
                <a14:m>
                  <m:oMathPara xmlns:m="http://schemas.openxmlformats.org/officeDocument/2006/math">
                    <m:oMathParaPr>
                      <m:jc m:val="centerGroup"/>
                    </m:oMathParaPr>
                    <m:oMath xmlns:m="http://schemas.openxmlformats.org/officeDocument/2006/math">
                      <m:r>
                        <a:rPr kumimoji="0" lang="en-US" sz="3200" b="1"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rPr>
                        <m:t>÷</m:t>
                      </m:r>
                    </m:oMath>
                  </m:oMathPara>
                </a14:m>
                <a:endParaRPr kumimoji="0" lang="en-US" sz="3200" b="1" i="0" u="none" strike="noStrike" kern="0" cap="none" spc="0" normalizeH="0" baseline="0" noProof="0" dirty="0">
                  <a:ln>
                    <a:noFill/>
                  </a:ln>
                  <a:solidFill>
                    <a:srgbClr val="C00000"/>
                  </a:solidFill>
                  <a:effectLst/>
                  <a:uLnTx/>
                  <a:uFillTx/>
                  <a:latin typeface="Calibri" panose="020F0502020204030204"/>
                </a:endParaRPr>
              </a:p>
            </p:txBody>
          </p:sp>
        </mc:Choice>
        <mc:Fallback xmlns="">
          <p:sp>
            <p:nvSpPr>
              <p:cNvPr id="240" name="TextBox 239">
                <a:extLst>
                  <a:ext uri="{FF2B5EF4-FFF2-40B4-BE49-F238E27FC236}">
                    <a16:creationId xmlns:a16="http://schemas.microsoft.com/office/drawing/2014/main" id="{94985104-DF23-6BD9-12B9-6B4A85D3FE46}"/>
                  </a:ext>
                </a:extLst>
              </p:cNvPr>
              <p:cNvSpPr txBox="1">
                <a:spLocks noRot="1" noChangeAspect="1" noMove="1" noResize="1" noEditPoints="1" noAdjustHandles="1" noChangeArrowheads="1" noChangeShapeType="1" noTextEdit="1"/>
              </p:cNvSpPr>
              <p:nvPr/>
            </p:nvSpPr>
            <p:spPr>
              <a:xfrm rot="16200000">
                <a:off x="10345707" y="3088567"/>
                <a:ext cx="492443" cy="639916"/>
              </a:xfrm>
              <a:prstGeom prst="rect">
                <a:avLst/>
              </a:prstGeom>
              <a:blipFill>
                <a:blip r:embed="rId5"/>
                <a:stretch>
                  <a:fillRect/>
                </a:stretch>
              </a:blipFill>
            </p:spPr>
            <p:txBody>
              <a:bodyPr/>
              <a:lstStyle/>
              <a:p>
                <a:r>
                  <a:rPr lang="en-US">
                    <a:noFill/>
                  </a:rPr>
                  <a:t> </a:t>
                </a:r>
              </a:p>
            </p:txBody>
          </p:sp>
        </mc:Fallback>
      </mc:AlternateContent>
      <p:cxnSp>
        <p:nvCxnSpPr>
          <p:cNvPr id="245" name="Straight Arrow Connector 244">
            <a:extLst>
              <a:ext uri="{FF2B5EF4-FFF2-40B4-BE49-F238E27FC236}">
                <a16:creationId xmlns:a16="http://schemas.microsoft.com/office/drawing/2014/main" id="{44B2189E-FCA7-08E7-2C9F-093E7B992B8A}"/>
              </a:ext>
            </a:extLst>
          </p:cNvPr>
          <p:cNvCxnSpPr/>
          <p:nvPr/>
        </p:nvCxnSpPr>
        <p:spPr>
          <a:xfrm>
            <a:off x="1517532" y="4704127"/>
            <a:ext cx="844668" cy="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247" name="Straight Arrow Connector 246">
            <a:extLst>
              <a:ext uri="{FF2B5EF4-FFF2-40B4-BE49-F238E27FC236}">
                <a16:creationId xmlns:a16="http://schemas.microsoft.com/office/drawing/2014/main" id="{122C6DDA-656E-C050-19DB-0333DBAABC40}"/>
              </a:ext>
            </a:extLst>
          </p:cNvPr>
          <p:cNvCxnSpPr/>
          <p:nvPr/>
        </p:nvCxnSpPr>
        <p:spPr>
          <a:xfrm>
            <a:off x="1548012" y="5125866"/>
            <a:ext cx="844668" cy="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254" name="TextBox 253">
            <a:extLst>
              <a:ext uri="{FF2B5EF4-FFF2-40B4-BE49-F238E27FC236}">
                <a16:creationId xmlns:a16="http://schemas.microsoft.com/office/drawing/2014/main" id="{B83A48D4-FB4D-48B4-404B-A2F09C161E3A}"/>
              </a:ext>
            </a:extLst>
          </p:cNvPr>
          <p:cNvSpPr txBox="1"/>
          <p:nvPr/>
        </p:nvSpPr>
        <p:spPr>
          <a:xfrm>
            <a:off x="1192798" y="3948130"/>
            <a:ext cx="1517858" cy="1569660"/>
          </a:xfrm>
          <a:prstGeom prst="rect">
            <a:avLst/>
          </a:prstGeom>
          <a:noFill/>
        </p:spPr>
        <p:txBody>
          <a:bodyPr wrap="square" rtlCol="0">
            <a:spAutoFit/>
          </a:bodyPr>
          <a:lstStyle/>
          <a:p>
            <a:pPr algn="ctr"/>
            <a:r>
              <a:rPr lang="en-US" sz="2400" b="1" dirty="0">
                <a:latin typeface="Calibri Light" panose="020F0302020204030204" pitchFamily="34" charset="0"/>
                <a:cs typeface="Calibri Light" panose="020F0302020204030204" pitchFamily="34" charset="0"/>
              </a:rPr>
              <a:t>NOC: 2 links of width 32bits </a:t>
            </a:r>
          </a:p>
        </p:txBody>
      </p:sp>
      <p:sp>
        <p:nvSpPr>
          <p:cNvPr id="256" name="TextBox 255">
            <a:extLst>
              <a:ext uri="{FF2B5EF4-FFF2-40B4-BE49-F238E27FC236}">
                <a16:creationId xmlns:a16="http://schemas.microsoft.com/office/drawing/2014/main" id="{AF41E3D0-CD18-E941-0448-DEDF548E4B83}"/>
              </a:ext>
            </a:extLst>
          </p:cNvPr>
          <p:cNvSpPr txBox="1"/>
          <p:nvPr/>
        </p:nvSpPr>
        <p:spPr>
          <a:xfrm rot="16200000">
            <a:off x="11044820" y="1035574"/>
            <a:ext cx="553998" cy="665415"/>
          </a:xfrm>
          <a:prstGeom prst="rect">
            <a:avLst/>
          </a:prstGeom>
          <a:noFill/>
        </p:spPr>
        <p:txBody>
          <a:bodyPr vert="vert" wrap="square">
            <a:spAutoFit/>
          </a:bodyPr>
          <a:lstStyle/>
          <a:p>
            <a:pPr algn="ctr" defTabSz="457200"/>
            <a:r>
              <a:rPr lang="en-US" sz="2400" dirty="0">
                <a:solidFill>
                  <a:prstClr val="black"/>
                </a:solidFill>
                <a:latin typeface="Calibri" panose="020F0502020204030204"/>
              </a:rPr>
              <a:t>max</a:t>
            </a:r>
          </a:p>
        </p:txBody>
      </p:sp>
      <p:sp>
        <p:nvSpPr>
          <p:cNvPr id="257" name="TextBox 256">
            <a:extLst>
              <a:ext uri="{FF2B5EF4-FFF2-40B4-BE49-F238E27FC236}">
                <a16:creationId xmlns:a16="http://schemas.microsoft.com/office/drawing/2014/main" id="{076180C9-0214-EDF2-B365-1BA60AD254EC}"/>
              </a:ext>
            </a:extLst>
          </p:cNvPr>
          <p:cNvSpPr txBox="1"/>
          <p:nvPr/>
        </p:nvSpPr>
        <p:spPr>
          <a:xfrm>
            <a:off x="11215474" y="2027831"/>
            <a:ext cx="1029705" cy="461665"/>
          </a:xfrm>
          <a:prstGeom prst="rect">
            <a:avLst/>
          </a:prstGeom>
          <a:noFill/>
        </p:spPr>
        <p:txBody>
          <a:bodyPr wrap="none" rtlCol="0">
            <a:spAutoFit/>
          </a:bodyPr>
          <a:lstStyle/>
          <a:p>
            <a:pPr defTabSz="457200"/>
            <a:r>
              <a:rPr lang="en-US" sz="2400" b="1" dirty="0" err="1">
                <a:solidFill>
                  <a:srgbClr val="4472C4">
                    <a:lumMod val="50000"/>
                  </a:srgbClr>
                </a:solidFill>
                <a:latin typeface="Calibri" panose="020F0502020204030204"/>
              </a:rPr>
              <a:t>Tnoc</a:t>
            </a:r>
            <a:r>
              <a:rPr lang="en-US" sz="2400" b="1" dirty="0">
                <a:solidFill>
                  <a:srgbClr val="4472C4">
                    <a:lumMod val="50000"/>
                  </a:srgbClr>
                </a:solidFill>
                <a:latin typeface="Calibri" panose="020F0502020204030204"/>
              </a:rPr>
              <a:t>-n</a:t>
            </a:r>
          </a:p>
        </p:txBody>
      </p:sp>
    </p:spTree>
    <p:extLst>
      <p:ext uri="{BB962C8B-B14F-4D97-AF65-F5344CB8AC3E}">
        <p14:creationId xmlns:p14="http://schemas.microsoft.com/office/powerpoint/2010/main" val="171853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Oval 236">
            <a:extLst>
              <a:ext uri="{FF2B5EF4-FFF2-40B4-BE49-F238E27FC236}">
                <a16:creationId xmlns:a16="http://schemas.microsoft.com/office/drawing/2014/main" id="{1A734C6D-5ED9-24A9-03F6-BD22C70A560D}"/>
              </a:ext>
            </a:extLst>
          </p:cNvPr>
          <p:cNvSpPr/>
          <p:nvPr/>
        </p:nvSpPr>
        <p:spPr>
          <a:xfrm rot="16200000">
            <a:off x="5836808" y="1536994"/>
            <a:ext cx="434453" cy="665414"/>
          </a:xfrm>
          <a:prstGeom prst="ellipse">
            <a:avLst/>
          </a:prstGeom>
          <a:solidFill>
            <a:srgbClr val="FFF2CC"/>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B3D20F-24A6-E39A-3E2C-0FDA02BB28D7}"/>
              </a:ext>
            </a:extLst>
          </p:cNvPr>
          <p:cNvSpPr>
            <a:spLocks noGrp="1"/>
          </p:cNvSpPr>
          <p:nvPr>
            <p:ph type="title"/>
          </p:nvPr>
        </p:nvSpPr>
        <p:spPr/>
        <p:txBody>
          <a:bodyPr/>
          <a:lstStyle/>
          <a:p>
            <a:r>
              <a:rPr lang="en-US" sz="4000" dirty="0"/>
              <a:t>Constructing Bottleneck Graph: Putting Altogether</a:t>
            </a:r>
          </a:p>
        </p:txBody>
      </p:sp>
      <p:sp>
        <p:nvSpPr>
          <p:cNvPr id="3" name="Slide Number Placeholder 2">
            <a:extLst>
              <a:ext uri="{FF2B5EF4-FFF2-40B4-BE49-F238E27FC236}">
                <a16:creationId xmlns:a16="http://schemas.microsoft.com/office/drawing/2014/main" id="{93DA3FDA-03B2-156F-CAD1-983FC35AB721}"/>
              </a:ext>
            </a:extLst>
          </p:cNvPr>
          <p:cNvSpPr>
            <a:spLocks noGrp="1"/>
          </p:cNvSpPr>
          <p:nvPr>
            <p:ph type="sldNum" sz="quarter" idx="12"/>
          </p:nvPr>
        </p:nvSpPr>
        <p:spPr/>
        <p:txBody>
          <a:bodyPr/>
          <a:lstStyle/>
          <a:p>
            <a:fld id="{86E00D81-A243-204E-9897-44BD133A87DB}" type="slidenum">
              <a:rPr lang="en-US" smtClean="0"/>
              <a:t>11</a:t>
            </a:fld>
            <a:endParaRPr lang="en-US" dirty="0"/>
          </a:p>
        </p:txBody>
      </p:sp>
      <p:sp>
        <p:nvSpPr>
          <p:cNvPr id="30" name="Right Brace 29">
            <a:extLst>
              <a:ext uri="{FF2B5EF4-FFF2-40B4-BE49-F238E27FC236}">
                <a16:creationId xmlns:a16="http://schemas.microsoft.com/office/drawing/2014/main" id="{7141A207-0814-4CF5-CCE4-71645F4D1692}"/>
              </a:ext>
            </a:extLst>
          </p:cNvPr>
          <p:cNvSpPr/>
          <p:nvPr/>
        </p:nvSpPr>
        <p:spPr>
          <a:xfrm rot="5400000">
            <a:off x="2875205" y="3107502"/>
            <a:ext cx="387188" cy="5646626"/>
          </a:xfrm>
          <a:prstGeom prst="rightBrace">
            <a:avLst/>
          </a:prstGeom>
          <a:ln>
            <a:solidFill>
              <a:srgbClr val="00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31B3CEC6-E262-0AB2-C478-7E0A142325DD}"/>
              </a:ext>
            </a:extLst>
          </p:cNvPr>
          <p:cNvSpPr txBox="1"/>
          <p:nvPr/>
        </p:nvSpPr>
        <p:spPr>
          <a:xfrm>
            <a:off x="2032788" y="6124409"/>
            <a:ext cx="2225930" cy="461665"/>
          </a:xfrm>
          <a:prstGeom prst="rect">
            <a:avLst/>
          </a:prstGeom>
          <a:noFill/>
        </p:spPr>
        <p:txBody>
          <a:bodyPr wrap="none" rtlCol="0">
            <a:spAutoFit/>
          </a:bodyPr>
          <a:lstStyle/>
          <a:p>
            <a:r>
              <a:rPr lang="en-US" sz="2400" b="1" dirty="0">
                <a:latin typeface="Calibri Light" panose="020F0302020204030204" pitchFamily="34" charset="0"/>
                <a:cs typeface="Calibri Light" panose="020F0302020204030204" pitchFamily="34" charset="0"/>
              </a:rPr>
              <a:t>Shown for NOC1</a:t>
            </a:r>
          </a:p>
        </p:txBody>
      </p:sp>
      <p:sp>
        <p:nvSpPr>
          <p:cNvPr id="224" name="Right Brace 223">
            <a:extLst>
              <a:ext uri="{FF2B5EF4-FFF2-40B4-BE49-F238E27FC236}">
                <a16:creationId xmlns:a16="http://schemas.microsoft.com/office/drawing/2014/main" id="{BEBC35EF-984D-8E44-1CBB-1CF5D8E7BE71}"/>
              </a:ext>
            </a:extLst>
          </p:cNvPr>
          <p:cNvSpPr/>
          <p:nvPr/>
        </p:nvSpPr>
        <p:spPr>
          <a:xfrm rot="5400000">
            <a:off x="7948023" y="3889182"/>
            <a:ext cx="250858" cy="3624136"/>
          </a:xfrm>
          <a:prstGeom prst="rightBrace">
            <a:avLst/>
          </a:prstGeom>
          <a:ln>
            <a:solidFill>
              <a:srgbClr val="00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5" name="TextBox 224">
            <a:extLst>
              <a:ext uri="{FF2B5EF4-FFF2-40B4-BE49-F238E27FC236}">
                <a16:creationId xmlns:a16="http://schemas.microsoft.com/office/drawing/2014/main" id="{E0B2755D-917E-51EB-F514-3A337BE69110}"/>
              </a:ext>
            </a:extLst>
          </p:cNvPr>
          <p:cNvSpPr txBox="1"/>
          <p:nvPr/>
        </p:nvSpPr>
        <p:spPr>
          <a:xfrm>
            <a:off x="6866517" y="5747350"/>
            <a:ext cx="2611356" cy="830997"/>
          </a:xfrm>
          <a:prstGeom prst="rect">
            <a:avLst/>
          </a:prstGeom>
          <a:noFill/>
        </p:spPr>
        <p:txBody>
          <a:bodyPr wrap="none" rtlCol="0">
            <a:spAutoFit/>
          </a:bodyPr>
          <a:lstStyle/>
          <a:p>
            <a:r>
              <a:rPr lang="en-US" sz="2400" b="1" dirty="0">
                <a:latin typeface="Calibri Light" panose="020F0302020204030204" pitchFamily="34" charset="0"/>
                <a:cs typeface="Calibri Light" panose="020F0302020204030204" pitchFamily="34" charset="0"/>
              </a:rPr>
              <a:t>Shown for Tensor1’s</a:t>
            </a:r>
            <a:br>
              <a:rPr lang="en-US" sz="2400" b="1" dirty="0">
                <a:latin typeface="Calibri Light" panose="020F0302020204030204" pitchFamily="34" charset="0"/>
                <a:cs typeface="Calibri Light" panose="020F0302020204030204" pitchFamily="34" charset="0"/>
              </a:rPr>
            </a:br>
            <a:r>
              <a:rPr lang="en-US" sz="2400" b="1" dirty="0" err="1">
                <a:latin typeface="Calibri Light" panose="020F0302020204030204" pitchFamily="34" charset="0"/>
                <a:cs typeface="Calibri Light" panose="020F0302020204030204" pitchFamily="34" charset="0"/>
              </a:rPr>
              <a:t>offchip</a:t>
            </a:r>
            <a:r>
              <a:rPr lang="en-US" sz="2400" b="1" dirty="0">
                <a:latin typeface="Calibri Light" panose="020F0302020204030204" pitchFamily="34" charset="0"/>
                <a:cs typeface="Calibri Light" panose="020F0302020204030204" pitchFamily="34" charset="0"/>
              </a:rPr>
              <a:t> footprint</a:t>
            </a:r>
          </a:p>
        </p:txBody>
      </p:sp>
      <p:grpSp>
        <p:nvGrpSpPr>
          <p:cNvPr id="226" name="Group 225">
            <a:extLst>
              <a:ext uri="{FF2B5EF4-FFF2-40B4-BE49-F238E27FC236}">
                <a16:creationId xmlns:a16="http://schemas.microsoft.com/office/drawing/2014/main" id="{C84BCE92-46F9-C932-920A-FD477F734383}"/>
              </a:ext>
            </a:extLst>
          </p:cNvPr>
          <p:cNvGrpSpPr/>
          <p:nvPr/>
        </p:nvGrpSpPr>
        <p:grpSpPr>
          <a:xfrm>
            <a:off x="587333" y="1968606"/>
            <a:ext cx="2301506" cy="1326732"/>
            <a:chOff x="7376040" y="619275"/>
            <a:chExt cx="2301506" cy="1326732"/>
          </a:xfrm>
        </p:grpSpPr>
        <mc:AlternateContent xmlns:mc="http://schemas.openxmlformats.org/markup-compatibility/2006" xmlns:a14="http://schemas.microsoft.com/office/drawing/2010/main">
          <mc:Choice Requires="a14">
            <p:sp>
              <p:nvSpPr>
                <p:cNvPr id="227" name="Oval 226">
                  <a:extLst>
                    <a:ext uri="{FF2B5EF4-FFF2-40B4-BE49-F238E27FC236}">
                      <a16:creationId xmlns:a16="http://schemas.microsoft.com/office/drawing/2014/main" id="{8282E955-F4A7-AC7C-5500-146D7A50E5C5}"/>
                    </a:ext>
                  </a:extLst>
                </p:cNvPr>
                <p:cNvSpPr/>
                <p:nvPr/>
              </p:nvSpPr>
              <p:spPr>
                <a:xfrm>
                  <a:off x="8241178" y="1166012"/>
                  <a:ext cx="477812" cy="466389"/>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3200" b="1"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rPr>
                          <m:t>÷</m:t>
                        </m:r>
                      </m:oMath>
                    </m:oMathPara>
                  </a14:m>
                  <a:endParaRPr kumimoji="0" lang="en-US" sz="3200" b="1" i="0" u="none" strike="noStrike" kern="0" cap="none" spc="0" normalizeH="0" baseline="0" noProof="0" dirty="0">
                    <a:ln>
                      <a:noFill/>
                    </a:ln>
                    <a:solidFill>
                      <a:srgbClr val="C00000"/>
                    </a:solidFill>
                    <a:effectLst/>
                    <a:uLnTx/>
                    <a:uFillTx/>
                    <a:latin typeface="Calibri" panose="020F0502020204030204"/>
                  </a:endParaRPr>
                </a:p>
              </p:txBody>
            </p:sp>
          </mc:Choice>
          <mc:Fallback xmlns="">
            <p:sp>
              <p:nvSpPr>
                <p:cNvPr id="227" name="Oval 226">
                  <a:extLst>
                    <a:ext uri="{FF2B5EF4-FFF2-40B4-BE49-F238E27FC236}">
                      <a16:creationId xmlns:a16="http://schemas.microsoft.com/office/drawing/2014/main" id="{8282E955-F4A7-AC7C-5500-146D7A50E5C5}"/>
                    </a:ext>
                  </a:extLst>
                </p:cNvPr>
                <p:cNvSpPr>
                  <a:spLocks noRot="1" noChangeAspect="1" noMove="1" noResize="1" noEditPoints="1" noAdjustHandles="1" noChangeArrowheads="1" noChangeShapeType="1" noTextEdit="1"/>
                </p:cNvSpPr>
                <p:nvPr/>
              </p:nvSpPr>
              <p:spPr>
                <a:xfrm>
                  <a:off x="8241178" y="1166012"/>
                  <a:ext cx="477812" cy="466389"/>
                </a:xfrm>
                <a:prstGeom prst="ellipse">
                  <a:avLst/>
                </a:prstGeom>
                <a:blipFill>
                  <a:blip r:embed="rId3"/>
                  <a:stretch>
                    <a:fillRect/>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sp>
          <p:nvSpPr>
            <p:cNvPr id="228" name="Oval 227">
              <a:extLst>
                <a:ext uri="{FF2B5EF4-FFF2-40B4-BE49-F238E27FC236}">
                  <a16:creationId xmlns:a16="http://schemas.microsoft.com/office/drawing/2014/main" id="{10C035F9-0437-DA13-C9BC-3142D0E675DB}"/>
                </a:ext>
              </a:extLst>
            </p:cNvPr>
            <p:cNvSpPr/>
            <p:nvPr/>
          </p:nvSpPr>
          <p:spPr>
            <a:xfrm>
              <a:off x="7383333" y="1341568"/>
              <a:ext cx="665416" cy="515806"/>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29" name="Straight Arrow Connector 228">
              <a:extLst>
                <a:ext uri="{FF2B5EF4-FFF2-40B4-BE49-F238E27FC236}">
                  <a16:creationId xmlns:a16="http://schemas.microsoft.com/office/drawing/2014/main" id="{C4D399A5-18E0-5C39-AE71-C52CC054EE59}"/>
                </a:ext>
              </a:extLst>
            </p:cNvPr>
            <p:cNvCxnSpPr>
              <a:cxnSpLocks/>
              <a:stCxn id="230" idx="1"/>
              <a:endCxn id="227" idx="6"/>
            </p:cNvCxnSpPr>
            <p:nvPr/>
          </p:nvCxnSpPr>
          <p:spPr>
            <a:xfrm flipH="1" flipV="1">
              <a:off x="8718990" y="1399207"/>
              <a:ext cx="239494" cy="106533"/>
            </a:xfrm>
            <a:prstGeom prst="straightConnector1">
              <a:avLst/>
            </a:prstGeom>
            <a:noFill/>
            <a:ln w="6350" cap="flat" cmpd="sng" algn="ctr">
              <a:solidFill>
                <a:sysClr val="windowText" lastClr="000000"/>
              </a:solidFill>
              <a:prstDash val="solid"/>
              <a:miter lim="800000"/>
              <a:tailEnd type="triangle"/>
            </a:ln>
            <a:effectLst/>
          </p:spPr>
        </p:cxnSp>
        <p:sp>
          <p:nvSpPr>
            <p:cNvPr id="230" name="Oval 229">
              <a:extLst>
                <a:ext uri="{FF2B5EF4-FFF2-40B4-BE49-F238E27FC236}">
                  <a16:creationId xmlns:a16="http://schemas.microsoft.com/office/drawing/2014/main" id="{B35342A7-4BCB-DCBF-31FD-D9C6328683C4}"/>
                </a:ext>
              </a:extLst>
            </p:cNvPr>
            <p:cNvSpPr/>
            <p:nvPr/>
          </p:nvSpPr>
          <p:spPr>
            <a:xfrm>
              <a:off x="8861036" y="1430202"/>
              <a:ext cx="665415" cy="515805"/>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1" name="TextBox 230">
              <a:extLst>
                <a:ext uri="{FF2B5EF4-FFF2-40B4-BE49-F238E27FC236}">
                  <a16:creationId xmlns:a16="http://schemas.microsoft.com/office/drawing/2014/main" id="{C3471D58-50E4-6321-6B52-18FF9B2F915B}"/>
                </a:ext>
              </a:extLst>
            </p:cNvPr>
            <p:cNvSpPr txBox="1"/>
            <p:nvPr/>
          </p:nvSpPr>
          <p:spPr>
            <a:xfrm>
              <a:off x="7997169" y="619275"/>
              <a:ext cx="1017266" cy="461665"/>
            </a:xfrm>
            <a:prstGeom prst="rect">
              <a:avLst/>
            </a:prstGeom>
            <a:noFill/>
          </p:spPr>
          <p:txBody>
            <a:bodyPr wrap="none" rtlCol="0">
              <a:spAutoFit/>
            </a:bodyPr>
            <a:lstStyle/>
            <a:p>
              <a:pPr defTabSz="457200"/>
              <a:r>
                <a:rPr lang="en-US" sz="2400" b="1" dirty="0" err="1">
                  <a:solidFill>
                    <a:srgbClr val="C00000"/>
                  </a:solidFill>
                  <a:latin typeface="Calibri" panose="020F0502020204030204"/>
                </a:rPr>
                <a:t>Tcomp</a:t>
              </a:r>
              <a:endParaRPr lang="en-US" sz="2400" b="1" dirty="0">
                <a:solidFill>
                  <a:srgbClr val="C00000"/>
                </a:solidFill>
                <a:latin typeface="Calibri" panose="020F0502020204030204"/>
              </a:endParaRPr>
            </a:p>
          </p:txBody>
        </p:sp>
        <p:cxnSp>
          <p:nvCxnSpPr>
            <p:cNvPr id="232" name="Straight Arrow Connector 231">
              <a:extLst>
                <a:ext uri="{FF2B5EF4-FFF2-40B4-BE49-F238E27FC236}">
                  <a16:creationId xmlns:a16="http://schemas.microsoft.com/office/drawing/2014/main" id="{B7F1160D-6055-80C0-CA84-42E3D1962E29}"/>
                </a:ext>
              </a:extLst>
            </p:cNvPr>
            <p:cNvCxnSpPr>
              <a:cxnSpLocks/>
              <a:endCxn id="227" idx="2"/>
            </p:cNvCxnSpPr>
            <p:nvPr/>
          </p:nvCxnSpPr>
          <p:spPr>
            <a:xfrm flipV="1">
              <a:off x="8034746" y="1399207"/>
              <a:ext cx="206432" cy="150977"/>
            </a:xfrm>
            <a:prstGeom prst="straightConnector1">
              <a:avLst/>
            </a:prstGeom>
            <a:noFill/>
            <a:ln w="6350" cap="flat" cmpd="sng" algn="ctr">
              <a:solidFill>
                <a:sysClr val="windowText" lastClr="000000"/>
              </a:solidFill>
              <a:prstDash val="solid"/>
              <a:miter lim="800000"/>
              <a:tailEnd type="triangle"/>
            </a:ln>
            <a:effectLst/>
          </p:spPr>
        </p:cxnSp>
        <p:sp>
          <p:nvSpPr>
            <p:cNvPr id="233" name="TextBox 232">
              <a:extLst>
                <a:ext uri="{FF2B5EF4-FFF2-40B4-BE49-F238E27FC236}">
                  <a16:creationId xmlns:a16="http://schemas.microsoft.com/office/drawing/2014/main" id="{DB61D44A-90FE-09A4-DD6F-553F211C4EFC}"/>
                </a:ext>
              </a:extLst>
            </p:cNvPr>
            <p:cNvSpPr txBox="1"/>
            <p:nvPr/>
          </p:nvSpPr>
          <p:spPr>
            <a:xfrm>
              <a:off x="7376040" y="1434295"/>
              <a:ext cx="729623" cy="367473"/>
            </a:xfrm>
            <a:prstGeom prst="rect">
              <a:avLst/>
            </a:prstGeom>
            <a:noFill/>
          </p:spPr>
          <p:txBody>
            <a:bodyPr wrap="square" rtlCol="0">
              <a:spAutoFit/>
            </a:bodyPr>
            <a:lstStyle/>
            <a:p>
              <a:pPr defTabSz="457200">
                <a:lnSpc>
                  <a:spcPct val="70000"/>
                </a:lnSpc>
              </a:pPr>
              <a:r>
                <a:rPr lang="en-US" sz="2400" b="1" dirty="0">
                  <a:solidFill>
                    <a:srgbClr val="ED7D31">
                      <a:lumMod val="50000"/>
                    </a:srgbClr>
                  </a:solidFill>
                  <a:latin typeface="Calibri" panose="020F0502020204030204"/>
                </a:rPr>
                <a:t>Ops</a:t>
              </a:r>
            </a:p>
          </p:txBody>
        </p:sp>
        <p:sp>
          <p:nvSpPr>
            <p:cNvPr id="234" name="TextBox 233">
              <a:extLst>
                <a:ext uri="{FF2B5EF4-FFF2-40B4-BE49-F238E27FC236}">
                  <a16:creationId xmlns:a16="http://schemas.microsoft.com/office/drawing/2014/main" id="{0A25A0C2-B46D-9D17-6DEF-8526C0AC09C3}"/>
                </a:ext>
              </a:extLst>
            </p:cNvPr>
            <p:cNvSpPr txBox="1"/>
            <p:nvPr/>
          </p:nvSpPr>
          <p:spPr>
            <a:xfrm>
              <a:off x="8827805" y="1463140"/>
              <a:ext cx="849741" cy="461665"/>
            </a:xfrm>
            <a:prstGeom prst="rect">
              <a:avLst/>
            </a:prstGeom>
            <a:noFill/>
          </p:spPr>
          <p:txBody>
            <a:bodyPr wrap="square" rtlCol="0">
              <a:spAutoFit/>
            </a:bodyPr>
            <a:lstStyle/>
            <a:p>
              <a:pPr defTabSz="457200"/>
              <a:r>
                <a:rPr lang="en-US" sz="2400" b="1" dirty="0">
                  <a:solidFill>
                    <a:srgbClr val="7030A0"/>
                  </a:solidFill>
                  <a:latin typeface="Calibri" panose="020F0502020204030204"/>
                </a:rPr>
                <a:t>#PEs</a:t>
              </a:r>
            </a:p>
          </p:txBody>
        </p:sp>
      </p:grpSp>
      <p:cxnSp>
        <p:nvCxnSpPr>
          <p:cNvPr id="239" name="Straight Arrow Connector 238">
            <a:extLst>
              <a:ext uri="{FF2B5EF4-FFF2-40B4-BE49-F238E27FC236}">
                <a16:creationId xmlns:a16="http://schemas.microsoft.com/office/drawing/2014/main" id="{40330406-1F4F-AC5F-77EB-345BFCAC6808}"/>
              </a:ext>
            </a:extLst>
          </p:cNvPr>
          <p:cNvCxnSpPr>
            <a:cxnSpLocks/>
          </p:cNvCxnSpPr>
          <p:nvPr/>
        </p:nvCxnSpPr>
        <p:spPr>
          <a:xfrm flipV="1">
            <a:off x="5320115" y="2113099"/>
            <a:ext cx="733923" cy="626783"/>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0611CE97-FA20-572F-036A-FA8A517B6F5B}"/>
              </a:ext>
            </a:extLst>
          </p:cNvPr>
          <p:cNvCxnSpPr>
            <a:cxnSpLocks/>
            <a:stCxn id="227" idx="7"/>
          </p:cNvCxnSpPr>
          <p:nvPr/>
        </p:nvCxnSpPr>
        <p:spPr>
          <a:xfrm flipV="1">
            <a:off x="1860309" y="1836100"/>
            <a:ext cx="3861021" cy="747544"/>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D341AC5D-7714-72EC-D03D-1AD2FB01C9EE}"/>
              </a:ext>
            </a:extLst>
          </p:cNvPr>
          <p:cNvCxnSpPr>
            <a:cxnSpLocks/>
          </p:cNvCxnSpPr>
          <p:nvPr/>
        </p:nvCxnSpPr>
        <p:spPr>
          <a:xfrm flipH="1" flipV="1">
            <a:off x="6386745" y="1836100"/>
            <a:ext cx="2572093" cy="991215"/>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D0460864-CEE5-F0C9-BC40-110958719575}"/>
              </a:ext>
            </a:extLst>
          </p:cNvPr>
          <p:cNvSpPr txBox="1"/>
          <p:nvPr/>
        </p:nvSpPr>
        <p:spPr>
          <a:xfrm>
            <a:off x="5697176" y="1213412"/>
            <a:ext cx="1132426" cy="461665"/>
          </a:xfrm>
          <a:prstGeom prst="rect">
            <a:avLst/>
          </a:prstGeom>
          <a:noFill/>
        </p:spPr>
        <p:txBody>
          <a:bodyPr wrap="none" rtlCol="0">
            <a:spAutoFit/>
          </a:bodyPr>
          <a:lstStyle/>
          <a:p>
            <a:r>
              <a:rPr lang="en-US" sz="2400" b="1" dirty="0">
                <a:latin typeface="Calibri Light" panose="020F0302020204030204" pitchFamily="34" charset="0"/>
                <a:cs typeface="Calibri Light" panose="020F0302020204030204" pitchFamily="34" charset="0"/>
              </a:rPr>
              <a:t>Latency</a:t>
            </a:r>
          </a:p>
        </p:txBody>
      </p:sp>
      <p:sp>
        <p:nvSpPr>
          <p:cNvPr id="36" name="TextBox 35">
            <a:extLst>
              <a:ext uri="{FF2B5EF4-FFF2-40B4-BE49-F238E27FC236}">
                <a16:creationId xmlns:a16="http://schemas.microsoft.com/office/drawing/2014/main" id="{73313ADC-775D-D815-CED3-09B67D1D4DA8}"/>
              </a:ext>
            </a:extLst>
          </p:cNvPr>
          <p:cNvSpPr txBox="1"/>
          <p:nvPr/>
        </p:nvSpPr>
        <p:spPr>
          <a:xfrm>
            <a:off x="175553" y="889815"/>
            <a:ext cx="6607322"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Simplified Latency Graph for DNN Layer Accelerator</a:t>
            </a:r>
          </a:p>
        </p:txBody>
      </p:sp>
      <p:grpSp>
        <p:nvGrpSpPr>
          <p:cNvPr id="37" name="Group 36">
            <a:extLst>
              <a:ext uri="{FF2B5EF4-FFF2-40B4-BE49-F238E27FC236}">
                <a16:creationId xmlns:a16="http://schemas.microsoft.com/office/drawing/2014/main" id="{6E4F9F66-166D-F7C6-B28C-18B6B46A7CA0}"/>
              </a:ext>
            </a:extLst>
          </p:cNvPr>
          <p:cNvGrpSpPr/>
          <p:nvPr/>
        </p:nvGrpSpPr>
        <p:grpSpPr>
          <a:xfrm>
            <a:off x="5935272" y="2631981"/>
            <a:ext cx="4479692" cy="2898153"/>
            <a:chOff x="7335447" y="3032031"/>
            <a:chExt cx="4479692" cy="2898153"/>
          </a:xfrm>
        </p:grpSpPr>
        <p:sp>
          <p:nvSpPr>
            <p:cNvPr id="38" name="Oval 37">
              <a:extLst>
                <a:ext uri="{FF2B5EF4-FFF2-40B4-BE49-F238E27FC236}">
                  <a16:creationId xmlns:a16="http://schemas.microsoft.com/office/drawing/2014/main" id="{07BE4B9C-6288-B242-B9E8-0F391004E8E8}"/>
                </a:ext>
              </a:extLst>
            </p:cNvPr>
            <p:cNvSpPr/>
            <p:nvPr/>
          </p:nvSpPr>
          <p:spPr>
            <a:xfrm rot="16200000">
              <a:off x="8916855" y="4168213"/>
              <a:ext cx="434453" cy="550287"/>
            </a:xfrm>
            <a:prstGeom prst="ellipse">
              <a:avLst/>
            </a:prstGeom>
            <a:solidFill>
              <a:srgbClr val="70AD47">
                <a:lumMod val="40000"/>
                <a:lumOff val="60000"/>
              </a:srgbClr>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9E0A066E-3FD5-7C0C-24EB-9A525112D1EF}"/>
                </a:ext>
              </a:extLst>
            </p:cNvPr>
            <p:cNvSpPr/>
            <p:nvPr/>
          </p:nvSpPr>
          <p:spPr>
            <a:xfrm rot="16200000">
              <a:off x="10308870" y="3082611"/>
              <a:ext cx="434453" cy="665414"/>
            </a:xfrm>
            <a:prstGeom prst="ellipse">
              <a:avLst/>
            </a:prstGeom>
            <a:solidFill>
              <a:srgbClr val="70AD47">
                <a:lumMod val="40000"/>
                <a:lumOff val="60000"/>
              </a:srgbClr>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24A06A0-0C3B-FBE2-58C0-F0C23DD04DAC}"/>
                </a:ext>
              </a:extLst>
            </p:cNvPr>
            <p:cNvSpPr/>
            <p:nvPr/>
          </p:nvSpPr>
          <p:spPr>
            <a:xfrm rot="16200000">
              <a:off x="8398363" y="4664317"/>
              <a:ext cx="449222" cy="550285"/>
            </a:xfrm>
            <a:prstGeom prst="ellipse">
              <a:avLst/>
            </a:prstGeom>
            <a:solidFill>
              <a:srgbClr val="FFB7B7"/>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1" name="Straight Arrow Connector 40">
              <a:extLst>
                <a:ext uri="{FF2B5EF4-FFF2-40B4-BE49-F238E27FC236}">
                  <a16:creationId xmlns:a16="http://schemas.microsoft.com/office/drawing/2014/main" id="{C4027526-31F5-1826-0F93-9D7BA71AC3AE}"/>
                </a:ext>
              </a:extLst>
            </p:cNvPr>
            <p:cNvCxnSpPr>
              <a:cxnSpLocks/>
            </p:cNvCxnSpPr>
            <p:nvPr/>
          </p:nvCxnSpPr>
          <p:spPr>
            <a:xfrm flipH="1" flipV="1">
              <a:off x="10771619" y="3549536"/>
              <a:ext cx="133428" cy="176661"/>
            </a:xfrm>
            <a:prstGeom prst="straightConnector1">
              <a:avLst/>
            </a:prstGeom>
            <a:noFill/>
            <a:ln w="6350" cap="flat" cmpd="sng" algn="ctr">
              <a:solidFill>
                <a:sysClr val="windowText" lastClr="000000"/>
              </a:solidFill>
              <a:prstDash val="solid"/>
              <a:miter lim="800000"/>
              <a:tailEnd type="triangle"/>
            </a:ln>
            <a:effectLst/>
          </p:spPr>
        </p:cxnSp>
        <p:cxnSp>
          <p:nvCxnSpPr>
            <p:cNvPr id="42" name="Straight Arrow Connector 41">
              <a:extLst>
                <a:ext uri="{FF2B5EF4-FFF2-40B4-BE49-F238E27FC236}">
                  <a16:creationId xmlns:a16="http://schemas.microsoft.com/office/drawing/2014/main" id="{2B9CB1A3-2789-45A3-5AFE-1C056D6899C3}"/>
                </a:ext>
              </a:extLst>
            </p:cNvPr>
            <p:cNvCxnSpPr>
              <a:cxnSpLocks/>
              <a:stCxn id="45" idx="6"/>
            </p:cNvCxnSpPr>
            <p:nvPr/>
          </p:nvCxnSpPr>
          <p:spPr>
            <a:xfrm flipH="1" flipV="1">
              <a:off x="8817530" y="5081805"/>
              <a:ext cx="151434" cy="194635"/>
            </a:xfrm>
            <a:prstGeom prst="straightConnector1">
              <a:avLst/>
            </a:prstGeom>
            <a:noFill/>
            <a:ln w="6350" cap="flat" cmpd="sng" algn="ctr">
              <a:solidFill>
                <a:sysClr val="windowText" lastClr="000000"/>
              </a:solidFill>
              <a:prstDash val="solid"/>
              <a:miter lim="800000"/>
              <a:tailEnd type="triangle"/>
            </a:ln>
            <a:effectLst/>
          </p:spPr>
        </p:cxnSp>
        <p:cxnSp>
          <p:nvCxnSpPr>
            <p:cNvPr id="43" name="Straight Arrow Connector 42">
              <a:extLst>
                <a:ext uri="{FF2B5EF4-FFF2-40B4-BE49-F238E27FC236}">
                  <a16:creationId xmlns:a16="http://schemas.microsoft.com/office/drawing/2014/main" id="{3B78CED7-2E16-3BBB-C538-FACD357DEE78}"/>
                </a:ext>
              </a:extLst>
            </p:cNvPr>
            <p:cNvCxnSpPr>
              <a:cxnSpLocks/>
            </p:cNvCxnSpPr>
            <p:nvPr/>
          </p:nvCxnSpPr>
          <p:spPr>
            <a:xfrm flipV="1">
              <a:off x="10536360" y="3613156"/>
              <a:ext cx="0" cy="256554"/>
            </a:xfrm>
            <a:prstGeom prst="straightConnector1">
              <a:avLst/>
            </a:prstGeom>
            <a:noFill/>
            <a:ln w="6350" cap="flat" cmpd="sng" algn="ctr">
              <a:solidFill>
                <a:sysClr val="windowText" lastClr="000000"/>
              </a:solidFill>
              <a:prstDash val="solid"/>
              <a:miter lim="800000"/>
              <a:tailEnd type="triangle"/>
            </a:ln>
            <a:effectLst/>
          </p:spPr>
        </p:cxnSp>
        <p:cxnSp>
          <p:nvCxnSpPr>
            <p:cNvPr id="44" name="Straight Arrow Connector 43">
              <a:extLst>
                <a:ext uri="{FF2B5EF4-FFF2-40B4-BE49-F238E27FC236}">
                  <a16:creationId xmlns:a16="http://schemas.microsoft.com/office/drawing/2014/main" id="{19068689-E714-A20C-395A-5CF01C39D073}"/>
                </a:ext>
              </a:extLst>
            </p:cNvPr>
            <p:cNvCxnSpPr>
              <a:cxnSpLocks/>
              <a:stCxn id="40" idx="5"/>
            </p:cNvCxnSpPr>
            <p:nvPr/>
          </p:nvCxnSpPr>
          <p:spPr>
            <a:xfrm flipV="1">
              <a:off x="8817530" y="4598064"/>
              <a:ext cx="151434" cy="182572"/>
            </a:xfrm>
            <a:prstGeom prst="straightConnector1">
              <a:avLst/>
            </a:prstGeom>
            <a:noFill/>
            <a:ln w="12700" cap="flat" cmpd="sng" algn="ctr">
              <a:solidFill>
                <a:schemeClr val="tx1"/>
              </a:solidFill>
              <a:prstDash val="solid"/>
              <a:miter lim="800000"/>
              <a:tailEnd type="triangle"/>
            </a:ln>
            <a:effectLst/>
          </p:spPr>
        </p:cxnSp>
        <p:sp>
          <p:nvSpPr>
            <p:cNvPr id="45" name="Oval 44">
              <a:extLst>
                <a:ext uri="{FF2B5EF4-FFF2-40B4-BE49-F238E27FC236}">
                  <a16:creationId xmlns:a16="http://schemas.microsoft.com/office/drawing/2014/main" id="{69483FC4-4864-90CF-6ECE-45289A8FB721}"/>
                </a:ext>
              </a:extLst>
            </p:cNvPr>
            <p:cNvSpPr/>
            <p:nvPr/>
          </p:nvSpPr>
          <p:spPr>
            <a:xfrm rot="16200000">
              <a:off x="8713623" y="5165691"/>
              <a:ext cx="510682" cy="732180"/>
            </a:xfrm>
            <a:prstGeom prst="ellipse">
              <a:avLst/>
            </a:prstGeom>
            <a:solidFill>
              <a:srgbClr val="DEBDFF"/>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lang="en-US" sz="2400" b="1" dirty="0">
                <a:solidFill>
                  <a:srgbClr val="7030A0"/>
                </a:solidFill>
                <a:latin typeface="Calibri" panose="020F0502020204030204"/>
              </a:endParaRPr>
            </a:p>
          </p:txBody>
        </p:sp>
        <p:cxnSp>
          <p:nvCxnSpPr>
            <p:cNvPr id="46" name="Straight Arrow Connector 45">
              <a:extLst>
                <a:ext uri="{FF2B5EF4-FFF2-40B4-BE49-F238E27FC236}">
                  <a16:creationId xmlns:a16="http://schemas.microsoft.com/office/drawing/2014/main" id="{4EA4D91E-0AAC-DEF2-A63B-218E71B43A80}"/>
                </a:ext>
              </a:extLst>
            </p:cNvPr>
            <p:cNvCxnSpPr>
              <a:cxnSpLocks/>
              <a:endCxn id="40" idx="1"/>
            </p:cNvCxnSpPr>
            <p:nvPr/>
          </p:nvCxnSpPr>
          <p:spPr>
            <a:xfrm flipV="1">
              <a:off x="8231108" y="5098284"/>
              <a:ext cx="197311" cy="195719"/>
            </a:xfrm>
            <a:prstGeom prst="straightConnector1">
              <a:avLst/>
            </a:prstGeom>
            <a:noFill/>
            <a:ln w="6350" cap="flat" cmpd="sng" algn="ctr">
              <a:solidFill>
                <a:sysClr val="windowText" lastClr="000000"/>
              </a:solidFill>
              <a:prstDash val="solid"/>
              <a:miter lim="800000"/>
              <a:tailEnd type="triangle"/>
            </a:ln>
            <a:effectLst/>
          </p:spPr>
        </p:cxnSp>
        <p:sp>
          <p:nvSpPr>
            <p:cNvPr id="49" name="Oval 48">
              <a:extLst>
                <a:ext uri="{FF2B5EF4-FFF2-40B4-BE49-F238E27FC236}">
                  <a16:creationId xmlns:a16="http://schemas.microsoft.com/office/drawing/2014/main" id="{32716E4B-48EE-755A-D010-47FB07A9C85F}"/>
                </a:ext>
              </a:extLst>
            </p:cNvPr>
            <p:cNvSpPr/>
            <p:nvPr/>
          </p:nvSpPr>
          <p:spPr>
            <a:xfrm rot="16200000">
              <a:off x="7605090" y="5106852"/>
              <a:ext cx="730621" cy="916044"/>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4C48A1B-AD55-DD05-01EF-F86EAC90216F}"/>
                    </a:ext>
                  </a:extLst>
                </p:cNvPr>
                <p:cNvSpPr txBox="1"/>
                <p:nvPr/>
              </p:nvSpPr>
              <p:spPr>
                <a:xfrm rot="16200000">
                  <a:off x="8414175" y="4515625"/>
                  <a:ext cx="492443" cy="639916"/>
                </a:xfrm>
                <a:prstGeom prst="rect">
                  <a:avLst/>
                </a:prstGeom>
                <a:noFill/>
              </p:spPr>
              <p:txBody>
                <a:bodyPr vert="vert" wrap="square">
                  <a:spAutoFit/>
                </a:bodyPr>
                <a:lstStyle/>
                <a:p>
                  <a:pPr algn="ctr" defTabSz="457200"/>
                  <a14:m>
                    <m:oMathPara xmlns:m="http://schemas.openxmlformats.org/officeDocument/2006/math">
                      <m:oMathParaPr>
                        <m:jc m:val="centerGroup"/>
                      </m:oMathParaPr>
                      <m:oMath xmlns:m="http://schemas.openxmlformats.org/officeDocument/2006/math">
                        <m:r>
                          <a:rPr kumimoji="0" lang="en-US" sz="3200" b="1"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rPr>
                          <m:t>÷</m:t>
                        </m:r>
                      </m:oMath>
                    </m:oMathPara>
                  </a14:m>
                  <a:endParaRPr kumimoji="0" lang="en-US" sz="3200" b="1" i="0" u="none" strike="noStrike" kern="0" cap="none" spc="0" normalizeH="0" baseline="0" noProof="0" dirty="0">
                    <a:ln>
                      <a:noFill/>
                    </a:ln>
                    <a:solidFill>
                      <a:srgbClr val="C00000"/>
                    </a:solidFill>
                    <a:effectLst/>
                    <a:uLnTx/>
                    <a:uFillTx/>
                    <a:latin typeface="Calibri" panose="020F0502020204030204"/>
                  </a:endParaRPr>
                </a:p>
              </p:txBody>
            </p:sp>
          </mc:Choice>
          <mc:Fallback xmlns="">
            <p:sp>
              <p:nvSpPr>
                <p:cNvPr id="50" name="TextBox 49">
                  <a:extLst>
                    <a:ext uri="{FF2B5EF4-FFF2-40B4-BE49-F238E27FC236}">
                      <a16:creationId xmlns:a16="http://schemas.microsoft.com/office/drawing/2014/main" id="{A4C48A1B-AD55-DD05-01EF-F86EAC90216F}"/>
                    </a:ext>
                  </a:extLst>
                </p:cNvPr>
                <p:cNvSpPr txBox="1">
                  <a:spLocks noRot="1" noChangeAspect="1" noMove="1" noResize="1" noEditPoints="1" noAdjustHandles="1" noChangeArrowheads="1" noChangeShapeType="1" noTextEdit="1"/>
                </p:cNvSpPr>
                <p:nvPr/>
              </p:nvSpPr>
              <p:spPr>
                <a:xfrm rot="16200000">
                  <a:off x="8414175" y="4515625"/>
                  <a:ext cx="492443" cy="639916"/>
                </a:xfrm>
                <a:prstGeom prst="rect">
                  <a:avLst/>
                </a:prstGeom>
                <a:blipFill>
                  <a:blip r:embed="rId4"/>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B93A4907-6935-3020-9EDE-AE90A857196A}"/>
                </a:ext>
              </a:extLst>
            </p:cNvPr>
            <p:cNvSpPr txBox="1"/>
            <p:nvPr/>
          </p:nvSpPr>
          <p:spPr>
            <a:xfrm rot="16200000">
              <a:off x="10201733" y="3066609"/>
              <a:ext cx="677108" cy="665415"/>
            </a:xfrm>
            <a:prstGeom prst="rect">
              <a:avLst/>
            </a:prstGeom>
            <a:noFill/>
          </p:spPr>
          <p:txBody>
            <a:bodyPr vert="vert" wrap="square">
              <a:spAutoFit/>
            </a:bodyPr>
            <a:lstStyle/>
            <a:p>
              <a:pPr algn="ctr" defTabSz="457200"/>
              <a:r>
                <a:rPr lang="en-US" sz="3200" dirty="0">
                  <a:solidFill>
                    <a:prstClr val="black"/>
                  </a:solidFill>
                  <a:latin typeface="Calibri" panose="020F0502020204030204"/>
                </a:rPr>
                <a:t>+</a:t>
              </a:r>
            </a:p>
          </p:txBody>
        </p:sp>
        <p:sp>
          <p:nvSpPr>
            <p:cNvPr id="52" name="TextBox 51">
              <a:extLst>
                <a:ext uri="{FF2B5EF4-FFF2-40B4-BE49-F238E27FC236}">
                  <a16:creationId xmlns:a16="http://schemas.microsoft.com/office/drawing/2014/main" id="{4DDDA088-7B80-353A-F4E0-3D3B2D605FC4}"/>
                </a:ext>
              </a:extLst>
            </p:cNvPr>
            <p:cNvSpPr txBox="1"/>
            <p:nvPr/>
          </p:nvSpPr>
          <p:spPr>
            <a:xfrm>
              <a:off x="8622974" y="5295214"/>
              <a:ext cx="665922" cy="46166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dirty="0">
                  <a:solidFill>
                    <a:srgbClr val="7030A0"/>
                  </a:solidFill>
                  <a:latin typeface="Calibri" panose="020F0502020204030204"/>
                </a:rPr>
                <a:t>BW</a:t>
              </a:r>
            </a:p>
          </p:txBody>
        </p:sp>
        <p:sp>
          <p:nvSpPr>
            <p:cNvPr id="53" name="TextBox 52">
              <a:extLst>
                <a:ext uri="{FF2B5EF4-FFF2-40B4-BE49-F238E27FC236}">
                  <a16:creationId xmlns:a16="http://schemas.microsoft.com/office/drawing/2014/main" id="{14864666-0651-3C07-7640-A4B809C11B89}"/>
                </a:ext>
              </a:extLst>
            </p:cNvPr>
            <p:cNvSpPr txBox="1"/>
            <p:nvPr/>
          </p:nvSpPr>
          <p:spPr>
            <a:xfrm>
              <a:off x="7335447" y="5294003"/>
              <a:ext cx="1247978" cy="626005"/>
            </a:xfrm>
            <a:prstGeom prst="rect">
              <a:avLst/>
            </a:prstGeom>
            <a:noFill/>
          </p:spPr>
          <p:txBody>
            <a:bodyPr wrap="square">
              <a:spAutoFit/>
            </a:bodyPr>
            <a:lstStyle/>
            <a:p>
              <a:pPr marL="0" marR="0" lvl="0" indent="0" algn="ctr" defTabSz="457200" eaLnBrk="1" fontAlgn="auto" latinLnBrk="0" hangingPunct="1">
                <a:lnSpc>
                  <a:spcPct val="70000"/>
                </a:lnSpc>
                <a:spcBef>
                  <a:spcPts val="0"/>
                </a:spcBef>
                <a:spcAft>
                  <a:spcPts val="0"/>
                </a:spcAft>
                <a:buClrTx/>
                <a:buSzTx/>
                <a:buFontTx/>
                <a:buNone/>
                <a:tabLst/>
                <a:defRPr/>
              </a:pPr>
              <a:r>
                <a:rPr lang="en-US" sz="2400" b="1" kern="0" dirty="0">
                  <a:solidFill>
                    <a:schemeClr val="accent5">
                      <a:lumMod val="50000"/>
                    </a:schemeClr>
                  </a:solidFill>
                  <a:latin typeface="Calibri" panose="020F0502020204030204"/>
                </a:rPr>
                <a:t>Burst</a:t>
              </a:r>
              <a:br>
                <a:rPr lang="en-US" sz="2400" b="1" kern="0" dirty="0">
                  <a:solidFill>
                    <a:schemeClr val="accent5">
                      <a:lumMod val="50000"/>
                    </a:schemeClr>
                  </a:solidFill>
                  <a:latin typeface="Calibri" panose="020F0502020204030204"/>
                </a:rPr>
              </a:br>
              <a:r>
                <a:rPr lang="en-US" sz="2400" b="1" kern="0" dirty="0">
                  <a:solidFill>
                    <a:schemeClr val="accent5">
                      <a:lumMod val="50000"/>
                    </a:schemeClr>
                  </a:solidFill>
                  <a:latin typeface="Calibri" panose="020F0502020204030204"/>
                </a:rPr>
                <a:t>Size</a:t>
              </a:r>
              <a:endParaRPr kumimoji="0" lang="en-US" sz="2400" b="1" i="0" u="none" strike="noStrike" kern="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23313F00-7FB2-03D7-3CF9-2121568B5846}"/>
                </a:ext>
              </a:extLst>
            </p:cNvPr>
            <p:cNvSpPr txBox="1"/>
            <p:nvPr/>
          </p:nvSpPr>
          <p:spPr>
            <a:xfrm>
              <a:off x="10838333" y="3032031"/>
              <a:ext cx="976806" cy="461665"/>
            </a:xfrm>
            <a:prstGeom prst="rect">
              <a:avLst/>
            </a:prstGeom>
            <a:noFill/>
          </p:spPr>
          <p:txBody>
            <a:bodyPr wrap="none" rtlCol="0">
              <a:spAutoFit/>
            </a:bodyPr>
            <a:lstStyle/>
            <a:p>
              <a:pPr defTabSz="457200"/>
              <a:r>
                <a:rPr lang="en-US" sz="2400" b="1" dirty="0" err="1">
                  <a:solidFill>
                    <a:srgbClr val="70AD47">
                      <a:lumMod val="50000"/>
                    </a:srgbClr>
                  </a:solidFill>
                  <a:latin typeface="Calibri" panose="020F0502020204030204"/>
                </a:rPr>
                <a:t>Tmem</a:t>
              </a:r>
              <a:endParaRPr lang="en-US" sz="2400" b="1" dirty="0">
                <a:solidFill>
                  <a:srgbClr val="70AD47">
                    <a:lumMod val="50000"/>
                  </a:srgbClr>
                </a:solidFill>
                <a:latin typeface="Calibri" panose="020F0502020204030204"/>
              </a:endParaRPr>
            </a:p>
          </p:txBody>
        </p:sp>
        <p:sp>
          <p:nvSpPr>
            <p:cNvPr id="55" name="TextBox 54">
              <a:extLst>
                <a:ext uri="{FF2B5EF4-FFF2-40B4-BE49-F238E27FC236}">
                  <a16:creationId xmlns:a16="http://schemas.microsoft.com/office/drawing/2014/main" id="{C4FFA2F4-F76E-F110-BC7E-BE63CC4B71B3}"/>
                </a:ext>
              </a:extLst>
            </p:cNvPr>
            <p:cNvSpPr txBox="1"/>
            <p:nvPr/>
          </p:nvSpPr>
          <p:spPr>
            <a:xfrm>
              <a:off x="10359013" y="3706362"/>
              <a:ext cx="492443" cy="461665"/>
            </a:xfrm>
            <a:prstGeom prst="rect">
              <a:avLst/>
            </a:prstGeom>
            <a:noFill/>
          </p:spPr>
          <p:txBody>
            <a:bodyPr wrap="none" rtlCol="0">
              <a:spAutoFit/>
            </a:bodyPr>
            <a:lstStyle/>
            <a:p>
              <a:r>
                <a:rPr lang="en-US" sz="2400" dirty="0"/>
                <a:t>…</a:t>
              </a:r>
            </a:p>
          </p:txBody>
        </p:sp>
        <p:sp>
          <p:nvSpPr>
            <p:cNvPr id="56" name="TextBox 55">
              <a:extLst>
                <a:ext uri="{FF2B5EF4-FFF2-40B4-BE49-F238E27FC236}">
                  <a16:creationId xmlns:a16="http://schemas.microsoft.com/office/drawing/2014/main" id="{8A613610-974C-094D-FBB5-9E7BFAEC8E7A}"/>
                </a:ext>
              </a:extLst>
            </p:cNvPr>
            <p:cNvSpPr txBox="1"/>
            <p:nvPr/>
          </p:nvSpPr>
          <p:spPr>
            <a:xfrm>
              <a:off x="10858803" y="3672603"/>
              <a:ext cx="492443" cy="461665"/>
            </a:xfrm>
            <a:prstGeom prst="rect">
              <a:avLst/>
            </a:prstGeom>
            <a:noFill/>
          </p:spPr>
          <p:txBody>
            <a:bodyPr wrap="none" rtlCol="0">
              <a:spAutoFit/>
            </a:bodyPr>
            <a:lstStyle/>
            <a:p>
              <a:r>
                <a:rPr lang="en-US" sz="2400" dirty="0"/>
                <a:t>…</a:t>
              </a:r>
            </a:p>
          </p:txBody>
        </p:sp>
        <p:sp>
          <p:nvSpPr>
            <p:cNvPr id="57" name="TextBox 56">
              <a:extLst>
                <a:ext uri="{FF2B5EF4-FFF2-40B4-BE49-F238E27FC236}">
                  <a16:creationId xmlns:a16="http://schemas.microsoft.com/office/drawing/2014/main" id="{C2761371-09EC-21F8-6634-2C7F51B528DF}"/>
                </a:ext>
              </a:extLst>
            </p:cNvPr>
            <p:cNvSpPr txBox="1"/>
            <p:nvPr/>
          </p:nvSpPr>
          <p:spPr>
            <a:xfrm rot="16200000">
              <a:off x="8794594" y="4125986"/>
              <a:ext cx="677108" cy="665415"/>
            </a:xfrm>
            <a:prstGeom prst="rect">
              <a:avLst/>
            </a:prstGeom>
            <a:noFill/>
          </p:spPr>
          <p:txBody>
            <a:bodyPr vert="vert" wrap="square">
              <a:spAutoFit/>
            </a:bodyPr>
            <a:lstStyle/>
            <a:p>
              <a:pPr algn="ctr" defTabSz="457200"/>
              <a:r>
                <a:rPr lang="en-US" sz="3200" dirty="0">
                  <a:solidFill>
                    <a:prstClr val="black"/>
                  </a:solidFill>
                  <a:latin typeface="Calibri" panose="020F0502020204030204"/>
                </a:rPr>
                <a:t>+</a:t>
              </a:r>
            </a:p>
          </p:txBody>
        </p:sp>
        <p:cxnSp>
          <p:nvCxnSpPr>
            <p:cNvPr id="58" name="Straight Arrow Connector 57">
              <a:extLst>
                <a:ext uri="{FF2B5EF4-FFF2-40B4-BE49-F238E27FC236}">
                  <a16:creationId xmlns:a16="http://schemas.microsoft.com/office/drawing/2014/main" id="{09E3AB92-873E-5319-0B19-0E76D6F21F14}"/>
                </a:ext>
              </a:extLst>
            </p:cNvPr>
            <p:cNvCxnSpPr>
              <a:cxnSpLocks/>
              <a:stCxn id="59" idx="6"/>
            </p:cNvCxnSpPr>
            <p:nvPr/>
          </p:nvCxnSpPr>
          <p:spPr>
            <a:xfrm flipH="1" flipV="1">
              <a:off x="9408334" y="4526661"/>
              <a:ext cx="151434" cy="194635"/>
            </a:xfrm>
            <a:prstGeom prst="straightConnector1">
              <a:avLst/>
            </a:prstGeom>
            <a:noFill/>
            <a:ln w="6350" cap="flat" cmpd="sng" algn="ctr">
              <a:solidFill>
                <a:sysClr val="windowText" lastClr="000000"/>
              </a:solidFill>
              <a:prstDash val="solid"/>
              <a:miter lim="800000"/>
              <a:tailEnd type="triangle"/>
            </a:ln>
            <a:effectLst/>
          </p:spPr>
        </p:cxnSp>
        <p:sp>
          <p:nvSpPr>
            <p:cNvPr id="59" name="Oval 58">
              <a:extLst>
                <a:ext uri="{FF2B5EF4-FFF2-40B4-BE49-F238E27FC236}">
                  <a16:creationId xmlns:a16="http://schemas.microsoft.com/office/drawing/2014/main" id="{47E0B553-2AB5-5D68-6A98-959A2D8D0804}"/>
                </a:ext>
              </a:extLst>
            </p:cNvPr>
            <p:cNvSpPr/>
            <p:nvPr/>
          </p:nvSpPr>
          <p:spPr>
            <a:xfrm rot="16200000">
              <a:off x="9304427" y="4610547"/>
              <a:ext cx="510682" cy="732180"/>
            </a:xfrm>
            <a:prstGeom prst="ellipse">
              <a:avLst/>
            </a:prstGeom>
            <a:solidFill>
              <a:srgbClr val="DEBDFF"/>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lang="en-US" sz="2400" b="1" dirty="0">
                <a:solidFill>
                  <a:srgbClr val="7030A0"/>
                </a:solidFill>
                <a:latin typeface="Calibri" panose="020F0502020204030204"/>
              </a:endParaRPr>
            </a:p>
          </p:txBody>
        </p:sp>
        <p:sp>
          <p:nvSpPr>
            <p:cNvPr id="60" name="TextBox 59">
              <a:extLst>
                <a:ext uri="{FF2B5EF4-FFF2-40B4-BE49-F238E27FC236}">
                  <a16:creationId xmlns:a16="http://schemas.microsoft.com/office/drawing/2014/main" id="{56F9862C-0EB4-C869-1512-202D32AF2A82}"/>
                </a:ext>
              </a:extLst>
            </p:cNvPr>
            <p:cNvSpPr txBox="1"/>
            <p:nvPr/>
          </p:nvSpPr>
          <p:spPr>
            <a:xfrm>
              <a:off x="9213778" y="4740070"/>
              <a:ext cx="665922" cy="46166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dirty="0">
                  <a:solidFill>
                    <a:srgbClr val="7030A0"/>
                  </a:solidFill>
                  <a:latin typeface="Calibri" panose="020F0502020204030204"/>
                </a:rPr>
                <a:t>Init</a:t>
              </a:r>
            </a:p>
          </p:txBody>
        </p:sp>
        <p:sp>
          <p:nvSpPr>
            <p:cNvPr id="62" name="Oval 61">
              <a:extLst>
                <a:ext uri="{FF2B5EF4-FFF2-40B4-BE49-F238E27FC236}">
                  <a16:creationId xmlns:a16="http://schemas.microsoft.com/office/drawing/2014/main" id="{648AE894-0C7A-F1A8-EE81-7F5CA773F0DE}"/>
                </a:ext>
              </a:extLst>
            </p:cNvPr>
            <p:cNvSpPr/>
            <p:nvPr/>
          </p:nvSpPr>
          <p:spPr>
            <a:xfrm rot="16200000">
              <a:off x="10285774" y="3956012"/>
              <a:ext cx="461665" cy="1141297"/>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56" name="TextBox 255">
              <a:extLst>
                <a:ext uri="{FF2B5EF4-FFF2-40B4-BE49-F238E27FC236}">
                  <a16:creationId xmlns:a16="http://schemas.microsoft.com/office/drawing/2014/main" id="{BDB8D6B7-2D96-F34F-8379-8DBD62D39C1A}"/>
                </a:ext>
              </a:extLst>
            </p:cNvPr>
            <p:cNvSpPr txBox="1"/>
            <p:nvPr/>
          </p:nvSpPr>
          <p:spPr>
            <a:xfrm>
              <a:off x="9849461" y="4381109"/>
              <a:ext cx="1361169" cy="367473"/>
            </a:xfrm>
            <a:prstGeom prst="rect">
              <a:avLst/>
            </a:prstGeom>
            <a:noFill/>
          </p:spPr>
          <p:txBody>
            <a:bodyPr wrap="square">
              <a:spAutoFit/>
            </a:bodyPr>
            <a:lstStyle/>
            <a:p>
              <a:pPr marL="0" marR="0" lvl="0" indent="0" algn="ctr" defTabSz="457200" eaLnBrk="1" fontAlgn="auto" latinLnBrk="0" hangingPunct="1">
                <a:lnSpc>
                  <a:spcPct val="70000"/>
                </a:lnSpc>
                <a:spcBef>
                  <a:spcPts val="0"/>
                </a:spcBef>
                <a:spcAft>
                  <a:spcPts val="0"/>
                </a:spcAft>
                <a:buClrTx/>
                <a:buSzTx/>
                <a:buFontTx/>
                <a:buNone/>
                <a:tabLst/>
                <a:defRPr/>
              </a:pPr>
              <a:r>
                <a:rPr lang="en-US" sz="2400" b="1" kern="0" dirty="0">
                  <a:solidFill>
                    <a:schemeClr val="accent5">
                      <a:lumMod val="50000"/>
                    </a:schemeClr>
                  </a:solidFill>
                  <a:latin typeface="Calibri" panose="020F0502020204030204"/>
                </a:rPr>
                <a:t>Accesses</a:t>
              </a:r>
              <a:endParaRPr kumimoji="0" lang="en-US" sz="2400" b="1" i="0" u="none" strike="noStrike" kern="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257" name="Oval 256">
              <a:extLst>
                <a:ext uri="{FF2B5EF4-FFF2-40B4-BE49-F238E27FC236}">
                  <a16:creationId xmlns:a16="http://schemas.microsoft.com/office/drawing/2014/main" id="{A7F305AE-CCAA-E1E5-5AD5-8B8781916192}"/>
                </a:ext>
              </a:extLst>
            </p:cNvPr>
            <p:cNvSpPr/>
            <p:nvPr/>
          </p:nvSpPr>
          <p:spPr>
            <a:xfrm rot="16200000">
              <a:off x="9221655" y="3606238"/>
              <a:ext cx="434453" cy="550287"/>
            </a:xfrm>
            <a:prstGeom prst="ellipse">
              <a:avLst/>
            </a:prstGeom>
            <a:solidFill>
              <a:schemeClr val="accent2">
                <a:lumMod val="60000"/>
                <a:lumOff val="40000"/>
              </a:schemeClr>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58" name="Straight Arrow Connector 257">
              <a:extLst>
                <a:ext uri="{FF2B5EF4-FFF2-40B4-BE49-F238E27FC236}">
                  <a16:creationId xmlns:a16="http://schemas.microsoft.com/office/drawing/2014/main" id="{D37A7018-1196-8F1C-AFA8-736B2AAF4548}"/>
                </a:ext>
              </a:extLst>
            </p:cNvPr>
            <p:cNvCxnSpPr>
              <a:cxnSpLocks/>
            </p:cNvCxnSpPr>
            <p:nvPr/>
          </p:nvCxnSpPr>
          <p:spPr>
            <a:xfrm flipV="1">
              <a:off x="9122330" y="4036089"/>
              <a:ext cx="151434" cy="182572"/>
            </a:xfrm>
            <a:prstGeom prst="straightConnector1">
              <a:avLst/>
            </a:prstGeom>
            <a:noFill/>
            <a:ln w="12700" cap="flat" cmpd="sng" algn="ctr">
              <a:solidFill>
                <a:schemeClr val="tx1"/>
              </a:solidFill>
              <a:prstDash val="solid"/>
              <a:miter lim="800000"/>
              <a:tailEnd type="triangle"/>
            </a:ln>
            <a:effectLst/>
          </p:spPr>
        </p:cxnSp>
        <p:cxnSp>
          <p:nvCxnSpPr>
            <p:cNvPr id="260" name="Straight Arrow Connector 259">
              <a:extLst>
                <a:ext uri="{FF2B5EF4-FFF2-40B4-BE49-F238E27FC236}">
                  <a16:creationId xmlns:a16="http://schemas.microsoft.com/office/drawing/2014/main" id="{5DAC1E28-B3E9-42B5-CB10-0888EA69207D}"/>
                </a:ext>
              </a:extLst>
            </p:cNvPr>
            <p:cNvCxnSpPr>
              <a:cxnSpLocks/>
              <a:stCxn id="62" idx="7"/>
            </p:cNvCxnSpPr>
            <p:nvPr/>
          </p:nvCxnSpPr>
          <p:spPr>
            <a:xfrm flipH="1" flipV="1">
              <a:off x="9713134" y="3964686"/>
              <a:ext cx="399963" cy="398751"/>
            </a:xfrm>
            <a:prstGeom prst="straightConnector1">
              <a:avLst/>
            </a:prstGeom>
            <a:noFill/>
            <a:ln w="6350" cap="flat" cmpd="sng" algn="ctr">
              <a:solidFill>
                <a:sysClr val="windowText" lastClr="000000"/>
              </a:solidFill>
              <a:prstDash val="solid"/>
              <a:miter lim="800000"/>
              <a:tailEnd type="triangle"/>
            </a:ln>
            <a:effectLst/>
          </p:spPr>
        </p:cxnSp>
        <p:sp>
          <p:nvSpPr>
            <p:cNvPr id="261" name="TextBox 260">
              <a:extLst>
                <a:ext uri="{FF2B5EF4-FFF2-40B4-BE49-F238E27FC236}">
                  <a16:creationId xmlns:a16="http://schemas.microsoft.com/office/drawing/2014/main" id="{C2354A17-4D87-A398-5043-A4FC813EF607}"/>
                </a:ext>
              </a:extLst>
            </p:cNvPr>
            <p:cNvSpPr txBox="1"/>
            <p:nvPr/>
          </p:nvSpPr>
          <p:spPr>
            <a:xfrm rot="16200000">
              <a:off x="9099394" y="3621161"/>
              <a:ext cx="677108" cy="665415"/>
            </a:xfrm>
            <a:prstGeom prst="rect">
              <a:avLst/>
            </a:prstGeom>
            <a:noFill/>
          </p:spPr>
          <p:txBody>
            <a:bodyPr vert="vert" wrap="square">
              <a:spAutoFit/>
            </a:bodyPr>
            <a:lstStyle/>
            <a:p>
              <a:pPr algn="ctr" defTabSz="457200"/>
              <a:r>
                <a:rPr lang="en-US" sz="3200" dirty="0">
                  <a:solidFill>
                    <a:prstClr val="black"/>
                  </a:solidFill>
                  <a:latin typeface="Calibri" panose="020F0502020204030204"/>
                </a:rPr>
                <a:t>*</a:t>
              </a:r>
            </a:p>
          </p:txBody>
        </p:sp>
        <p:cxnSp>
          <p:nvCxnSpPr>
            <p:cNvPr id="262" name="Straight Arrow Connector 261">
              <a:extLst>
                <a:ext uri="{FF2B5EF4-FFF2-40B4-BE49-F238E27FC236}">
                  <a16:creationId xmlns:a16="http://schemas.microsoft.com/office/drawing/2014/main" id="{421A6B5B-EAA8-6B3A-F5BA-57D7F8663021}"/>
                </a:ext>
              </a:extLst>
            </p:cNvPr>
            <p:cNvCxnSpPr>
              <a:cxnSpLocks/>
              <a:endCxn id="51" idx="0"/>
            </p:cNvCxnSpPr>
            <p:nvPr/>
          </p:nvCxnSpPr>
          <p:spPr>
            <a:xfrm flipV="1">
              <a:off x="9531734" y="3399317"/>
              <a:ext cx="675846" cy="313665"/>
            </a:xfrm>
            <a:prstGeom prst="straightConnector1">
              <a:avLst/>
            </a:prstGeom>
            <a:noFill/>
            <a:ln w="6350" cap="flat" cmpd="sng" algn="ctr">
              <a:solidFill>
                <a:sysClr val="windowText" lastClr="000000"/>
              </a:solidFill>
              <a:prstDash val="solid"/>
              <a:miter lim="800000"/>
              <a:tailEnd type="triangle"/>
            </a:ln>
            <a:effectLst/>
          </p:spPr>
        </p:cxnSp>
      </p:grpSp>
      <p:grpSp>
        <p:nvGrpSpPr>
          <p:cNvPr id="265" name="Group 264">
            <a:extLst>
              <a:ext uri="{FF2B5EF4-FFF2-40B4-BE49-F238E27FC236}">
                <a16:creationId xmlns:a16="http://schemas.microsoft.com/office/drawing/2014/main" id="{A8AAC14E-D988-7989-0D46-F5EE3480B01B}"/>
              </a:ext>
            </a:extLst>
          </p:cNvPr>
          <p:cNvGrpSpPr/>
          <p:nvPr/>
        </p:nvGrpSpPr>
        <p:grpSpPr>
          <a:xfrm>
            <a:off x="-85023" y="2391631"/>
            <a:ext cx="6181023" cy="3387202"/>
            <a:chOff x="-85023" y="2391631"/>
            <a:chExt cx="6181023" cy="3387202"/>
          </a:xfrm>
        </p:grpSpPr>
        <p:sp>
          <p:nvSpPr>
            <p:cNvPr id="63" name="Oval 62">
              <a:extLst>
                <a:ext uri="{FF2B5EF4-FFF2-40B4-BE49-F238E27FC236}">
                  <a16:creationId xmlns:a16="http://schemas.microsoft.com/office/drawing/2014/main" id="{8D59DE7A-64B8-3A15-A9A2-6207ACD8D05A}"/>
                </a:ext>
              </a:extLst>
            </p:cNvPr>
            <p:cNvSpPr/>
            <p:nvPr/>
          </p:nvSpPr>
          <p:spPr>
            <a:xfrm rot="16200000">
              <a:off x="4766257" y="2403787"/>
              <a:ext cx="434453" cy="665414"/>
            </a:xfrm>
            <a:prstGeom prst="ellipse">
              <a:avLst/>
            </a:prstGeom>
            <a:solidFill>
              <a:srgbClr val="FFF2CC"/>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490EEE55-E342-7507-2BD2-A6F9E74967E1}"/>
                </a:ext>
              </a:extLst>
            </p:cNvPr>
            <p:cNvCxnSpPr>
              <a:cxnSpLocks/>
              <a:endCxn id="63" idx="3"/>
            </p:cNvCxnSpPr>
            <p:nvPr/>
          </p:nvCxnSpPr>
          <p:spPr>
            <a:xfrm flipH="1" flipV="1">
              <a:off x="5218739" y="2890101"/>
              <a:ext cx="133428" cy="176661"/>
            </a:xfrm>
            <a:prstGeom prst="straightConnector1">
              <a:avLst/>
            </a:prstGeom>
            <a:noFill/>
            <a:ln w="6350" cap="flat" cmpd="sng" algn="ctr">
              <a:solidFill>
                <a:sysClr val="windowText" lastClr="000000"/>
              </a:solidFill>
              <a:prstDash val="solid"/>
              <a:miter lim="800000"/>
              <a:tailEnd type="triangle"/>
            </a:ln>
            <a:effectLst/>
          </p:spPr>
        </p:cxnSp>
        <p:cxnSp>
          <p:nvCxnSpPr>
            <p:cNvPr id="69" name="Straight Arrow Connector 68">
              <a:extLst>
                <a:ext uri="{FF2B5EF4-FFF2-40B4-BE49-F238E27FC236}">
                  <a16:creationId xmlns:a16="http://schemas.microsoft.com/office/drawing/2014/main" id="{016D4FEB-2020-BC79-D76F-A0868FA47E04}"/>
                </a:ext>
              </a:extLst>
            </p:cNvPr>
            <p:cNvCxnSpPr>
              <a:cxnSpLocks/>
              <a:endCxn id="63" idx="2"/>
            </p:cNvCxnSpPr>
            <p:nvPr/>
          </p:nvCxnSpPr>
          <p:spPr>
            <a:xfrm flipV="1">
              <a:off x="4983480" y="2953721"/>
              <a:ext cx="0" cy="256554"/>
            </a:xfrm>
            <a:prstGeom prst="straightConnector1">
              <a:avLst/>
            </a:prstGeom>
            <a:noFill/>
            <a:ln w="6350" cap="flat" cmpd="sng" algn="ctr">
              <a:solidFill>
                <a:sysClr val="windowText" lastClr="000000"/>
              </a:solidFill>
              <a:prstDash val="solid"/>
              <a:miter lim="800000"/>
              <a:tailEnd type="triangle"/>
            </a:ln>
            <a:effectLst/>
          </p:spPr>
        </p:cxnSp>
        <p:sp>
          <p:nvSpPr>
            <p:cNvPr id="164" name="TextBox 163">
              <a:extLst>
                <a:ext uri="{FF2B5EF4-FFF2-40B4-BE49-F238E27FC236}">
                  <a16:creationId xmlns:a16="http://schemas.microsoft.com/office/drawing/2014/main" id="{71F36530-9786-5CDF-F1EF-24C8EFCB0F38}"/>
                </a:ext>
              </a:extLst>
            </p:cNvPr>
            <p:cNvSpPr txBox="1"/>
            <p:nvPr/>
          </p:nvSpPr>
          <p:spPr>
            <a:xfrm>
              <a:off x="4806133" y="3046927"/>
              <a:ext cx="492443" cy="461665"/>
            </a:xfrm>
            <a:prstGeom prst="rect">
              <a:avLst/>
            </a:prstGeom>
            <a:noFill/>
          </p:spPr>
          <p:txBody>
            <a:bodyPr wrap="none" rtlCol="0">
              <a:spAutoFit/>
            </a:bodyPr>
            <a:lstStyle/>
            <a:p>
              <a:r>
                <a:rPr lang="en-US" sz="2400" dirty="0"/>
                <a:t>…</a:t>
              </a:r>
            </a:p>
          </p:txBody>
        </p:sp>
        <p:sp>
          <p:nvSpPr>
            <p:cNvPr id="165" name="TextBox 164">
              <a:extLst>
                <a:ext uri="{FF2B5EF4-FFF2-40B4-BE49-F238E27FC236}">
                  <a16:creationId xmlns:a16="http://schemas.microsoft.com/office/drawing/2014/main" id="{D96372C5-B049-4F00-8D9A-8679D6EB515E}"/>
                </a:ext>
              </a:extLst>
            </p:cNvPr>
            <p:cNvSpPr txBox="1"/>
            <p:nvPr/>
          </p:nvSpPr>
          <p:spPr>
            <a:xfrm>
              <a:off x="5305923" y="3013168"/>
              <a:ext cx="492443" cy="461665"/>
            </a:xfrm>
            <a:prstGeom prst="rect">
              <a:avLst/>
            </a:prstGeom>
            <a:noFill/>
          </p:spPr>
          <p:txBody>
            <a:bodyPr wrap="none" rtlCol="0">
              <a:spAutoFit/>
            </a:bodyPr>
            <a:lstStyle/>
            <a:p>
              <a:r>
                <a:rPr lang="en-US" sz="2400" dirty="0"/>
                <a:t>…</a:t>
              </a:r>
            </a:p>
          </p:txBody>
        </p:sp>
        <p:sp>
          <p:nvSpPr>
            <p:cNvPr id="173" name="Oval 172">
              <a:extLst>
                <a:ext uri="{FF2B5EF4-FFF2-40B4-BE49-F238E27FC236}">
                  <a16:creationId xmlns:a16="http://schemas.microsoft.com/office/drawing/2014/main" id="{2A21551D-D7F7-C92E-7C54-17C308E8D9AB}"/>
                </a:ext>
              </a:extLst>
            </p:cNvPr>
            <p:cNvSpPr/>
            <p:nvPr/>
          </p:nvSpPr>
          <p:spPr>
            <a:xfrm>
              <a:off x="2793396" y="5056270"/>
              <a:ext cx="1565302" cy="708263"/>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4" name="Oval 173">
              <a:extLst>
                <a:ext uri="{FF2B5EF4-FFF2-40B4-BE49-F238E27FC236}">
                  <a16:creationId xmlns:a16="http://schemas.microsoft.com/office/drawing/2014/main" id="{EDC83A69-169E-7F3E-310F-CF524C9B6A50}"/>
                </a:ext>
              </a:extLst>
            </p:cNvPr>
            <p:cNvSpPr/>
            <p:nvPr/>
          </p:nvSpPr>
          <p:spPr>
            <a:xfrm>
              <a:off x="4430116" y="5102908"/>
              <a:ext cx="951943" cy="584774"/>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5" name="Oval 174">
              <a:extLst>
                <a:ext uri="{FF2B5EF4-FFF2-40B4-BE49-F238E27FC236}">
                  <a16:creationId xmlns:a16="http://schemas.microsoft.com/office/drawing/2014/main" id="{DD10990B-1863-54B5-B543-B16E4780BF5B}"/>
                </a:ext>
              </a:extLst>
            </p:cNvPr>
            <p:cNvSpPr/>
            <p:nvPr/>
          </p:nvSpPr>
          <p:spPr>
            <a:xfrm>
              <a:off x="3592554" y="4334957"/>
              <a:ext cx="617810" cy="388053"/>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6" name="Oval 175">
              <a:extLst>
                <a:ext uri="{FF2B5EF4-FFF2-40B4-BE49-F238E27FC236}">
                  <a16:creationId xmlns:a16="http://schemas.microsoft.com/office/drawing/2014/main" id="{D3BC684B-9420-5F39-357F-38A6D335085E}"/>
                </a:ext>
              </a:extLst>
            </p:cNvPr>
            <p:cNvSpPr/>
            <p:nvPr/>
          </p:nvSpPr>
          <p:spPr>
            <a:xfrm>
              <a:off x="2807312" y="3758357"/>
              <a:ext cx="617810" cy="397010"/>
            </a:xfrm>
            <a:prstGeom prst="ellipse">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2060"/>
                </a:solidFill>
                <a:effectLst/>
                <a:uLnTx/>
                <a:uFillTx/>
                <a:latin typeface="Calibri" panose="020F0502020204030204"/>
                <a:ea typeface="+mn-ea"/>
                <a:cs typeface="+mn-cs"/>
              </a:endParaRPr>
            </a:p>
          </p:txBody>
        </p:sp>
        <p:cxnSp>
          <p:nvCxnSpPr>
            <p:cNvPr id="177" name="Straight Arrow Connector 176">
              <a:extLst>
                <a:ext uri="{FF2B5EF4-FFF2-40B4-BE49-F238E27FC236}">
                  <a16:creationId xmlns:a16="http://schemas.microsoft.com/office/drawing/2014/main" id="{F0C85D36-99E9-454A-C5B8-B75371FC2ABD}"/>
                </a:ext>
              </a:extLst>
            </p:cNvPr>
            <p:cNvCxnSpPr>
              <a:cxnSpLocks/>
              <a:stCxn id="267" idx="0"/>
              <a:endCxn id="176" idx="5"/>
            </p:cNvCxnSpPr>
            <p:nvPr/>
          </p:nvCxnSpPr>
          <p:spPr>
            <a:xfrm flipH="1" flipV="1">
              <a:off x="3334646" y="4097226"/>
              <a:ext cx="252393" cy="332379"/>
            </a:xfrm>
            <a:prstGeom prst="straightConnector1">
              <a:avLst/>
            </a:prstGeom>
            <a:noFill/>
            <a:ln w="6350" cap="flat" cmpd="sng" algn="ctr">
              <a:solidFill>
                <a:sysClr val="windowText" lastClr="000000"/>
              </a:solidFill>
              <a:prstDash val="solid"/>
              <a:miter lim="800000"/>
              <a:tailEnd type="triangle"/>
            </a:ln>
            <a:effectLst/>
          </p:spPr>
        </p:cxnSp>
        <p:cxnSp>
          <p:nvCxnSpPr>
            <p:cNvPr id="178" name="Straight Arrow Connector 177">
              <a:extLst>
                <a:ext uri="{FF2B5EF4-FFF2-40B4-BE49-F238E27FC236}">
                  <a16:creationId xmlns:a16="http://schemas.microsoft.com/office/drawing/2014/main" id="{2E0E2CD4-260F-30DD-D905-134045719BCE}"/>
                </a:ext>
              </a:extLst>
            </p:cNvPr>
            <p:cNvCxnSpPr>
              <a:cxnSpLocks/>
              <a:stCxn id="173" idx="0"/>
              <a:endCxn id="175" idx="3"/>
            </p:cNvCxnSpPr>
            <p:nvPr/>
          </p:nvCxnSpPr>
          <p:spPr>
            <a:xfrm flipV="1">
              <a:off x="3576047" y="4666181"/>
              <a:ext cx="106983" cy="390089"/>
            </a:xfrm>
            <a:prstGeom prst="straightConnector1">
              <a:avLst/>
            </a:prstGeom>
            <a:noFill/>
            <a:ln w="6350" cap="flat" cmpd="sng" algn="ctr">
              <a:solidFill>
                <a:sysClr val="windowText" lastClr="000000"/>
              </a:solidFill>
              <a:prstDash val="solid"/>
              <a:miter lim="800000"/>
              <a:tailEnd type="triangle"/>
            </a:ln>
            <a:effectLst/>
          </p:spPr>
        </p:cxnSp>
        <p:cxnSp>
          <p:nvCxnSpPr>
            <p:cNvPr id="179" name="Straight Arrow Connector 178">
              <a:extLst>
                <a:ext uri="{FF2B5EF4-FFF2-40B4-BE49-F238E27FC236}">
                  <a16:creationId xmlns:a16="http://schemas.microsoft.com/office/drawing/2014/main" id="{BC762750-2E9A-6AE1-0FE9-383006164182}"/>
                </a:ext>
              </a:extLst>
            </p:cNvPr>
            <p:cNvCxnSpPr>
              <a:cxnSpLocks/>
              <a:stCxn id="174" idx="0"/>
              <a:endCxn id="175" idx="5"/>
            </p:cNvCxnSpPr>
            <p:nvPr/>
          </p:nvCxnSpPr>
          <p:spPr>
            <a:xfrm flipH="1" flipV="1">
              <a:off x="4119888" y="4666181"/>
              <a:ext cx="786200" cy="436727"/>
            </a:xfrm>
            <a:prstGeom prst="straightConnector1">
              <a:avLst/>
            </a:prstGeom>
            <a:noFill/>
            <a:ln w="6350" cap="flat" cmpd="sng" algn="ctr">
              <a:solidFill>
                <a:sysClr val="windowText" lastClr="000000"/>
              </a:solidFill>
              <a:prstDash val="solid"/>
              <a:miter lim="800000"/>
              <a:tailEnd type="triangle"/>
            </a:ln>
            <a:effectLst/>
          </p:spPr>
        </p:cxnSp>
        <p:sp>
          <p:nvSpPr>
            <p:cNvPr id="180" name="Oval 179">
              <a:extLst>
                <a:ext uri="{FF2B5EF4-FFF2-40B4-BE49-F238E27FC236}">
                  <a16:creationId xmlns:a16="http://schemas.microsoft.com/office/drawing/2014/main" id="{3F3BD658-881B-54F9-2693-00081AFB2B5C}"/>
                </a:ext>
              </a:extLst>
            </p:cNvPr>
            <p:cNvSpPr/>
            <p:nvPr/>
          </p:nvSpPr>
          <p:spPr>
            <a:xfrm>
              <a:off x="4585049" y="3963587"/>
              <a:ext cx="1510951" cy="832246"/>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C7D35ACC-54C3-461B-2FC7-6040B38B14F1}"/>
                </a:ext>
              </a:extLst>
            </p:cNvPr>
            <p:cNvSpPr txBox="1"/>
            <p:nvPr/>
          </p:nvSpPr>
          <p:spPr>
            <a:xfrm>
              <a:off x="3788256" y="2391631"/>
              <a:ext cx="960591" cy="461665"/>
            </a:xfrm>
            <a:prstGeom prst="rect">
              <a:avLst/>
            </a:prstGeom>
            <a:noFill/>
          </p:spPr>
          <p:txBody>
            <a:bodyPr wrap="square" rtlCol="0">
              <a:spAutoFit/>
            </a:bodyPr>
            <a:lstStyle/>
            <a:p>
              <a:pPr defTabSz="457200"/>
              <a:r>
                <a:rPr lang="en-US" sz="2400" b="1" dirty="0" err="1">
                  <a:solidFill>
                    <a:schemeClr val="accent4">
                      <a:lumMod val="50000"/>
                    </a:schemeClr>
                  </a:solidFill>
                  <a:latin typeface="Calibri" panose="020F0502020204030204"/>
                </a:rPr>
                <a:t>Tnoc</a:t>
              </a:r>
              <a:endParaRPr lang="en-US" sz="2400" b="1" dirty="0">
                <a:solidFill>
                  <a:schemeClr val="accent4">
                    <a:lumMod val="50000"/>
                  </a:schemeClr>
                </a:solidFill>
                <a:latin typeface="Calibri" panose="020F0502020204030204"/>
              </a:endParaRPr>
            </a:p>
          </p:txBody>
        </p:sp>
        <p:cxnSp>
          <p:nvCxnSpPr>
            <p:cNvPr id="182" name="Straight Arrow Connector 181">
              <a:extLst>
                <a:ext uri="{FF2B5EF4-FFF2-40B4-BE49-F238E27FC236}">
                  <a16:creationId xmlns:a16="http://schemas.microsoft.com/office/drawing/2014/main" id="{263EFC24-7409-48BF-EFA3-2DF32678A62F}"/>
                </a:ext>
              </a:extLst>
            </p:cNvPr>
            <p:cNvCxnSpPr>
              <a:cxnSpLocks/>
              <a:endCxn id="176" idx="6"/>
            </p:cNvCxnSpPr>
            <p:nvPr/>
          </p:nvCxnSpPr>
          <p:spPr>
            <a:xfrm flipH="1" flipV="1">
              <a:off x="3425122" y="3956862"/>
              <a:ext cx="1234009" cy="287737"/>
            </a:xfrm>
            <a:prstGeom prst="straightConnector1">
              <a:avLst/>
            </a:prstGeom>
            <a:noFill/>
            <a:ln w="6350" cap="flat" cmpd="sng" algn="ctr">
              <a:solidFill>
                <a:sysClr val="windowText" lastClr="000000"/>
              </a:solidFill>
              <a:prstDash val="solid"/>
              <a:miter lim="800000"/>
              <a:tailEnd type="triangle"/>
            </a:ln>
            <a:effectLst/>
          </p:spPr>
        </p:cxnSp>
        <p:sp>
          <p:nvSpPr>
            <p:cNvPr id="190" name="TextBox 189">
              <a:extLst>
                <a:ext uri="{FF2B5EF4-FFF2-40B4-BE49-F238E27FC236}">
                  <a16:creationId xmlns:a16="http://schemas.microsoft.com/office/drawing/2014/main" id="{83C6ABFD-6384-FD03-A24C-BB44924F41B9}"/>
                </a:ext>
              </a:extLst>
            </p:cNvPr>
            <p:cNvSpPr txBox="1"/>
            <p:nvPr/>
          </p:nvSpPr>
          <p:spPr>
            <a:xfrm>
              <a:off x="4576336" y="4115638"/>
              <a:ext cx="1477701" cy="626005"/>
            </a:xfrm>
            <a:prstGeom prst="rect">
              <a:avLst/>
            </a:prstGeom>
            <a:noFill/>
          </p:spPr>
          <p:txBody>
            <a:bodyPr wrap="square">
              <a:spAutoFit/>
            </a:bodyPr>
            <a:lstStyle/>
            <a:p>
              <a:pPr algn="ctr" defTabSz="457200">
                <a:lnSpc>
                  <a:spcPct val="70000"/>
                </a:lnSpc>
              </a:pPr>
              <a:r>
                <a:rPr lang="en-US" sz="2400" b="1" dirty="0">
                  <a:solidFill>
                    <a:schemeClr val="accent5">
                      <a:lumMod val="50000"/>
                    </a:schemeClr>
                  </a:solidFill>
                  <a:latin typeface="Calibri" panose="020F0502020204030204"/>
                </a:rPr>
                <a:t>Temporal </a:t>
              </a:r>
              <a:br>
                <a:rPr lang="en-US" sz="2400" b="1" dirty="0">
                  <a:solidFill>
                    <a:schemeClr val="accent5">
                      <a:lumMod val="50000"/>
                    </a:schemeClr>
                  </a:solidFill>
                  <a:latin typeface="Calibri" panose="020F0502020204030204"/>
                </a:rPr>
              </a:br>
              <a:r>
                <a:rPr lang="en-US" sz="2400" b="1" dirty="0">
                  <a:solidFill>
                    <a:schemeClr val="accent5">
                      <a:lumMod val="50000"/>
                    </a:schemeClr>
                  </a:solidFill>
                  <a:latin typeface="Calibri" panose="020F0502020204030204"/>
                </a:rPr>
                <a:t>Requests</a:t>
              </a:r>
            </a:p>
          </p:txBody>
        </p:sp>
        <p:sp>
          <p:nvSpPr>
            <p:cNvPr id="246" name="TextBox 245">
              <a:extLst>
                <a:ext uri="{FF2B5EF4-FFF2-40B4-BE49-F238E27FC236}">
                  <a16:creationId xmlns:a16="http://schemas.microsoft.com/office/drawing/2014/main" id="{1926533F-4C09-9077-E7A0-8486C76BD935}"/>
                </a:ext>
              </a:extLst>
            </p:cNvPr>
            <p:cNvSpPr txBox="1"/>
            <p:nvPr/>
          </p:nvSpPr>
          <p:spPr>
            <a:xfrm>
              <a:off x="4260696" y="5122348"/>
              <a:ext cx="1236590" cy="626005"/>
            </a:xfrm>
            <a:prstGeom prst="rect">
              <a:avLst/>
            </a:prstGeom>
            <a:noFill/>
          </p:spPr>
          <p:txBody>
            <a:bodyPr wrap="square">
              <a:spAutoFit/>
            </a:bodyPr>
            <a:lstStyle/>
            <a:p>
              <a:pPr marR="0" lvl="0" indent="0" algn="ctr" defTabSz="457200" fontAlgn="auto">
                <a:lnSpc>
                  <a:spcPct val="70000"/>
                </a:lnSpc>
                <a:spcBef>
                  <a:spcPts val="0"/>
                </a:spcBef>
                <a:spcAft>
                  <a:spcPts val="0"/>
                </a:spcAft>
                <a:buClrTx/>
                <a:buSzTx/>
                <a:buFontTx/>
                <a:buNone/>
                <a:tabLst/>
                <a:defRPr/>
              </a:pPr>
              <a:r>
                <a:rPr lang="en-US" sz="2400" b="1" dirty="0">
                  <a:solidFill>
                    <a:srgbClr val="7030A0"/>
                  </a:solidFill>
                  <a:latin typeface="Calibri" panose="020F0502020204030204"/>
                </a:rPr>
                <a:t>bit</a:t>
              </a:r>
              <a:br>
                <a:rPr lang="en-US" sz="2400" b="1" dirty="0">
                  <a:solidFill>
                    <a:srgbClr val="7030A0"/>
                  </a:solidFill>
                  <a:latin typeface="Calibri" panose="020F0502020204030204"/>
                </a:rPr>
              </a:br>
              <a:r>
                <a:rPr lang="en-US" sz="2400" b="1" dirty="0">
                  <a:solidFill>
                    <a:srgbClr val="7030A0"/>
                  </a:solidFill>
                  <a:latin typeface="Calibri" panose="020F0502020204030204"/>
                </a:rPr>
                <a:t>width</a:t>
              </a:r>
            </a:p>
          </p:txBody>
        </p:sp>
        <p:sp>
          <p:nvSpPr>
            <p:cNvPr id="248" name="Oval 247">
              <a:extLst>
                <a:ext uri="{FF2B5EF4-FFF2-40B4-BE49-F238E27FC236}">
                  <a16:creationId xmlns:a16="http://schemas.microsoft.com/office/drawing/2014/main" id="{97213F88-2586-2F3B-B4C5-06FF5CDB1E1D}"/>
                </a:ext>
              </a:extLst>
            </p:cNvPr>
            <p:cNvSpPr/>
            <p:nvPr/>
          </p:nvSpPr>
          <p:spPr>
            <a:xfrm>
              <a:off x="190454" y="4996133"/>
              <a:ext cx="1247290" cy="584774"/>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9" name="Oval 248">
              <a:extLst>
                <a:ext uri="{FF2B5EF4-FFF2-40B4-BE49-F238E27FC236}">
                  <a16:creationId xmlns:a16="http://schemas.microsoft.com/office/drawing/2014/main" id="{E0B82747-9998-654E-7577-BADBDF7033FA}"/>
                </a:ext>
              </a:extLst>
            </p:cNvPr>
            <p:cNvSpPr/>
            <p:nvPr/>
          </p:nvSpPr>
          <p:spPr>
            <a:xfrm>
              <a:off x="1535522" y="5071830"/>
              <a:ext cx="1181674" cy="615852"/>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50" name="Oval 249">
              <a:extLst>
                <a:ext uri="{FF2B5EF4-FFF2-40B4-BE49-F238E27FC236}">
                  <a16:creationId xmlns:a16="http://schemas.microsoft.com/office/drawing/2014/main" id="{3BE3D338-5D53-32A3-EE74-1229D8C8A547}"/>
                </a:ext>
              </a:extLst>
            </p:cNvPr>
            <p:cNvSpPr/>
            <p:nvPr/>
          </p:nvSpPr>
          <p:spPr>
            <a:xfrm>
              <a:off x="1386380" y="4408606"/>
              <a:ext cx="617810" cy="388053"/>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51" name="Straight Arrow Connector 250">
              <a:extLst>
                <a:ext uri="{FF2B5EF4-FFF2-40B4-BE49-F238E27FC236}">
                  <a16:creationId xmlns:a16="http://schemas.microsoft.com/office/drawing/2014/main" id="{E59A39F7-C591-4C52-53BE-56296C7D0DDF}"/>
                </a:ext>
              </a:extLst>
            </p:cNvPr>
            <p:cNvCxnSpPr>
              <a:cxnSpLocks/>
              <a:endCxn id="271" idx="1"/>
            </p:cNvCxnSpPr>
            <p:nvPr/>
          </p:nvCxnSpPr>
          <p:spPr>
            <a:xfrm flipV="1">
              <a:off x="1697275" y="4038536"/>
              <a:ext cx="1142793" cy="370070"/>
            </a:xfrm>
            <a:prstGeom prst="straightConnector1">
              <a:avLst/>
            </a:prstGeom>
            <a:noFill/>
            <a:ln w="6350" cap="flat" cmpd="sng" algn="ctr">
              <a:solidFill>
                <a:sysClr val="windowText" lastClr="000000"/>
              </a:solidFill>
              <a:prstDash val="solid"/>
              <a:miter lim="800000"/>
              <a:tailEnd type="triangle"/>
            </a:ln>
            <a:effectLst/>
          </p:spPr>
        </p:cxnSp>
        <p:cxnSp>
          <p:nvCxnSpPr>
            <p:cNvPr id="252" name="Straight Arrow Connector 251">
              <a:extLst>
                <a:ext uri="{FF2B5EF4-FFF2-40B4-BE49-F238E27FC236}">
                  <a16:creationId xmlns:a16="http://schemas.microsoft.com/office/drawing/2014/main" id="{58BD9B29-7D53-BBD3-C6C1-2FD50D3FEF3D}"/>
                </a:ext>
              </a:extLst>
            </p:cNvPr>
            <p:cNvCxnSpPr>
              <a:cxnSpLocks/>
              <a:endCxn id="250" idx="3"/>
            </p:cNvCxnSpPr>
            <p:nvPr/>
          </p:nvCxnSpPr>
          <p:spPr>
            <a:xfrm flipV="1">
              <a:off x="1298809" y="4739830"/>
              <a:ext cx="178047" cy="342785"/>
            </a:xfrm>
            <a:prstGeom prst="straightConnector1">
              <a:avLst/>
            </a:prstGeom>
            <a:noFill/>
            <a:ln w="6350" cap="flat" cmpd="sng" algn="ctr">
              <a:solidFill>
                <a:sysClr val="windowText" lastClr="000000"/>
              </a:solidFill>
              <a:prstDash val="solid"/>
              <a:miter lim="800000"/>
              <a:tailEnd type="triangle"/>
            </a:ln>
            <a:effectLst/>
          </p:spPr>
        </p:cxnSp>
        <p:cxnSp>
          <p:nvCxnSpPr>
            <p:cNvPr id="253" name="Straight Arrow Connector 252">
              <a:extLst>
                <a:ext uri="{FF2B5EF4-FFF2-40B4-BE49-F238E27FC236}">
                  <a16:creationId xmlns:a16="http://schemas.microsoft.com/office/drawing/2014/main" id="{D1A3693B-FD19-13B3-9A18-F4A3C169848D}"/>
                </a:ext>
              </a:extLst>
            </p:cNvPr>
            <p:cNvCxnSpPr>
              <a:cxnSpLocks/>
              <a:stCxn id="249" idx="0"/>
              <a:endCxn id="250" idx="5"/>
            </p:cNvCxnSpPr>
            <p:nvPr/>
          </p:nvCxnSpPr>
          <p:spPr>
            <a:xfrm flipH="1" flipV="1">
              <a:off x="1913714" y="4739830"/>
              <a:ext cx="212645" cy="332000"/>
            </a:xfrm>
            <a:prstGeom prst="straightConnector1">
              <a:avLst/>
            </a:prstGeom>
            <a:noFill/>
            <a:ln w="635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255" name="TextBox 254">
                  <a:extLst>
                    <a:ext uri="{FF2B5EF4-FFF2-40B4-BE49-F238E27FC236}">
                      <a16:creationId xmlns:a16="http://schemas.microsoft.com/office/drawing/2014/main" id="{8F897CE8-27F0-E7A3-5079-7C2E48843E3D}"/>
                    </a:ext>
                  </a:extLst>
                </p:cNvPr>
                <p:cNvSpPr txBox="1"/>
                <p:nvPr/>
              </p:nvSpPr>
              <p:spPr>
                <a:xfrm rot="16200000">
                  <a:off x="1466608" y="4185660"/>
                  <a:ext cx="492443" cy="639916"/>
                </a:xfrm>
                <a:prstGeom prst="rect">
                  <a:avLst/>
                </a:prstGeom>
                <a:noFill/>
              </p:spPr>
              <p:txBody>
                <a:bodyPr vert="vert" wrap="square">
                  <a:spAutoFit/>
                </a:bodyPr>
                <a:lstStyle/>
                <a:p>
                  <a:pPr algn="ctr" defTabSz="457200"/>
                  <a14:m>
                    <m:oMathPara xmlns:m="http://schemas.openxmlformats.org/officeDocument/2006/math">
                      <m:oMathParaPr>
                        <m:jc m:val="centerGroup"/>
                      </m:oMathParaPr>
                      <m:oMath xmlns:m="http://schemas.openxmlformats.org/officeDocument/2006/math">
                        <m:r>
                          <a:rPr kumimoji="0" lang="en-US" sz="3200" b="1"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rPr>
                          <m:t>÷</m:t>
                        </m:r>
                      </m:oMath>
                    </m:oMathPara>
                  </a14:m>
                  <a:endParaRPr kumimoji="0" lang="en-US" sz="3200" b="1" i="0" u="none" strike="noStrike" kern="0" cap="none" spc="0" normalizeH="0" baseline="0" noProof="0" dirty="0">
                    <a:ln>
                      <a:noFill/>
                    </a:ln>
                    <a:solidFill>
                      <a:srgbClr val="C00000"/>
                    </a:solidFill>
                    <a:effectLst/>
                    <a:uLnTx/>
                    <a:uFillTx/>
                    <a:latin typeface="Calibri" panose="020F0502020204030204"/>
                  </a:endParaRPr>
                </a:p>
              </p:txBody>
            </p:sp>
          </mc:Choice>
          <mc:Fallback xmlns="">
            <p:sp>
              <p:nvSpPr>
                <p:cNvPr id="255" name="TextBox 254">
                  <a:extLst>
                    <a:ext uri="{FF2B5EF4-FFF2-40B4-BE49-F238E27FC236}">
                      <a16:creationId xmlns:a16="http://schemas.microsoft.com/office/drawing/2014/main" id="{8F897CE8-27F0-E7A3-5079-7C2E48843E3D}"/>
                    </a:ext>
                  </a:extLst>
                </p:cNvPr>
                <p:cNvSpPr txBox="1">
                  <a:spLocks noRot="1" noChangeAspect="1" noMove="1" noResize="1" noEditPoints="1" noAdjustHandles="1" noChangeArrowheads="1" noChangeShapeType="1" noTextEdit="1"/>
                </p:cNvSpPr>
                <p:nvPr/>
              </p:nvSpPr>
              <p:spPr>
                <a:xfrm rot="16200000">
                  <a:off x="1466608" y="4185660"/>
                  <a:ext cx="492443" cy="639916"/>
                </a:xfrm>
                <a:prstGeom prst="rect">
                  <a:avLst/>
                </a:prstGeom>
                <a:blipFill>
                  <a:blip r:embed="rId5"/>
                  <a:stretch>
                    <a:fillRect/>
                  </a:stretch>
                </a:blipFill>
              </p:spPr>
              <p:txBody>
                <a:bodyPr/>
                <a:lstStyle/>
                <a:p>
                  <a:r>
                    <a:rPr lang="en-US">
                      <a:noFill/>
                    </a:rPr>
                    <a:t> </a:t>
                  </a:r>
                </a:p>
              </p:txBody>
            </p:sp>
          </mc:Fallback>
        </mc:AlternateContent>
        <p:sp>
          <p:nvSpPr>
            <p:cNvPr id="259" name="TextBox 258">
              <a:extLst>
                <a:ext uri="{FF2B5EF4-FFF2-40B4-BE49-F238E27FC236}">
                  <a16:creationId xmlns:a16="http://schemas.microsoft.com/office/drawing/2014/main" id="{61AC1DC3-FA08-2984-6B9F-0D0D4EF6EB77}"/>
                </a:ext>
              </a:extLst>
            </p:cNvPr>
            <p:cNvSpPr txBox="1"/>
            <p:nvPr/>
          </p:nvSpPr>
          <p:spPr>
            <a:xfrm>
              <a:off x="2671774" y="5127878"/>
              <a:ext cx="1783080" cy="626005"/>
            </a:xfrm>
            <a:prstGeom prst="rect">
              <a:avLst/>
            </a:prstGeom>
            <a:noFill/>
          </p:spPr>
          <p:txBody>
            <a:bodyPr wrap="square">
              <a:spAutoFit/>
            </a:bodyPr>
            <a:lstStyle/>
            <a:p>
              <a:pPr marR="0" lvl="0" indent="0" algn="ctr" defTabSz="457200" fontAlgn="auto">
                <a:lnSpc>
                  <a:spcPct val="70000"/>
                </a:lnSpc>
                <a:spcBef>
                  <a:spcPts val="0"/>
                </a:spcBef>
                <a:spcAft>
                  <a:spcPts val="0"/>
                </a:spcAft>
                <a:buClrTx/>
                <a:buSzTx/>
                <a:buFontTx/>
                <a:buNone/>
                <a:tabLst/>
                <a:defRPr/>
              </a:pPr>
              <a:r>
                <a:rPr lang="en-US" sz="2400" b="1" dirty="0">
                  <a:solidFill>
                    <a:schemeClr val="accent5">
                      <a:lumMod val="50000"/>
                    </a:schemeClr>
                  </a:solidFill>
                  <a:latin typeface="Calibri" panose="020F0502020204030204"/>
                </a:rPr>
                <a:t>Packets/ Workgroup</a:t>
              </a:r>
            </a:p>
          </p:txBody>
        </p:sp>
        <mc:AlternateContent xmlns:mc="http://schemas.openxmlformats.org/markup-compatibility/2006" xmlns:a14="http://schemas.microsoft.com/office/drawing/2010/main">
          <mc:Choice Requires="a14">
            <p:sp>
              <p:nvSpPr>
                <p:cNvPr id="267" name="TextBox 266">
                  <a:extLst>
                    <a:ext uri="{FF2B5EF4-FFF2-40B4-BE49-F238E27FC236}">
                      <a16:creationId xmlns:a16="http://schemas.microsoft.com/office/drawing/2014/main" id="{FE697E71-E3E7-56F0-A90C-47EB67ABADF7}"/>
                    </a:ext>
                  </a:extLst>
                </p:cNvPr>
                <p:cNvSpPr txBox="1"/>
                <p:nvPr/>
              </p:nvSpPr>
              <p:spPr>
                <a:xfrm rot="16200000">
                  <a:off x="3660775" y="4109647"/>
                  <a:ext cx="492443" cy="639916"/>
                </a:xfrm>
                <a:prstGeom prst="rect">
                  <a:avLst/>
                </a:prstGeom>
                <a:noFill/>
              </p:spPr>
              <p:txBody>
                <a:bodyPr vert="vert" wrap="square">
                  <a:spAutoFit/>
                </a:bodyPr>
                <a:lstStyle/>
                <a:p>
                  <a:pPr algn="ctr" defTabSz="457200"/>
                  <a14:m>
                    <m:oMathPara xmlns:m="http://schemas.openxmlformats.org/officeDocument/2006/math">
                      <m:oMathParaPr>
                        <m:jc m:val="centerGroup"/>
                      </m:oMathParaPr>
                      <m:oMath xmlns:m="http://schemas.openxmlformats.org/officeDocument/2006/math">
                        <m:r>
                          <a:rPr kumimoji="0" lang="en-US" sz="3200" b="1"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rPr>
                          <m:t>÷</m:t>
                        </m:r>
                      </m:oMath>
                    </m:oMathPara>
                  </a14:m>
                  <a:endParaRPr kumimoji="0" lang="en-US" sz="3200" b="1" i="0" u="none" strike="noStrike" kern="0" cap="none" spc="0" normalizeH="0" baseline="0" noProof="0" dirty="0">
                    <a:ln>
                      <a:noFill/>
                    </a:ln>
                    <a:solidFill>
                      <a:srgbClr val="C00000"/>
                    </a:solidFill>
                    <a:effectLst/>
                    <a:uLnTx/>
                    <a:uFillTx/>
                    <a:latin typeface="Calibri" panose="020F0502020204030204"/>
                  </a:endParaRPr>
                </a:p>
              </p:txBody>
            </p:sp>
          </mc:Choice>
          <mc:Fallback xmlns="">
            <p:sp>
              <p:nvSpPr>
                <p:cNvPr id="267" name="TextBox 266">
                  <a:extLst>
                    <a:ext uri="{FF2B5EF4-FFF2-40B4-BE49-F238E27FC236}">
                      <a16:creationId xmlns:a16="http://schemas.microsoft.com/office/drawing/2014/main" id="{FE697E71-E3E7-56F0-A90C-47EB67ABADF7}"/>
                    </a:ext>
                  </a:extLst>
                </p:cNvPr>
                <p:cNvSpPr txBox="1">
                  <a:spLocks noRot="1" noChangeAspect="1" noMove="1" noResize="1" noEditPoints="1" noAdjustHandles="1" noChangeArrowheads="1" noChangeShapeType="1" noTextEdit="1"/>
                </p:cNvSpPr>
                <p:nvPr/>
              </p:nvSpPr>
              <p:spPr>
                <a:xfrm rot="16200000">
                  <a:off x="3660775" y="4109647"/>
                  <a:ext cx="492443" cy="639916"/>
                </a:xfrm>
                <a:prstGeom prst="rect">
                  <a:avLst/>
                </a:prstGeom>
                <a:blipFill>
                  <a:blip r:embed="rId6"/>
                  <a:stretch>
                    <a:fillRect/>
                  </a:stretch>
                </a:blipFill>
              </p:spPr>
              <p:txBody>
                <a:bodyPr/>
                <a:lstStyle/>
                <a:p>
                  <a:r>
                    <a:rPr lang="en-US">
                      <a:noFill/>
                    </a:rPr>
                    <a:t> </a:t>
                  </a:r>
                </a:p>
              </p:txBody>
            </p:sp>
          </mc:Fallback>
        </mc:AlternateContent>
        <p:sp>
          <p:nvSpPr>
            <p:cNvPr id="271" name="TextBox 270">
              <a:extLst>
                <a:ext uri="{FF2B5EF4-FFF2-40B4-BE49-F238E27FC236}">
                  <a16:creationId xmlns:a16="http://schemas.microsoft.com/office/drawing/2014/main" id="{37A6D92A-042C-79F3-D954-A6C358842BCB}"/>
                </a:ext>
              </a:extLst>
            </p:cNvPr>
            <p:cNvSpPr txBox="1"/>
            <p:nvPr/>
          </p:nvSpPr>
          <p:spPr>
            <a:xfrm>
              <a:off x="2840068" y="3746148"/>
              <a:ext cx="517205" cy="58477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2060"/>
                  </a:solidFill>
                  <a:effectLst/>
                  <a:uLnTx/>
                  <a:uFillTx/>
                  <a:latin typeface="Calibri" panose="020F0502020204030204"/>
                  <a:ea typeface="+mn-ea"/>
                  <a:cs typeface="+mn-cs"/>
                </a:rPr>
                <a:t>*</a:t>
              </a:r>
              <a:endParaRPr kumimoji="0" lang="en-US" sz="2000" b="0" i="0" u="none" strike="noStrike" kern="0" cap="none" spc="0" normalizeH="0" baseline="0" noProof="0" dirty="0">
                <a:ln>
                  <a:noFill/>
                </a:ln>
                <a:solidFill>
                  <a:srgbClr val="002060"/>
                </a:solidFill>
                <a:effectLst/>
                <a:uLnTx/>
                <a:uFillTx/>
                <a:latin typeface="Calibri" panose="020F0502020204030204"/>
                <a:ea typeface="+mn-ea"/>
                <a:cs typeface="+mn-cs"/>
              </a:endParaRPr>
            </a:p>
          </p:txBody>
        </p:sp>
        <p:sp>
          <p:nvSpPr>
            <p:cNvPr id="280" name="TextBox 279">
              <a:extLst>
                <a:ext uri="{FF2B5EF4-FFF2-40B4-BE49-F238E27FC236}">
                  <a16:creationId xmlns:a16="http://schemas.microsoft.com/office/drawing/2014/main" id="{77A137CC-3295-2F86-DB15-1AE786E6463D}"/>
                </a:ext>
              </a:extLst>
            </p:cNvPr>
            <p:cNvSpPr txBox="1"/>
            <p:nvPr/>
          </p:nvSpPr>
          <p:spPr>
            <a:xfrm>
              <a:off x="1334616" y="5152828"/>
              <a:ext cx="1581652" cy="626005"/>
            </a:xfrm>
            <a:prstGeom prst="rect">
              <a:avLst/>
            </a:prstGeom>
            <a:noFill/>
          </p:spPr>
          <p:txBody>
            <a:bodyPr wrap="square">
              <a:spAutoFit/>
            </a:bodyPr>
            <a:lstStyle/>
            <a:p>
              <a:pPr marR="0" lvl="0" indent="0" algn="ctr" defTabSz="457200" fontAlgn="auto">
                <a:lnSpc>
                  <a:spcPct val="70000"/>
                </a:lnSpc>
                <a:spcBef>
                  <a:spcPts val="0"/>
                </a:spcBef>
                <a:spcAft>
                  <a:spcPts val="0"/>
                </a:spcAft>
                <a:buClrTx/>
                <a:buSzTx/>
                <a:buFontTx/>
                <a:buNone/>
                <a:tabLst/>
                <a:defRPr/>
              </a:pPr>
              <a:r>
                <a:rPr lang="en-US" sz="2400" b="1" dirty="0">
                  <a:solidFill>
                    <a:srgbClr val="7030A0"/>
                  </a:solidFill>
                  <a:latin typeface="Calibri" panose="020F0502020204030204"/>
                </a:rPr>
                <a:t>#unicast</a:t>
              </a:r>
              <a:br>
                <a:rPr lang="en-US" sz="2400" b="1" dirty="0">
                  <a:solidFill>
                    <a:srgbClr val="7030A0"/>
                  </a:solidFill>
                  <a:latin typeface="Calibri" panose="020F0502020204030204"/>
                </a:rPr>
              </a:br>
              <a:r>
                <a:rPr lang="en-US" sz="2400" b="1" dirty="0">
                  <a:solidFill>
                    <a:srgbClr val="7030A0"/>
                  </a:solidFill>
                  <a:latin typeface="Calibri" panose="020F0502020204030204"/>
                </a:rPr>
                <a:t>links</a:t>
              </a:r>
            </a:p>
          </p:txBody>
        </p:sp>
        <p:sp>
          <p:nvSpPr>
            <p:cNvPr id="281" name="TextBox 280">
              <a:extLst>
                <a:ext uri="{FF2B5EF4-FFF2-40B4-BE49-F238E27FC236}">
                  <a16:creationId xmlns:a16="http://schemas.microsoft.com/office/drawing/2014/main" id="{44C56FDD-D759-44CC-B7E7-D2054FC259EC}"/>
                </a:ext>
              </a:extLst>
            </p:cNvPr>
            <p:cNvSpPr txBox="1"/>
            <p:nvPr/>
          </p:nvSpPr>
          <p:spPr>
            <a:xfrm>
              <a:off x="-85023" y="4994218"/>
              <a:ext cx="1783080" cy="626005"/>
            </a:xfrm>
            <a:prstGeom prst="rect">
              <a:avLst/>
            </a:prstGeom>
            <a:noFill/>
          </p:spPr>
          <p:txBody>
            <a:bodyPr wrap="square">
              <a:spAutoFit/>
            </a:bodyPr>
            <a:lstStyle/>
            <a:p>
              <a:pPr marR="0" lvl="0" indent="0" algn="ctr" defTabSz="457200" fontAlgn="auto">
                <a:lnSpc>
                  <a:spcPct val="70000"/>
                </a:lnSpc>
                <a:spcBef>
                  <a:spcPts val="0"/>
                </a:spcBef>
                <a:spcAft>
                  <a:spcPts val="0"/>
                </a:spcAft>
                <a:buClrTx/>
                <a:buSzTx/>
                <a:buFontTx/>
                <a:buNone/>
                <a:tabLst/>
                <a:defRPr/>
              </a:pPr>
              <a:r>
                <a:rPr lang="en-US" sz="2400" b="1" dirty="0">
                  <a:solidFill>
                    <a:schemeClr val="accent5">
                      <a:lumMod val="50000"/>
                    </a:schemeClr>
                  </a:solidFill>
                  <a:latin typeface="Calibri" panose="020F0502020204030204"/>
                </a:rPr>
                <a:t>#Work</a:t>
              </a:r>
              <a:br>
                <a:rPr lang="en-US" sz="2400" b="1" dirty="0">
                  <a:solidFill>
                    <a:schemeClr val="accent5">
                      <a:lumMod val="50000"/>
                    </a:schemeClr>
                  </a:solidFill>
                  <a:latin typeface="Calibri" panose="020F0502020204030204"/>
                </a:rPr>
              </a:br>
              <a:r>
                <a:rPr lang="en-US" sz="2400" b="1" dirty="0">
                  <a:solidFill>
                    <a:schemeClr val="accent5">
                      <a:lumMod val="50000"/>
                    </a:schemeClr>
                  </a:solidFill>
                  <a:latin typeface="Calibri" panose="020F0502020204030204"/>
                </a:rPr>
                <a:t>groups</a:t>
              </a:r>
            </a:p>
          </p:txBody>
        </p:sp>
        <p:cxnSp>
          <p:nvCxnSpPr>
            <p:cNvPr id="7" name="Straight Arrow Connector 6">
              <a:extLst>
                <a:ext uri="{FF2B5EF4-FFF2-40B4-BE49-F238E27FC236}">
                  <a16:creationId xmlns:a16="http://schemas.microsoft.com/office/drawing/2014/main" id="{40A97419-1964-ECA7-32D3-FD8BF1B82F9B}"/>
                </a:ext>
              </a:extLst>
            </p:cNvPr>
            <p:cNvCxnSpPr>
              <a:stCxn id="271" idx="0"/>
            </p:cNvCxnSpPr>
            <p:nvPr/>
          </p:nvCxnSpPr>
          <p:spPr>
            <a:xfrm flipV="1">
              <a:off x="3098671" y="2890101"/>
              <a:ext cx="1650176" cy="856047"/>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C185CE8-D59C-B486-C238-70F1A799D9B1}"/>
                </a:ext>
              </a:extLst>
            </p:cNvPr>
            <p:cNvSpPr txBox="1"/>
            <p:nvPr/>
          </p:nvSpPr>
          <p:spPr>
            <a:xfrm>
              <a:off x="2399518" y="3279160"/>
              <a:ext cx="935128" cy="461665"/>
            </a:xfrm>
            <a:prstGeom prst="rect">
              <a:avLst/>
            </a:prstGeom>
            <a:noFill/>
          </p:spPr>
          <p:txBody>
            <a:bodyPr wrap="none" rtlCol="0">
              <a:spAutoFit/>
            </a:bodyPr>
            <a:lstStyle/>
            <a:p>
              <a:pPr defTabSz="457200"/>
              <a:r>
                <a:rPr lang="en-US" sz="2400" b="1" dirty="0">
                  <a:solidFill>
                    <a:srgbClr val="4472C4">
                      <a:lumMod val="50000"/>
                    </a:srgbClr>
                  </a:solidFill>
                  <a:latin typeface="Calibri" panose="020F0502020204030204"/>
                </a:rPr>
                <a:t>Tnoc1</a:t>
              </a:r>
            </a:p>
          </p:txBody>
        </p:sp>
        <p:sp>
          <p:nvSpPr>
            <p:cNvPr id="264" name="TextBox 263">
              <a:extLst>
                <a:ext uri="{FF2B5EF4-FFF2-40B4-BE49-F238E27FC236}">
                  <a16:creationId xmlns:a16="http://schemas.microsoft.com/office/drawing/2014/main" id="{E2898703-2038-A176-088D-12041ABE6716}"/>
                </a:ext>
              </a:extLst>
            </p:cNvPr>
            <p:cNvSpPr txBox="1"/>
            <p:nvPr/>
          </p:nvSpPr>
          <p:spPr>
            <a:xfrm rot="16200000">
              <a:off x="4710408" y="2407174"/>
              <a:ext cx="553998" cy="665415"/>
            </a:xfrm>
            <a:prstGeom prst="rect">
              <a:avLst/>
            </a:prstGeom>
            <a:noFill/>
          </p:spPr>
          <p:txBody>
            <a:bodyPr vert="vert" wrap="square">
              <a:spAutoFit/>
            </a:bodyPr>
            <a:lstStyle/>
            <a:p>
              <a:pPr algn="ctr" defTabSz="457200"/>
              <a:r>
                <a:rPr lang="en-US" sz="2400" dirty="0">
                  <a:solidFill>
                    <a:prstClr val="black"/>
                  </a:solidFill>
                  <a:latin typeface="Calibri" panose="020F0502020204030204"/>
                </a:rPr>
                <a:t>max</a:t>
              </a:r>
            </a:p>
          </p:txBody>
        </p:sp>
      </p:grpSp>
      <p:sp>
        <p:nvSpPr>
          <p:cNvPr id="266" name="TextBox 265">
            <a:extLst>
              <a:ext uri="{FF2B5EF4-FFF2-40B4-BE49-F238E27FC236}">
                <a16:creationId xmlns:a16="http://schemas.microsoft.com/office/drawing/2014/main" id="{11187602-53BE-671E-2D02-3DE8F9D10BDB}"/>
              </a:ext>
            </a:extLst>
          </p:cNvPr>
          <p:cNvSpPr txBox="1"/>
          <p:nvPr/>
        </p:nvSpPr>
        <p:spPr>
          <a:xfrm rot="16200000">
            <a:off x="5777038" y="1503392"/>
            <a:ext cx="553998" cy="665415"/>
          </a:xfrm>
          <a:prstGeom prst="rect">
            <a:avLst/>
          </a:prstGeom>
          <a:noFill/>
        </p:spPr>
        <p:txBody>
          <a:bodyPr vert="vert" wrap="square">
            <a:spAutoFit/>
          </a:bodyPr>
          <a:lstStyle/>
          <a:p>
            <a:pPr algn="ctr" defTabSz="457200"/>
            <a:r>
              <a:rPr lang="en-US" sz="2400" dirty="0">
                <a:solidFill>
                  <a:prstClr val="black"/>
                </a:solidFill>
                <a:latin typeface="Calibri" panose="020F0502020204030204"/>
              </a:rPr>
              <a:t>max</a:t>
            </a:r>
          </a:p>
        </p:txBody>
      </p:sp>
    </p:spTree>
    <p:extLst>
      <p:ext uri="{BB962C8B-B14F-4D97-AF65-F5344CB8AC3E}">
        <p14:creationId xmlns:p14="http://schemas.microsoft.com/office/powerpoint/2010/main" val="213031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D20F-24A6-E39A-3E2C-0FDA02BB28D7}"/>
              </a:ext>
            </a:extLst>
          </p:cNvPr>
          <p:cNvSpPr>
            <a:spLocks noGrp="1"/>
          </p:cNvSpPr>
          <p:nvPr>
            <p:ph type="title"/>
          </p:nvPr>
        </p:nvSpPr>
        <p:spPr/>
        <p:txBody>
          <a:bodyPr/>
          <a:lstStyle/>
          <a:p>
            <a:r>
              <a:rPr lang="en-US" sz="4000" dirty="0"/>
              <a:t>Populating Bottleneck Graph</a:t>
            </a:r>
          </a:p>
        </p:txBody>
      </p:sp>
      <p:sp>
        <p:nvSpPr>
          <p:cNvPr id="3" name="Slide Number Placeholder 2">
            <a:extLst>
              <a:ext uri="{FF2B5EF4-FFF2-40B4-BE49-F238E27FC236}">
                <a16:creationId xmlns:a16="http://schemas.microsoft.com/office/drawing/2014/main" id="{93DA3FDA-03B2-156F-CAD1-983FC35AB721}"/>
              </a:ext>
            </a:extLst>
          </p:cNvPr>
          <p:cNvSpPr>
            <a:spLocks noGrp="1"/>
          </p:cNvSpPr>
          <p:nvPr>
            <p:ph type="sldNum" sz="quarter" idx="12"/>
          </p:nvPr>
        </p:nvSpPr>
        <p:spPr/>
        <p:txBody>
          <a:bodyPr/>
          <a:lstStyle/>
          <a:p>
            <a:fld id="{86E00D81-A243-204E-9897-44BD133A87DB}" type="slidenum">
              <a:rPr lang="en-US" smtClean="0"/>
              <a:t>12</a:t>
            </a:fld>
            <a:endParaRPr lang="en-US" dirty="0"/>
          </a:p>
        </p:txBody>
      </p:sp>
      <p:sp>
        <p:nvSpPr>
          <p:cNvPr id="4" name="TextBox 3">
            <a:extLst>
              <a:ext uri="{FF2B5EF4-FFF2-40B4-BE49-F238E27FC236}">
                <a16:creationId xmlns:a16="http://schemas.microsoft.com/office/drawing/2014/main" id="{D669F0F2-53B2-0513-D47B-842EE0073490}"/>
              </a:ext>
            </a:extLst>
          </p:cNvPr>
          <p:cNvSpPr txBox="1"/>
          <p:nvPr/>
        </p:nvSpPr>
        <p:spPr>
          <a:xfrm>
            <a:off x="311532" y="965271"/>
            <a:ext cx="11568935" cy="461665"/>
          </a:xfrm>
          <a:prstGeom prst="rect">
            <a:avLst/>
          </a:prstGeom>
          <a:noFill/>
        </p:spPr>
        <p:txBody>
          <a:bodyPr wrap="square" rtlCol="0">
            <a:spAutoFit/>
          </a:bodyPr>
          <a:lstStyle/>
          <a:p>
            <a:pPr marL="0" marR="0" lvl="0" indent="0" algn="just" defTabSz="4572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black"/>
                </a:solidFill>
                <a:effectLst/>
                <a:uLnTx/>
                <a:uFillTx/>
                <a:latin typeface="Calibri" panose="020F0502020204030204"/>
              </a:rPr>
              <a:t>Example: ResNet18 Layer 1;  Same design point as listed previously (DSE attempt #13).</a:t>
            </a:r>
          </a:p>
        </p:txBody>
      </p:sp>
      <p:sp>
        <p:nvSpPr>
          <p:cNvPr id="6" name="Oval 5">
            <a:extLst>
              <a:ext uri="{FF2B5EF4-FFF2-40B4-BE49-F238E27FC236}">
                <a16:creationId xmlns:a16="http://schemas.microsoft.com/office/drawing/2014/main" id="{C1FB4F14-7CBD-86D3-6501-70B21746EC63}"/>
              </a:ext>
            </a:extLst>
          </p:cNvPr>
          <p:cNvSpPr/>
          <p:nvPr/>
        </p:nvSpPr>
        <p:spPr>
          <a:xfrm>
            <a:off x="5106655" y="2419449"/>
            <a:ext cx="772965" cy="447472"/>
          </a:xfrm>
          <a:prstGeom prst="ellipse">
            <a:avLst/>
          </a:prstGeom>
          <a:solidFill>
            <a:srgbClr val="FFF2CC"/>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ADECBE73-FB27-1278-1205-0D296A325814}"/>
              </a:ext>
            </a:extLst>
          </p:cNvPr>
          <p:cNvSpPr/>
          <p:nvPr/>
        </p:nvSpPr>
        <p:spPr>
          <a:xfrm>
            <a:off x="5170726" y="3161429"/>
            <a:ext cx="723975" cy="442949"/>
          </a:xfrm>
          <a:prstGeom prst="ellipse">
            <a:avLst/>
          </a:prstGeom>
          <a:solidFill>
            <a:srgbClr val="FFF2CC"/>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908A5ECD-0124-545F-FF1C-5A439974D571}"/>
              </a:ext>
            </a:extLst>
          </p:cNvPr>
          <p:cNvSpPr/>
          <p:nvPr/>
        </p:nvSpPr>
        <p:spPr>
          <a:xfrm>
            <a:off x="4137241" y="2659882"/>
            <a:ext cx="574678" cy="466389"/>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38" name="Straight Arrow Connector 237">
            <a:extLst>
              <a:ext uri="{FF2B5EF4-FFF2-40B4-BE49-F238E27FC236}">
                <a16:creationId xmlns:a16="http://schemas.microsoft.com/office/drawing/2014/main" id="{9DF79C13-D33D-317E-54CA-BE028FCA944E}"/>
              </a:ext>
            </a:extLst>
          </p:cNvPr>
          <p:cNvCxnSpPr>
            <a:cxnSpLocks/>
            <a:stCxn id="236" idx="6"/>
          </p:cNvCxnSpPr>
          <p:nvPr/>
        </p:nvCxnSpPr>
        <p:spPr>
          <a:xfrm flipV="1">
            <a:off x="4711919" y="2793797"/>
            <a:ext cx="494269" cy="99280"/>
          </a:xfrm>
          <a:prstGeom prst="straightConnector1">
            <a:avLst/>
          </a:prstGeom>
          <a:noFill/>
          <a:ln w="6350" cap="flat" cmpd="sng" algn="ctr">
            <a:solidFill>
              <a:sysClr val="windowText" lastClr="000000"/>
            </a:solidFill>
            <a:prstDash val="solid"/>
            <a:miter lim="800000"/>
            <a:tailEnd type="triangle"/>
          </a:ln>
          <a:effectLst/>
        </p:spPr>
      </p:cxnSp>
      <p:cxnSp>
        <p:nvCxnSpPr>
          <p:cNvPr id="240" name="Straight Arrow Connector 239">
            <a:extLst>
              <a:ext uri="{FF2B5EF4-FFF2-40B4-BE49-F238E27FC236}">
                <a16:creationId xmlns:a16="http://schemas.microsoft.com/office/drawing/2014/main" id="{102818B3-3DCD-891A-D16D-017A0F571542}"/>
              </a:ext>
            </a:extLst>
          </p:cNvPr>
          <p:cNvCxnSpPr>
            <a:cxnSpLocks/>
            <a:stCxn id="9" idx="0"/>
            <a:endCxn id="6" idx="4"/>
          </p:cNvCxnSpPr>
          <p:nvPr/>
        </p:nvCxnSpPr>
        <p:spPr>
          <a:xfrm flipH="1" flipV="1">
            <a:off x="5493138" y="2866921"/>
            <a:ext cx="39576" cy="294508"/>
          </a:xfrm>
          <a:prstGeom prst="straightConnector1">
            <a:avLst/>
          </a:prstGeom>
          <a:noFill/>
          <a:ln w="6350" cap="flat" cmpd="sng" algn="ctr">
            <a:solidFill>
              <a:sysClr val="windowText" lastClr="000000"/>
            </a:solidFill>
            <a:prstDash val="solid"/>
            <a:miter lim="800000"/>
            <a:tailEnd type="triangle"/>
          </a:ln>
          <a:effectLst/>
        </p:spPr>
      </p:cxnSp>
      <p:sp>
        <p:nvSpPr>
          <p:cNvPr id="242" name="TextBox 241">
            <a:extLst>
              <a:ext uri="{FF2B5EF4-FFF2-40B4-BE49-F238E27FC236}">
                <a16:creationId xmlns:a16="http://schemas.microsoft.com/office/drawing/2014/main" id="{3086D96E-52AE-8AE1-1A65-0B454B3308F0}"/>
              </a:ext>
            </a:extLst>
          </p:cNvPr>
          <p:cNvSpPr txBox="1"/>
          <p:nvPr/>
        </p:nvSpPr>
        <p:spPr>
          <a:xfrm>
            <a:off x="4843316" y="1937924"/>
            <a:ext cx="1846211" cy="400110"/>
          </a:xfrm>
          <a:prstGeom prst="rect">
            <a:avLst/>
          </a:prstGeom>
          <a:noFill/>
        </p:spPr>
        <p:txBody>
          <a:bodyPr wrap="none" rtlCol="0">
            <a:spAutoFit/>
          </a:bodyPr>
          <a:lstStyle/>
          <a:p>
            <a:pPr defTabSz="457200"/>
            <a:r>
              <a:rPr lang="en-US" sz="2000" b="1" dirty="0">
                <a:solidFill>
                  <a:prstClr val="black"/>
                </a:solidFill>
                <a:latin typeface="Calibri" panose="020F0502020204030204"/>
              </a:rPr>
              <a:t>Latency (cycles)</a:t>
            </a:r>
          </a:p>
        </p:txBody>
      </p:sp>
      <p:sp>
        <p:nvSpPr>
          <p:cNvPr id="244" name="Oval 243">
            <a:extLst>
              <a:ext uri="{FF2B5EF4-FFF2-40B4-BE49-F238E27FC236}">
                <a16:creationId xmlns:a16="http://schemas.microsoft.com/office/drawing/2014/main" id="{B3A07E1C-146A-063A-C3CB-F3BDD4A7AD41}"/>
              </a:ext>
            </a:extLst>
          </p:cNvPr>
          <p:cNvSpPr/>
          <p:nvPr/>
        </p:nvSpPr>
        <p:spPr>
          <a:xfrm>
            <a:off x="3768248" y="3203510"/>
            <a:ext cx="650190" cy="447472"/>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45" name="Straight Arrow Connector 244">
            <a:extLst>
              <a:ext uri="{FF2B5EF4-FFF2-40B4-BE49-F238E27FC236}">
                <a16:creationId xmlns:a16="http://schemas.microsoft.com/office/drawing/2014/main" id="{80C5C5A4-B75B-397A-4A0E-143FDD307CAA}"/>
              </a:ext>
            </a:extLst>
          </p:cNvPr>
          <p:cNvCxnSpPr>
            <a:cxnSpLocks/>
            <a:endCxn id="236" idx="3"/>
          </p:cNvCxnSpPr>
          <p:nvPr/>
        </p:nvCxnSpPr>
        <p:spPr>
          <a:xfrm flipV="1">
            <a:off x="4168427" y="3057970"/>
            <a:ext cx="52974" cy="152787"/>
          </a:xfrm>
          <a:prstGeom prst="straightConnector1">
            <a:avLst/>
          </a:prstGeom>
          <a:noFill/>
          <a:ln w="6350" cap="flat" cmpd="sng" algn="ctr">
            <a:solidFill>
              <a:sysClr val="windowText" lastClr="000000"/>
            </a:solidFill>
            <a:prstDash val="solid"/>
            <a:miter lim="800000"/>
            <a:tailEnd type="triangle"/>
          </a:ln>
          <a:effectLst/>
        </p:spPr>
      </p:cxnSp>
      <p:cxnSp>
        <p:nvCxnSpPr>
          <p:cNvPr id="254" name="Straight Arrow Connector 253">
            <a:extLst>
              <a:ext uri="{FF2B5EF4-FFF2-40B4-BE49-F238E27FC236}">
                <a16:creationId xmlns:a16="http://schemas.microsoft.com/office/drawing/2014/main" id="{8E40DD27-66E5-40E0-3C68-20D0AEC35B29}"/>
              </a:ext>
            </a:extLst>
          </p:cNvPr>
          <p:cNvCxnSpPr>
            <a:cxnSpLocks/>
            <a:endCxn id="236" idx="1"/>
          </p:cNvCxnSpPr>
          <p:nvPr/>
        </p:nvCxnSpPr>
        <p:spPr>
          <a:xfrm>
            <a:off x="4128772" y="2594664"/>
            <a:ext cx="92629" cy="133519"/>
          </a:xfrm>
          <a:prstGeom prst="straightConnector1">
            <a:avLst/>
          </a:prstGeom>
          <a:noFill/>
          <a:ln w="6350" cap="flat" cmpd="sng" algn="ctr">
            <a:solidFill>
              <a:sysClr val="windowText" lastClr="000000"/>
            </a:solidFill>
            <a:prstDash val="solid"/>
            <a:miter lim="800000"/>
            <a:tailEnd type="triangle"/>
          </a:ln>
          <a:effectLst/>
        </p:spPr>
      </p:cxnSp>
      <p:sp>
        <p:nvSpPr>
          <p:cNvPr id="34" name="Oval 33">
            <a:extLst>
              <a:ext uri="{FF2B5EF4-FFF2-40B4-BE49-F238E27FC236}">
                <a16:creationId xmlns:a16="http://schemas.microsoft.com/office/drawing/2014/main" id="{F2E59037-7D41-42A9-4B53-9296FFF9F2C1}"/>
              </a:ext>
            </a:extLst>
          </p:cNvPr>
          <p:cNvSpPr/>
          <p:nvPr/>
        </p:nvSpPr>
        <p:spPr>
          <a:xfrm>
            <a:off x="3907424" y="2223577"/>
            <a:ext cx="396782" cy="389860"/>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7" name="Straight Arrow Connector 36">
            <a:extLst>
              <a:ext uri="{FF2B5EF4-FFF2-40B4-BE49-F238E27FC236}">
                <a16:creationId xmlns:a16="http://schemas.microsoft.com/office/drawing/2014/main" id="{4986304D-BC40-28C5-5C48-AB3E608CEFC2}"/>
              </a:ext>
            </a:extLst>
          </p:cNvPr>
          <p:cNvCxnSpPr>
            <a:cxnSpLocks/>
          </p:cNvCxnSpPr>
          <p:nvPr/>
        </p:nvCxnSpPr>
        <p:spPr>
          <a:xfrm flipV="1">
            <a:off x="3772681" y="3510935"/>
            <a:ext cx="1504069" cy="1170018"/>
          </a:xfrm>
          <a:prstGeom prst="straightConnector1">
            <a:avLst/>
          </a:prstGeom>
          <a:noFill/>
          <a:ln w="6350" cap="flat" cmpd="sng" algn="ctr">
            <a:solidFill>
              <a:sysClr val="windowText" lastClr="000000"/>
            </a:solidFill>
            <a:prstDash val="solid"/>
            <a:miter lim="800000"/>
            <a:tailEnd type="triangle"/>
          </a:ln>
          <a:effectLst/>
        </p:spPr>
      </p:cxnSp>
      <p:sp>
        <p:nvSpPr>
          <p:cNvPr id="39" name="TextBox 38">
            <a:extLst>
              <a:ext uri="{FF2B5EF4-FFF2-40B4-BE49-F238E27FC236}">
                <a16:creationId xmlns:a16="http://schemas.microsoft.com/office/drawing/2014/main" id="{DDD0D62A-FC17-1D80-85F5-7F759D870533}"/>
              </a:ext>
            </a:extLst>
          </p:cNvPr>
          <p:cNvSpPr txBox="1"/>
          <p:nvPr/>
        </p:nvSpPr>
        <p:spPr>
          <a:xfrm>
            <a:off x="3844448" y="2236182"/>
            <a:ext cx="535724" cy="369332"/>
          </a:xfrm>
          <a:prstGeom prst="rect">
            <a:avLst/>
          </a:prstGeom>
          <a:noFill/>
        </p:spPr>
        <p:txBody>
          <a:bodyPr wrap="none" rtlCol="0">
            <a:spAutoFit/>
          </a:bodyPr>
          <a:lstStyle/>
          <a:p>
            <a:pPr defTabSz="457200"/>
            <a:r>
              <a:rPr lang="en-US" dirty="0">
                <a:solidFill>
                  <a:prstClr val="black"/>
                </a:solidFill>
                <a:latin typeface="Calibri" panose="020F0502020204030204"/>
              </a:rPr>
              <a:t>224</a:t>
            </a:r>
          </a:p>
        </p:txBody>
      </p:sp>
      <p:sp>
        <p:nvSpPr>
          <p:cNvPr id="41" name="Oval 40">
            <a:extLst>
              <a:ext uri="{FF2B5EF4-FFF2-40B4-BE49-F238E27FC236}">
                <a16:creationId xmlns:a16="http://schemas.microsoft.com/office/drawing/2014/main" id="{DE5AB77B-D6ED-D374-A3B3-8CAA8D7A3688}"/>
              </a:ext>
            </a:extLst>
          </p:cNvPr>
          <p:cNvSpPr/>
          <p:nvPr/>
        </p:nvSpPr>
        <p:spPr>
          <a:xfrm>
            <a:off x="474549" y="2669991"/>
            <a:ext cx="271938" cy="237367"/>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DB7E1C7E-0E2D-C4A4-A94B-7BD06D1AF0D8}"/>
              </a:ext>
            </a:extLst>
          </p:cNvPr>
          <p:cNvSpPr txBox="1"/>
          <p:nvPr/>
        </p:nvSpPr>
        <p:spPr>
          <a:xfrm>
            <a:off x="700206" y="2571566"/>
            <a:ext cx="1462067" cy="492571"/>
          </a:xfrm>
          <a:prstGeom prst="rect">
            <a:avLst/>
          </a:prstGeom>
          <a:noFill/>
        </p:spPr>
        <p:txBody>
          <a:bodyPr wrap="none" rtlCol="0">
            <a:spAutoFit/>
          </a:bodyPr>
          <a:lstStyle/>
          <a:p>
            <a:pPr defTabSz="457200">
              <a:lnSpc>
                <a:spcPct val="70000"/>
              </a:lnSpc>
            </a:pPr>
            <a:r>
              <a:rPr lang="en-US" dirty="0">
                <a:solidFill>
                  <a:srgbClr val="ED7D31">
                    <a:lumMod val="50000"/>
                  </a:srgbClr>
                </a:solidFill>
                <a:latin typeface="Calibri" panose="020F0502020204030204"/>
              </a:rPr>
              <a:t>Execution </a:t>
            </a:r>
            <a:br>
              <a:rPr lang="en-US" dirty="0">
                <a:solidFill>
                  <a:srgbClr val="ED7D31">
                    <a:lumMod val="50000"/>
                  </a:srgbClr>
                </a:solidFill>
                <a:latin typeface="Calibri" panose="020F0502020204030204"/>
              </a:rPr>
            </a:br>
            <a:r>
              <a:rPr lang="en-US" dirty="0">
                <a:solidFill>
                  <a:srgbClr val="ED7D31">
                    <a:lumMod val="50000"/>
                  </a:srgbClr>
                </a:solidFill>
                <a:latin typeface="Calibri" panose="020F0502020204030204"/>
              </a:rPr>
              <a:t>Characteristic</a:t>
            </a:r>
          </a:p>
        </p:txBody>
      </p:sp>
      <p:sp>
        <p:nvSpPr>
          <p:cNvPr id="43" name="Oval 42">
            <a:extLst>
              <a:ext uri="{FF2B5EF4-FFF2-40B4-BE49-F238E27FC236}">
                <a16:creationId xmlns:a16="http://schemas.microsoft.com/office/drawing/2014/main" id="{DEAE1272-F52F-25CB-74ED-746A7F24A2FB}"/>
              </a:ext>
            </a:extLst>
          </p:cNvPr>
          <p:cNvSpPr/>
          <p:nvPr/>
        </p:nvSpPr>
        <p:spPr>
          <a:xfrm>
            <a:off x="479139" y="2319027"/>
            <a:ext cx="271938" cy="237368"/>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911551EB-47E6-5524-2D2D-E099112E6501}"/>
              </a:ext>
            </a:extLst>
          </p:cNvPr>
          <p:cNvSpPr txBox="1"/>
          <p:nvPr/>
        </p:nvSpPr>
        <p:spPr>
          <a:xfrm>
            <a:off x="693935" y="2235322"/>
            <a:ext cx="1848006" cy="369332"/>
          </a:xfrm>
          <a:prstGeom prst="rect">
            <a:avLst/>
          </a:prstGeom>
          <a:noFill/>
        </p:spPr>
        <p:txBody>
          <a:bodyPr wrap="none" rtlCol="0">
            <a:spAutoFit/>
          </a:bodyPr>
          <a:lstStyle/>
          <a:p>
            <a:pPr defTabSz="457200"/>
            <a:r>
              <a:rPr lang="en-US" dirty="0">
                <a:solidFill>
                  <a:srgbClr val="7030A0"/>
                </a:solidFill>
                <a:latin typeface="Calibri" panose="020F0502020204030204"/>
              </a:rPr>
              <a:t>Design Parameter</a:t>
            </a:r>
          </a:p>
        </p:txBody>
      </p:sp>
      <p:sp>
        <p:nvSpPr>
          <p:cNvPr id="45" name="Oval 44">
            <a:extLst>
              <a:ext uri="{FF2B5EF4-FFF2-40B4-BE49-F238E27FC236}">
                <a16:creationId xmlns:a16="http://schemas.microsoft.com/office/drawing/2014/main" id="{447F9FC6-D98D-EEA8-7410-2A66B8A551C5}"/>
              </a:ext>
            </a:extLst>
          </p:cNvPr>
          <p:cNvSpPr/>
          <p:nvPr/>
        </p:nvSpPr>
        <p:spPr>
          <a:xfrm>
            <a:off x="474548" y="3019302"/>
            <a:ext cx="271938" cy="237368"/>
          </a:xfrm>
          <a:prstGeom prst="ellipse">
            <a:avLst/>
          </a:prstGeom>
          <a:solidFill>
            <a:srgbClr val="FFC000">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46BF544F-6E9C-F5E6-16A7-92A823B92F83}"/>
              </a:ext>
            </a:extLst>
          </p:cNvPr>
          <p:cNvSpPr txBox="1"/>
          <p:nvPr/>
        </p:nvSpPr>
        <p:spPr>
          <a:xfrm>
            <a:off x="693935" y="2963921"/>
            <a:ext cx="589713" cy="369332"/>
          </a:xfrm>
          <a:prstGeom prst="rect">
            <a:avLst/>
          </a:prstGeom>
          <a:noFill/>
        </p:spPr>
        <p:txBody>
          <a:bodyPr wrap="none" rtlCol="0">
            <a:spAutoFit/>
          </a:bodyPr>
          <a:lstStyle/>
          <a:p>
            <a:pPr defTabSz="457200"/>
            <a:r>
              <a:rPr lang="en-US" dirty="0">
                <a:solidFill>
                  <a:srgbClr val="FFC000">
                    <a:lumMod val="50000"/>
                  </a:srgbClr>
                </a:solidFill>
                <a:latin typeface="Calibri" panose="020F0502020204030204"/>
              </a:rPr>
              <a:t>Max</a:t>
            </a:r>
          </a:p>
        </p:txBody>
      </p:sp>
      <p:sp>
        <p:nvSpPr>
          <p:cNvPr id="47" name="Oval 46">
            <a:extLst>
              <a:ext uri="{FF2B5EF4-FFF2-40B4-BE49-F238E27FC236}">
                <a16:creationId xmlns:a16="http://schemas.microsoft.com/office/drawing/2014/main" id="{4CF9FC7F-2C40-AD66-CDDE-D2F3268098AA}"/>
              </a:ext>
            </a:extLst>
          </p:cNvPr>
          <p:cNvSpPr/>
          <p:nvPr/>
        </p:nvSpPr>
        <p:spPr>
          <a:xfrm>
            <a:off x="481585" y="3348339"/>
            <a:ext cx="271938" cy="237368"/>
          </a:xfrm>
          <a:prstGeom prst="ellipse">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8C4A493D-CD78-BF0E-FC15-3692E6496CA3}"/>
              </a:ext>
            </a:extLst>
          </p:cNvPr>
          <p:cNvSpPr txBox="1"/>
          <p:nvPr/>
        </p:nvSpPr>
        <p:spPr>
          <a:xfrm>
            <a:off x="700972" y="3277718"/>
            <a:ext cx="556563" cy="369332"/>
          </a:xfrm>
          <a:prstGeom prst="rect">
            <a:avLst/>
          </a:prstGeom>
          <a:noFill/>
        </p:spPr>
        <p:txBody>
          <a:bodyPr wrap="none" rtlCol="0">
            <a:spAutoFit/>
          </a:bodyPr>
          <a:lstStyle/>
          <a:p>
            <a:pPr defTabSz="457200"/>
            <a:r>
              <a:rPr lang="en-US" dirty="0">
                <a:solidFill>
                  <a:srgbClr val="4472C4">
                    <a:lumMod val="50000"/>
                  </a:srgbClr>
                </a:solidFill>
                <a:latin typeface="Calibri" panose="020F0502020204030204"/>
              </a:rPr>
              <a:t>Mul</a:t>
            </a:r>
          </a:p>
        </p:txBody>
      </p:sp>
      <p:sp>
        <p:nvSpPr>
          <p:cNvPr id="49" name="Oval 48">
            <a:extLst>
              <a:ext uri="{FF2B5EF4-FFF2-40B4-BE49-F238E27FC236}">
                <a16:creationId xmlns:a16="http://schemas.microsoft.com/office/drawing/2014/main" id="{254011AB-2D78-D179-1E22-21FB3C6BD8C9}"/>
              </a:ext>
            </a:extLst>
          </p:cNvPr>
          <p:cNvSpPr/>
          <p:nvPr/>
        </p:nvSpPr>
        <p:spPr>
          <a:xfrm>
            <a:off x="474548" y="3688635"/>
            <a:ext cx="271938" cy="237368"/>
          </a:xfrm>
          <a:prstGeom prst="ellipse">
            <a:avLst/>
          </a:prstGeom>
          <a:solidFill>
            <a:srgbClr val="70AD47">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B550C257-3533-A05A-4976-BE206AC84AEA}"/>
              </a:ext>
            </a:extLst>
          </p:cNvPr>
          <p:cNvSpPr txBox="1"/>
          <p:nvPr/>
        </p:nvSpPr>
        <p:spPr>
          <a:xfrm>
            <a:off x="693935" y="3618014"/>
            <a:ext cx="561372" cy="369332"/>
          </a:xfrm>
          <a:prstGeom prst="rect">
            <a:avLst/>
          </a:prstGeom>
          <a:noFill/>
        </p:spPr>
        <p:txBody>
          <a:bodyPr wrap="none" rtlCol="0">
            <a:spAutoFit/>
          </a:bodyPr>
          <a:lstStyle/>
          <a:p>
            <a:pPr defTabSz="457200"/>
            <a:r>
              <a:rPr lang="en-US" dirty="0">
                <a:solidFill>
                  <a:srgbClr val="70AD47">
                    <a:lumMod val="50000"/>
                  </a:srgbClr>
                </a:solidFill>
                <a:latin typeface="Calibri" panose="020F0502020204030204"/>
              </a:rPr>
              <a:t>Add</a:t>
            </a:r>
          </a:p>
        </p:txBody>
      </p:sp>
      <p:sp>
        <p:nvSpPr>
          <p:cNvPr id="51" name="Oval 50">
            <a:extLst>
              <a:ext uri="{FF2B5EF4-FFF2-40B4-BE49-F238E27FC236}">
                <a16:creationId xmlns:a16="http://schemas.microsoft.com/office/drawing/2014/main" id="{E946EB9E-D21D-D40D-AECA-D151A5A349C4}"/>
              </a:ext>
            </a:extLst>
          </p:cNvPr>
          <p:cNvSpPr/>
          <p:nvPr/>
        </p:nvSpPr>
        <p:spPr>
          <a:xfrm>
            <a:off x="482479" y="4023027"/>
            <a:ext cx="271938" cy="237368"/>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7ED74FD-B2CE-6106-41E7-DBF3B1053066}"/>
                  </a:ext>
                </a:extLst>
              </p:cNvPr>
              <p:cNvSpPr txBox="1"/>
              <p:nvPr/>
            </p:nvSpPr>
            <p:spPr>
              <a:xfrm>
                <a:off x="649826" y="3855298"/>
                <a:ext cx="578684" cy="619400"/>
              </a:xfrm>
              <a:prstGeom prst="rect">
                <a:avLst/>
              </a:prstGeom>
              <a:noFill/>
            </p:spPr>
            <p:txBody>
              <a:bodyPr wrap="none" rtlCol="0">
                <a:spAutoFit/>
              </a:bodyPr>
              <a:lstStyle/>
              <a:p>
                <a:pPr defTabSz="457200"/>
                <a14:m>
                  <m:oMathPara xmlns:m="http://schemas.openxmlformats.org/officeDocument/2006/math">
                    <m:oMathParaPr>
                      <m:jc m:val="centerGroup"/>
                    </m:oMathParaPr>
                    <m:oMath xmlns:m="http://schemas.openxmlformats.org/officeDocument/2006/math">
                      <m:d>
                        <m:dPr>
                          <m:begChr m:val="⌈"/>
                          <m:endChr m:val="⌉"/>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i="1" smtClean="0">
                                  <a:solidFill>
                                    <a:srgbClr val="C00000"/>
                                  </a:solidFill>
                                  <a:latin typeface="Cambria Math" panose="02040503050406030204" pitchFamily="18" charset="0"/>
                                </a:rPr>
                                <m:t>𝑎</m:t>
                              </m:r>
                            </m:num>
                            <m:den>
                              <m:r>
                                <a:rPr lang="en-US" sz="2000" i="1" smtClean="0">
                                  <a:solidFill>
                                    <a:srgbClr val="C00000"/>
                                  </a:solidFill>
                                  <a:latin typeface="Cambria Math" panose="02040503050406030204" pitchFamily="18" charset="0"/>
                                </a:rPr>
                                <m:t>𝑏</m:t>
                              </m:r>
                            </m:den>
                          </m:f>
                        </m:e>
                      </m:d>
                    </m:oMath>
                  </m:oMathPara>
                </a14:m>
                <a:endParaRPr lang="en-US" sz="2000" dirty="0">
                  <a:solidFill>
                    <a:srgbClr val="C00000"/>
                  </a:solidFill>
                  <a:latin typeface="Calibri" panose="020F0502020204030204"/>
                </a:endParaRPr>
              </a:p>
            </p:txBody>
          </p:sp>
        </mc:Choice>
        <mc:Fallback xmlns="">
          <p:sp>
            <p:nvSpPr>
              <p:cNvPr id="52" name="TextBox 51">
                <a:extLst>
                  <a:ext uri="{FF2B5EF4-FFF2-40B4-BE49-F238E27FC236}">
                    <a16:creationId xmlns:a16="http://schemas.microsoft.com/office/drawing/2014/main" id="{07ED74FD-B2CE-6106-41E7-DBF3B1053066}"/>
                  </a:ext>
                </a:extLst>
              </p:cNvPr>
              <p:cNvSpPr txBox="1">
                <a:spLocks noRot="1" noChangeAspect="1" noMove="1" noResize="1" noEditPoints="1" noAdjustHandles="1" noChangeArrowheads="1" noChangeShapeType="1" noTextEdit="1"/>
              </p:cNvSpPr>
              <p:nvPr/>
            </p:nvSpPr>
            <p:spPr>
              <a:xfrm>
                <a:off x="649826" y="3855298"/>
                <a:ext cx="578684" cy="619400"/>
              </a:xfrm>
              <a:prstGeom prst="rect">
                <a:avLst/>
              </a:prstGeom>
              <a:blipFill>
                <a:blip r:embed="rId3"/>
                <a:stretch>
                  <a:fillRect/>
                </a:stretch>
              </a:blipFill>
            </p:spPr>
            <p:txBody>
              <a:bodyPr/>
              <a:lstStyle/>
              <a:p>
                <a:r>
                  <a:rPr lang="en-US">
                    <a:noFill/>
                  </a:rPr>
                  <a:t> </a:t>
                </a:r>
              </a:p>
            </p:txBody>
          </p:sp>
        </mc:Fallback>
      </mc:AlternateContent>
      <p:sp>
        <p:nvSpPr>
          <p:cNvPr id="53" name="Oval 52">
            <a:extLst>
              <a:ext uri="{FF2B5EF4-FFF2-40B4-BE49-F238E27FC236}">
                <a16:creationId xmlns:a16="http://schemas.microsoft.com/office/drawing/2014/main" id="{B5CD6683-94E0-EA81-7010-C53DDF243F1D}"/>
              </a:ext>
            </a:extLst>
          </p:cNvPr>
          <p:cNvSpPr/>
          <p:nvPr/>
        </p:nvSpPr>
        <p:spPr>
          <a:xfrm>
            <a:off x="3369872" y="5388094"/>
            <a:ext cx="361323" cy="303155"/>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9</a:t>
            </a:r>
          </a:p>
        </p:txBody>
      </p:sp>
      <p:sp>
        <p:nvSpPr>
          <p:cNvPr id="56" name="Oval 55">
            <a:extLst>
              <a:ext uri="{FF2B5EF4-FFF2-40B4-BE49-F238E27FC236}">
                <a16:creationId xmlns:a16="http://schemas.microsoft.com/office/drawing/2014/main" id="{15C445EB-1B1E-6E57-F811-9C173EBA723F}"/>
              </a:ext>
            </a:extLst>
          </p:cNvPr>
          <p:cNvSpPr/>
          <p:nvPr/>
        </p:nvSpPr>
        <p:spPr>
          <a:xfrm>
            <a:off x="2349212" y="5398784"/>
            <a:ext cx="361323" cy="303155"/>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7CAD2838-55F5-A69B-EF62-A7177CF9BA36}"/>
              </a:ext>
            </a:extLst>
          </p:cNvPr>
          <p:cNvSpPr/>
          <p:nvPr/>
        </p:nvSpPr>
        <p:spPr>
          <a:xfrm>
            <a:off x="2832522" y="5388094"/>
            <a:ext cx="361323" cy="303155"/>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1</a:t>
            </a:r>
          </a:p>
        </p:txBody>
      </p:sp>
      <p:sp>
        <p:nvSpPr>
          <p:cNvPr id="58" name="Oval 57">
            <a:extLst>
              <a:ext uri="{FF2B5EF4-FFF2-40B4-BE49-F238E27FC236}">
                <a16:creationId xmlns:a16="http://schemas.microsoft.com/office/drawing/2014/main" id="{F68CB9CF-72B5-E4EE-48F0-BF8DD82ACBD7}"/>
              </a:ext>
            </a:extLst>
          </p:cNvPr>
          <p:cNvSpPr/>
          <p:nvPr/>
        </p:nvSpPr>
        <p:spPr>
          <a:xfrm>
            <a:off x="3519844" y="4960017"/>
            <a:ext cx="361323" cy="303155"/>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2</a:t>
            </a:r>
          </a:p>
        </p:txBody>
      </p:sp>
      <p:sp>
        <p:nvSpPr>
          <p:cNvPr id="60" name="Oval 59">
            <a:extLst>
              <a:ext uri="{FF2B5EF4-FFF2-40B4-BE49-F238E27FC236}">
                <a16:creationId xmlns:a16="http://schemas.microsoft.com/office/drawing/2014/main" id="{65D256E5-48AC-C9EA-F159-4252A2A7BC91}"/>
              </a:ext>
            </a:extLst>
          </p:cNvPr>
          <p:cNvSpPr/>
          <p:nvPr/>
        </p:nvSpPr>
        <p:spPr>
          <a:xfrm>
            <a:off x="2713863" y="4953298"/>
            <a:ext cx="542631" cy="309874"/>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61" name="Straight Arrow Connector 60">
            <a:extLst>
              <a:ext uri="{FF2B5EF4-FFF2-40B4-BE49-F238E27FC236}">
                <a16:creationId xmlns:a16="http://schemas.microsoft.com/office/drawing/2014/main" id="{FDFA535A-64B0-335E-5C0B-6FD486193C7D}"/>
              </a:ext>
            </a:extLst>
          </p:cNvPr>
          <p:cNvCxnSpPr>
            <a:cxnSpLocks/>
            <a:stCxn id="62" idx="7"/>
            <a:endCxn id="256" idx="2"/>
          </p:cNvCxnSpPr>
          <p:nvPr/>
        </p:nvCxnSpPr>
        <p:spPr>
          <a:xfrm flipV="1">
            <a:off x="2602608" y="4679382"/>
            <a:ext cx="520596" cy="143614"/>
          </a:xfrm>
          <a:prstGeom prst="straightConnector1">
            <a:avLst/>
          </a:prstGeom>
          <a:noFill/>
          <a:ln w="6350" cap="flat" cmpd="sng" algn="ctr">
            <a:solidFill>
              <a:sysClr val="windowText" lastClr="000000"/>
            </a:solidFill>
            <a:prstDash val="solid"/>
            <a:miter lim="800000"/>
            <a:tailEnd type="triangle"/>
          </a:ln>
          <a:effectLst/>
        </p:spPr>
      </p:cxnSp>
      <p:sp>
        <p:nvSpPr>
          <p:cNvPr id="62" name="Oval 61">
            <a:extLst>
              <a:ext uri="{FF2B5EF4-FFF2-40B4-BE49-F238E27FC236}">
                <a16:creationId xmlns:a16="http://schemas.microsoft.com/office/drawing/2014/main" id="{1F3B7921-BEB0-C7EC-BE65-6FB697CFD93A}"/>
              </a:ext>
            </a:extLst>
          </p:cNvPr>
          <p:cNvSpPr/>
          <p:nvPr/>
        </p:nvSpPr>
        <p:spPr>
          <a:xfrm>
            <a:off x="2171644" y="4767086"/>
            <a:ext cx="504906" cy="381780"/>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56" name="Oval 255">
            <a:extLst>
              <a:ext uri="{FF2B5EF4-FFF2-40B4-BE49-F238E27FC236}">
                <a16:creationId xmlns:a16="http://schemas.microsoft.com/office/drawing/2014/main" id="{8C7A20A9-C0DF-B62E-9A6D-13C0333E37A6}"/>
              </a:ext>
            </a:extLst>
          </p:cNvPr>
          <p:cNvSpPr/>
          <p:nvPr/>
        </p:nvSpPr>
        <p:spPr>
          <a:xfrm>
            <a:off x="3123204" y="4474698"/>
            <a:ext cx="642852" cy="409367"/>
          </a:xfrm>
          <a:prstGeom prst="ellipse">
            <a:avLst/>
          </a:prstGeom>
          <a:solidFill>
            <a:schemeClr val="accent2">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57" name="Straight Arrow Connector 256">
            <a:extLst>
              <a:ext uri="{FF2B5EF4-FFF2-40B4-BE49-F238E27FC236}">
                <a16:creationId xmlns:a16="http://schemas.microsoft.com/office/drawing/2014/main" id="{B0F58C89-1283-D9EC-D8BC-9C1225F520DA}"/>
              </a:ext>
            </a:extLst>
          </p:cNvPr>
          <p:cNvCxnSpPr>
            <a:cxnSpLocks/>
            <a:stCxn id="60" idx="7"/>
            <a:endCxn id="256" idx="3"/>
          </p:cNvCxnSpPr>
          <p:nvPr/>
        </p:nvCxnSpPr>
        <p:spPr>
          <a:xfrm flipV="1">
            <a:off x="3177028" y="4824115"/>
            <a:ext cx="40319" cy="174563"/>
          </a:xfrm>
          <a:prstGeom prst="straightConnector1">
            <a:avLst/>
          </a:prstGeom>
          <a:noFill/>
          <a:ln w="6350" cap="flat" cmpd="sng" algn="ctr">
            <a:solidFill>
              <a:sysClr val="windowText" lastClr="000000"/>
            </a:solidFill>
            <a:prstDash val="solid"/>
            <a:miter lim="800000"/>
            <a:tailEnd type="triangle"/>
          </a:ln>
          <a:effectLst/>
        </p:spPr>
      </p:cxnSp>
      <p:cxnSp>
        <p:nvCxnSpPr>
          <p:cNvPr id="258" name="Straight Arrow Connector 257">
            <a:extLst>
              <a:ext uri="{FF2B5EF4-FFF2-40B4-BE49-F238E27FC236}">
                <a16:creationId xmlns:a16="http://schemas.microsoft.com/office/drawing/2014/main" id="{3706400A-B7B8-A765-1D77-1D419E9CACFD}"/>
              </a:ext>
            </a:extLst>
          </p:cNvPr>
          <p:cNvCxnSpPr>
            <a:cxnSpLocks/>
            <a:stCxn id="58" idx="1"/>
            <a:endCxn id="256" idx="4"/>
          </p:cNvCxnSpPr>
          <p:nvPr/>
        </p:nvCxnSpPr>
        <p:spPr>
          <a:xfrm flipH="1" flipV="1">
            <a:off x="3444630" y="4884065"/>
            <a:ext cx="128129" cy="120348"/>
          </a:xfrm>
          <a:prstGeom prst="straightConnector1">
            <a:avLst/>
          </a:prstGeom>
          <a:noFill/>
          <a:ln w="6350" cap="flat" cmpd="sng" algn="ctr">
            <a:solidFill>
              <a:sysClr val="windowText" lastClr="000000"/>
            </a:solidFill>
            <a:prstDash val="solid"/>
            <a:miter lim="800000"/>
            <a:tailEnd type="triangle"/>
          </a:ln>
          <a:effectLst/>
        </p:spPr>
      </p:cxnSp>
      <p:cxnSp>
        <p:nvCxnSpPr>
          <p:cNvPr id="260" name="Straight Arrow Connector 259">
            <a:extLst>
              <a:ext uri="{FF2B5EF4-FFF2-40B4-BE49-F238E27FC236}">
                <a16:creationId xmlns:a16="http://schemas.microsoft.com/office/drawing/2014/main" id="{D0DEA6AE-E490-F627-8BA5-0512E989E960}"/>
              </a:ext>
            </a:extLst>
          </p:cNvPr>
          <p:cNvCxnSpPr>
            <a:cxnSpLocks/>
            <a:stCxn id="56" idx="0"/>
            <a:endCxn id="60" idx="3"/>
          </p:cNvCxnSpPr>
          <p:nvPr/>
        </p:nvCxnSpPr>
        <p:spPr>
          <a:xfrm flipV="1">
            <a:off x="2529874" y="5217792"/>
            <a:ext cx="263455" cy="180992"/>
          </a:xfrm>
          <a:prstGeom prst="straightConnector1">
            <a:avLst/>
          </a:prstGeom>
          <a:noFill/>
          <a:ln w="6350" cap="flat" cmpd="sng" algn="ctr">
            <a:solidFill>
              <a:sysClr val="windowText" lastClr="000000"/>
            </a:solidFill>
            <a:prstDash val="solid"/>
            <a:miter lim="800000"/>
            <a:tailEnd type="triangle"/>
          </a:ln>
          <a:effectLst/>
        </p:spPr>
      </p:cxnSp>
      <p:cxnSp>
        <p:nvCxnSpPr>
          <p:cNvPr id="261" name="Straight Arrow Connector 260">
            <a:extLst>
              <a:ext uri="{FF2B5EF4-FFF2-40B4-BE49-F238E27FC236}">
                <a16:creationId xmlns:a16="http://schemas.microsoft.com/office/drawing/2014/main" id="{A14F7B36-09B7-A938-4380-DD5BE84F8317}"/>
              </a:ext>
            </a:extLst>
          </p:cNvPr>
          <p:cNvCxnSpPr>
            <a:cxnSpLocks/>
            <a:stCxn id="57" idx="0"/>
            <a:endCxn id="60" idx="4"/>
          </p:cNvCxnSpPr>
          <p:nvPr/>
        </p:nvCxnSpPr>
        <p:spPr>
          <a:xfrm flipH="1" flipV="1">
            <a:off x="2985179" y="5263172"/>
            <a:ext cx="28005" cy="124922"/>
          </a:xfrm>
          <a:prstGeom prst="straightConnector1">
            <a:avLst/>
          </a:prstGeom>
          <a:noFill/>
          <a:ln w="6350" cap="flat" cmpd="sng" algn="ctr">
            <a:solidFill>
              <a:sysClr val="windowText" lastClr="000000"/>
            </a:solidFill>
            <a:prstDash val="solid"/>
            <a:miter lim="800000"/>
            <a:tailEnd type="triangle"/>
          </a:ln>
          <a:effectLst/>
        </p:spPr>
      </p:cxnSp>
      <p:cxnSp>
        <p:nvCxnSpPr>
          <p:cNvPr id="262" name="Straight Arrow Connector 261">
            <a:extLst>
              <a:ext uri="{FF2B5EF4-FFF2-40B4-BE49-F238E27FC236}">
                <a16:creationId xmlns:a16="http://schemas.microsoft.com/office/drawing/2014/main" id="{1EFB0A9B-BD54-46D7-9CA1-EBEA9C56FD8E}"/>
              </a:ext>
            </a:extLst>
          </p:cNvPr>
          <p:cNvCxnSpPr>
            <a:cxnSpLocks/>
            <a:stCxn id="53" idx="0"/>
            <a:endCxn id="58" idx="3"/>
          </p:cNvCxnSpPr>
          <p:nvPr/>
        </p:nvCxnSpPr>
        <p:spPr>
          <a:xfrm flipV="1">
            <a:off x="3550534" y="5218776"/>
            <a:ext cx="22225" cy="169318"/>
          </a:xfrm>
          <a:prstGeom prst="straightConnector1">
            <a:avLst/>
          </a:prstGeom>
          <a:noFill/>
          <a:ln w="6350" cap="flat" cmpd="sng" algn="ctr">
            <a:solidFill>
              <a:sysClr val="windowText" lastClr="000000"/>
            </a:solidFill>
            <a:prstDash val="solid"/>
            <a:miter lim="800000"/>
            <a:tailEnd type="triangle"/>
          </a:ln>
          <a:effectLst/>
        </p:spPr>
      </p:cxnSp>
      <p:sp>
        <p:nvSpPr>
          <p:cNvPr id="263" name="Oval 262">
            <a:extLst>
              <a:ext uri="{FF2B5EF4-FFF2-40B4-BE49-F238E27FC236}">
                <a16:creationId xmlns:a16="http://schemas.microsoft.com/office/drawing/2014/main" id="{E2D496F5-71BF-1680-12D9-6DCE28DC6E40}"/>
              </a:ext>
            </a:extLst>
          </p:cNvPr>
          <p:cNvSpPr/>
          <p:nvPr/>
        </p:nvSpPr>
        <p:spPr>
          <a:xfrm>
            <a:off x="5376523" y="5680363"/>
            <a:ext cx="361323" cy="303155"/>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6</a:t>
            </a:r>
          </a:p>
        </p:txBody>
      </p:sp>
      <p:cxnSp>
        <p:nvCxnSpPr>
          <p:cNvPr id="264" name="Straight Arrow Connector 263">
            <a:extLst>
              <a:ext uri="{FF2B5EF4-FFF2-40B4-BE49-F238E27FC236}">
                <a16:creationId xmlns:a16="http://schemas.microsoft.com/office/drawing/2014/main" id="{28561032-CAB2-E8D7-E644-B6DACA06A756}"/>
              </a:ext>
            </a:extLst>
          </p:cNvPr>
          <p:cNvCxnSpPr>
            <a:cxnSpLocks/>
            <a:stCxn id="263" idx="2"/>
            <a:endCxn id="58" idx="4"/>
          </p:cNvCxnSpPr>
          <p:nvPr/>
        </p:nvCxnSpPr>
        <p:spPr>
          <a:xfrm flipH="1" flipV="1">
            <a:off x="3700506" y="5263172"/>
            <a:ext cx="1676017" cy="568769"/>
          </a:xfrm>
          <a:prstGeom prst="straightConnector1">
            <a:avLst/>
          </a:prstGeom>
          <a:noFill/>
          <a:ln w="6350" cap="flat" cmpd="sng" algn="ctr">
            <a:solidFill>
              <a:sysClr val="windowText" lastClr="000000"/>
            </a:solidFill>
            <a:prstDash val="solid"/>
            <a:miter lim="800000"/>
            <a:tailEnd type="triangle"/>
          </a:ln>
          <a:effectLst/>
        </p:spPr>
      </p:cxnSp>
      <p:sp>
        <p:nvSpPr>
          <p:cNvPr id="268" name="TextBox 267">
            <a:extLst>
              <a:ext uri="{FF2B5EF4-FFF2-40B4-BE49-F238E27FC236}">
                <a16:creationId xmlns:a16="http://schemas.microsoft.com/office/drawing/2014/main" id="{58D74EE0-E53A-F955-7FB3-F3DDBA329FB9}"/>
              </a:ext>
            </a:extLst>
          </p:cNvPr>
          <p:cNvSpPr txBox="1"/>
          <p:nvPr/>
        </p:nvSpPr>
        <p:spPr>
          <a:xfrm>
            <a:off x="324558" y="5055608"/>
            <a:ext cx="1800236" cy="646331"/>
          </a:xfrm>
          <a:prstGeom prst="rect">
            <a:avLst/>
          </a:prstGeom>
          <a:noFill/>
        </p:spPr>
        <p:txBody>
          <a:bodyPr wrap="none" rtlCol="0">
            <a:spAutoFit/>
          </a:bodyPr>
          <a:lstStyle/>
          <a:p>
            <a:pPr algn="ctr" defTabSz="457200"/>
            <a:r>
              <a:rPr lang="en-US" b="1" dirty="0" err="1">
                <a:solidFill>
                  <a:srgbClr val="ED7D31">
                    <a:lumMod val="50000"/>
                  </a:srgbClr>
                </a:solidFill>
                <a:latin typeface="Calibri" panose="020F0502020204030204"/>
              </a:rPr>
              <a:t>NoC</a:t>
            </a:r>
            <a:r>
              <a:rPr lang="en-US" b="1" dirty="0">
                <a:solidFill>
                  <a:srgbClr val="ED7D31">
                    <a:lumMod val="50000"/>
                  </a:srgbClr>
                </a:solidFill>
                <a:latin typeface="Calibri" panose="020F0502020204030204"/>
              </a:rPr>
              <a:t> Accesses for</a:t>
            </a:r>
            <a:br>
              <a:rPr lang="en-US" b="1" dirty="0">
                <a:solidFill>
                  <a:srgbClr val="ED7D31">
                    <a:lumMod val="50000"/>
                  </a:srgbClr>
                </a:solidFill>
                <a:latin typeface="Calibri" panose="020F0502020204030204"/>
              </a:rPr>
            </a:br>
            <a:r>
              <a:rPr lang="en-US" b="1" dirty="0">
                <a:solidFill>
                  <a:srgbClr val="ED7D31">
                    <a:lumMod val="50000"/>
                  </a:srgbClr>
                </a:solidFill>
                <a:latin typeface="Calibri" panose="020F0502020204030204"/>
              </a:rPr>
              <a:t>Input Activations</a:t>
            </a:r>
          </a:p>
        </p:txBody>
      </p:sp>
      <p:sp>
        <p:nvSpPr>
          <p:cNvPr id="269" name="Oval 268">
            <a:extLst>
              <a:ext uri="{FF2B5EF4-FFF2-40B4-BE49-F238E27FC236}">
                <a16:creationId xmlns:a16="http://schemas.microsoft.com/office/drawing/2014/main" id="{91C008E4-9DD4-C9CB-639A-E89F798CBDE2}"/>
              </a:ext>
            </a:extLst>
          </p:cNvPr>
          <p:cNvSpPr/>
          <p:nvPr/>
        </p:nvSpPr>
        <p:spPr>
          <a:xfrm>
            <a:off x="5200445" y="5090384"/>
            <a:ext cx="397509" cy="303155"/>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0" name="Oval 269">
            <a:extLst>
              <a:ext uri="{FF2B5EF4-FFF2-40B4-BE49-F238E27FC236}">
                <a16:creationId xmlns:a16="http://schemas.microsoft.com/office/drawing/2014/main" id="{24EBE14F-A976-7B40-323D-F98EDC1D72D5}"/>
              </a:ext>
            </a:extLst>
          </p:cNvPr>
          <p:cNvSpPr/>
          <p:nvPr/>
        </p:nvSpPr>
        <p:spPr>
          <a:xfrm>
            <a:off x="4071337" y="4790268"/>
            <a:ext cx="483232" cy="303155"/>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2" name="Oval 271">
            <a:extLst>
              <a:ext uri="{FF2B5EF4-FFF2-40B4-BE49-F238E27FC236}">
                <a16:creationId xmlns:a16="http://schemas.microsoft.com/office/drawing/2014/main" id="{2E3B6BE6-A874-53B6-3CAD-53D99E76FBCF}"/>
              </a:ext>
            </a:extLst>
          </p:cNvPr>
          <p:cNvSpPr/>
          <p:nvPr/>
        </p:nvSpPr>
        <p:spPr>
          <a:xfrm>
            <a:off x="4487566" y="5064537"/>
            <a:ext cx="635174" cy="303155"/>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64</a:t>
            </a:r>
          </a:p>
        </p:txBody>
      </p:sp>
      <p:sp>
        <p:nvSpPr>
          <p:cNvPr id="273" name="Oval 272">
            <a:extLst>
              <a:ext uri="{FF2B5EF4-FFF2-40B4-BE49-F238E27FC236}">
                <a16:creationId xmlns:a16="http://schemas.microsoft.com/office/drawing/2014/main" id="{97104E90-11B6-00C8-F85F-1ACB37CE05C3}"/>
              </a:ext>
            </a:extLst>
          </p:cNvPr>
          <p:cNvSpPr/>
          <p:nvPr/>
        </p:nvSpPr>
        <p:spPr>
          <a:xfrm>
            <a:off x="5607225" y="4657467"/>
            <a:ext cx="361323" cy="303155"/>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4" name="Oval 273">
            <a:extLst>
              <a:ext uri="{FF2B5EF4-FFF2-40B4-BE49-F238E27FC236}">
                <a16:creationId xmlns:a16="http://schemas.microsoft.com/office/drawing/2014/main" id="{8407AA7A-0CE4-DCB2-3490-B8B2BBE3D16A}"/>
              </a:ext>
            </a:extLst>
          </p:cNvPr>
          <p:cNvSpPr/>
          <p:nvPr/>
        </p:nvSpPr>
        <p:spPr>
          <a:xfrm>
            <a:off x="4616571" y="4629741"/>
            <a:ext cx="361323" cy="303155"/>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1</a:t>
            </a:r>
          </a:p>
        </p:txBody>
      </p:sp>
      <p:cxnSp>
        <p:nvCxnSpPr>
          <p:cNvPr id="275" name="Straight Arrow Connector 274">
            <a:extLst>
              <a:ext uri="{FF2B5EF4-FFF2-40B4-BE49-F238E27FC236}">
                <a16:creationId xmlns:a16="http://schemas.microsoft.com/office/drawing/2014/main" id="{A9C6EE9B-BB58-14AE-F513-9C094F8E3F18}"/>
              </a:ext>
            </a:extLst>
          </p:cNvPr>
          <p:cNvCxnSpPr>
            <a:cxnSpLocks/>
            <a:stCxn id="276" idx="7"/>
            <a:endCxn id="277" idx="2"/>
          </p:cNvCxnSpPr>
          <p:nvPr/>
        </p:nvCxnSpPr>
        <p:spPr>
          <a:xfrm flipV="1">
            <a:off x="4697224" y="4185501"/>
            <a:ext cx="239056" cy="109018"/>
          </a:xfrm>
          <a:prstGeom prst="straightConnector1">
            <a:avLst/>
          </a:prstGeom>
          <a:noFill/>
          <a:ln w="6350" cap="flat" cmpd="sng" algn="ctr">
            <a:solidFill>
              <a:sysClr val="windowText" lastClr="000000"/>
            </a:solidFill>
            <a:prstDash val="solid"/>
            <a:miter lim="800000"/>
            <a:tailEnd type="triangle"/>
          </a:ln>
          <a:effectLst/>
        </p:spPr>
      </p:cxnSp>
      <p:sp>
        <p:nvSpPr>
          <p:cNvPr id="276" name="Oval 275">
            <a:extLst>
              <a:ext uri="{FF2B5EF4-FFF2-40B4-BE49-F238E27FC236}">
                <a16:creationId xmlns:a16="http://schemas.microsoft.com/office/drawing/2014/main" id="{DBC4F5C9-0407-218B-2959-134FEC5D5C49}"/>
              </a:ext>
            </a:extLst>
          </p:cNvPr>
          <p:cNvSpPr/>
          <p:nvPr/>
        </p:nvSpPr>
        <p:spPr>
          <a:xfrm>
            <a:off x="4328775" y="4238609"/>
            <a:ext cx="431665" cy="381780"/>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7" name="Oval 276">
            <a:extLst>
              <a:ext uri="{FF2B5EF4-FFF2-40B4-BE49-F238E27FC236}">
                <a16:creationId xmlns:a16="http://schemas.microsoft.com/office/drawing/2014/main" id="{8EB5EEB2-3699-05EF-20B2-DD0CE0B5F248}"/>
              </a:ext>
            </a:extLst>
          </p:cNvPr>
          <p:cNvSpPr/>
          <p:nvPr/>
        </p:nvSpPr>
        <p:spPr>
          <a:xfrm>
            <a:off x="4936280" y="3994611"/>
            <a:ext cx="974869" cy="381780"/>
          </a:xfrm>
          <a:prstGeom prst="ellipse">
            <a:avLst/>
          </a:prstGeom>
          <a:solidFill>
            <a:schemeClr val="accent2">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94k</a:t>
            </a:r>
          </a:p>
        </p:txBody>
      </p:sp>
      <p:cxnSp>
        <p:nvCxnSpPr>
          <p:cNvPr id="278" name="Straight Arrow Connector 277">
            <a:extLst>
              <a:ext uri="{FF2B5EF4-FFF2-40B4-BE49-F238E27FC236}">
                <a16:creationId xmlns:a16="http://schemas.microsoft.com/office/drawing/2014/main" id="{64603AF3-B780-70A9-CCA2-7871BE7FCCB4}"/>
              </a:ext>
            </a:extLst>
          </p:cNvPr>
          <p:cNvCxnSpPr>
            <a:cxnSpLocks/>
            <a:stCxn id="274" idx="0"/>
            <a:endCxn id="277" idx="3"/>
          </p:cNvCxnSpPr>
          <p:nvPr/>
        </p:nvCxnSpPr>
        <p:spPr>
          <a:xfrm flipV="1">
            <a:off x="4797233" y="4320481"/>
            <a:ext cx="281813" cy="309260"/>
          </a:xfrm>
          <a:prstGeom prst="straightConnector1">
            <a:avLst/>
          </a:prstGeom>
          <a:noFill/>
          <a:ln w="6350" cap="flat" cmpd="sng" algn="ctr">
            <a:solidFill>
              <a:sysClr val="windowText" lastClr="000000"/>
            </a:solidFill>
            <a:prstDash val="solid"/>
            <a:miter lim="800000"/>
            <a:tailEnd type="triangle"/>
          </a:ln>
          <a:effectLst/>
        </p:spPr>
      </p:cxnSp>
      <p:cxnSp>
        <p:nvCxnSpPr>
          <p:cNvPr id="279" name="Straight Arrow Connector 278">
            <a:extLst>
              <a:ext uri="{FF2B5EF4-FFF2-40B4-BE49-F238E27FC236}">
                <a16:creationId xmlns:a16="http://schemas.microsoft.com/office/drawing/2014/main" id="{872FBEC4-0D75-E91F-30F6-16690E94895C}"/>
              </a:ext>
            </a:extLst>
          </p:cNvPr>
          <p:cNvCxnSpPr>
            <a:cxnSpLocks/>
            <a:stCxn id="273" idx="0"/>
            <a:endCxn id="277" idx="4"/>
          </p:cNvCxnSpPr>
          <p:nvPr/>
        </p:nvCxnSpPr>
        <p:spPr>
          <a:xfrm flipH="1" flipV="1">
            <a:off x="5423715" y="4376391"/>
            <a:ext cx="364172" cy="281076"/>
          </a:xfrm>
          <a:prstGeom prst="straightConnector1">
            <a:avLst/>
          </a:prstGeom>
          <a:noFill/>
          <a:ln w="6350" cap="flat" cmpd="sng" algn="ctr">
            <a:solidFill>
              <a:sysClr val="windowText" lastClr="000000"/>
            </a:solidFill>
            <a:prstDash val="solid"/>
            <a:miter lim="800000"/>
            <a:tailEnd type="triangle"/>
          </a:ln>
          <a:effectLst/>
        </p:spPr>
      </p:cxnSp>
      <p:cxnSp>
        <p:nvCxnSpPr>
          <p:cNvPr id="282" name="Straight Arrow Connector 281">
            <a:extLst>
              <a:ext uri="{FF2B5EF4-FFF2-40B4-BE49-F238E27FC236}">
                <a16:creationId xmlns:a16="http://schemas.microsoft.com/office/drawing/2014/main" id="{6875E1E7-6B1D-785F-EA4F-844D364B8786}"/>
              </a:ext>
            </a:extLst>
          </p:cNvPr>
          <p:cNvCxnSpPr>
            <a:cxnSpLocks/>
            <a:stCxn id="270" idx="0"/>
            <a:endCxn id="274" idx="1"/>
          </p:cNvCxnSpPr>
          <p:nvPr/>
        </p:nvCxnSpPr>
        <p:spPr>
          <a:xfrm flipV="1">
            <a:off x="4312953" y="4674137"/>
            <a:ext cx="356533" cy="116131"/>
          </a:xfrm>
          <a:prstGeom prst="straightConnector1">
            <a:avLst/>
          </a:prstGeom>
          <a:noFill/>
          <a:ln w="6350" cap="flat" cmpd="sng" algn="ctr">
            <a:solidFill>
              <a:sysClr val="windowText" lastClr="000000"/>
            </a:solidFill>
            <a:prstDash val="solid"/>
            <a:miter lim="800000"/>
            <a:tailEnd type="triangle"/>
          </a:ln>
          <a:effectLst/>
        </p:spPr>
      </p:cxnSp>
      <p:cxnSp>
        <p:nvCxnSpPr>
          <p:cNvPr id="283" name="Straight Arrow Connector 282">
            <a:extLst>
              <a:ext uri="{FF2B5EF4-FFF2-40B4-BE49-F238E27FC236}">
                <a16:creationId xmlns:a16="http://schemas.microsoft.com/office/drawing/2014/main" id="{6890757B-19ED-34E8-6C6B-819E6AB8E5AD}"/>
              </a:ext>
            </a:extLst>
          </p:cNvPr>
          <p:cNvCxnSpPr>
            <a:cxnSpLocks/>
            <a:stCxn id="272" idx="0"/>
            <a:endCxn id="274" idx="4"/>
          </p:cNvCxnSpPr>
          <p:nvPr/>
        </p:nvCxnSpPr>
        <p:spPr>
          <a:xfrm flipH="1" flipV="1">
            <a:off x="4797233" y="4932896"/>
            <a:ext cx="7920" cy="131641"/>
          </a:xfrm>
          <a:prstGeom prst="straightConnector1">
            <a:avLst/>
          </a:prstGeom>
          <a:noFill/>
          <a:ln w="6350" cap="flat" cmpd="sng" algn="ctr">
            <a:solidFill>
              <a:sysClr val="windowText" lastClr="000000"/>
            </a:solidFill>
            <a:prstDash val="solid"/>
            <a:miter lim="800000"/>
            <a:tailEnd type="triangle"/>
          </a:ln>
          <a:effectLst/>
        </p:spPr>
      </p:cxnSp>
      <p:cxnSp>
        <p:nvCxnSpPr>
          <p:cNvPr id="284" name="Straight Arrow Connector 283">
            <a:extLst>
              <a:ext uri="{FF2B5EF4-FFF2-40B4-BE49-F238E27FC236}">
                <a16:creationId xmlns:a16="http://schemas.microsoft.com/office/drawing/2014/main" id="{14AE26A2-1736-6A4C-177C-6262477827D0}"/>
              </a:ext>
            </a:extLst>
          </p:cNvPr>
          <p:cNvCxnSpPr>
            <a:cxnSpLocks/>
            <a:stCxn id="269" idx="0"/>
            <a:endCxn id="273" idx="2"/>
          </p:cNvCxnSpPr>
          <p:nvPr/>
        </p:nvCxnSpPr>
        <p:spPr>
          <a:xfrm flipV="1">
            <a:off x="5399200" y="4809045"/>
            <a:ext cx="208025" cy="281339"/>
          </a:xfrm>
          <a:prstGeom prst="straightConnector1">
            <a:avLst/>
          </a:prstGeom>
          <a:noFill/>
          <a:ln w="6350" cap="flat" cmpd="sng" algn="ctr">
            <a:solidFill>
              <a:sysClr val="windowText" lastClr="000000"/>
            </a:solidFill>
            <a:prstDash val="solid"/>
            <a:miter lim="800000"/>
            <a:tailEnd type="triangle"/>
          </a:ln>
          <a:effectLst/>
        </p:spPr>
      </p:cxnSp>
      <p:sp>
        <p:nvSpPr>
          <p:cNvPr id="285" name="TextBox 284">
            <a:extLst>
              <a:ext uri="{FF2B5EF4-FFF2-40B4-BE49-F238E27FC236}">
                <a16:creationId xmlns:a16="http://schemas.microsoft.com/office/drawing/2014/main" id="{D58DFA73-1851-1E3F-3E4F-45DE857C5915}"/>
              </a:ext>
            </a:extLst>
          </p:cNvPr>
          <p:cNvSpPr txBox="1"/>
          <p:nvPr/>
        </p:nvSpPr>
        <p:spPr>
          <a:xfrm>
            <a:off x="4304219" y="4273143"/>
            <a:ext cx="450343" cy="369332"/>
          </a:xfrm>
          <a:prstGeom prst="rect">
            <a:avLst/>
          </a:prstGeom>
          <a:noFill/>
        </p:spPr>
        <p:txBody>
          <a:bodyPr wrap="square">
            <a:spAutoFit/>
          </a:bodyPr>
          <a:lstStyle/>
          <a:p>
            <a:pPr algn="ctr" defTabSz="457200"/>
            <a:r>
              <a:rPr lang="en-US" dirty="0">
                <a:solidFill>
                  <a:prstClr val="black"/>
                </a:solidFill>
                <a:latin typeface="Calibri" panose="020F0502020204030204"/>
              </a:rPr>
              <a:t>9k</a:t>
            </a:r>
          </a:p>
        </p:txBody>
      </p:sp>
      <p:cxnSp>
        <p:nvCxnSpPr>
          <p:cNvPr id="286" name="Straight Arrow Connector 285">
            <a:extLst>
              <a:ext uri="{FF2B5EF4-FFF2-40B4-BE49-F238E27FC236}">
                <a16:creationId xmlns:a16="http://schemas.microsoft.com/office/drawing/2014/main" id="{467AF33B-8C8E-1C6A-D4B2-86D95183C9B0}"/>
              </a:ext>
            </a:extLst>
          </p:cNvPr>
          <p:cNvCxnSpPr>
            <a:cxnSpLocks/>
            <a:stCxn id="263" idx="0"/>
            <a:endCxn id="273" idx="4"/>
          </p:cNvCxnSpPr>
          <p:nvPr/>
        </p:nvCxnSpPr>
        <p:spPr>
          <a:xfrm flipV="1">
            <a:off x="5557185" y="4960622"/>
            <a:ext cx="230702" cy="719741"/>
          </a:xfrm>
          <a:prstGeom prst="straightConnector1">
            <a:avLst/>
          </a:prstGeom>
          <a:noFill/>
          <a:ln w="6350" cap="flat" cmpd="sng" algn="ctr">
            <a:solidFill>
              <a:sysClr val="windowText" lastClr="000000"/>
            </a:solidFill>
            <a:prstDash val="solid"/>
            <a:miter lim="800000"/>
            <a:tailEnd type="triangle"/>
          </a:ln>
          <a:effectLst/>
        </p:spPr>
      </p:cxnSp>
      <p:sp>
        <p:nvSpPr>
          <p:cNvPr id="287" name="Oval 286">
            <a:extLst>
              <a:ext uri="{FF2B5EF4-FFF2-40B4-BE49-F238E27FC236}">
                <a16:creationId xmlns:a16="http://schemas.microsoft.com/office/drawing/2014/main" id="{C0062ECA-D7DA-88D4-D974-385819F147E8}"/>
              </a:ext>
            </a:extLst>
          </p:cNvPr>
          <p:cNvSpPr/>
          <p:nvPr/>
        </p:nvSpPr>
        <p:spPr>
          <a:xfrm>
            <a:off x="6952775" y="4835307"/>
            <a:ext cx="409010" cy="303155"/>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7544997B-875C-9C37-FDE0-9DABFE941FAD}"/>
              </a:ext>
            </a:extLst>
          </p:cNvPr>
          <p:cNvSpPr/>
          <p:nvPr/>
        </p:nvSpPr>
        <p:spPr>
          <a:xfrm>
            <a:off x="6021707" y="4783592"/>
            <a:ext cx="466218" cy="303155"/>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68B12DEC-4D57-3BD5-78BB-C931AFD1F5CC}"/>
              </a:ext>
            </a:extLst>
          </p:cNvPr>
          <p:cNvSpPr/>
          <p:nvPr/>
        </p:nvSpPr>
        <p:spPr>
          <a:xfrm>
            <a:off x="6354655" y="5057921"/>
            <a:ext cx="361323" cy="303155"/>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1</a:t>
            </a:r>
          </a:p>
        </p:txBody>
      </p:sp>
      <p:sp>
        <p:nvSpPr>
          <p:cNvPr id="67" name="Oval 66">
            <a:extLst>
              <a:ext uri="{FF2B5EF4-FFF2-40B4-BE49-F238E27FC236}">
                <a16:creationId xmlns:a16="http://schemas.microsoft.com/office/drawing/2014/main" id="{7F400B09-863A-3B0A-D635-38A9D8726748}"/>
              </a:ext>
            </a:extLst>
          </p:cNvPr>
          <p:cNvSpPr/>
          <p:nvPr/>
        </p:nvSpPr>
        <p:spPr>
          <a:xfrm>
            <a:off x="7540581" y="4650791"/>
            <a:ext cx="361323" cy="303155"/>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3</a:t>
            </a:r>
          </a:p>
        </p:txBody>
      </p:sp>
      <p:sp>
        <p:nvSpPr>
          <p:cNvPr id="68" name="Oval 67">
            <a:extLst>
              <a:ext uri="{FF2B5EF4-FFF2-40B4-BE49-F238E27FC236}">
                <a16:creationId xmlns:a16="http://schemas.microsoft.com/office/drawing/2014/main" id="{3AA1B985-7774-6D50-FA7C-C64C4BF222DC}"/>
              </a:ext>
            </a:extLst>
          </p:cNvPr>
          <p:cNvSpPr/>
          <p:nvPr/>
        </p:nvSpPr>
        <p:spPr>
          <a:xfrm>
            <a:off x="6549927" y="4623065"/>
            <a:ext cx="424117" cy="303155"/>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7BD98881-C34F-E757-AD82-85AD4736AB9E}"/>
              </a:ext>
            </a:extLst>
          </p:cNvPr>
          <p:cNvCxnSpPr>
            <a:cxnSpLocks/>
            <a:stCxn id="71" idx="7"/>
            <a:endCxn id="72" idx="2"/>
          </p:cNvCxnSpPr>
          <p:nvPr/>
        </p:nvCxnSpPr>
        <p:spPr>
          <a:xfrm flipV="1">
            <a:off x="6630580" y="4178825"/>
            <a:ext cx="239057" cy="109018"/>
          </a:xfrm>
          <a:prstGeom prst="straightConnector1">
            <a:avLst/>
          </a:prstGeom>
          <a:noFill/>
          <a:ln w="6350" cap="flat" cmpd="sng" algn="ctr">
            <a:solidFill>
              <a:sysClr val="windowText" lastClr="000000"/>
            </a:solidFill>
            <a:prstDash val="solid"/>
            <a:miter lim="800000"/>
            <a:tailEnd type="triangle"/>
          </a:ln>
          <a:effectLst/>
        </p:spPr>
      </p:cxnSp>
      <p:sp>
        <p:nvSpPr>
          <p:cNvPr id="71" name="Oval 70">
            <a:extLst>
              <a:ext uri="{FF2B5EF4-FFF2-40B4-BE49-F238E27FC236}">
                <a16:creationId xmlns:a16="http://schemas.microsoft.com/office/drawing/2014/main" id="{D3D456A4-53F0-AAA4-BC43-4E49B8396649}"/>
              </a:ext>
            </a:extLst>
          </p:cNvPr>
          <p:cNvSpPr/>
          <p:nvPr/>
        </p:nvSpPr>
        <p:spPr>
          <a:xfrm>
            <a:off x="6262131" y="4231933"/>
            <a:ext cx="431665" cy="381780"/>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9298FD06-8BA6-B229-9AE8-7D9E0235AB00}"/>
              </a:ext>
            </a:extLst>
          </p:cNvPr>
          <p:cNvSpPr/>
          <p:nvPr/>
        </p:nvSpPr>
        <p:spPr>
          <a:xfrm>
            <a:off x="6869637" y="3987935"/>
            <a:ext cx="627480" cy="381780"/>
          </a:xfrm>
          <a:prstGeom prst="ellipse">
            <a:avLst/>
          </a:prstGeom>
          <a:solidFill>
            <a:schemeClr val="accent2">
              <a:lumMod val="60000"/>
              <a:lumOff val="40000"/>
            </a:scheme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73" name="Straight Arrow Connector 72">
            <a:extLst>
              <a:ext uri="{FF2B5EF4-FFF2-40B4-BE49-F238E27FC236}">
                <a16:creationId xmlns:a16="http://schemas.microsoft.com/office/drawing/2014/main" id="{10B87C7B-DBF1-B22B-B83E-B21C5B65C5D1}"/>
              </a:ext>
            </a:extLst>
          </p:cNvPr>
          <p:cNvCxnSpPr>
            <a:cxnSpLocks/>
            <a:stCxn id="68" idx="0"/>
            <a:endCxn id="72" idx="3"/>
          </p:cNvCxnSpPr>
          <p:nvPr/>
        </p:nvCxnSpPr>
        <p:spPr>
          <a:xfrm flipV="1">
            <a:off x="6761986" y="4313805"/>
            <a:ext cx="199543" cy="309260"/>
          </a:xfrm>
          <a:prstGeom prst="straightConnector1">
            <a:avLst/>
          </a:prstGeom>
          <a:noFill/>
          <a:ln w="6350" cap="flat" cmpd="sng" algn="ctr">
            <a:solidFill>
              <a:sysClr val="windowText" lastClr="000000"/>
            </a:solidFill>
            <a:prstDash val="solid"/>
            <a:miter lim="800000"/>
            <a:tailEnd type="triangle"/>
          </a:ln>
          <a:effectLst/>
        </p:spPr>
      </p:cxnSp>
      <p:cxnSp>
        <p:nvCxnSpPr>
          <p:cNvPr id="74" name="Straight Arrow Connector 73">
            <a:extLst>
              <a:ext uri="{FF2B5EF4-FFF2-40B4-BE49-F238E27FC236}">
                <a16:creationId xmlns:a16="http://schemas.microsoft.com/office/drawing/2014/main" id="{50CF2291-3840-FCFD-C69F-B72959976E92}"/>
              </a:ext>
            </a:extLst>
          </p:cNvPr>
          <p:cNvCxnSpPr>
            <a:cxnSpLocks/>
            <a:stCxn id="67" idx="1"/>
            <a:endCxn id="72" idx="5"/>
          </p:cNvCxnSpPr>
          <p:nvPr/>
        </p:nvCxnSpPr>
        <p:spPr>
          <a:xfrm flipH="1" flipV="1">
            <a:off x="7405225" y="4313805"/>
            <a:ext cx="188271" cy="381382"/>
          </a:xfrm>
          <a:prstGeom prst="straightConnector1">
            <a:avLst/>
          </a:prstGeom>
          <a:noFill/>
          <a:ln w="6350" cap="flat" cmpd="sng" algn="ctr">
            <a:solidFill>
              <a:sysClr val="windowText" lastClr="000000"/>
            </a:solidFill>
            <a:prstDash val="solid"/>
            <a:miter lim="800000"/>
            <a:tailEnd type="triangle"/>
          </a:ln>
          <a:effectLst/>
        </p:spPr>
      </p:cxnSp>
      <p:cxnSp>
        <p:nvCxnSpPr>
          <p:cNvPr id="75" name="Straight Arrow Connector 74">
            <a:extLst>
              <a:ext uri="{FF2B5EF4-FFF2-40B4-BE49-F238E27FC236}">
                <a16:creationId xmlns:a16="http://schemas.microsoft.com/office/drawing/2014/main" id="{D196CEDF-38EA-5413-6F9B-5AB1AC1D894C}"/>
              </a:ext>
            </a:extLst>
          </p:cNvPr>
          <p:cNvCxnSpPr>
            <a:cxnSpLocks/>
            <a:stCxn id="64" idx="0"/>
            <a:endCxn id="68" idx="1"/>
          </p:cNvCxnSpPr>
          <p:nvPr/>
        </p:nvCxnSpPr>
        <p:spPr>
          <a:xfrm flipV="1">
            <a:off x="6254816" y="4667461"/>
            <a:ext cx="357221" cy="116131"/>
          </a:xfrm>
          <a:prstGeom prst="straightConnector1">
            <a:avLst/>
          </a:prstGeom>
          <a:noFill/>
          <a:ln w="6350" cap="flat" cmpd="sng" algn="ctr">
            <a:solidFill>
              <a:sysClr val="windowText" lastClr="000000"/>
            </a:solidFill>
            <a:prstDash val="solid"/>
            <a:miter lim="800000"/>
            <a:tailEnd type="triangle"/>
          </a:ln>
          <a:effectLst/>
        </p:spPr>
      </p:cxnSp>
      <p:cxnSp>
        <p:nvCxnSpPr>
          <p:cNvPr id="76" name="Straight Arrow Connector 75">
            <a:extLst>
              <a:ext uri="{FF2B5EF4-FFF2-40B4-BE49-F238E27FC236}">
                <a16:creationId xmlns:a16="http://schemas.microsoft.com/office/drawing/2014/main" id="{BE02612F-54D7-7398-8714-B4DA75864C4A}"/>
              </a:ext>
            </a:extLst>
          </p:cNvPr>
          <p:cNvCxnSpPr>
            <a:cxnSpLocks/>
            <a:stCxn id="66" idx="7"/>
            <a:endCxn id="68" idx="4"/>
          </p:cNvCxnSpPr>
          <p:nvPr/>
        </p:nvCxnSpPr>
        <p:spPr>
          <a:xfrm flipV="1">
            <a:off x="6663063" y="4926220"/>
            <a:ext cx="98923" cy="176097"/>
          </a:xfrm>
          <a:prstGeom prst="straightConnector1">
            <a:avLst/>
          </a:prstGeom>
          <a:noFill/>
          <a:ln w="6350" cap="flat" cmpd="sng" algn="ctr">
            <a:solidFill>
              <a:sysClr val="windowText" lastClr="000000"/>
            </a:solidFill>
            <a:prstDash val="solid"/>
            <a:miter lim="800000"/>
            <a:tailEnd type="triangle"/>
          </a:ln>
          <a:effectLst/>
        </p:spPr>
      </p:cxnSp>
      <p:cxnSp>
        <p:nvCxnSpPr>
          <p:cNvPr id="77" name="Straight Arrow Connector 76">
            <a:extLst>
              <a:ext uri="{FF2B5EF4-FFF2-40B4-BE49-F238E27FC236}">
                <a16:creationId xmlns:a16="http://schemas.microsoft.com/office/drawing/2014/main" id="{029B2063-D3CB-55A4-1501-82745B7A3BA4}"/>
              </a:ext>
            </a:extLst>
          </p:cNvPr>
          <p:cNvCxnSpPr>
            <a:cxnSpLocks/>
            <a:stCxn id="287" idx="7"/>
            <a:endCxn id="67" idx="2"/>
          </p:cNvCxnSpPr>
          <p:nvPr/>
        </p:nvCxnSpPr>
        <p:spPr>
          <a:xfrm flipV="1">
            <a:off x="7301887" y="4802369"/>
            <a:ext cx="238694" cy="77334"/>
          </a:xfrm>
          <a:prstGeom prst="straightConnector1">
            <a:avLst/>
          </a:prstGeom>
          <a:noFill/>
          <a:ln w="6350" cap="flat" cmpd="sng" algn="ctr">
            <a:solidFill>
              <a:sysClr val="windowText" lastClr="000000"/>
            </a:solidFill>
            <a:prstDash val="solid"/>
            <a:miter lim="800000"/>
            <a:tailEnd type="triangle"/>
          </a:ln>
          <a:effectLst/>
        </p:spPr>
      </p:cxnSp>
      <p:sp>
        <p:nvSpPr>
          <p:cNvPr id="78" name="TextBox 77">
            <a:extLst>
              <a:ext uri="{FF2B5EF4-FFF2-40B4-BE49-F238E27FC236}">
                <a16:creationId xmlns:a16="http://schemas.microsoft.com/office/drawing/2014/main" id="{BD79521A-A2D0-6CBA-AC3D-AEB39929A35B}"/>
              </a:ext>
            </a:extLst>
          </p:cNvPr>
          <p:cNvSpPr txBox="1"/>
          <p:nvPr/>
        </p:nvSpPr>
        <p:spPr>
          <a:xfrm>
            <a:off x="6180425" y="4247417"/>
            <a:ext cx="587829" cy="369332"/>
          </a:xfrm>
          <a:prstGeom prst="rect">
            <a:avLst/>
          </a:prstGeom>
          <a:noFill/>
        </p:spPr>
        <p:txBody>
          <a:bodyPr wrap="square">
            <a:spAutoFit/>
          </a:bodyPr>
          <a:lstStyle/>
          <a:p>
            <a:pPr algn="ctr" defTabSz="457200"/>
            <a:r>
              <a:rPr lang="en-US" dirty="0">
                <a:solidFill>
                  <a:prstClr val="black"/>
                </a:solidFill>
                <a:latin typeface="Calibri" panose="020F0502020204030204"/>
              </a:rPr>
              <a:t>448</a:t>
            </a:r>
          </a:p>
        </p:txBody>
      </p:sp>
      <p:cxnSp>
        <p:nvCxnSpPr>
          <p:cNvPr id="79" name="Straight Arrow Connector 78">
            <a:extLst>
              <a:ext uri="{FF2B5EF4-FFF2-40B4-BE49-F238E27FC236}">
                <a16:creationId xmlns:a16="http://schemas.microsoft.com/office/drawing/2014/main" id="{25CA050A-A732-FD06-015E-A633E16FE07E}"/>
              </a:ext>
            </a:extLst>
          </p:cNvPr>
          <p:cNvCxnSpPr>
            <a:cxnSpLocks/>
            <a:stCxn id="263" idx="6"/>
            <a:endCxn id="67" idx="4"/>
          </p:cNvCxnSpPr>
          <p:nvPr/>
        </p:nvCxnSpPr>
        <p:spPr>
          <a:xfrm flipV="1">
            <a:off x="5737846" y="4953946"/>
            <a:ext cx="1983397" cy="877995"/>
          </a:xfrm>
          <a:prstGeom prst="straightConnector1">
            <a:avLst/>
          </a:prstGeom>
          <a:noFill/>
          <a:ln w="6350" cap="flat" cmpd="sng" algn="ctr">
            <a:solidFill>
              <a:sysClr val="windowText" lastClr="000000"/>
            </a:solidFill>
            <a:prstDash val="solid"/>
            <a:miter lim="800000"/>
            <a:tailEnd type="triangle"/>
          </a:ln>
          <a:effectLst/>
        </p:spPr>
      </p:cxnSp>
      <p:sp>
        <p:nvSpPr>
          <p:cNvPr id="80" name="TextBox 79">
            <a:extLst>
              <a:ext uri="{FF2B5EF4-FFF2-40B4-BE49-F238E27FC236}">
                <a16:creationId xmlns:a16="http://schemas.microsoft.com/office/drawing/2014/main" id="{370380F5-394D-A0F2-ECDD-371C51B842A6}"/>
              </a:ext>
            </a:extLst>
          </p:cNvPr>
          <p:cNvSpPr txBox="1"/>
          <p:nvPr/>
        </p:nvSpPr>
        <p:spPr>
          <a:xfrm>
            <a:off x="3989387" y="4777149"/>
            <a:ext cx="602058" cy="369332"/>
          </a:xfrm>
          <a:prstGeom prst="rect">
            <a:avLst/>
          </a:prstGeom>
          <a:noFill/>
        </p:spPr>
        <p:txBody>
          <a:bodyPr wrap="square">
            <a:spAutoFit/>
          </a:bodyPr>
          <a:lstStyle/>
          <a:p>
            <a:pPr algn="ctr" defTabSz="457200"/>
            <a:r>
              <a:rPr lang="en-US" dirty="0">
                <a:solidFill>
                  <a:prstClr val="black"/>
                </a:solidFill>
                <a:latin typeface="Calibri" panose="020F0502020204030204"/>
              </a:rPr>
              <a:t>4</a:t>
            </a:r>
          </a:p>
        </p:txBody>
      </p:sp>
      <p:sp>
        <p:nvSpPr>
          <p:cNvPr id="81" name="TextBox 80">
            <a:extLst>
              <a:ext uri="{FF2B5EF4-FFF2-40B4-BE49-F238E27FC236}">
                <a16:creationId xmlns:a16="http://schemas.microsoft.com/office/drawing/2014/main" id="{38CAD247-767C-C414-CD59-3CF3D01DA3F9}"/>
              </a:ext>
            </a:extLst>
          </p:cNvPr>
          <p:cNvSpPr txBox="1"/>
          <p:nvPr/>
        </p:nvSpPr>
        <p:spPr>
          <a:xfrm>
            <a:off x="5932690" y="4767500"/>
            <a:ext cx="602058" cy="369332"/>
          </a:xfrm>
          <a:prstGeom prst="rect">
            <a:avLst/>
          </a:prstGeom>
          <a:noFill/>
        </p:spPr>
        <p:txBody>
          <a:bodyPr wrap="square">
            <a:spAutoFit/>
          </a:bodyPr>
          <a:lstStyle/>
          <a:p>
            <a:pPr algn="ctr" defTabSz="457200"/>
            <a:r>
              <a:rPr lang="en-US" dirty="0">
                <a:solidFill>
                  <a:prstClr val="black"/>
                </a:solidFill>
                <a:latin typeface="Calibri" panose="020F0502020204030204"/>
              </a:rPr>
              <a:t>224</a:t>
            </a:r>
          </a:p>
        </p:txBody>
      </p:sp>
      <p:sp>
        <p:nvSpPr>
          <p:cNvPr id="82" name="TextBox 81">
            <a:extLst>
              <a:ext uri="{FF2B5EF4-FFF2-40B4-BE49-F238E27FC236}">
                <a16:creationId xmlns:a16="http://schemas.microsoft.com/office/drawing/2014/main" id="{3DF347D7-C9D5-E6FA-6108-9A9E4752FC8A}"/>
              </a:ext>
            </a:extLst>
          </p:cNvPr>
          <p:cNvSpPr txBox="1"/>
          <p:nvPr/>
        </p:nvSpPr>
        <p:spPr>
          <a:xfrm>
            <a:off x="6465688" y="4605884"/>
            <a:ext cx="602058" cy="369332"/>
          </a:xfrm>
          <a:prstGeom prst="rect">
            <a:avLst/>
          </a:prstGeom>
          <a:noFill/>
        </p:spPr>
        <p:txBody>
          <a:bodyPr wrap="square">
            <a:spAutoFit/>
          </a:bodyPr>
          <a:lstStyle/>
          <a:p>
            <a:pPr algn="ctr" defTabSz="457200"/>
            <a:r>
              <a:rPr lang="en-US" dirty="0">
                <a:solidFill>
                  <a:prstClr val="black"/>
                </a:solidFill>
                <a:latin typeface="Calibri" panose="020F0502020204030204"/>
              </a:rPr>
              <a:t>224</a:t>
            </a:r>
          </a:p>
        </p:txBody>
      </p:sp>
      <p:sp>
        <p:nvSpPr>
          <p:cNvPr id="83" name="TextBox 82">
            <a:extLst>
              <a:ext uri="{FF2B5EF4-FFF2-40B4-BE49-F238E27FC236}">
                <a16:creationId xmlns:a16="http://schemas.microsoft.com/office/drawing/2014/main" id="{CBD1CDC6-D78B-966D-2158-89773CB1BFB6}"/>
              </a:ext>
            </a:extLst>
          </p:cNvPr>
          <p:cNvSpPr txBox="1"/>
          <p:nvPr/>
        </p:nvSpPr>
        <p:spPr>
          <a:xfrm>
            <a:off x="6911935" y="4824417"/>
            <a:ext cx="490689" cy="369332"/>
          </a:xfrm>
          <a:prstGeom prst="rect">
            <a:avLst/>
          </a:prstGeom>
          <a:noFill/>
        </p:spPr>
        <p:txBody>
          <a:bodyPr wrap="square">
            <a:spAutoFit/>
          </a:bodyPr>
          <a:lstStyle/>
          <a:p>
            <a:pPr algn="ctr" defTabSz="457200"/>
            <a:r>
              <a:rPr lang="en-US" dirty="0">
                <a:solidFill>
                  <a:prstClr val="black"/>
                </a:solidFill>
                <a:latin typeface="Calibri" panose="020F0502020204030204"/>
              </a:rPr>
              <a:t>16</a:t>
            </a:r>
          </a:p>
        </p:txBody>
      </p:sp>
      <p:sp>
        <p:nvSpPr>
          <p:cNvPr id="84" name="TextBox 83">
            <a:extLst>
              <a:ext uri="{FF2B5EF4-FFF2-40B4-BE49-F238E27FC236}">
                <a16:creationId xmlns:a16="http://schemas.microsoft.com/office/drawing/2014/main" id="{A87823F9-1D60-9671-79EF-849F2F6E5CA1}"/>
              </a:ext>
            </a:extLst>
          </p:cNvPr>
          <p:cNvSpPr txBox="1"/>
          <p:nvPr/>
        </p:nvSpPr>
        <p:spPr>
          <a:xfrm>
            <a:off x="5115099" y="5073447"/>
            <a:ext cx="547508" cy="369332"/>
          </a:xfrm>
          <a:prstGeom prst="rect">
            <a:avLst/>
          </a:prstGeom>
          <a:noFill/>
        </p:spPr>
        <p:txBody>
          <a:bodyPr wrap="square">
            <a:spAutoFit/>
          </a:bodyPr>
          <a:lstStyle/>
          <a:p>
            <a:pPr algn="ctr" defTabSz="457200"/>
            <a:r>
              <a:rPr lang="en-US" dirty="0">
                <a:solidFill>
                  <a:prstClr val="black"/>
                </a:solidFill>
                <a:latin typeface="Calibri" panose="020F0502020204030204"/>
              </a:rPr>
              <a:t>56</a:t>
            </a:r>
          </a:p>
        </p:txBody>
      </p:sp>
      <p:cxnSp>
        <p:nvCxnSpPr>
          <p:cNvPr id="85" name="Straight Arrow Connector 84">
            <a:extLst>
              <a:ext uri="{FF2B5EF4-FFF2-40B4-BE49-F238E27FC236}">
                <a16:creationId xmlns:a16="http://schemas.microsoft.com/office/drawing/2014/main" id="{17E77C65-EB9D-9C48-88C5-0A05B1BFD42B}"/>
              </a:ext>
            </a:extLst>
          </p:cNvPr>
          <p:cNvCxnSpPr>
            <a:cxnSpLocks/>
            <a:stCxn id="277" idx="0"/>
            <a:endCxn id="9" idx="4"/>
          </p:cNvCxnSpPr>
          <p:nvPr/>
        </p:nvCxnSpPr>
        <p:spPr>
          <a:xfrm flipV="1">
            <a:off x="5423715" y="3604378"/>
            <a:ext cx="108999" cy="390233"/>
          </a:xfrm>
          <a:prstGeom prst="straightConnector1">
            <a:avLst/>
          </a:prstGeom>
          <a:noFill/>
          <a:ln w="6350" cap="flat" cmpd="sng" algn="ctr">
            <a:solidFill>
              <a:sysClr val="windowText" lastClr="000000"/>
            </a:solidFill>
            <a:prstDash val="solid"/>
            <a:miter lim="800000"/>
            <a:tailEnd type="triangle"/>
          </a:ln>
          <a:effectLst/>
        </p:spPr>
      </p:cxnSp>
      <p:cxnSp>
        <p:nvCxnSpPr>
          <p:cNvPr id="86" name="Straight Arrow Connector 85">
            <a:extLst>
              <a:ext uri="{FF2B5EF4-FFF2-40B4-BE49-F238E27FC236}">
                <a16:creationId xmlns:a16="http://schemas.microsoft.com/office/drawing/2014/main" id="{AF0922FD-4847-D400-6D1E-2DC6D1D489C5}"/>
              </a:ext>
            </a:extLst>
          </p:cNvPr>
          <p:cNvCxnSpPr>
            <a:cxnSpLocks/>
            <a:stCxn id="72" idx="1"/>
            <a:endCxn id="9" idx="5"/>
          </p:cNvCxnSpPr>
          <p:nvPr/>
        </p:nvCxnSpPr>
        <p:spPr>
          <a:xfrm flipH="1" flipV="1">
            <a:off x="5788677" y="3539510"/>
            <a:ext cx="1172852" cy="504335"/>
          </a:xfrm>
          <a:prstGeom prst="straightConnector1">
            <a:avLst/>
          </a:prstGeom>
          <a:noFill/>
          <a:ln w="6350" cap="flat" cmpd="sng" algn="ctr">
            <a:solidFill>
              <a:sysClr val="windowText" lastClr="000000"/>
            </a:solidFill>
            <a:prstDash val="solid"/>
            <a:miter lim="800000"/>
            <a:tailEnd type="triangle"/>
          </a:ln>
          <a:effectLst/>
        </p:spPr>
      </p:cxnSp>
      <p:sp>
        <p:nvSpPr>
          <p:cNvPr id="89" name="TextBox 88">
            <a:extLst>
              <a:ext uri="{FF2B5EF4-FFF2-40B4-BE49-F238E27FC236}">
                <a16:creationId xmlns:a16="http://schemas.microsoft.com/office/drawing/2014/main" id="{6EE161B3-A761-066B-378E-555F54F1CF10}"/>
              </a:ext>
            </a:extLst>
          </p:cNvPr>
          <p:cNvSpPr txBox="1"/>
          <p:nvPr/>
        </p:nvSpPr>
        <p:spPr>
          <a:xfrm>
            <a:off x="4310463" y="2358525"/>
            <a:ext cx="800797" cy="369332"/>
          </a:xfrm>
          <a:prstGeom prst="rect">
            <a:avLst/>
          </a:prstGeom>
          <a:noFill/>
        </p:spPr>
        <p:txBody>
          <a:bodyPr wrap="none" rtlCol="0">
            <a:spAutoFit/>
          </a:bodyPr>
          <a:lstStyle/>
          <a:p>
            <a:pPr defTabSz="457200"/>
            <a:r>
              <a:rPr lang="en-US" b="1" dirty="0" err="1">
                <a:solidFill>
                  <a:srgbClr val="4472C4">
                    <a:lumMod val="50000"/>
                  </a:srgbClr>
                </a:solidFill>
                <a:latin typeface="Calibri" panose="020F0502020204030204"/>
              </a:rPr>
              <a:t>Tcomp</a:t>
            </a:r>
            <a:endParaRPr lang="en-US" b="1" dirty="0">
              <a:solidFill>
                <a:srgbClr val="4472C4">
                  <a:lumMod val="50000"/>
                </a:srgbClr>
              </a:solidFill>
              <a:latin typeface="Calibri" panose="020F0502020204030204"/>
            </a:endParaRPr>
          </a:p>
        </p:txBody>
      </p:sp>
      <p:sp>
        <p:nvSpPr>
          <p:cNvPr id="90" name="TextBox 89">
            <a:extLst>
              <a:ext uri="{FF2B5EF4-FFF2-40B4-BE49-F238E27FC236}">
                <a16:creationId xmlns:a16="http://schemas.microsoft.com/office/drawing/2014/main" id="{BB71460C-0B07-A73A-FF9E-8B95701A441A}"/>
              </a:ext>
            </a:extLst>
          </p:cNvPr>
          <p:cNvSpPr txBox="1"/>
          <p:nvPr/>
        </p:nvSpPr>
        <p:spPr>
          <a:xfrm>
            <a:off x="4551967" y="3255527"/>
            <a:ext cx="624017" cy="369332"/>
          </a:xfrm>
          <a:prstGeom prst="rect">
            <a:avLst/>
          </a:prstGeom>
          <a:noFill/>
        </p:spPr>
        <p:txBody>
          <a:bodyPr wrap="none" rtlCol="0">
            <a:spAutoFit/>
          </a:bodyPr>
          <a:lstStyle/>
          <a:p>
            <a:pPr defTabSz="457200"/>
            <a:r>
              <a:rPr lang="en-US" b="1" dirty="0" err="1">
                <a:solidFill>
                  <a:srgbClr val="FFC000">
                    <a:lumMod val="50000"/>
                  </a:srgbClr>
                </a:solidFill>
                <a:latin typeface="Calibri" panose="020F0502020204030204"/>
              </a:rPr>
              <a:t>Tnoc</a:t>
            </a:r>
            <a:endParaRPr lang="en-US" b="1" dirty="0">
              <a:solidFill>
                <a:srgbClr val="FFC000">
                  <a:lumMod val="50000"/>
                </a:srgbClr>
              </a:solidFill>
              <a:latin typeface="Calibri" panose="020F0502020204030204"/>
            </a:endParaRPr>
          </a:p>
        </p:txBody>
      </p:sp>
      <p:sp>
        <p:nvSpPr>
          <p:cNvPr id="94" name="TextBox 93">
            <a:extLst>
              <a:ext uri="{FF2B5EF4-FFF2-40B4-BE49-F238E27FC236}">
                <a16:creationId xmlns:a16="http://schemas.microsoft.com/office/drawing/2014/main" id="{E3C52F71-B2DE-DC09-40AD-AEBD66EF6605}"/>
              </a:ext>
            </a:extLst>
          </p:cNvPr>
          <p:cNvSpPr txBox="1"/>
          <p:nvPr/>
        </p:nvSpPr>
        <p:spPr>
          <a:xfrm>
            <a:off x="6181446" y="2641370"/>
            <a:ext cx="706604" cy="369332"/>
          </a:xfrm>
          <a:prstGeom prst="rect">
            <a:avLst/>
          </a:prstGeom>
          <a:noFill/>
        </p:spPr>
        <p:txBody>
          <a:bodyPr wrap="none" rtlCol="0">
            <a:spAutoFit/>
          </a:bodyPr>
          <a:lstStyle/>
          <a:p>
            <a:pPr defTabSz="457200"/>
            <a:r>
              <a:rPr lang="en-US" b="1" dirty="0" err="1">
                <a:solidFill>
                  <a:srgbClr val="70AD47">
                    <a:lumMod val="50000"/>
                  </a:srgbClr>
                </a:solidFill>
                <a:latin typeface="Calibri" panose="020F0502020204030204"/>
              </a:rPr>
              <a:t>Tdma</a:t>
            </a:r>
            <a:endParaRPr lang="en-US" b="1" dirty="0">
              <a:solidFill>
                <a:srgbClr val="70AD47">
                  <a:lumMod val="50000"/>
                </a:srgbClr>
              </a:solidFill>
              <a:latin typeface="Calibri" panose="020F0502020204030204"/>
            </a:endParaRPr>
          </a:p>
        </p:txBody>
      </p:sp>
      <p:sp>
        <p:nvSpPr>
          <p:cNvPr id="95" name="Oval 94">
            <a:extLst>
              <a:ext uri="{FF2B5EF4-FFF2-40B4-BE49-F238E27FC236}">
                <a16:creationId xmlns:a16="http://schemas.microsoft.com/office/drawing/2014/main" id="{37D9EF0F-B116-1A4E-B840-F9A52ECDA017}"/>
              </a:ext>
            </a:extLst>
          </p:cNvPr>
          <p:cNvSpPr/>
          <p:nvPr/>
        </p:nvSpPr>
        <p:spPr>
          <a:xfrm rot="16200000">
            <a:off x="8911009" y="1840653"/>
            <a:ext cx="424116" cy="491077"/>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0" name="Oval 159">
            <a:extLst>
              <a:ext uri="{FF2B5EF4-FFF2-40B4-BE49-F238E27FC236}">
                <a16:creationId xmlns:a16="http://schemas.microsoft.com/office/drawing/2014/main" id="{E5064E2A-F937-253F-4BE1-08C13670F515}"/>
              </a:ext>
            </a:extLst>
          </p:cNvPr>
          <p:cNvSpPr/>
          <p:nvPr/>
        </p:nvSpPr>
        <p:spPr>
          <a:xfrm rot="16200000">
            <a:off x="9780244" y="3359209"/>
            <a:ext cx="470302" cy="406121"/>
          </a:xfrm>
          <a:prstGeom prst="ellipse">
            <a:avLst/>
          </a:prstGeom>
          <a:solidFill>
            <a:srgbClr val="DEBDFF"/>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1" name="Oval 160">
            <a:extLst>
              <a:ext uri="{FF2B5EF4-FFF2-40B4-BE49-F238E27FC236}">
                <a16:creationId xmlns:a16="http://schemas.microsoft.com/office/drawing/2014/main" id="{1A6466CE-2F80-2D5B-DA45-680C57DA093D}"/>
              </a:ext>
            </a:extLst>
          </p:cNvPr>
          <p:cNvSpPr/>
          <p:nvPr/>
        </p:nvSpPr>
        <p:spPr>
          <a:xfrm rot="16200000">
            <a:off x="8399934" y="2205247"/>
            <a:ext cx="375723" cy="383657"/>
          </a:xfrm>
          <a:prstGeom prst="ellipse">
            <a:avLst/>
          </a:prstGeom>
          <a:solidFill>
            <a:srgbClr val="FFB7B7"/>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62" name="Straight Arrow Connector 161">
            <a:extLst>
              <a:ext uri="{FF2B5EF4-FFF2-40B4-BE49-F238E27FC236}">
                <a16:creationId xmlns:a16="http://schemas.microsoft.com/office/drawing/2014/main" id="{5976B8CF-206A-35CC-174B-B02991BA8575}"/>
              </a:ext>
            </a:extLst>
          </p:cNvPr>
          <p:cNvCxnSpPr>
            <a:cxnSpLocks/>
            <a:stCxn id="163" idx="1"/>
          </p:cNvCxnSpPr>
          <p:nvPr/>
        </p:nvCxnSpPr>
        <p:spPr>
          <a:xfrm flipH="1">
            <a:off x="7727889" y="2382401"/>
            <a:ext cx="101422" cy="144392"/>
          </a:xfrm>
          <a:prstGeom prst="straightConnector1">
            <a:avLst/>
          </a:prstGeom>
          <a:noFill/>
          <a:ln w="6350" cap="flat" cmpd="sng" algn="ctr">
            <a:solidFill>
              <a:schemeClr val="tx1"/>
            </a:solidFill>
            <a:prstDash val="solid"/>
            <a:miter lim="800000"/>
            <a:tailEnd type="triangle"/>
          </a:ln>
          <a:effectLst/>
        </p:spPr>
      </p:cxnSp>
      <p:sp>
        <p:nvSpPr>
          <p:cNvPr id="163" name="Oval 162">
            <a:extLst>
              <a:ext uri="{FF2B5EF4-FFF2-40B4-BE49-F238E27FC236}">
                <a16:creationId xmlns:a16="http://schemas.microsoft.com/office/drawing/2014/main" id="{64AF236A-4C69-E793-1141-F8751B1790CD}"/>
              </a:ext>
            </a:extLst>
          </p:cNvPr>
          <p:cNvSpPr/>
          <p:nvPr/>
        </p:nvSpPr>
        <p:spPr>
          <a:xfrm rot="16200000">
            <a:off x="7821652" y="1916760"/>
            <a:ext cx="449222" cy="613633"/>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198566F-CA06-5B31-46DE-CB5B559C5773}"/>
              </a:ext>
            </a:extLst>
          </p:cNvPr>
          <p:cNvSpPr/>
          <p:nvPr/>
        </p:nvSpPr>
        <p:spPr>
          <a:xfrm rot="16200000">
            <a:off x="7272132" y="2378932"/>
            <a:ext cx="449222" cy="550285"/>
          </a:xfrm>
          <a:prstGeom prst="ellipse">
            <a:avLst/>
          </a:prstGeom>
          <a:solidFill>
            <a:schemeClr val="accent2">
              <a:lumMod val="60000"/>
              <a:lumOff val="40000"/>
            </a:schemeClr>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67" name="Straight Arrow Connector 166">
            <a:extLst>
              <a:ext uri="{FF2B5EF4-FFF2-40B4-BE49-F238E27FC236}">
                <a16:creationId xmlns:a16="http://schemas.microsoft.com/office/drawing/2014/main" id="{2A52B130-54FC-B996-868E-B43B764AFB1E}"/>
              </a:ext>
            </a:extLst>
          </p:cNvPr>
          <p:cNvCxnSpPr>
            <a:cxnSpLocks/>
            <a:endCxn id="171" idx="6"/>
          </p:cNvCxnSpPr>
          <p:nvPr/>
        </p:nvCxnSpPr>
        <p:spPr>
          <a:xfrm flipH="1">
            <a:off x="8321212" y="2529914"/>
            <a:ext cx="162964" cy="101345"/>
          </a:xfrm>
          <a:prstGeom prst="straightConnector1">
            <a:avLst/>
          </a:prstGeom>
          <a:noFill/>
          <a:ln w="6350" cap="flat" cmpd="sng" algn="ctr">
            <a:solidFill>
              <a:schemeClr val="tx1"/>
            </a:solidFill>
            <a:prstDash val="solid"/>
            <a:miter lim="800000"/>
            <a:tailEnd type="triangle"/>
          </a:ln>
          <a:effectLst/>
        </p:spPr>
      </p:cxnSp>
      <p:cxnSp>
        <p:nvCxnSpPr>
          <p:cNvPr id="168" name="Straight Arrow Connector 167">
            <a:extLst>
              <a:ext uri="{FF2B5EF4-FFF2-40B4-BE49-F238E27FC236}">
                <a16:creationId xmlns:a16="http://schemas.microsoft.com/office/drawing/2014/main" id="{6800416B-A6E9-D264-9AFB-1542AB46ED40}"/>
              </a:ext>
            </a:extLst>
          </p:cNvPr>
          <p:cNvCxnSpPr>
            <a:cxnSpLocks/>
            <a:stCxn id="95" idx="0"/>
          </p:cNvCxnSpPr>
          <p:nvPr/>
        </p:nvCxnSpPr>
        <p:spPr>
          <a:xfrm flipH="1">
            <a:off x="8702562" y="2086192"/>
            <a:ext cx="174967" cy="160113"/>
          </a:xfrm>
          <a:prstGeom prst="straightConnector1">
            <a:avLst/>
          </a:prstGeom>
          <a:noFill/>
          <a:ln w="6350" cap="flat" cmpd="sng" algn="ctr">
            <a:solidFill>
              <a:schemeClr val="tx1"/>
            </a:solidFill>
            <a:prstDash val="solid"/>
            <a:miter lim="800000"/>
            <a:tailEnd type="triangle"/>
          </a:ln>
          <a:effectLst/>
        </p:spPr>
      </p:cxnSp>
      <p:cxnSp>
        <p:nvCxnSpPr>
          <p:cNvPr id="169" name="Straight Arrow Connector 168">
            <a:extLst>
              <a:ext uri="{FF2B5EF4-FFF2-40B4-BE49-F238E27FC236}">
                <a16:creationId xmlns:a16="http://schemas.microsoft.com/office/drawing/2014/main" id="{57AFA0D5-AB21-9E7D-79CB-6E0489E2D12E}"/>
              </a:ext>
            </a:extLst>
          </p:cNvPr>
          <p:cNvCxnSpPr>
            <a:cxnSpLocks/>
            <a:stCxn id="160" idx="7"/>
            <a:endCxn id="161" idx="4"/>
          </p:cNvCxnSpPr>
          <p:nvPr/>
        </p:nvCxnSpPr>
        <p:spPr>
          <a:xfrm flipH="1" flipV="1">
            <a:off x="8779624" y="2397075"/>
            <a:ext cx="1092186" cy="998918"/>
          </a:xfrm>
          <a:prstGeom prst="straightConnector1">
            <a:avLst/>
          </a:prstGeom>
          <a:noFill/>
          <a:ln w="6350" cap="flat" cmpd="sng" algn="ctr">
            <a:solidFill>
              <a:schemeClr val="tx1"/>
            </a:solidFill>
            <a:prstDash val="solid"/>
            <a:miter lim="800000"/>
            <a:tailEnd type="triangle"/>
          </a:ln>
          <a:effectLst/>
        </p:spPr>
      </p:cxnSp>
      <p:sp>
        <p:nvSpPr>
          <p:cNvPr id="170" name="Oval 169">
            <a:extLst>
              <a:ext uri="{FF2B5EF4-FFF2-40B4-BE49-F238E27FC236}">
                <a16:creationId xmlns:a16="http://schemas.microsoft.com/office/drawing/2014/main" id="{18364747-ED9B-8F3F-E5DD-2E4CD622CE08}"/>
              </a:ext>
            </a:extLst>
          </p:cNvPr>
          <p:cNvSpPr/>
          <p:nvPr/>
        </p:nvSpPr>
        <p:spPr>
          <a:xfrm rot="16200000">
            <a:off x="9699592" y="2397204"/>
            <a:ext cx="421529" cy="381780"/>
          </a:xfrm>
          <a:prstGeom prst="ellipse">
            <a:avLst/>
          </a:prstGeom>
          <a:solidFill>
            <a:srgbClr val="DEBDFF"/>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1" name="Oval 170">
            <a:extLst>
              <a:ext uri="{FF2B5EF4-FFF2-40B4-BE49-F238E27FC236}">
                <a16:creationId xmlns:a16="http://schemas.microsoft.com/office/drawing/2014/main" id="{9C82F6C3-8A66-8843-3186-1EEAB9F5EE78}"/>
              </a:ext>
            </a:extLst>
          </p:cNvPr>
          <p:cNvSpPr/>
          <p:nvPr/>
        </p:nvSpPr>
        <p:spPr>
          <a:xfrm rot="16200000">
            <a:off x="8136545" y="2624097"/>
            <a:ext cx="369333" cy="383656"/>
          </a:xfrm>
          <a:prstGeom prst="ellipse">
            <a:avLst/>
          </a:prstGeom>
          <a:solidFill>
            <a:srgbClr val="70AD47">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72" name="Straight Arrow Connector 171">
            <a:extLst>
              <a:ext uri="{FF2B5EF4-FFF2-40B4-BE49-F238E27FC236}">
                <a16:creationId xmlns:a16="http://schemas.microsoft.com/office/drawing/2014/main" id="{E547BA65-47AD-A33F-EBEF-008631787BBF}"/>
              </a:ext>
            </a:extLst>
          </p:cNvPr>
          <p:cNvCxnSpPr>
            <a:cxnSpLocks/>
            <a:stCxn id="171" idx="0"/>
          </p:cNvCxnSpPr>
          <p:nvPr/>
        </p:nvCxnSpPr>
        <p:spPr>
          <a:xfrm flipH="1" flipV="1">
            <a:off x="7723961" y="2772648"/>
            <a:ext cx="405423" cy="43277"/>
          </a:xfrm>
          <a:prstGeom prst="straightConnector1">
            <a:avLst/>
          </a:prstGeom>
          <a:noFill/>
          <a:ln w="6350" cap="flat" cmpd="sng" algn="ctr">
            <a:solidFill>
              <a:schemeClr val="tx1"/>
            </a:solidFill>
            <a:prstDash val="solid"/>
            <a:miter lim="800000"/>
            <a:tailEnd type="triangle"/>
          </a:ln>
          <a:effectLst/>
        </p:spPr>
      </p:cxnSp>
      <p:sp>
        <p:nvSpPr>
          <p:cNvPr id="187" name="TextBox 186">
            <a:extLst>
              <a:ext uri="{FF2B5EF4-FFF2-40B4-BE49-F238E27FC236}">
                <a16:creationId xmlns:a16="http://schemas.microsoft.com/office/drawing/2014/main" id="{AF86DA89-ADFC-2250-90A4-CEC5C770A3F0}"/>
              </a:ext>
            </a:extLst>
          </p:cNvPr>
          <p:cNvSpPr txBox="1"/>
          <p:nvPr/>
        </p:nvSpPr>
        <p:spPr>
          <a:xfrm rot="16200000">
            <a:off x="8096653" y="2655866"/>
            <a:ext cx="461665" cy="369332"/>
          </a:xfrm>
          <a:prstGeom prst="rect">
            <a:avLst/>
          </a:prstGeom>
          <a:noFill/>
        </p:spPr>
        <p:txBody>
          <a:bodyPr vert="vert" wrap="square">
            <a:spAutoFit/>
          </a:bodyPr>
          <a:lstStyle/>
          <a:p>
            <a:pPr algn="ctr" defTabSz="457200"/>
            <a:r>
              <a:rPr lang="en-US" dirty="0">
                <a:solidFill>
                  <a:prstClr val="black"/>
                </a:solidFill>
                <a:latin typeface="Calibri" panose="020F0502020204030204"/>
              </a:rPr>
              <a:t>21</a:t>
            </a:r>
          </a:p>
        </p:txBody>
      </p:sp>
      <p:sp>
        <p:nvSpPr>
          <p:cNvPr id="188" name="Oval 187">
            <a:extLst>
              <a:ext uri="{FF2B5EF4-FFF2-40B4-BE49-F238E27FC236}">
                <a16:creationId xmlns:a16="http://schemas.microsoft.com/office/drawing/2014/main" id="{411F0078-943C-BC8B-6AB4-6F65A505EF3C}"/>
              </a:ext>
            </a:extLst>
          </p:cNvPr>
          <p:cNvSpPr/>
          <p:nvPr/>
        </p:nvSpPr>
        <p:spPr>
          <a:xfrm rot="16200000">
            <a:off x="8894177" y="2710052"/>
            <a:ext cx="312373" cy="541232"/>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89" name="Oval 188">
            <a:extLst>
              <a:ext uri="{FF2B5EF4-FFF2-40B4-BE49-F238E27FC236}">
                <a16:creationId xmlns:a16="http://schemas.microsoft.com/office/drawing/2014/main" id="{228F983F-901B-7F6B-CB53-99C944A0F13E}"/>
              </a:ext>
            </a:extLst>
          </p:cNvPr>
          <p:cNvSpPr/>
          <p:nvPr/>
        </p:nvSpPr>
        <p:spPr>
          <a:xfrm rot="16200000">
            <a:off x="8463544" y="3108295"/>
            <a:ext cx="375723" cy="383657"/>
          </a:xfrm>
          <a:prstGeom prst="ellipse">
            <a:avLst/>
          </a:prstGeom>
          <a:solidFill>
            <a:srgbClr val="FFB7B7"/>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91" name="Straight Arrow Connector 190">
            <a:extLst>
              <a:ext uri="{FF2B5EF4-FFF2-40B4-BE49-F238E27FC236}">
                <a16:creationId xmlns:a16="http://schemas.microsoft.com/office/drawing/2014/main" id="{7A9CC4F9-7B17-6A59-3505-38F1BB81767A}"/>
              </a:ext>
            </a:extLst>
          </p:cNvPr>
          <p:cNvCxnSpPr>
            <a:cxnSpLocks/>
            <a:stCxn id="189" idx="1"/>
            <a:endCxn id="289" idx="6"/>
          </p:cNvCxnSpPr>
          <p:nvPr/>
        </p:nvCxnSpPr>
        <p:spPr>
          <a:xfrm flipH="1">
            <a:off x="8384822" y="3432962"/>
            <a:ext cx="130940" cy="101345"/>
          </a:xfrm>
          <a:prstGeom prst="straightConnector1">
            <a:avLst/>
          </a:prstGeom>
          <a:noFill/>
          <a:ln w="6350" cap="flat" cmpd="sng" algn="ctr">
            <a:solidFill>
              <a:sysClr val="windowText" lastClr="000000"/>
            </a:solidFill>
            <a:prstDash val="solid"/>
            <a:miter lim="800000"/>
            <a:tailEnd type="triangle"/>
          </a:ln>
          <a:effectLst/>
        </p:spPr>
      </p:cxnSp>
      <p:cxnSp>
        <p:nvCxnSpPr>
          <p:cNvPr id="288" name="Straight Arrow Connector 287">
            <a:extLst>
              <a:ext uri="{FF2B5EF4-FFF2-40B4-BE49-F238E27FC236}">
                <a16:creationId xmlns:a16="http://schemas.microsoft.com/office/drawing/2014/main" id="{3D7E1E2A-DBE6-7CC1-4A56-8CEEE889F12E}"/>
              </a:ext>
            </a:extLst>
          </p:cNvPr>
          <p:cNvCxnSpPr>
            <a:cxnSpLocks/>
            <a:stCxn id="188" idx="0"/>
            <a:endCxn id="189" idx="6"/>
          </p:cNvCxnSpPr>
          <p:nvPr/>
        </p:nvCxnSpPr>
        <p:spPr>
          <a:xfrm flipH="1">
            <a:off x="8651406" y="2980668"/>
            <a:ext cx="128342" cy="131594"/>
          </a:xfrm>
          <a:prstGeom prst="straightConnector1">
            <a:avLst/>
          </a:prstGeom>
          <a:noFill/>
          <a:ln w="6350" cap="flat" cmpd="sng" algn="ctr">
            <a:solidFill>
              <a:sysClr val="windowText" lastClr="000000"/>
            </a:solidFill>
            <a:prstDash val="solid"/>
            <a:miter lim="800000"/>
            <a:tailEnd type="triangle"/>
          </a:ln>
          <a:effectLst/>
        </p:spPr>
      </p:cxnSp>
      <p:sp>
        <p:nvSpPr>
          <p:cNvPr id="289" name="Oval 288">
            <a:extLst>
              <a:ext uri="{FF2B5EF4-FFF2-40B4-BE49-F238E27FC236}">
                <a16:creationId xmlns:a16="http://schemas.microsoft.com/office/drawing/2014/main" id="{8CA05C0C-FC5B-EECB-0DB1-52F58381E821}"/>
              </a:ext>
            </a:extLst>
          </p:cNvPr>
          <p:cNvSpPr/>
          <p:nvPr/>
        </p:nvSpPr>
        <p:spPr>
          <a:xfrm rot="16200000">
            <a:off x="8200155" y="3527145"/>
            <a:ext cx="369333" cy="383656"/>
          </a:xfrm>
          <a:prstGeom prst="ellipse">
            <a:avLst/>
          </a:prstGeom>
          <a:solidFill>
            <a:srgbClr val="70AD47">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90" name="Straight Arrow Connector 289">
            <a:extLst>
              <a:ext uri="{FF2B5EF4-FFF2-40B4-BE49-F238E27FC236}">
                <a16:creationId xmlns:a16="http://schemas.microsoft.com/office/drawing/2014/main" id="{8C483DF4-12E4-825C-93BF-BCFA5B7D06EF}"/>
              </a:ext>
            </a:extLst>
          </p:cNvPr>
          <p:cNvCxnSpPr>
            <a:cxnSpLocks/>
            <a:stCxn id="289" idx="0"/>
            <a:endCxn id="303" idx="4"/>
          </p:cNvCxnSpPr>
          <p:nvPr/>
        </p:nvCxnSpPr>
        <p:spPr>
          <a:xfrm flipH="1" flipV="1">
            <a:off x="8054594" y="3627962"/>
            <a:ext cx="138400" cy="91011"/>
          </a:xfrm>
          <a:prstGeom prst="straightConnector1">
            <a:avLst/>
          </a:prstGeom>
          <a:noFill/>
          <a:ln w="6350" cap="flat" cmpd="sng" algn="ctr">
            <a:solidFill>
              <a:sysClr val="windowText" lastClr="000000"/>
            </a:solidFill>
            <a:prstDash val="solid"/>
            <a:miter lim="800000"/>
            <a:tailEnd type="triangle"/>
          </a:ln>
          <a:effectLst/>
        </p:spPr>
      </p:cxnSp>
      <p:sp>
        <p:nvSpPr>
          <p:cNvPr id="291" name="Oval 290">
            <a:extLst>
              <a:ext uri="{FF2B5EF4-FFF2-40B4-BE49-F238E27FC236}">
                <a16:creationId xmlns:a16="http://schemas.microsoft.com/office/drawing/2014/main" id="{FE7C3346-0F62-F246-781B-9275BD52AD71}"/>
              </a:ext>
            </a:extLst>
          </p:cNvPr>
          <p:cNvSpPr/>
          <p:nvPr/>
        </p:nvSpPr>
        <p:spPr>
          <a:xfrm rot="16200000">
            <a:off x="9747320" y="3945179"/>
            <a:ext cx="424116" cy="518160"/>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92" name="Oval 291">
            <a:extLst>
              <a:ext uri="{FF2B5EF4-FFF2-40B4-BE49-F238E27FC236}">
                <a16:creationId xmlns:a16="http://schemas.microsoft.com/office/drawing/2014/main" id="{B417E1DD-544C-05E5-2ADD-BD7FAAEC3356}"/>
              </a:ext>
            </a:extLst>
          </p:cNvPr>
          <p:cNvSpPr/>
          <p:nvPr/>
        </p:nvSpPr>
        <p:spPr>
          <a:xfrm rot="16200000">
            <a:off x="9180741" y="4068566"/>
            <a:ext cx="375723" cy="383657"/>
          </a:xfrm>
          <a:prstGeom prst="ellipse">
            <a:avLst/>
          </a:prstGeom>
          <a:solidFill>
            <a:srgbClr val="FFB7B7"/>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93" name="Straight Arrow Connector 292">
            <a:extLst>
              <a:ext uri="{FF2B5EF4-FFF2-40B4-BE49-F238E27FC236}">
                <a16:creationId xmlns:a16="http://schemas.microsoft.com/office/drawing/2014/main" id="{FE99027E-6AD3-A8C7-E78E-DF4A1B286522}"/>
              </a:ext>
            </a:extLst>
          </p:cNvPr>
          <p:cNvCxnSpPr>
            <a:cxnSpLocks/>
            <a:stCxn id="292" idx="0"/>
            <a:endCxn id="295" idx="4"/>
          </p:cNvCxnSpPr>
          <p:nvPr/>
        </p:nvCxnSpPr>
        <p:spPr>
          <a:xfrm flipH="1">
            <a:off x="8968012" y="4260394"/>
            <a:ext cx="208762" cy="108865"/>
          </a:xfrm>
          <a:prstGeom prst="straightConnector1">
            <a:avLst/>
          </a:prstGeom>
          <a:noFill/>
          <a:ln w="6350" cap="flat" cmpd="sng" algn="ctr">
            <a:solidFill>
              <a:sysClr val="windowText" lastClr="000000"/>
            </a:solidFill>
            <a:prstDash val="solid"/>
            <a:miter lim="800000"/>
            <a:tailEnd type="triangle"/>
          </a:ln>
          <a:effectLst/>
        </p:spPr>
      </p:cxnSp>
      <p:cxnSp>
        <p:nvCxnSpPr>
          <p:cNvPr id="294" name="Straight Arrow Connector 293">
            <a:extLst>
              <a:ext uri="{FF2B5EF4-FFF2-40B4-BE49-F238E27FC236}">
                <a16:creationId xmlns:a16="http://schemas.microsoft.com/office/drawing/2014/main" id="{30C3627C-5499-C929-9A60-03BD0A4727C0}"/>
              </a:ext>
            </a:extLst>
          </p:cNvPr>
          <p:cNvCxnSpPr>
            <a:cxnSpLocks/>
            <a:stCxn id="291" idx="0"/>
            <a:endCxn id="292" idx="4"/>
          </p:cNvCxnSpPr>
          <p:nvPr/>
        </p:nvCxnSpPr>
        <p:spPr>
          <a:xfrm flipH="1">
            <a:off x="9560431" y="4204259"/>
            <a:ext cx="139867" cy="56135"/>
          </a:xfrm>
          <a:prstGeom prst="straightConnector1">
            <a:avLst/>
          </a:prstGeom>
          <a:noFill/>
          <a:ln w="6350" cap="flat" cmpd="sng" algn="ctr">
            <a:solidFill>
              <a:sysClr val="windowText" lastClr="000000"/>
            </a:solidFill>
            <a:prstDash val="solid"/>
            <a:miter lim="800000"/>
            <a:tailEnd type="triangle"/>
          </a:ln>
          <a:effectLst/>
        </p:spPr>
      </p:cxnSp>
      <p:sp>
        <p:nvSpPr>
          <p:cNvPr id="295" name="Oval 294">
            <a:extLst>
              <a:ext uri="{FF2B5EF4-FFF2-40B4-BE49-F238E27FC236}">
                <a16:creationId xmlns:a16="http://schemas.microsoft.com/office/drawing/2014/main" id="{56DCD023-4103-1EE8-8347-5540B59DD21F}"/>
              </a:ext>
            </a:extLst>
          </p:cNvPr>
          <p:cNvSpPr/>
          <p:nvPr/>
        </p:nvSpPr>
        <p:spPr>
          <a:xfrm rot="16200000">
            <a:off x="8591517" y="4177431"/>
            <a:ext cx="369333" cy="383656"/>
          </a:xfrm>
          <a:prstGeom prst="ellipse">
            <a:avLst/>
          </a:prstGeom>
          <a:solidFill>
            <a:srgbClr val="70AD47">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96" name="Straight Arrow Connector 295">
            <a:extLst>
              <a:ext uri="{FF2B5EF4-FFF2-40B4-BE49-F238E27FC236}">
                <a16:creationId xmlns:a16="http://schemas.microsoft.com/office/drawing/2014/main" id="{58FCEF9B-31F0-906B-F730-BAAF1B56BA02}"/>
              </a:ext>
            </a:extLst>
          </p:cNvPr>
          <p:cNvCxnSpPr>
            <a:cxnSpLocks/>
            <a:endCxn id="309" idx="2"/>
          </p:cNvCxnSpPr>
          <p:nvPr/>
        </p:nvCxnSpPr>
        <p:spPr>
          <a:xfrm flipH="1" flipV="1">
            <a:off x="8090664" y="4350513"/>
            <a:ext cx="158134" cy="172029"/>
          </a:xfrm>
          <a:prstGeom prst="straightConnector1">
            <a:avLst/>
          </a:prstGeom>
          <a:noFill/>
          <a:ln w="6350" cap="flat" cmpd="sng" algn="ctr">
            <a:solidFill>
              <a:sysClr val="windowText" lastClr="000000"/>
            </a:solidFill>
            <a:prstDash val="solid"/>
            <a:miter lim="800000"/>
            <a:tailEnd type="triangle"/>
          </a:ln>
          <a:effectLst/>
        </p:spPr>
      </p:cxnSp>
      <p:cxnSp>
        <p:nvCxnSpPr>
          <p:cNvPr id="297" name="Straight Arrow Connector 296">
            <a:extLst>
              <a:ext uri="{FF2B5EF4-FFF2-40B4-BE49-F238E27FC236}">
                <a16:creationId xmlns:a16="http://schemas.microsoft.com/office/drawing/2014/main" id="{1E68FAAF-6591-5354-A660-5C0B9C4E6D48}"/>
              </a:ext>
            </a:extLst>
          </p:cNvPr>
          <p:cNvCxnSpPr>
            <a:cxnSpLocks/>
            <a:stCxn id="170" idx="0"/>
            <a:endCxn id="187" idx="2"/>
          </p:cNvCxnSpPr>
          <p:nvPr/>
        </p:nvCxnSpPr>
        <p:spPr>
          <a:xfrm flipH="1">
            <a:off x="8512152" y="2588094"/>
            <a:ext cx="1207315" cy="252438"/>
          </a:xfrm>
          <a:prstGeom prst="straightConnector1">
            <a:avLst/>
          </a:prstGeom>
          <a:noFill/>
          <a:ln w="6350" cap="flat" cmpd="sng" algn="ctr">
            <a:solidFill>
              <a:schemeClr val="tx1"/>
            </a:solidFill>
            <a:prstDash val="solid"/>
            <a:miter lim="800000"/>
            <a:tailEnd type="triangle"/>
          </a:ln>
          <a:effectLst/>
        </p:spPr>
      </p:cxnSp>
      <p:cxnSp>
        <p:nvCxnSpPr>
          <p:cNvPr id="298" name="Straight Arrow Connector 297">
            <a:extLst>
              <a:ext uri="{FF2B5EF4-FFF2-40B4-BE49-F238E27FC236}">
                <a16:creationId xmlns:a16="http://schemas.microsoft.com/office/drawing/2014/main" id="{65E2E9DA-D5E0-88FF-23E7-978CD2CCA062}"/>
              </a:ext>
            </a:extLst>
          </p:cNvPr>
          <p:cNvCxnSpPr>
            <a:cxnSpLocks/>
          </p:cNvCxnSpPr>
          <p:nvPr/>
        </p:nvCxnSpPr>
        <p:spPr>
          <a:xfrm flipH="1">
            <a:off x="8575762" y="2748092"/>
            <a:ext cx="1220750" cy="995488"/>
          </a:xfrm>
          <a:prstGeom prst="straightConnector1">
            <a:avLst/>
          </a:prstGeom>
          <a:noFill/>
          <a:ln w="6350" cap="flat" cmpd="sng" algn="ctr">
            <a:solidFill>
              <a:sysClr val="windowText" lastClr="000000"/>
            </a:solidFill>
            <a:prstDash val="solid"/>
            <a:miter lim="800000"/>
            <a:tailEnd type="triangle"/>
          </a:ln>
          <a:effectLst/>
        </p:spPr>
      </p:cxnSp>
      <p:cxnSp>
        <p:nvCxnSpPr>
          <p:cNvPr id="299" name="Straight Arrow Connector 298">
            <a:extLst>
              <a:ext uri="{FF2B5EF4-FFF2-40B4-BE49-F238E27FC236}">
                <a16:creationId xmlns:a16="http://schemas.microsoft.com/office/drawing/2014/main" id="{C119BF2B-6C39-54F3-5846-BA068BC69EB9}"/>
              </a:ext>
            </a:extLst>
          </p:cNvPr>
          <p:cNvCxnSpPr>
            <a:cxnSpLocks/>
            <a:endCxn id="295" idx="5"/>
          </p:cNvCxnSpPr>
          <p:nvPr/>
        </p:nvCxnSpPr>
        <p:spPr>
          <a:xfrm flipH="1">
            <a:off x="8911827" y="2772648"/>
            <a:ext cx="904942" cy="1466033"/>
          </a:xfrm>
          <a:prstGeom prst="straightConnector1">
            <a:avLst/>
          </a:prstGeom>
          <a:noFill/>
          <a:ln w="6350" cap="flat" cmpd="sng" algn="ctr">
            <a:solidFill>
              <a:sysClr val="windowText" lastClr="000000"/>
            </a:solidFill>
            <a:prstDash val="solid"/>
            <a:miter lim="800000"/>
            <a:tailEnd type="triangle"/>
          </a:ln>
          <a:effectLst/>
        </p:spPr>
      </p:cxnSp>
      <p:sp>
        <p:nvSpPr>
          <p:cNvPr id="300" name="TextBox 299">
            <a:extLst>
              <a:ext uri="{FF2B5EF4-FFF2-40B4-BE49-F238E27FC236}">
                <a16:creationId xmlns:a16="http://schemas.microsoft.com/office/drawing/2014/main" id="{D3537D99-AD33-172C-7D2E-67706F9946D1}"/>
              </a:ext>
            </a:extLst>
          </p:cNvPr>
          <p:cNvSpPr txBox="1"/>
          <p:nvPr/>
        </p:nvSpPr>
        <p:spPr>
          <a:xfrm rot="16200000">
            <a:off x="8360821" y="2209201"/>
            <a:ext cx="461665" cy="369332"/>
          </a:xfrm>
          <a:prstGeom prst="rect">
            <a:avLst/>
          </a:prstGeom>
          <a:noFill/>
        </p:spPr>
        <p:txBody>
          <a:bodyPr vert="vert" wrap="square">
            <a:spAutoFit/>
          </a:bodyPr>
          <a:lstStyle/>
          <a:p>
            <a:pPr algn="ctr" defTabSz="457200"/>
            <a:r>
              <a:rPr lang="en-US" dirty="0">
                <a:solidFill>
                  <a:prstClr val="black"/>
                </a:solidFill>
                <a:latin typeface="Calibri" panose="020F0502020204030204"/>
              </a:rPr>
              <a:t>1</a:t>
            </a:r>
          </a:p>
        </p:txBody>
      </p:sp>
      <p:cxnSp>
        <p:nvCxnSpPr>
          <p:cNvPr id="301" name="Straight Arrow Connector 300">
            <a:extLst>
              <a:ext uri="{FF2B5EF4-FFF2-40B4-BE49-F238E27FC236}">
                <a16:creationId xmlns:a16="http://schemas.microsoft.com/office/drawing/2014/main" id="{ACB20B0C-D779-A46C-D529-C4828920426B}"/>
              </a:ext>
            </a:extLst>
          </p:cNvPr>
          <p:cNvCxnSpPr>
            <a:cxnSpLocks/>
            <a:stCxn id="160" idx="0"/>
          </p:cNvCxnSpPr>
          <p:nvPr/>
        </p:nvCxnSpPr>
        <p:spPr>
          <a:xfrm flipH="1" flipV="1">
            <a:off x="8839930" y="3296915"/>
            <a:ext cx="972405" cy="265355"/>
          </a:xfrm>
          <a:prstGeom prst="straightConnector1">
            <a:avLst/>
          </a:prstGeom>
          <a:noFill/>
          <a:ln w="6350" cap="flat" cmpd="sng" algn="ctr">
            <a:solidFill>
              <a:sysClr val="windowText" lastClr="000000"/>
            </a:solidFill>
            <a:prstDash val="solid"/>
            <a:miter lim="800000"/>
            <a:tailEnd type="triangle"/>
          </a:ln>
          <a:effectLst/>
        </p:spPr>
      </p:cxnSp>
      <p:cxnSp>
        <p:nvCxnSpPr>
          <p:cNvPr id="302" name="Straight Arrow Connector 301">
            <a:extLst>
              <a:ext uri="{FF2B5EF4-FFF2-40B4-BE49-F238E27FC236}">
                <a16:creationId xmlns:a16="http://schemas.microsoft.com/office/drawing/2014/main" id="{EA395A32-B3B1-12FC-967C-88775F06F316}"/>
              </a:ext>
            </a:extLst>
          </p:cNvPr>
          <p:cNvCxnSpPr>
            <a:cxnSpLocks/>
            <a:stCxn id="160" idx="0"/>
            <a:endCxn id="292" idx="6"/>
          </p:cNvCxnSpPr>
          <p:nvPr/>
        </p:nvCxnSpPr>
        <p:spPr>
          <a:xfrm flipH="1">
            <a:off x="9368603" y="3562270"/>
            <a:ext cx="443732" cy="510263"/>
          </a:xfrm>
          <a:prstGeom prst="straightConnector1">
            <a:avLst/>
          </a:prstGeom>
          <a:noFill/>
          <a:ln w="6350" cap="flat" cmpd="sng" algn="ctr">
            <a:solidFill>
              <a:sysClr val="windowText" lastClr="000000"/>
            </a:solidFill>
            <a:prstDash val="solid"/>
            <a:miter lim="800000"/>
            <a:tailEnd type="triangle"/>
          </a:ln>
          <a:effectLst/>
        </p:spPr>
      </p:cxnSp>
      <p:sp>
        <p:nvSpPr>
          <p:cNvPr id="303" name="Oval 302">
            <a:extLst>
              <a:ext uri="{FF2B5EF4-FFF2-40B4-BE49-F238E27FC236}">
                <a16:creationId xmlns:a16="http://schemas.microsoft.com/office/drawing/2014/main" id="{10289752-B4C8-8747-DF0E-E603B5634AAB}"/>
              </a:ext>
            </a:extLst>
          </p:cNvPr>
          <p:cNvSpPr/>
          <p:nvPr/>
        </p:nvSpPr>
        <p:spPr>
          <a:xfrm rot="16200000">
            <a:off x="7618616" y="3382676"/>
            <a:ext cx="381383" cy="490572"/>
          </a:xfrm>
          <a:prstGeom prst="ellipse">
            <a:avLst/>
          </a:prstGeom>
          <a:solidFill>
            <a:schemeClr val="accent2">
              <a:lumMod val="60000"/>
              <a:lumOff val="40000"/>
            </a:scheme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04" name="Straight Arrow Connector 303">
            <a:extLst>
              <a:ext uri="{FF2B5EF4-FFF2-40B4-BE49-F238E27FC236}">
                <a16:creationId xmlns:a16="http://schemas.microsoft.com/office/drawing/2014/main" id="{A9FED970-1B2D-E106-14E8-92E304280495}"/>
              </a:ext>
            </a:extLst>
          </p:cNvPr>
          <p:cNvCxnSpPr>
            <a:cxnSpLocks/>
            <a:stCxn id="305" idx="1"/>
            <a:endCxn id="303" idx="5"/>
          </p:cNvCxnSpPr>
          <p:nvPr/>
        </p:nvCxnSpPr>
        <p:spPr>
          <a:xfrm flipH="1">
            <a:off x="7982751" y="3323594"/>
            <a:ext cx="42817" cy="169529"/>
          </a:xfrm>
          <a:prstGeom prst="straightConnector1">
            <a:avLst/>
          </a:prstGeom>
          <a:noFill/>
          <a:ln w="6350" cap="flat" cmpd="sng" algn="ctr">
            <a:solidFill>
              <a:sysClr val="windowText" lastClr="000000"/>
            </a:solidFill>
            <a:prstDash val="solid"/>
            <a:miter lim="800000"/>
            <a:tailEnd type="triangle"/>
          </a:ln>
          <a:effectLst/>
        </p:spPr>
      </p:cxnSp>
      <p:sp>
        <p:nvSpPr>
          <p:cNvPr id="305" name="Oval 304">
            <a:extLst>
              <a:ext uri="{FF2B5EF4-FFF2-40B4-BE49-F238E27FC236}">
                <a16:creationId xmlns:a16="http://schemas.microsoft.com/office/drawing/2014/main" id="{0A39807B-FC88-72C0-CA69-FC068C9E8A92}"/>
              </a:ext>
            </a:extLst>
          </p:cNvPr>
          <p:cNvSpPr/>
          <p:nvPr/>
        </p:nvSpPr>
        <p:spPr>
          <a:xfrm rot="16200000">
            <a:off x="8026375" y="2985427"/>
            <a:ext cx="317751" cy="451651"/>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06" name="TextBox 305">
            <a:extLst>
              <a:ext uri="{FF2B5EF4-FFF2-40B4-BE49-F238E27FC236}">
                <a16:creationId xmlns:a16="http://schemas.microsoft.com/office/drawing/2014/main" id="{1D3AE303-2112-8D62-17B7-A5EE1F6CD118}"/>
              </a:ext>
            </a:extLst>
          </p:cNvPr>
          <p:cNvSpPr txBox="1"/>
          <p:nvPr/>
        </p:nvSpPr>
        <p:spPr>
          <a:xfrm>
            <a:off x="6863933" y="3993641"/>
            <a:ext cx="661988" cy="369332"/>
          </a:xfrm>
          <a:prstGeom prst="rect">
            <a:avLst/>
          </a:prstGeom>
          <a:noFill/>
        </p:spPr>
        <p:txBody>
          <a:bodyPr wrap="square">
            <a:spAutoFit/>
          </a:bodyPr>
          <a:lstStyle/>
          <a:p>
            <a:pPr algn="ctr" defTabSz="457200"/>
            <a:r>
              <a:rPr lang="en-US" dirty="0">
                <a:solidFill>
                  <a:prstClr val="black"/>
                </a:solidFill>
                <a:latin typeface="Calibri" panose="020F0502020204030204"/>
              </a:rPr>
              <a:t>300k</a:t>
            </a:r>
          </a:p>
        </p:txBody>
      </p:sp>
      <p:cxnSp>
        <p:nvCxnSpPr>
          <p:cNvPr id="308" name="Straight Arrow Connector 307">
            <a:extLst>
              <a:ext uri="{FF2B5EF4-FFF2-40B4-BE49-F238E27FC236}">
                <a16:creationId xmlns:a16="http://schemas.microsoft.com/office/drawing/2014/main" id="{50665257-F782-4B99-6EC5-63AF799CF49A}"/>
              </a:ext>
            </a:extLst>
          </p:cNvPr>
          <p:cNvCxnSpPr>
            <a:cxnSpLocks/>
            <a:stCxn id="295" idx="0"/>
            <a:endCxn id="309" idx="3"/>
          </p:cNvCxnSpPr>
          <p:nvPr/>
        </p:nvCxnSpPr>
        <p:spPr>
          <a:xfrm flipH="1" flipV="1">
            <a:off x="8253686" y="4294661"/>
            <a:ext cx="330670" cy="74598"/>
          </a:xfrm>
          <a:prstGeom prst="straightConnector1">
            <a:avLst/>
          </a:prstGeom>
          <a:noFill/>
          <a:ln w="6350" cap="flat" cmpd="sng" algn="ctr">
            <a:solidFill>
              <a:sysClr val="windowText" lastClr="000000"/>
            </a:solidFill>
            <a:prstDash val="solid"/>
            <a:miter lim="800000"/>
            <a:tailEnd type="triangle"/>
          </a:ln>
          <a:effectLst/>
        </p:spPr>
      </p:cxnSp>
      <p:sp>
        <p:nvSpPr>
          <p:cNvPr id="309" name="Oval 308">
            <a:extLst>
              <a:ext uri="{FF2B5EF4-FFF2-40B4-BE49-F238E27FC236}">
                <a16:creationId xmlns:a16="http://schemas.microsoft.com/office/drawing/2014/main" id="{E191294E-6547-B1A0-800B-6C71E2C109AF}"/>
              </a:ext>
            </a:extLst>
          </p:cNvPr>
          <p:cNvSpPr/>
          <p:nvPr/>
        </p:nvSpPr>
        <p:spPr>
          <a:xfrm rot="16200000">
            <a:off x="7899972" y="3929273"/>
            <a:ext cx="381383" cy="461097"/>
          </a:xfrm>
          <a:prstGeom prst="ellipse">
            <a:avLst/>
          </a:prstGeom>
          <a:solidFill>
            <a:schemeClr val="accent2">
              <a:lumMod val="60000"/>
              <a:lumOff val="40000"/>
            </a:scheme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10" name="Straight Arrow Connector 309">
            <a:extLst>
              <a:ext uri="{FF2B5EF4-FFF2-40B4-BE49-F238E27FC236}">
                <a16:creationId xmlns:a16="http://schemas.microsoft.com/office/drawing/2014/main" id="{2AECEAB4-F0E0-0132-777D-1BB295CBD36B}"/>
              </a:ext>
            </a:extLst>
          </p:cNvPr>
          <p:cNvCxnSpPr>
            <a:cxnSpLocks/>
            <a:stCxn id="309" idx="0"/>
            <a:endCxn id="311" idx="2"/>
          </p:cNvCxnSpPr>
          <p:nvPr/>
        </p:nvCxnSpPr>
        <p:spPr>
          <a:xfrm flipH="1" flipV="1">
            <a:off x="6572504" y="3409594"/>
            <a:ext cx="1287611" cy="750227"/>
          </a:xfrm>
          <a:prstGeom prst="straightConnector1">
            <a:avLst/>
          </a:prstGeom>
          <a:noFill/>
          <a:ln w="6350" cap="flat" cmpd="sng" algn="ctr">
            <a:solidFill>
              <a:sysClr val="windowText" lastClr="000000"/>
            </a:solidFill>
            <a:prstDash val="solid"/>
            <a:miter lim="800000"/>
            <a:tailEnd type="triangle"/>
          </a:ln>
          <a:effectLst/>
        </p:spPr>
      </p:cxnSp>
      <p:sp>
        <p:nvSpPr>
          <p:cNvPr id="311" name="Oval 310">
            <a:extLst>
              <a:ext uri="{FF2B5EF4-FFF2-40B4-BE49-F238E27FC236}">
                <a16:creationId xmlns:a16="http://schemas.microsoft.com/office/drawing/2014/main" id="{9440A5D9-9B7D-3323-5AFB-A4F7C17DE2F3}"/>
              </a:ext>
            </a:extLst>
          </p:cNvPr>
          <p:cNvSpPr/>
          <p:nvPr/>
        </p:nvSpPr>
        <p:spPr>
          <a:xfrm rot="16200000">
            <a:off x="6355277" y="2859660"/>
            <a:ext cx="434453" cy="665414"/>
          </a:xfrm>
          <a:prstGeom prst="ellipse">
            <a:avLst/>
          </a:prstGeom>
          <a:solidFill>
            <a:srgbClr val="C5E0B4"/>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12" name="Straight Arrow Connector 311">
            <a:extLst>
              <a:ext uri="{FF2B5EF4-FFF2-40B4-BE49-F238E27FC236}">
                <a16:creationId xmlns:a16="http://schemas.microsoft.com/office/drawing/2014/main" id="{1029BC45-E6FD-5E7A-64E6-3D6DA08D37A9}"/>
              </a:ext>
            </a:extLst>
          </p:cNvPr>
          <p:cNvCxnSpPr>
            <a:cxnSpLocks/>
            <a:stCxn id="303" idx="0"/>
            <a:endCxn id="311" idx="3"/>
          </p:cNvCxnSpPr>
          <p:nvPr/>
        </p:nvCxnSpPr>
        <p:spPr>
          <a:xfrm flipH="1" flipV="1">
            <a:off x="6807763" y="3345970"/>
            <a:ext cx="756259" cy="281992"/>
          </a:xfrm>
          <a:prstGeom prst="straightConnector1">
            <a:avLst/>
          </a:prstGeom>
          <a:noFill/>
          <a:ln w="6350" cap="flat" cmpd="sng" algn="ctr">
            <a:solidFill>
              <a:sysClr val="windowText" lastClr="000000"/>
            </a:solidFill>
            <a:prstDash val="solid"/>
            <a:miter lim="800000"/>
            <a:tailEnd type="triangle"/>
          </a:ln>
          <a:effectLst/>
        </p:spPr>
      </p:cxnSp>
      <p:cxnSp>
        <p:nvCxnSpPr>
          <p:cNvPr id="313" name="Straight Arrow Connector 312">
            <a:extLst>
              <a:ext uri="{FF2B5EF4-FFF2-40B4-BE49-F238E27FC236}">
                <a16:creationId xmlns:a16="http://schemas.microsoft.com/office/drawing/2014/main" id="{E42CCDC0-5D04-EFC5-D32E-2DBC8FCEAC30}"/>
              </a:ext>
            </a:extLst>
          </p:cNvPr>
          <p:cNvCxnSpPr>
            <a:cxnSpLocks/>
            <a:stCxn id="166" idx="1"/>
            <a:endCxn id="311" idx="5"/>
          </p:cNvCxnSpPr>
          <p:nvPr/>
        </p:nvCxnSpPr>
        <p:spPr>
          <a:xfrm flipH="1">
            <a:off x="6807763" y="2812899"/>
            <a:ext cx="494425" cy="225866"/>
          </a:xfrm>
          <a:prstGeom prst="straightConnector1">
            <a:avLst/>
          </a:prstGeom>
          <a:noFill/>
          <a:ln w="6350" cap="flat" cmpd="sng" algn="ctr">
            <a:solidFill>
              <a:schemeClr val="tx1"/>
            </a:solidFill>
            <a:prstDash val="solid"/>
            <a:miter lim="800000"/>
            <a:tailEnd type="triangle"/>
          </a:ln>
          <a:effectLst/>
        </p:spPr>
      </p:cxnSp>
      <p:sp>
        <p:nvSpPr>
          <p:cNvPr id="314" name="Oval 313">
            <a:extLst>
              <a:ext uri="{FF2B5EF4-FFF2-40B4-BE49-F238E27FC236}">
                <a16:creationId xmlns:a16="http://schemas.microsoft.com/office/drawing/2014/main" id="{07BFE8E8-AD72-FBD8-339E-E69360EDF060}"/>
              </a:ext>
            </a:extLst>
          </p:cNvPr>
          <p:cNvSpPr/>
          <p:nvPr/>
        </p:nvSpPr>
        <p:spPr>
          <a:xfrm rot="16200000">
            <a:off x="8227794" y="4412455"/>
            <a:ext cx="424116" cy="525424"/>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17" name="Straight Arrow Connector 316">
            <a:extLst>
              <a:ext uri="{FF2B5EF4-FFF2-40B4-BE49-F238E27FC236}">
                <a16:creationId xmlns:a16="http://schemas.microsoft.com/office/drawing/2014/main" id="{DD9AB01B-5847-B7F3-A179-75F68DC25D9A}"/>
              </a:ext>
            </a:extLst>
          </p:cNvPr>
          <p:cNvCxnSpPr>
            <a:cxnSpLocks/>
            <a:stCxn id="311" idx="7"/>
            <a:endCxn id="6" idx="5"/>
          </p:cNvCxnSpPr>
          <p:nvPr/>
        </p:nvCxnSpPr>
        <p:spPr>
          <a:xfrm flipH="1" flipV="1">
            <a:off x="5766422" y="2801390"/>
            <a:ext cx="570823" cy="237375"/>
          </a:xfrm>
          <a:prstGeom prst="straightConnector1">
            <a:avLst/>
          </a:prstGeom>
          <a:noFill/>
          <a:ln w="6350" cap="flat" cmpd="sng" algn="ctr">
            <a:solidFill>
              <a:schemeClr val="tx1"/>
            </a:solidFill>
            <a:prstDash val="solid"/>
            <a:miter lim="800000"/>
            <a:tailEnd type="triangle"/>
          </a:ln>
          <a:effectLst/>
        </p:spPr>
      </p:cxnSp>
      <p:sp>
        <p:nvSpPr>
          <p:cNvPr id="319" name="TextBox 318">
            <a:extLst>
              <a:ext uri="{FF2B5EF4-FFF2-40B4-BE49-F238E27FC236}">
                <a16:creationId xmlns:a16="http://schemas.microsoft.com/office/drawing/2014/main" id="{3C780C4C-9973-5464-2889-FBA753CE6B5B}"/>
              </a:ext>
            </a:extLst>
          </p:cNvPr>
          <p:cNvSpPr txBox="1"/>
          <p:nvPr/>
        </p:nvSpPr>
        <p:spPr>
          <a:xfrm rot="16200000">
            <a:off x="8424431" y="3112249"/>
            <a:ext cx="461665" cy="369332"/>
          </a:xfrm>
          <a:prstGeom prst="rect">
            <a:avLst/>
          </a:prstGeom>
          <a:noFill/>
        </p:spPr>
        <p:txBody>
          <a:bodyPr vert="vert" wrap="square">
            <a:spAutoFit/>
          </a:bodyPr>
          <a:lstStyle/>
          <a:p>
            <a:pPr algn="ctr" defTabSz="457200"/>
            <a:r>
              <a:rPr lang="en-US" dirty="0">
                <a:solidFill>
                  <a:prstClr val="black"/>
                </a:solidFill>
                <a:latin typeface="Calibri" panose="020F0502020204030204"/>
              </a:rPr>
              <a:t>32</a:t>
            </a:r>
          </a:p>
        </p:txBody>
      </p:sp>
      <p:sp>
        <p:nvSpPr>
          <p:cNvPr id="320" name="TextBox 319">
            <a:extLst>
              <a:ext uri="{FF2B5EF4-FFF2-40B4-BE49-F238E27FC236}">
                <a16:creationId xmlns:a16="http://schemas.microsoft.com/office/drawing/2014/main" id="{58082D60-93E7-74DB-EE1C-1C0C9A77F4DA}"/>
              </a:ext>
            </a:extLst>
          </p:cNvPr>
          <p:cNvSpPr txBox="1"/>
          <p:nvPr/>
        </p:nvSpPr>
        <p:spPr>
          <a:xfrm rot="16200000">
            <a:off x="8160263" y="3558914"/>
            <a:ext cx="461665" cy="369332"/>
          </a:xfrm>
          <a:prstGeom prst="rect">
            <a:avLst/>
          </a:prstGeom>
          <a:noFill/>
        </p:spPr>
        <p:txBody>
          <a:bodyPr vert="vert" wrap="square">
            <a:spAutoFit/>
          </a:bodyPr>
          <a:lstStyle/>
          <a:p>
            <a:pPr algn="ctr" defTabSz="457200"/>
            <a:r>
              <a:rPr lang="en-US" dirty="0">
                <a:solidFill>
                  <a:prstClr val="black"/>
                </a:solidFill>
                <a:latin typeface="Calibri" panose="020F0502020204030204"/>
              </a:rPr>
              <a:t>52</a:t>
            </a:r>
          </a:p>
        </p:txBody>
      </p:sp>
      <p:sp>
        <p:nvSpPr>
          <p:cNvPr id="321" name="TextBox 320">
            <a:extLst>
              <a:ext uri="{FF2B5EF4-FFF2-40B4-BE49-F238E27FC236}">
                <a16:creationId xmlns:a16="http://schemas.microsoft.com/office/drawing/2014/main" id="{0DF78574-A74D-6335-BB42-C68CCB4F4C4F}"/>
              </a:ext>
            </a:extLst>
          </p:cNvPr>
          <p:cNvSpPr txBox="1"/>
          <p:nvPr/>
        </p:nvSpPr>
        <p:spPr>
          <a:xfrm rot="16200000">
            <a:off x="9119681" y="4085890"/>
            <a:ext cx="461665" cy="369332"/>
          </a:xfrm>
          <a:prstGeom prst="rect">
            <a:avLst/>
          </a:prstGeom>
          <a:noFill/>
        </p:spPr>
        <p:txBody>
          <a:bodyPr vert="vert" wrap="square">
            <a:spAutoFit/>
          </a:bodyPr>
          <a:lstStyle/>
          <a:p>
            <a:pPr algn="ctr" defTabSz="457200"/>
            <a:r>
              <a:rPr lang="en-US" dirty="0">
                <a:solidFill>
                  <a:prstClr val="black"/>
                </a:solidFill>
                <a:latin typeface="Calibri" panose="020F0502020204030204"/>
              </a:rPr>
              <a:t>3</a:t>
            </a:r>
          </a:p>
        </p:txBody>
      </p:sp>
      <p:sp>
        <p:nvSpPr>
          <p:cNvPr id="323" name="TextBox 322">
            <a:extLst>
              <a:ext uri="{FF2B5EF4-FFF2-40B4-BE49-F238E27FC236}">
                <a16:creationId xmlns:a16="http://schemas.microsoft.com/office/drawing/2014/main" id="{0AE19268-3BC4-80C1-239C-CE5D5EF0F161}"/>
              </a:ext>
            </a:extLst>
          </p:cNvPr>
          <p:cNvSpPr txBox="1"/>
          <p:nvPr/>
        </p:nvSpPr>
        <p:spPr>
          <a:xfrm>
            <a:off x="8649107" y="4721302"/>
            <a:ext cx="1158295" cy="686470"/>
          </a:xfrm>
          <a:prstGeom prst="rect">
            <a:avLst/>
          </a:prstGeom>
          <a:noFill/>
        </p:spPr>
        <p:txBody>
          <a:bodyPr wrap="square" rtlCol="0">
            <a:spAutoFit/>
          </a:bodyPr>
          <a:lstStyle/>
          <a:p>
            <a:pPr algn="ctr" defTabSz="457200">
              <a:lnSpc>
                <a:spcPct val="70000"/>
              </a:lnSpc>
            </a:pPr>
            <a:r>
              <a:rPr lang="en-US" b="1" dirty="0">
                <a:solidFill>
                  <a:srgbClr val="ED7D31">
                    <a:lumMod val="50000"/>
                  </a:srgbClr>
                </a:solidFill>
                <a:latin typeface="Calibri" panose="020F0502020204030204"/>
              </a:rPr>
              <a:t>Output Activation </a:t>
            </a:r>
            <a:br>
              <a:rPr lang="en-US" b="1" dirty="0">
                <a:solidFill>
                  <a:srgbClr val="ED7D31">
                    <a:lumMod val="50000"/>
                  </a:srgbClr>
                </a:solidFill>
                <a:latin typeface="Calibri" panose="020F0502020204030204"/>
              </a:rPr>
            </a:br>
            <a:r>
              <a:rPr lang="en-US" b="1" dirty="0">
                <a:solidFill>
                  <a:srgbClr val="ED7D31">
                    <a:lumMod val="50000"/>
                  </a:srgbClr>
                </a:solidFill>
                <a:latin typeface="Calibri" panose="020F0502020204030204"/>
              </a:rPr>
              <a:t>DMAs</a:t>
            </a:r>
          </a:p>
        </p:txBody>
      </p:sp>
      <p:sp>
        <p:nvSpPr>
          <p:cNvPr id="324" name="TextBox 323">
            <a:extLst>
              <a:ext uri="{FF2B5EF4-FFF2-40B4-BE49-F238E27FC236}">
                <a16:creationId xmlns:a16="http://schemas.microsoft.com/office/drawing/2014/main" id="{5A939F5E-359C-18E3-2D08-39A4B81A5956}"/>
              </a:ext>
            </a:extLst>
          </p:cNvPr>
          <p:cNvSpPr txBox="1"/>
          <p:nvPr/>
        </p:nvSpPr>
        <p:spPr>
          <a:xfrm>
            <a:off x="6869637" y="1869727"/>
            <a:ext cx="921342" cy="492571"/>
          </a:xfrm>
          <a:prstGeom prst="rect">
            <a:avLst/>
          </a:prstGeom>
          <a:noFill/>
        </p:spPr>
        <p:txBody>
          <a:bodyPr wrap="none" rtlCol="0">
            <a:spAutoFit/>
          </a:bodyPr>
          <a:lstStyle/>
          <a:p>
            <a:pPr algn="ctr" defTabSz="457200">
              <a:lnSpc>
                <a:spcPct val="70000"/>
              </a:lnSpc>
            </a:pPr>
            <a:r>
              <a:rPr lang="en-US" b="1" dirty="0">
                <a:solidFill>
                  <a:srgbClr val="ED7D31">
                    <a:lumMod val="50000"/>
                  </a:srgbClr>
                </a:solidFill>
                <a:latin typeface="Calibri" panose="020F0502020204030204"/>
              </a:rPr>
              <a:t>Weight </a:t>
            </a:r>
            <a:br>
              <a:rPr lang="en-US" b="1" dirty="0">
                <a:solidFill>
                  <a:srgbClr val="ED7D31">
                    <a:lumMod val="50000"/>
                  </a:srgbClr>
                </a:solidFill>
                <a:latin typeface="Calibri" panose="020F0502020204030204"/>
              </a:rPr>
            </a:br>
            <a:r>
              <a:rPr lang="en-US" b="1" dirty="0">
                <a:solidFill>
                  <a:srgbClr val="ED7D31">
                    <a:lumMod val="50000"/>
                  </a:srgbClr>
                </a:solidFill>
                <a:latin typeface="Calibri" panose="020F0502020204030204"/>
              </a:rPr>
              <a:t>DMAs</a:t>
            </a:r>
          </a:p>
        </p:txBody>
      </p:sp>
      <p:sp>
        <p:nvSpPr>
          <p:cNvPr id="325" name="TextBox 324">
            <a:extLst>
              <a:ext uri="{FF2B5EF4-FFF2-40B4-BE49-F238E27FC236}">
                <a16:creationId xmlns:a16="http://schemas.microsoft.com/office/drawing/2014/main" id="{9911BB4C-5228-DA24-CE1F-1284CAF24D45}"/>
              </a:ext>
            </a:extLst>
          </p:cNvPr>
          <p:cNvSpPr txBox="1"/>
          <p:nvPr/>
        </p:nvSpPr>
        <p:spPr>
          <a:xfrm>
            <a:off x="6965338" y="2857688"/>
            <a:ext cx="1264564" cy="646331"/>
          </a:xfrm>
          <a:prstGeom prst="rect">
            <a:avLst/>
          </a:prstGeom>
          <a:noFill/>
        </p:spPr>
        <p:txBody>
          <a:bodyPr wrap="square" rtlCol="0">
            <a:spAutoFit/>
          </a:bodyPr>
          <a:lstStyle/>
          <a:p>
            <a:pPr defTabSz="457200"/>
            <a:r>
              <a:rPr lang="en-US" b="1" dirty="0">
                <a:solidFill>
                  <a:srgbClr val="ED7D31">
                    <a:lumMod val="50000"/>
                  </a:srgbClr>
                </a:solidFill>
                <a:latin typeface="Calibri" panose="020F0502020204030204"/>
              </a:rPr>
              <a:t>Input Act. DMAs</a:t>
            </a:r>
          </a:p>
        </p:txBody>
      </p:sp>
      <p:sp>
        <p:nvSpPr>
          <p:cNvPr id="326" name="TextBox 325">
            <a:extLst>
              <a:ext uri="{FF2B5EF4-FFF2-40B4-BE49-F238E27FC236}">
                <a16:creationId xmlns:a16="http://schemas.microsoft.com/office/drawing/2014/main" id="{86CDEAB1-331B-3A16-FF99-70EE7810445F}"/>
              </a:ext>
            </a:extLst>
          </p:cNvPr>
          <p:cNvSpPr txBox="1"/>
          <p:nvPr/>
        </p:nvSpPr>
        <p:spPr>
          <a:xfrm>
            <a:off x="2186552" y="4767507"/>
            <a:ext cx="476066" cy="369332"/>
          </a:xfrm>
          <a:prstGeom prst="rect">
            <a:avLst/>
          </a:prstGeom>
          <a:noFill/>
        </p:spPr>
        <p:txBody>
          <a:bodyPr wrap="square">
            <a:spAutoFit/>
          </a:bodyPr>
          <a:lstStyle/>
          <a:p>
            <a:pPr algn="ctr" defTabSz="457200"/>
            <a:r>
              <a:rPr lang="en-US" dirty="0">
                <a:solidFill>
                  <a:prstClr val="black"/>
                </a:solidFill>
                <a:latin typeface="Calibri" panose="020F0502020204030204"/>
              </a:rPr>
              <a:t>9k</a:t>
            </a:r>
          </a:p>
        </p:txBody>
      </p:sp>
      <p:sp>
        <p:nvSpPr>
          <p:cNvPr id="330" name="TextBox 329">
            <a:extLst>
              <a:ext uri="{FF2B5EF4-FFF2-40B4-BE49-F238E27FC236}">
                <a16:creationId xmlns:a16="http://schemas.microsoft.com/office/drawing/2014/main" id="{5B3F989E-155D-FB01-5E94-934C9EBB3309}"/>
              </a:ext>
            </a:extLst>
          </p:cNvPr>
          <p:cNvSpPr txBox="1"/>
          <p:nvPr/>
        </p:nvSpPr>
        <p:spPr>
          <a:xfrm rot="16200000">
            <a:off x="8553763" y="4181887"/>
            <a:ext cx="461665" cy="369332"/>
          </a:xfrm>
          <a:prstGeom prst="rect">
            <a:avLst/>
          </a:prstGeom>
          <a:noFill/>
        </p:spPr>
        <p:txBody>
          <a:bodyPr vert="vert" wrap="square">
            <a:spAutoFit/>
          </a:bodyPr>
          <a:lstStyle/>
          <a:p>
            <a:pPr algn="ctr" defTabSz="457200"/>
            <a:r>
              <a:rPr lang="en-US" dirty="0">
                <a:solidFill>
                  <a:prstClr val="black"/>
                </a:solidFill>
                <a:latin typeface="Calibri" panose="020F0502020204030204"/>
              </a:rPr>
              <a:t>23</a:t>
            </a:r>
          </a:p>
        </p:txBody>
      </p:sp>
      <p:sp>
        <p:nvSpPr>
          <p:cNvPr id="331" name="TextBox 330">
            <a:extLst>
              <a:ext uri="{FF2B5EF4-FFF2-40B4-BE49-F238E27FC236}">
                <a16:creationId xmlns:a16="http://schemas.microsoft.com/office/drawing/2014/main" id="{09CC4A99-E375-D43C-7BDE-16AEB8CF7EDA}"/>
              </a:ext>
            </a:extLst>
          </p:cNvPr>
          <p:cNvSpPr txBox="1"/>
          <p:nvPr/>
        </p:nvSpPr>
        <p:spPr>
          <a:xfrm>
            <a:off x="368237" y="1868356"/>
            <a:ext cx="2288062" cy="492571"/>
          </a:xfrm>
          <a:prstGeom prst="rect">
            <a:avLst/>
          </a:prstGeom>
          <a:noFill/>
        </p:spPr>
        <p:txBody>
          <a:bodyPr wrap="none" rtlCol="0">
            <a:spAutoFit/>
          </a:bodyPr>
          <a:lstStyle/>
          <a:p>
            <a:pPr defTabSz="457200">
              <a:lnSpc>
                <a:spcPct val="70000"/>
              </a:lnSpc>
            </a:pPr>
            <a:r>
              <a:rPr lang="en-US" b="1" dirty="0">
                <a:solidFill>
                  <a:prstClr val="black"/>
                </a:solidFill>
                <a:latin typeface="Calibri" panose="020F0502020204030204"/>
              </a:rPr>
              <a:t>Operators Used In</a:t>
            </a:r>
            <a:br>
              <a:rPr lang="en-US" b="1" dirty="0">
                <a:solidFill>
                  <a:prstClr val="black"/>
                </a:solidFill>
                <a:latin typeface="Calibri" panose="020F0502020204030204"/>
              </a:rPr>
            </a:br>
            <a:r>
              <a:rPr lang="en-US" b="1" dirty="0">
                <a:solidFill>
                  <a:prstClr val="black"/>
                </a:solidFill>
                <a:latin typeface="Calibri" panose="020F0502020204030204"/>
              </a:rPr>
              <a:t>This Bottleneck Graph</a:t>
            </a:r>
          </a:p>
        </p:txBody>
      </p:sp>
      <p:sp>
        <p:nvSpPr>
          <p:cNvPr id="332" name="Rectangle 331">
            <a:extLst>
              <a:ext uri="{FF2B5EF4-FFF2-40B4-BE49-F238E27FC236}">
                <a16:creationId xmlns:a16="http://schemas.microsoft.com/office/drawing/2014/main" id="{AFF56955-FED1-AA79-91CC-6217AB267709}"/>
              </a:ext>
            </a:extLst>
          </p:cNvPr>
          <p:cNvSpPr/>
          <p:nvPr/>
        </p:nvSpPr>
        <p:spPr>
          <a:xfrm>
            <a:off x="427764" y="1904999"/>
            <a:ext cx="2165262" cy="2553103"/>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5" name="TextBox 344">
            <a:extLst>
              <a:ext uri="{FF2B5EF4-FFF2-40B4-BE49-F238E27FC236}">
                <a16:creationId xmlns:a16="http://schemas.microsoft.com/office/drawing/2014/main" id="{E9CA17F3-72F9-813B-6EF4-23B8AE3D9F47}"/>
              </a:ext>
            </a:extLst>
          </p:cNvPr>
          <p:cNvSpPr txBox="1"/>
          <p:nvPr/>
        </p:nvSpPr>
        <p:spPr>
          <a:xfrm rot="16200000">
            <a:off x="9697305" y="2392731"/>
            <a:ext cx="461665" cy="369332"/>
          </a:xfrm>
          <a:prstGeom prst="rect">
            <a:avLst/>
          </a:prstGeom>
          <a:noFill/>
        </p:spPr>
        <p:txBody>
          <a:bodyPr vert="vert" wrap="square">
            <a:spAutoFit/>
          </a:bodyPr>
          <a:lstStyle/>
          <a:p>
            <a:pPr algn="ctr" defTabSz="457200"/>
            <a:r>
              <a:rPr lang="en-US" dirty="0">
                <a:solidFill>
                  <a:prstClr val="black"/>
                </a:solidFill>
                <a:latin typeface="Calibri" panose="020F0502020204030204"/>
              </a:rPr>
              <a:t>20</a:t>
            </a:r>
          </a:p>
        </p:txBody>
      </p:sp>
      <p:sp>
        <p:nvSpPr>
          <p:cNvPr id="346" name="TextBox 345">
            <a:extLst>
              <a:ext uri="{FF2B5EF4-FFF2-40B4-BE49-F238E27FC236}">
                <a16:creationId xmlns:a16="http://schemas.microsoft.com/office/drawing/2014/main" id="{F11AB775-F666-74C4-772F-B54B60CD3CB6}"/>
              </a:ext>
            </a:extLst>
          </p:cNvPr>
          <p:cNvSpPr txBox="1"/>
          <p:nvPr/>
        </p:nvSpPr>
        <p:spPr>
          <a:xfrm rot="16200000">
            <a:off x="9793959" y="3291343"/>
            <a:ext cx="461665" cy="579005"/>
          </a:xfrm>
          <a:prstGeom prst="rect">
            <a:avLst/>
          </a:prstGeom>
          <a:noFill/>
        </p:spPr>
        <p:txBody>
          <a:bodyPr vert="vert" wrap="square">
            <a:spAutoFit/>
          </a:bodyPr>
          <a:lstStyle/>
          <a:p>
            <a:pPr algn="ctr" defTabSz="457200"/>
            <a:r>
              <a:rPr lang="en-US" dirty="0">
                <a:solidFill>
                  <a:prstClr val="black"/>
                </a:solidFill>
                <a:latin typeface="Calibri" panose="020F0502020204030204"/>
              </a:rPr>
              <a:t>102</a:t>
            </a:r>
          </a:p>
        </p:txBody>
      </p:sp>
      <p:sp>
        <p:nvSpPr>
          <p:cNvPr id="397" name="TextBox 396">
            <a:extLst>
              <a:ext uri="{FF2B5EF4-FFF2-40B4-BE49-F238E27FC236}">
                <a16:creationId xmlns:a16="http://schemas.microsoft.com/office/drawing/2014/main" id="{2D570143-10E1-38BD-0A53-60ABAE5204C9}"/>
              </a:ext>
            </a:extLst>
          </p:cNvPr>
          <p:cNvSpPr txBox="1"/>
          <p:nvPr/>
        </p:nvSpPr>
        <p:spPr>
          <a:xfrm rot="16200000">
            <a:off x="7570162" y="3310120"/>
            <a:ext cx="461665" cy="639916"/>
          </a:xfrm>
          <a:prstGeom prst="rect">
            <a:avLst/>
          </a:prstGeom>
          <a:noFill/>
        </p:spPr>
        <p:txBody>
          <a:bodyPr vert="vert" wrap="square">
            <a:spAutoFit/>
          </a:bodyPr>
          <a:lstStyle/>
          <a:p>
            <a:pPr algn="ctr" defTabSz="457200"/>
            <a:r>
              <a:rPr lang="en-US" dirty="0">
                <a:solidFill>
                  <a:prstClr val="black"/>
                </a:solidFill>
                <a:latin typeface="Calibri" panose="020F0502020204030204"/>
              </a:rPr>
              <a:t>70k</a:t>
            </a:r>
          </a:p>
        </p:txBody>
      </p:sp>
      <p:sp>
        <p:nvSpPr>
          <p:cNvPr id="398" name="TextBox 397">
            <a:extLst>
              <a:ext uri="{FF2B5EF4-FFF2-40B4-BE49-F238E27FC236}">
                <a16:creationId xmlns:a16="http://schemas.microsoft.com/office/drawing/2014/main" id="{DEB146F6-D08C-5A9E-18FC-430A323A06AB}"/>
              </a:ext>
            </a:extLst>
          </p:cNvPr>
          <p:cNvSpPr txBox="1"/>
          <p:nvPr/>
        </p:nvSpPr>
        <p:spPr>
          <a:xfrm rot="16200000">
            <a:off x="7861049" y="3839863"/>
            <a:ext cx="461665" cy="639916"/>
          </a:xfrm>
          <a:prstGeom prst="rect">
            <a:avLst/>
          </a:prstGeom>
          <a:noFill/>
        </p:spPr>
        <p:txBody>
          <a:bodyPr vert="vert" wrap="square">
            <a:spAutoFit/>
          </a:bodyPr>
          <a:lstStyle/>
          <a:p>
            <a:pPr algn="ctr" defTabSz="457200"/>
            <a:r>
              <a:rPr lang="en-US" dirty="0">
                <a:solidFill>
                  <a:prstClr val="black"/>
                </a:solidFill>
                <a:latin typeface="Calibri" panose="020F0502020204030204"/>
              </a:rPr>
              <a:t>165k</a:t>
            </a:r>
          </a:p>
        </p:txBody>
      </p:sp>
      <p:sp>
        <p:nvSpPr>
          <p:cNvPr id="402" name="TextBox 401">
            <a:extLst>
              <a:ext uri="{FF2B5EF4-FFF2-40B4-BE49-F238E27FC236}">
                <a16:creationId xmlns:a16="http://schemas.microsoft.com/office/drawing/2014/main" id="{C528F49C-152F-6EF6-D5CA-757F0D6C6770}"/>
              </a:ext>
            </a:extLst>
          </p:cNvPr>
          <p:cNvSpPr txBox="1"/>
          <p:nvPr/>
        </p:nvSpPr>
        <p:spPr>
          <a:xfrm rot="16200000">
            <a:off x="7271537" y="2343026"/>
            <a:ext cx="461665" cy="639916"/>
          </a:xfrm>
          <a:prstGeom prst="rect">
            <a:avLst/>
          </a:prstGeom>
          <a:noFill/>
        </p:spPr>
        <p:txBody>
          <a:bodyPr vert="vert" wrap="square">
            <a:spAutoFit/>
          </a:bodyPr>
          <a:lstStyle/>
          <a:p>
            <a:pPr algn="ctr" defTabSz="457200"/>
            <a:r>
              <a:rPr lang="en-US" dirty="0">
                <a:solidFill>
                  <a:prstClr val="black"/>
                </a:solidFill>
                <a:latin typeface="Calibri" panose="020F0502020204030204"/>
              </a:rPr>
              <a:t>452k</a:t>
            </a:r>
          </a:p>
        </p:txBody>
      </p:sp>
      <p:sp>
        <p:nvSpPr>
          <p:cNvPr id="407" name="TextBox 406">
            <a:extLst>
              <a:ext uri="{FF2B5EF4-FFF2-40B4-BE49-F238E27FC236}">
                <a16:creationId xmlns:a16="http://schemas.microsoft.com/office/drawing/2014/main" id="{B29C5E70-6814-CF6A-5D3B-9D43BC545AA4}"/>
              </a:ext>
            </a:extLst>
          </p:cNvPr>
          <p:cNvSpPr txBox="1"/>
          <p:nvPr/>
        </p:nvSpPr>
        <p:spPr>
          <a:xfrm>
            <a:off x="5145945" y="3197566"/>
            <a:ext cx="756938" cy="369332"/>
          </a:xfrm>
          <a:prstGeom prst="rect">
            <a:avLst/>
          </a:prstGeom>
          <a:noFill/>
        </p:spPr>
        <p:txBody>
          <a:bodyPr wrap="none" rtlCol="0">
            <a:spAutoFit/>
          </a:bodyPr>
          <a:lstStyle/>
          <a:p>
            <a:pPr defTabSz="457200"/>
            <a:r>
              <a:rPr lang="en-US" dirty="0">
                <a:solidFill>
                  <a:prstClr val="black"/>
                </a:solidFill>
                <a:latin typeface="Calibri" panose="020F0502020204030204"/>
              </a:rPr>
              <a:t>1054k</a:t>
            </a:r>
          </a:p>
        </p:txBody>
      </p:sp>
      <p:sp>
        <p:nvSpPr>
          <p:cNvPr id="408" name="TextBox 407">
            <a:extLst>
              <a:ext uri="{FF2B5EF4-FFF2-40B4-BE49-F238E27FC236}">
                <a16:creationId xmlns:a16="http://schemas.microsoft.com/office/drawing/2014/main" id="{89D592C3-13D9-42B4-E3DD-E983D84E621C}"/>
              </a:ext>
            </a:extLst>
          </p:cNvPr>
          <p:cNvSpPr txBox="1"/>
          <p:nvPr/>
        </p:nvSpPr>
        <p:spPr>
          <a:xfrm>
            <a:off x="5080197" y="2447879"/>
            <a:ext cx="821059" cy="400110"/>
          </a:xfrm>
          <a:prstGeom prst="rect">
            <a:avLst/>
          </a:prstGeom>
          <a:noFill/>
        </p:spPr>
        <p:txBody>
          <a:bodyPr wrap="none" rtlCol="0">
            <a:spAutoFit/>
          </a:bodyPr>
          <a:lstStyle/>
          <a:p>
            <a:pPr defTabSz="457200"/>
            <a:r>
              <a:rPr lang="en-US" sz="2000" dirty="0">
                <a:solidFill>
                  <a:prstClr val="black"/>
                </a:solidFill>
                <a:latin typeface="Calibri" panose="020F0502020204030204"/>
              </a:rPr>
              <a:t>1054k</a:t>
            </a:r>
          </a:p>
        </p:txBody>
      </p:sp>
      <p:sp>
        <p:nvSpPr>
          <p:cNvPr id="415" name="TextBox 414">
            <a:extLst>
              <a:ext uri="{FF2B5EF4-FFF2-40B4-BE49-F238E27FC236}">
                <a16:creationId xmlns:a16="http://schemas.microsoft.com/office/drawing/2014/main" id="{29FC7A44-C1AF-768F-4617-A6208B55DA0F}"/>
              </a:ext>
            </a:extLst>
          </p:cNvPr>
          <p:cNvSpPr txBox="1"/>
          <p:nvPr/>
        </p:nvSpPr>
        <p:spPr>
          <a:xfrm>
            <a:off x="3056453" y="4505812"/>
            <a:ext cx="760030" cy="369332"/>
          </a:xfrm>
          <a:prstGeom prst="rect">
            <a:avLst/>
          </a:prstGeom>
          <a:noFill/>
        </p:spPr>
        <p:txBody>
          <a:bodyPr wrap="square">
            <a:spAutoFit/>
          </a:bodyPr>
          <a:lstStyle/>
          <a:p>
            <a:pPr algn="ctr" defTabSz="457200"/>
            <a:r>
              <a:rPr lang="en-US" dirty="0">
                <a:solidFill>
                  <a:prstClr val="black"/>
                </a:solidFill>
                <a:latin typeface="Calibri" panose="020F0502020204030204"/>
              </a:rPr>
              <a:t>1054k</a:t>
            </a:r>
          </a:p>
        </p:txBody>
      </p:sp>
      <p:sp>
        <p:nvSpPr>
          <p:cNvPr id="426" name="TextBox 425">
            <a:extLst>
              <a:ext uri="{FF2B5EF4-FFF2-40B4-BE49-F238E27FC236}">
                <a16:creationId xmlns:a16="http://schemas.microsoft.com/office/drawing/2014/main" id="{71EA397F-16BE-1A31-E79A-51F9DA697366}"/>
              </a:ext>
            </a:extLst>
          </p:cNvPr>
          <p:cNvSpPr txBox="1"/>
          <p:nvPr/>
        </p:nvSpPr>
        <p:spPr>
          <a:xfrm>
            <a:off x="2557055" y="4929995"/>
            <a:ext cx="878104" cy="36933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56</a:t>
            </a:r>
          </a:p>
        </p:txBody>
      </p:sp>
      <p:sp>
        <p:nvSpPr>
          <p:cNvPr id="428" name="TextBox 427">
            <a:extLst>
              <a:ext uri="{FF2B5EF4-FFF2-40B4-BE49-F238E27FC236}">
                <a16:creationId xmlns:a16="http://schemas.microsoft.com/office/drawing/2014/main" id="{B1699F28-9025-6975-505E-72C4314EF706}"/>
              </a:ext>
            </a:extLst>
          </p:cNvPr>
          <p:cNvSpPr txBox="1"/>
          <p:nvPr/>
        </p:nvSpPr>
        <p:spPr>
          <a:xfrm>
            <a:off x="2224594" y="5398563"/>
            <a:ext cx="606830" cy="36933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56</a:t>
            </a:r>
          </a:p>
        </p:txBody>
      </p:sp>
      <p:sp>
        <p:nvSpPr>
          <p:cNvPr id="433" name="TextBox 432">
            <a:extLst>
              <a:ext uri="{FF2B5EF4-FFF2-40B4-BE49-F238E27FC236}">
                <a16:creationId xmlns:a16="http://schemas.microsoft.com/office/drawing/2014/main" id="{E7CDA9FE-4A3C-28B2-18D2-B6C04FE2C03A}"/>
              </a:ext>
            </a:extLst>
          </p:cNvPr>
          <p:cNvSpPr txBox="1"/>
          <p:nvPr/>
        </p:nvSpPr>
        <p:spPr>
          <a:xfrm>
            <a:off x="5530325" y="4617404"/>
            <a:ext cx="520596" cy="369332"/>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10</a:t>
            </a:r>
          </a:p>
        </p:txBody>
      </p:sp>
      <p:sp>
        <p:nvSpPr>
          <p:cNvPr id="434" name="TextBox 433">
            <a:extLst>
              <a:ext uri="{FF2B5EF4-FFF2-40B4-BE49-F238E27FC236}">
                <a16:creationId xmlns:a16="http://schemas.microsoft.com/office/drawing/2014/main" id="{765BACDA-CB6B-6C14-7712-E60A0E7D7098}"/>
              </a:ext>
            </a:extLst>
          </p:cNvPr>
          <p:cNvSpPr txBox="1"/>
          <p:nvPr/>
        </p:nvSpPr>
        <p:spPr>
          <a:xfrm>
            <a:off x="4078826" y="2698950"/>
            <a:ext cx="691215" cy="400110"/>
          </a:xfrm>
          <a:prstGeom prst="rect">
            <a:avLst/>
          </a:prstGeom>
          <a:noFill/>
        </p:spPr>
        <p:txBody>
          <a:bodyPr wrap="none" rtlCol="0">
            <a:spAutoFit/>
          </a:bodyPr>
          <a:lstStyle/>
          <a:p>
            <a:pPr defTabSz="457200"/>
            <a:r>
              <a:rPr lang="en-US" sz="2000" dirty="0">
                <a:solidFill>
                  <a:prstClr val="black"/>
                </a:solidFill>
                <a:latin typeface="Calibri" panose="020F0502020204030204"/>
              </a:rPr>
              <a:t>527k</a:t>
            </a:r>
          </a:p>
        </p:txBody>
      </p:sp>
      <p:sp>
        <p:nvSpPr>
          <p:cNvPr id="435" name="TextBox 434">
            <a:extLst>
              <a:ext uri="{FF2B5EF4-FFF2-40B4-BE49-F238E27FC236}">
                <a16:creationId xmlns:a16="http://schemas.microsoft.com/office/drawing/2014/main" id="{1BA978FA-CE69-39F8-AF0F-7EC0E4601430}"/>
              </a:ext>
            </a:extLst>
          </p:cNvPr>
          <p:cNvSpPr txBox="1"/>
          <p:nvPr/>
        </p:nvSpPr>
        <p:spPr>
          <a:xfrm>
            <a:off x="3701462" y="3249582"/>
            <a:ext cx="740480" cy="369332"/>
          </a:xfrm>
          <a:prstGeom prst="rect">
            <a:avLst/>
          </a:prstGeom>
          <a:noFill/>
        </p:spPr>
        <p:txBody>
          <a:bodyPr wrap="square">
            <a:spAutoFit/>
          </a:bodyPr>
          <a:lstStyle/>
          <a:p>
            <a:pPr algn="ctr" defTabSz="457200"/>
            <a:r>
              <a:rPr lang="en-US" dirty="0">
                <a:solidFill>
                  <a:prstClr val="black"/>
                </a:solidFill>
                <a:latin typeface="Calibri" panose="020F0502020204030204"/>
              </a:rPr>
              <a:t>118M</a:t>
            </a:r>
          </a:p>
        </p:txBody>
      </p:sp>
      <p:sp>
        <p:nvSpPr>
          <p:cNvPr id="441" name="TextBox 440">
            <a:extLst>
              <a:ext uri="{FF2B5EF4-FFF2-40B4-BE49-F238E27FC236}">
                <a16:creationId xmlns:a16="http://schemas.microsoft.com/office/drawing/2014/main" id="{5F4E41A2-42AF-BF3D-2C1B-B64871EEA21D}"/>
              </a:ext>
            </a:extLst>
          </p:cNvPr>
          <p:cNvSpPr txBox="1"/>
          <p:nvPr/>
        </p:nvSpPr>
        <p:spPr>
          <a:xfrm rot="16200000">
            <a:off x="8888682" y="1780665"/>
            <a:ext cx="461665" cy="636481"/>
          </a:xfrm>
          <a:prstGeom prst="rect">
            <a:avLst/>
          </a:prstGeom>
          <a:noFill/>
        </p:spPr>
        <p:txBody>
          <a:bodyPr vert="vert" wrap="square">
            <a:spAutoFit/>
          </a:bodyPr>
          <a:lstStyle/>
          <a:p>
            <a:pPr algn="ctr" defTabSz="457200"/>
            <a:r>
              <a:rPr lang="en-US" dirty="0">
                <a:solidFill>
                  <a:prstClr val="black"/>
                </a:solidFill>
                <a:latin typeface="Calibri" panose="020F0502020204030204"/>
              </a:rPr>
              <a:t>98</a:t>
            </a:r>
          </a:p>
        </p:txBody>
      </p:sp>
      <p:sp>
        <p:nvSpPr>
          <p:cNvPr id="443" name="TextBox 442">
            <a:extLst>
              <a:ext uri="{FF2B5EF4-FFF2-40B4-BE49-F238E27FC236}">
                <a16:creationId xmlns:a16="http://schemas.microsoft.com/office/drawing/2014/main" id="{3790BC81-9BE7-A428-21DA-A7B11431A364}"/>
              </a:ext>
            </a:extLst>
          </p:cNvPr>
          <p:cNvSpPr txBox="1"/>
          <p:nvPr/>
        </p:nvSpPr>
        <p:spPr>
          <a:xfrm rot="16200000">
            <a:off x="9725559" y="3942193"/>
            <a:ext cx="461665" cy="524128"/>
          </a:xfrm>
          <a:prstGeom prst="rect">
            <a:avLst/>
          </a:prstGeom>
          <a:noFill/>
        </p:spPr>
        <p:txBody>
          <a:bodyPr vert="vert" wrap="square">
            <a:spAutoFit/>
          </a:bodyPr>
          <a:lstStyle/>
          <a:p>
            <a:pPr algn="ctr" defTabSz="457200"/>
            <a:r>
              <a:rPr lang="en-US" dirty="0">
                <a:solidFill>
                  <a:prstClr val="black"/>
                </a:solidFill>
                <a:latin typeface="Calibri" panose="020F0502020204030204"/>
              </a:rPr>
              <a:t>224</a:t>
            </a:r>
          </a:p>
        </p:txBody>
      </p:sp>
      <p:sp>
        <p:nvSpPr>
          <p:cNvPr id="447" name="TextBox 446">
            <a:extLst>
              <a:ext uri="{FF2B5EF4-FFF2-40B4-BE49-F238E27FC236}">
                <a16:creationId xmlns:a16="http://schemas.microsoft.com/office/drawing/2014/main" id="{6ED2E779-F92B-CD27-B91B-1748EA434651}"/>
              </a:ext>
            </a:extLst>
          </p:cNvPr>
          <p:cNvSpPr txBox="1"/>
          <p:nvPr/>
        </p:nvSpPr>
        <p:spPr>
          <a:xfrm rot="16200000">
            <a:off x="7987553" y="2956828"/>
            <a:ext cx="461665" cy="530381"/>
          </a:xfrm>
          <a:prstGeom prst="rect">
            <a:avLst/>
          </a:prstGeom>
          <a:noFill/>
        </p:spPr>
        <p:txBody>
          <a:bodyPr vert="vert" wrap="square">
            <a:spAutoFit/>
          </a:bodyPr>
          <a:lstStyle/>
          <a:p>
            <a:pPr algn="ctr" defTabSz="457200"/>
            <a:r>
              <a:rPr lang="en-US" dirty="0">
                <a:solidFill>
                  <a:prstClr val="black"/>
                </a:solidFill>
                <a:latin typeface="Calibri" panose="020F0502020204030204"/>
              </a:rPr>
              <a:t>1.3k</a:t>
            </a:r>
          </a:p>
        </p:txBody>
      </p:sp>
      <p:sp>
        <p:nvSpPr>
          <p:cNvPr id="451" name="TextBox 450">
            <a:extLst>
              <a:ext uri="{FF2B5EF4-FFF2-40B4-BE49-F238E27FC236}">
                <a16:creationId xmlns:a16="http://schemas.microsoft.com/office/drawing/2014/main" id="{15502947-2F29-7FA7-46E9-2488DEDD543B}"/>
              </a:ext>
            </a:extLst>
          </p:cNvPr>
          <p:cNvSpPr txBox="1"/>
          <p:nvPr/>
        </p:nvSpPr>
        <p:spPr>
          <a:xfrm>
            <a:off x="8625713" y="2804328"/>
            <a:ext cx="857012" cy="369332"/>
          </a:xfrm>
          <a:prstGeom prst="rect">
            <a:avLst/>
          </a:prstGeom>
          <a:noFill/>
        </p:spPr>
        <p:txBody>
          <a:bodyPr wrap="square">
            <a:spAutoFit/>
          </a:bodyPr>
          <a:lstStyle/>
          <a:p>
            <a:pPr algn="ctr" defTabSz="457200"/>
            <a:r>
              <a:rPr lang="en-US" dirty="0">
                <a:solidFill>
                  <a:prstClr val="black"/>
                </a:solidFill>
                <a:latin typeface="Calibri" panose="020F0502020204030204"/>
              </a:rPr>
              <a:t>3.2k</a:t>
            </a:r>
          </a:p>
        </p:txBody>
      </p:sp>
      <p:sp>
        <p:nvSpPr>
          <p:cNvPr id="454" name="TextBox 453">
            <a:extLst>
              <a:ext uri="{FF2B5EF4-FFF2-40B4-BE49-F238E27FC236}">
                <a16:creationId xmlns:a16="http://schemas.microsoft.com/office/drawing/2014/main" id="{8EA863DA-BB06-4DF4-D38E-04462CE9BC63}"/>
              </a:ext>
            </a:extLst>
          </p:cNvPr>
          <p:cNvSpPr txBox="1"/>
          <p:nvPr/>
        </p:nvSpPr>
        <p:spPr>
          <a:xfrm rot="16200000">
            <a:off x="8185745" y="4381717"/>
            <a:ext cx="461665" cy="605152"/>
          </a:xfrm>
          <a:prstGeom prst="rect">
            <a:avLst/>
          </a:prstGeom>
          <a:noFill/>
        </p:spPr>
        <p:txBody>
          <a:bodyPr vert="vert" wrap="square">
            <a:spAutoFit/>
          </a:bodyPr>
          <a:lstStyle/>
          <a:p>
            <a:pPr algn="ctr" defTabSz="457200"/>
            <a:r>
              <a:rPr lang="en-US" dirty="0">
                <a:solidFill>
                  <a:prstClr val="black"/>
                </a:solidFill>
                <a:latin typeface="Calibri" panose="020F0502020204030204"/>
              </a:rPr>
              <a:t>7.2k</a:t>
            </a:r>
          </a:p>
        </p:txBody>
      </p:sp>
      <p:sp>
        <p:nvSpPr>
          <p:cNvPr id="458" name="TextBox 457">
            <a:extLst>
              <a:ext uri="{FF2B5EF4-FFF2-40B4-BE49-F238E27FC236}">
                <a16:creationId xmlns:a16="http://schemas.microsoft.com/office/drawing/2014/main" id="{368FA1F5-813D-2496-822C-35BA354F55EF}"/>
              </a:ext>
            </a:extLst>
          </p:cNvPr>
          <p:cNvSpPr txBox="1"/>
          <p:nvPr/>
        </p:nvSpPr>
        <p:spPr>
          <a:xfrm rot="16200000">
            <a:off x="7825392" y="1913511"/>
            <a:ext cx="461665" cy="636482"/>
          </a:xfrm>
          <a:prstGeom prst="rect">
            <a:avLst/>
          </a:prstGeom>
          <a:noFill/>
        </p:spPr>
        <p:txBody>
          <a:bodyPr vert="vert" wrap="square">
            <a:spAutoFit/>
          </a:bodyPr>
          <a:lstStyle/>
          <a:p>
            <a:pPr algn="ctr" defTabSz="457200"/>
            <a:r>
              <a:rPr lang="en-US" dirty="0">
                <a:solidFill>
                  <a:prstClr val="black"/>
                </a:solidFill>
                <a:latin typeface="Calibri" panose="020F0502020204030204"/>
              </a:rPr>
              <a:t>21.5k</a:t>
            </a:r>
          </a:p>
        </p:txBody>
      </p:sp>
      <p:sp>
        <p:nvSpPr>
          <p:cNvPr id="463" name="TextBox 462">
            <a:extLst>
              <a:ext uri="{FF2B5EF4-FFF2-40B4-BE49-F238E27FC236}">
                <a16:creationId xmlns:a16="http://schemas.microsoft.com/office/drawing/2014/main" id="{D9178AB0-FD2C-4A05-23DB-B84F67B59570}"/>
              </a:ext>
            </a:extLst>
          </p:cNvPr>
          <p:cNvSpPr txBox="1"/>
          <p:nvPr/>
        </p:nvSpPr>
        <p:spPr>
          <a:xfrm rot="16200000">
            <a:off x="6330449" y="2868964"/>
            <a:ext cx="461665" cy="665415"/>
          </a:xfrm>
          <a:prstGeom prst="rect">
            <a:avLst/>
          </a:prstGeom>
          <a:noFill/>
        </p:spPr>
        <p:txBody>
          <a:bodyPr vert="vert" wrap="square">
            <a:spAutoFit/>
          </a:bodyPr>
          <a:lstStyle/>
          <a:p>
            <a:pPr algn="ctr" defTabSz="457200"/>
            <a:r>
              <a:rPr lang="en-US" dirty="0">
                <a:solidFill>
                  <a:prstClr val="black"/>
                </a:solidFill>
                <a:latin typeface="Calibri" panose="020F0502020204030204"/>
              </a:rPr>
              <a:t>689k</a:t>
            </a:r>
          </a:p>
        </p:txBody>
      </p:sp>
      <p:sp>
        <p:nvSpPr>
          <p:cNvPr id="464" name="TextBox 463">
            <a:extLst>
              <a:ext uri="{FF2B5EF4-FFF2-40B4-BE49-F238E27FC236}">
                <a16:creationId xmlns:a16="http://schemas.microsoft.com/office/drawing/2014/main" id="{3687E3D2-AA19-1BBB-3C86-C5D0A1119621}"/>
              </a:ext>
            </a:extLst>
          </p:cNvPr>
          <p:cNvSpPr txBox="1"/>
          <p:nvPr/>
        </p:nvSpPr>
        <p:spPr>
          <a:xfrm>
            <a:off x="4484621" y="5874938"/>
            <a:ext cx="1524776" cy="646331"/>
          </a:xfrm>
          <a:prstGeom prst="rect">
            <a:avLst/>
          </a:prstGeom>
          <a:noFill/>
        </p:spPr>
        <p:txBody>
          <a:bodyPr wrap="none" rtlCol="0">
            <a:spAutoFit/>
          </a:bodyPr>
          <a:lstStyle/>
          <a:p>
            <a:pPr algn="ctr" defTabSz="457200"/>
            <a:r>
              <a:rPr lang="en-US" b="1" dirty="0" err="1">
                <a:solidFill>
                  <a:srgbClr val="ED7D31">
                    <a:lumMod val="50000"/>
                  </a:srgbClr>
                </a:solidFill>
                <a:latin typeface="Calibri" panose="020F0502020204030204"/>
              </a:rPr>
              <a:t>NoC</a:t>
            </a:r>
            <a:r>
              <a:rPr lang="en-US" b="1" dirty="0">
                <a:solidFill>
                  <a:srgbClr val="ED7D31">
                    <a:lumMod val="50000"/>
                  </a:srgbClr>
                </a:solidFill>
                <a:latin typeface="Calibri" panose="020F0502020204030204"/>
              </a:rPr>
              <a:t> Accesses </a:t>
            </a:r>
            <a:br>
              <a:rPr lang="en-US" b="1" dirty="0">
                <a:solidFill>
                  <a:srgbClr val="ED7D31">
                    <a:lumMod val="50000"/>
                  </a:srgbClr>
                </a:solidFill>
                <a:latin typeface="Calibri" panose="020F0502020204030204"/>
              </a:rPr>
            </a:br>
            <a:r>
              <a:rPr lang="en-US" b="1" dirty="0">
                <a:solidFill>
                  <a:srgbClr val="ED7D31">
                    <a:lumMod val="50000"/>
                  </a:srgbClr>
                </a:solidFill>
                <a:latin typeface="Calibri" panose="020F0502020204030204"/>
              </a:rPr>
              <a:t>for Weights</a:t>
            </a:r>
          </a:p>
        </p:txBody>
      </p:sp>
      <p:sp>
        <p:nvSpPr>
          <p:cNvPr id="465" name="TextBox 464">
            <a:extLst>
              <a:ext uri="{FF2B5EF4-FFF2-40B4-BE49-F238E27FC236}">
                <a16:creationId xmlns:a16="http://schemas.microsoft.com/office/drawing/2014/main" id="{8A32BC9F-DE2A-6C92-7A5B-FB3BC96F322A}"/>
              </a:ext>
            </a:extLst>
          </p:cNvPr>
          <p:cNvSpPr txBox="1"/>
          <p:nvPr/>
        </p:nvSpPr>
        <p:spPr>
          <a:xfrm>
            <a:off x="6905211" y="5098236"/>
            <a:ext cx="1261164" cy="1200329"/>
          </a:xfrm>
          <a:prstGeom prst="rect">
            <a:avLst/>
          </a:prstGeom>
          <a:noFill/>
        </p:spPr>
        <p:txBody>
          <a:bodyPr wrap="square" rtlCol="0">
            <a:spAutoFit/>
          </a:bodyPr>
          <a:lstStyle/>
          <a:p>
            <a:pPr algn="ctr" defTabSz="457200"/>
            <a:r>
              <a:rPr lang="en-US" b="1" dirty="0" err="1">
                <a:solidFill>
                  <a:srgbClr val="ED7D31">
                    <a:lumMod val="50000"/>
                  </a:srgbClr>
                </a:solidFill>
                <a:latin typeface="Calibri" panose="020F0502020204030204"/>
              </a:rPr>
              <a:t>NoC</a:t>
            </a:r>
            <a:r>
              <a:rPr lang="en-US" b="1" dirty="0">
                <a:solidFill>
                  <a:srgbClr val="ED7D31">
                    <a:lumMod val="50000"/>
                  </a:srgbClr>
                </a:solidFill>
                <a:latin typeface="Calibri" panose="020F0502020204030204"/>
              </a:rPr>
              <a:t> Accesses for Output Activations</a:t>
            </a:r>
          </a:p>
        </p:txBody>
      </p:sp>
    </p:spTree>
    <p:extLst>
      <p:ext uri="{BB962C8B-B14F-4D97-AF65-F5344CB8AC3E}">
        <p14:creationId xmlns:p14="http://schemas.microsoft.com/office/powerpoint/2010/main" val="167378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Box 315">
            <a:extLst>
              <a:ext uri="{FF2B5EF4-FFF2-40B4-BE49-F238E27FC236}">
                <a16:creationId xmlns:a16="http://schemas.microsoft.com/office/drawing/2014/main" id="{71515E83-E2EF-4193-FC43-790F012D1351}"/>
              </a:ext>
            </a:extLst>
          </p:cNvPr>
          <p:cNvSpPr txBox="1"/>
          <p:nvPr/>
        </p:nvSpPr>
        <p:spPr>
          <a:xfrm>
            <a:off x="1573991" y="1070224"/>
            <a:ext cx="2087944" cy="830997"/>
          </a:xfrm>
          <a:prstGeom prst="rect">
            <a:avLst/>
          </a:prstGeom>
          <a:noFill/>
        </p:spPr>
        <p:txBody>
          <a:bodyPr wrap="none" rtlCol="0">
            <a:spAutoFit/>
          </a:bodyPr>
          <a:lstStyle/>
          <a:p>
            <a:pPr defTabSz="457200"/>
            <a:r>
              <a:rPr lang="en-US" sz="2400" b="1" dirty="0">
                <a:solidFill>
                  <a:srgbClr val="4472C4">
                    <a:lumMod val="50000"/>
                  </a:srgbClr>
                </a:solidFill>
                <a:latin typeface="Calibri" panose="020F0502020204030204"/>
              </a:rPr>
              <a:t>Computational</a:t>
            </a:r>
            <a:br>
              <a:rPr lang="en-US" sz="2400" b="1" dirty="0">
                <a:solidFill>
                  <a:srgbClr val="4472C4">
                    <a:lumMod val="50000"/>
                  </a:srgbClr>
                </a:solidFill>
                <a:latin typeface="Calibri" panose="020F0502020204030204"/>
              </a:rPr>
            </a:br>
            <a:r>
              <a:rPr lang="en-US" sz="2400" b="1" dirty="0">
                <a:solidFill>
                  <a:srgbClr val="4472C4">
                    <a:lumMod val="50000"/>
                  </a:srgbClr>
                </a:solidFill>
                <a:latin typeface="Calibri" panose="020F0502020204030204"/>
              </a:rPr>
              <a:t>Time</a:t>
            </a:r>
          </a:p>
        </p:txBody>
      </p:sp>
      <p:sp>
        <p:nvSpPr>
          <p:cNvPr id="2" name="Title 1">
            <a:extLst>
              <a:ext uri="{FF2B5EF4-FFF2-40B4-BE49-F238E27FC236}">
                <a16:creationId xmlns:a16="http://schemas.microsoft.com/office/drawing/2014/main" id="{157C5AB0-94FA-3811-C494-6DBC072EFFDD}"/>
              </a:ext>
            </a:extLst>
          </p:cNvPr>
          <p:cNvSpPr>
            <a:spLocks noGrp="1"/>
          </p:cNvSpPr>
          <p:nvPr>
            <p:ph type="title"/>
          </p:nvPr>
        </p:nvSpPr>
        <p:spPr/>
        <p:txBody>
          <a:bodyPr/>
          <a:lstStyle/>
          <a:p>
            <a:r>
              <a:rPr lang="en-US" sz="4000" dirty="0"/>
              <a:t>Analyzing Bottleneck Graph of DL Accelerator</a:t>
            </a:r>
          </a:p>
        </p:txBody>
      </p:sp>
      <p:sp>
        <p:nvSpPr>
          <p:cNvPr id="3" name="Slide Number Placeholder 2">
            <a:extLst>
              <a:ext uri="{FF2B5EF4-FFF2-40B4-BE49-F238E27FC236}">
                <a16:creationId xmlns:a16="http://schemas.microsoft.com/office/drawing/2014/main" id="{B50363B2-E8BD-0854-853E-830741FA7A24}"/>
              </a:ext>
            </a:extLst>
          </p:cNvPr>
          <p:cNvSpPr>
            <a:spLocks noGrp="1"/>
          </p:cNvSpPr>
          <p:nvPr>
            <p:ph type="sldNum" sz="quarter" idx="12"/>
          </p:nvPr>
        </p:nvSpPr>
        <p:spPr/>
        <p:txBody>
          <a:bodyPr/>
          <a:lstStyle/>
          <a:p>
            <a:fld id="{86E00D81-A243-204E-9897-44BD133A87DB}" type="slidenum">
              <a:rPr lang="en-US" smtClean="0"/>
              <a:t>13</a:t>
            </a:fld>
            <a:endParaRPr lang="en-US" dirty="0"/>
          </a:p>
        </p:txBody>
      </p:sp>
      <p:sp>
        <p:nvSpPr>
          <p:cNvPr id="227" name="Oval 226">
            <a:extLst>
              <a:ext uri="{FF2B5EF4-FFF2-40B4-BE49-F238E27FC236}">
                <a16:creationId xmlns:a16="http://schemas.microsoft.com/office/drawing/2014/main" id="{374FC7E2-0514-9770-BF05-CBFE469F2A2A}"/>
              </a:ext>
            </a:extLst>
          </p:cNvPr>
          <p:cNvSpPr/>
          <p:nvPr/>
        </p:nvSpPr>
        <p:spPr>
          <a:xfrm>
            <a:off x="3582655" y="1249116"/>
            <a:ext cx="946620" cy="447472"/>
          </a:xfrm>
          <a:prstGeom prst="ellipse">
            <a:avLst/>
          </a:prstGeom>
          <a:solidFill>
            <a:srgbClr val="FFF2CC"/>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A058490F-DDCE-C5C9-F58E-1BAAEE6A57A5}"/>
              </a:ext>
            </a:extLst>
          </p:cNvPr>
          <p:cNvSpPr/>
          <p:nvPr/>
        </p:nvSpPr>
        <p:spPr>
          <a:xfrm>
            <a:off x="3646726" y="1991096"/>
            <a:ext cx="863615" cy="576917"/>
          </a:xfrm>
          <a:prstGeom prst="ellipse">
            <a:avLst/>
          </a:prstGeom>
          <a:solidFill>
            <a:srgbClr val="FFF2CC"/>
          </a:solidFill>
          <a:ln w="57150" cap="flat" cmpd="sng" algn="ctr">
            <a:solidFill>
              <a:srgbClr val="FF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Oval 228">
            <a:extLst>
              <a:ext uri="{FF2B5EF4-FFF2-40B4-BE49-F238E27FC236}">
                <a16:creationId xmlns:a16="http://schemas.microsoft.com/office/drawing/2014/main" id="{0C72E384-6E71-C92A-7950-94C43A5D5E2C}"/>
              </a:ext>
            </a:extLst>
          </p:cNvPr>
          <p:cNvSpPr/>
          <p:nvPr/>
        </p:nvSpPr>
        <p:spPr>
          <a:xfrm>
            <a:off x="2465618" y="1489549"/>
            <a:ext cx="722302" cy="540587"/>
          </a:xfrm>
          <a:prstGeom prst="ellipse">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30" name="Straight Arrow Connector 229">
            <a:extLst>
              <a:ext uri="{FF2B5EF4-FFF2-40B4-BE49-F238E27FC236}">
                <a16:creationId xmlns:a16="http://schemas.microsoft.com/office/drawing/2014/main" id="{DA4B8C04-0F67-BD3A-45A5-100EB50CD9B7}"/>
              </a:ext>
            </a:extLst>
          </p:cNvPr>
          <p:cNvCxnSpPr>
            <a:cxnSpLocks/>
            <a:stCxn id="229" idx="6"/>
          </p:cNvCxnSpPr>
          <p:nvPr/>
        </p:nvCxnSpPr>
        <p:spPr>
          <a:xfrm flipV="1">
            <a:off x="3187920" y="1623464"/>
            <a:ext cx="494268" cy="136379"/>
          </a:xfrm>
          <a:prstGeom prst="straightConnector1">
            <a:avLst/>
          </a:prstGeom>
          <a:noFill/>
          <a:ln w="6350" cap="flat" cmpd="sng" algn="ctr">
            <a:solidFill>
              <a:sysClr val="windowText" lastClr="000000"/>
            </a:solidFill>
            <a:prstDash val="solid"/>
            <a:miter lim="800000"/>
            <a:tailEnd type="triangle"/>
          </a:ln>
          <a:effectLst/>
        </p:spPr>
      </p:cxnSp>
      <p:cxnSp>
        <p:nvCxnSpPr>
          <p:cNvPr id="231" name="Straight Arrow Connector 230">
            <a:extLst>
              <a:ext uri="{FF2B5EF4-FFF2-40B4-BE49-F238E27FC236}">
                <a16:creationId xmlns:a16="http://schemas.microsoft.com/office/drawing/2014/main" id="{868FB091-A97E-FB2C-A05B-9BE28570CF75}"/>
              </a:ext>
            </a:extLst>
          </p:cNvPr>
          <p:cNvCxnSpPr>
            <a:cxnSpLocks/>
            <a:stCxn id="228" idx="0"/>
            <a:endCxn id="227" idx="4"/>
          </p:cNvCxnSpPr>
          <p:nvPr/>
        </p:nvCxnSpPr>
        <p:spPr>
          <a:xfrm flipH="1" flipV="1">
            <a:off x="4055965" y="1696588"/>
            <a:ext cx="22569" cy="294508"/>
          </a:xfrm>
          <a:prstGeom prst="straightConnector1">
            <a:avLst/>
          </a:prstGeom>
          <a:noFill/>
          <a:ln w="57150" cap="flat" cmpd="sng" algn="ctr">
            <a:solidFill>
              <a:srgbClr val="FF0000"/>
            </a:solidFill>
            <a:prstDash val="solid"/>
            <a:miter lim="800000"/>
            <a:tailEnd type="triangle"/>
          </a:ln>
          <a:effectLst/>
        </p:spPr>
      </p:cxnSp>
      <p:sp>
        <p:nvSpPr>
          <p:cNvPr id="232" name="TextBox 231">
            <a:extLst>
              <a:ext uri="{FF2B5EF4-FFF2-40B4-BE49-F238E27FC236}">
                <a16:creationId xmlns:a16="http://schemas.microsoft.com/office/drawing/2014/main" id="{C4BA38CE-0D0B-E647-1C0B-CBFBF9924E1A}"/>
              </a:ext>
            </a:extLst>
          </p:cNvPr>
          <p:cNvSpPr txBox="1"/>
          <p:nvPr/>
        </p:nvSpPr>
        <p:spPr>
          <a:xfrm>
            <a:off x="3319316" y="767591"/>
            <a:ext cx="2176237" cy="461665"/>
          </a:xfrm>
          <a:prstGeom prst="rect">
            <a:avLst/>
          </a:prstGeom>
          <a:noFill/>
        </p:spPr>
        <p:txBody>
          <a:bodyPr wrap="none" rtlCol="0">
            <a:spAutoFit/>
          </a:bodyPr>
          <a:lstStyle/>
          <a:p>
            <a:pPr defTabSz="457200"/>
            <a:r>
              <a:rPr lang="en-US" sz="2400" b="1" dirty="0">
                <a:solidFill>
                  <a:prstClr val="black"/>
                </a:solidFill>
                <a:latin typeface="Calibri" panose="020F0502020204030204"/>
              </a:rPr>
              <a:t>Latency (cycles)</a:t>
            </a:r>
          </a:p>
        </p:txBody>
      </p:sp>
      <p:cxnSp>
        <p:nvCxnSpPr>
          <p:cNvPr id="240" name="Straight Arrow Connector 239">
            <a:extLst>
              <a:ext uri="{FF2B5EF4-FFF2-40B4-BE49-F238E27FC236}">
                <a16:creationId xmlns:a16="http://schemas.microsoft.com/office/drawing/2014/main" id="{44EB19BF-E2D7-90B5-B134-20BEBC5F6C40}"/>
              </a:ext>
            </a:extLst>
          </p:cNvPr>
          <p:cNvCxnSpPr>
            <a:cxnSpLocks/>
            <a:stCxn id="695" idx="6"/>
            <a:endCxn id="228" idx="2"/>
          </p:cNvCxnSpPr>
          <p:nvPr/>
        </p:nvCxnSpPr>
        <p:spPr>
          <a:xfrm flipV="1">
            <a:off x="3114983" y="2279555"/>
            <a:ext cx="531743" cy="324239"/>
          </a:xfrm>
          <a:prstGeom prst="straightConnector1">
            <a:avLst/>
          </a:prstGeom>
          <a:noFill/>
          <a:ln w="57150" cap="flat" cmpd="sng" algn="ctr">
            <a:solidFill>
              <a:srgbClr val="FF0000"/>
            </a:solidFill>
            <a:prstDash val="solid"/>
            <a:miter lim="800000"/>
            <a:tailEnd type="triangle"/>
          </a:ln>
          <a:effectLst/>
        </p:spPr>
      </p:cxnSp>
      <p:sp>
        <p:nvSpPr>
          <p:cNvPr id="241" name="TextBox 240">
            <a:extLst>
              <a:ext uri="{FF2B5EF4-FFF2-40B4-BE49-F238E27FC236}">
                <a16:creationId xmlns:a16="http://schemas.microsoft.com/office/drawing/2014/main" id="{4356184D-31D7-B232-C46D-A3A29100F161}"/>
              </a:ext>
            </a:extLst>
          </p:cNvPr>
          <p:cNvSpPr txBox="1"/>
          <p:nvPr/>
        </p:nvSpPr>
        <p:spPr>
          <a:xfrm>
            <a:off x="2321811" y="4214666"/>
            <a:ext cx="1225489" cy="884538"/>
          </a:xfrm>
          <a:prstGeom prst="rect">
            <a:avLst/>
          </a:prstGeom>
          <a:noFill/>
        </p:spPr>
        <p:txBody>
          <a:bodyPr wrap="square">
            <a:spAutoFit/>
          </a:bodyPr>
          <a:lstStyle/>
          <a:p>
            <a:pPr algn="ctr" defTabSz="457200">
              <a:lnSpc>
                <a:spcPct val="70000"/>
              </a:lnSpc>
            </a:pPr>
            <a:r>
              <a:rPr lang="en-US" sz="2400" dirty="0">
                <a:solidFill>
                  <a:srgbClr val="ED7D31">
                    <a:lumMod val="50000"/>
                  </a:srgbClr>
                </a:solidFill>
                <a:latin typeface="Calibri" panose="020F0502020204030204"/>
              </a:rPr>
              <a:t>#Bytes-</a:t>
            </a:r>
            <a:br>
              <a:rPr lang="en-US" sz="2400" dirty="0">
                <a:solidFill>
                  <a:srgbClr val="ED7D31">
                    <a:lumMod val="50000"/>
                  </a:srgbClr>
                </a:solidFill>
                <a:latin typeface="Calibri" panose="020F0502020204030204"/>
              </a:rPr>
            </a:br>
            <a:r>
              <a:rPr lang="en-US" sz="2400" dirty="0">
                <a:solidFill>
                  <a:srgbClr val="ED7D31">
                    <a:lumMod val="50000"/>
                  </a:srgbClr>
                </a:solidFill>
                <a:latin typeface="Calibri" panose="020F0502020204030204"/>
              </a:rPr>
              <a:t>per-Packet</a:t>
            </a:r>
          </a:p>
        </p:txBody>
      </p:sp>
      <p:sp>
        <p:nvSpPr>
          <p:cNvPr id="256" name="Oval 255">
            <a:extLst>
              <a:ext uri="{FF2B5EF4-FFF2-40B4-BE49-F238E27FC236}">
                <a16:creationId xmlns:a16="http://schemas.microsoft.com/office/drawing/2014/main" id="{8613D795-013A-3539-684F-5DB75457CA7F}"/>
              </a:ext>
            </a:extLst>
          </p:cNvPr>
          <p:cNvSpPr/>
          <p:nvPr/>
        </p:nvSpPr>
        <p:spPr>
          <a:xfrm>
            <a:off x="2400657" y="3748274"/>
            <a:ext cx="448348" cy="435269"/>
          </a:xfrm>
          <a:prstGeom prst="ellipse">
            <a:avLst/>
          </a:prstGeom>
          <a:solidFill>
            <a:srgbClr val="ED7D31">
              <a:lumMod val="40000"/>
              <a:lumOff val="60000"/>
            </a:srgbClr>
          </a:solidFill>
          <a:ln w="12700" cap="flat" cmpd="sng" algn="ctr">
            <a:solidFill>
              <a:schemeClr val="tx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9</a:t>
            </a:r>
          </a:p>
        </p:txBody>
      </p:sp>
      <p:sp>
        <p:nvSpPr>
          <p:cNvPr id="257" name="TextBox 256">
            <a:extLst>
              <a:ext uri="{FF2B5EF4-FFF2-40B4-BE49-F238E27FC236}">
                <a16:creationId xmlns:a16="http://schemas.microsoft.com/office/drawing/2014/main" id="{FEC7D657-4923-7DC8-C365-CD3D89E9F967}"/>
              </a:ext>
            </a:extLst>
          </p:cNvPr>
          <p:cNvSpPr txBox="1"/>
          <p:nvPr/>
        </p:nvSpPr>
        <p:spPr>
          <a:xfrm>
            <a:off x="131065" y="2258394"/>
            <a:ext cx="1350050" cy="1143070"/>
          </a:xfrm>
          <a:prstGeom prst="rect">
            <a:avLst/>
          </a:prstGeom>
          <a:noFill/>
        </p:spPr>
        <p:txBody>
          <a:bodyPr wrap="none" rtlCol="0">
            <a:spAutoFit/>
          </a:bodyPr>
          <a:lstStyle/>
          <a:p>
            <a:pPr algn="ctr" defTabSz="457200">
              <a:lnSpc>
                <a:spcPct val="70000"/>
              </a:lnSpc>
            </a:pPr>
            <a:r>
              <a:rPr lang="en-US" sz="2400" dirty="0">
                <a:solidFill>
                  <a:srgbClr val="ED7D31">
                    <a:lumMod val="50000"/>
                  </a:srgbClr>
                </a:solidFill>
                <a:latin typeface="Calibri" panose="020F0502020204030204"/>
              </a:rPr>
              <a:t>Temporal</a:t>
            </a:r>
            <a:br>
              <a:rPr lang="en-US" sz="2400" dirty="0">
                <a:solidFill>
                  <a:srgbClr val="ED7D31">
                    <a:lumMod val="50000"/>
                  </a:srgbClr>
                </a:solidFill>
                <a:latin typeface="Calibri" panose="020F0502020204030204"/>
              </a:rPr>
            </a:br>
            <a:r>
              <a:rPr lang="en-US" sz="2400" dirty="0">
                <a:solidFill>
                  <a:srgbClr val="ED7D31">
                    <a:lumMod val="50000"/>
                  </a:srgbClr>
                </a:solidFill>
                <a:latin typeface="Calibri" panose="020F0502020204030204"/>
              </a:rPr>
              <a:t>Requests</a:t>
            </a:r>
          </a:p>
          <a:p>
            <a:pPr algn="ctr" defTabSz="457200">
              <a:lnSpc>
                <a:spcPct val="70000"/>
              </a:lnSpc>
            </a:pPr>
            <a:r>
              <a:rPr lang="en-US" sz="2400" dirty="0">
                <a:solidFill>
                  <a:srgbClr val="ED7D31">
                    <a:lumMod val="50000"/>
                  </a:srgbClr>
                </a:solidFill>
                <a:latin typeface="Calibri" panose="020F0502020204030204"/>
              </a:rPr>
              <a:t>per </a:t>
            </a:r>
          </a:p>
          <a:p>
            <a:pPr algn="ctr" defTabSz="457200">
              <a:lnSpc>
                <a:spcPct val="70000"/>
              </a:lnSpc>
            </a:pPr>
            <a:r>
              <a:rPr lang="en-US" sz="2400" dirty="0">
                <a:solidFill>
                  <a:srgbClr val="ED7D31">
                    <a:lumMod val="50000"/>
                  </a:srgbClr>
                </a:solidFill>
                <a:latin typeface="Calibri" panose="020F0502020204030204"/>
              </a:rPr>
              <a:t>Group</a:t>
            </a:r>
          </a:p>
        </p:txBody>
      </p:sp>
      <p:sp>
        <p:nvSpPr>
          <p:cNvPr id="258" name="TextBox 257">
            <a:extLst>
              <a:ext uri="{FF2B5EF4-FFF2-40B4-BE49-F238E27FC236}">
                <a16:creationId xmlns:a16="http://schemas.microsoft.com/office/drawing/2014/main" id="{8378B48C-7A0B-2CB0-79FD-3B2C0A936FF6}"/>
              </a:ext>
            </a:extLst>
          </p:cNvPr>
          <p:cNvSpPr txBox="1"/>
          <p:nvPr/>
        </p:nvSpPr>
        <p:spPr>
          <a:xfrm>
            <a:off x="71651" y="3756724"/>
            <a:ext cx="1087877" cy="626005"/>
          </a:xfrm>
          <a:prstGeom prst="rect">
            <a:avLst/>
          </a:prstGeom>
          <a:noFill/>
        </p:spPr>
        <p:txBody>
          <a:bodyPr wrap="square">
            <a:spAutoFit/>
          </a:bodyPr>
          <a:lstStyle/>
          <a:p>
            <a:pPr defTabSz="457200">
              <a:lnSpc>
                <a:spcPct val="70000"/>
              </a:lnSpc>
            </a:pPr>
            <a:r>
              <a:rPr lang="en-US" sz="2400" dirty="0">
                <a:solidFill>
                  <a:srgbClr val="ED7D31">
                    <a:lumMod val="50000"/>
                  </a:srgbClr>
                </a:solidFill>
                <a:latin typeface="Calibri" panose="020F0502020204030204"/>
              </a:rPr>
              <a:t>#Work</a:t>
            </a:r>
            <a:br>
              <a:rPr lang="en-US" sz="2400" dirty="0">
                <a:solidFill>
                  <a:srgbClr val="ED7D31">
                    <a:lumMod val="50000"/>
                  </a:srgbClr>
                </a:solidFill>
                <a:latin typeface="Calibri" panose="020F0502020204030204"/>
              </a:rPr>
            </a:br>
            <a:r>
              <a:rPr lang="en-US" sz="2400" dirty="0">
                <a:solidFill>
                  <a:srgbClr val="ED7D31">
                    <a:lumMod val="50000"/>
                  </a:srgbClr>
                </a:solidFill>
                <a:latin typeface="Calibri" panose="020F0502020204030204"/>
              </a:rPr>
              <a:t>Groups</a:t>
            </a:r>
          </a:p>
        </p:txBody>
      </p:sp>
      <p:sp>
        <p:nvSpPr>
          <p:cNvPr id="259" name="Oval 258">
            <a:extLst>
              <a:ext uri="{FF2B5EF4-FFF2-40B4-BE49-F238E27FC236}">
                <a16:creationId xmlns:a16="http://schemas.microsoft.com/office/drawing/2014/main" id="{F56BB06D-31DE-7AEA-D619-E6B2A2403E07}"/>
              </a:ext>
            </a:extLst>
          </p:cNvPr>
          <p:cNvSpPr/>
          <p:nvPr/>
        </p:nvSpPr>
        <p:spPr>
          <a:xfrm>
            <a:off x="966471" y="3564813"/>
            <a:ext cx="711878" cy="395432"/>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56</a:t>
            </a:r>
          </a:p>
        </p:txBody>
      </p:sp>
      <p:sp>
        <p:nvSpPr>
          <p:cNvPr id="261" name="Oval 260">
            <a:extLst>
              <a:ext uri="{FF2B5EF4-FFF2-40B4-BE49-F238E27FC236}">
                <a16:creationId xmlns:a16="http://schemas.microsoft.com/office/drawing/2014/main" id="{B5D1B90F-194D-CCC7-23FB-D6CCF0F7857B}"/>
              </a:ext>
            </a:extLst>
          </p:cNvPr>
          <p:cNvSpPr/>
          <p:nvPr/>
        </p:nvSpPr>
        <p:spPr>
          <a:xfrm>
            <a:off x="2393441" y="3138738"/>
            <a:ext cx="361323" cy="303155"/>
          </a:xfrm>
          <a:prstGeom prst="ellipse">
            <a:avLst/>
          </a:prstGeom>
          <a:solidFill>
            <a:srgbClr val="FFB7B7"/>
          </a:solidFill>
          <a:ln w="57150" cap="flat" cmpd="sng" algn="ctr">
            <a:solidFill>
              <a:srgbClr val="FF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2</a:t>
            </a:r>
          </a:p>
        </p:txBody>
      </p:sp>
      <p:sp>
        <p:nvSpPr>
          <p:cNvPr id="262" name="TextBox 261">
            <a:extLst>
              <a:ext uri="{FF2B5EF4-FFF2-40B4-BE49-F238E27FC236}">
                <a16:creationId xmlns:a16="http://schemas.microsoft.com/office/drawing/2014/main" id="{81E9D0EC-4FB4-A3B3-8875-20B7C9D050BD}"/>
              </a:ext>
            </a:extLst>
          </p:cNvPr>
          <p:cNvSpPr txBox="1"/>
          <p:nvPr/>
        </p:nvSpPr>
        <p:spPr>
          <a:xfrm>
            <a:off x="1197447" y="4149045"/>
            <a:ext cx="1317717" cy="626005"/>
          </a:xfrm>
          <a:prstGeom prst="rect">
            <a:avLst/>
          </a:prstGeom>
          <a:noFill/>
        </p:spPr>
        <p:txBody>
          <a:bodyPr wrap="square">
            <a:spAutoFit/>
          </a:bodyPr>
          <a:lstStyle/>
          <a:p>
            <a:pPr algn="ctr" defTabSz="457200">
              <a:lnSpc>
                <a:spcPct val="70000"/>
              </a:lnSpc>
            </a:pPr>
            <a:r>
              <a:rPr lang="en-US" sz="2400" dirty="0">
                <a:solidFill>
                  <a:srgbClr val="7030A0"/>
                </a:solidFill>
                <a:latin typeface="Calibri" panose="020F0502020204030204"/>
              </a:rPr>
              <a:t>#Unicast Links</a:t>
            </a:r>
          </a:p>
        </p:txBody>
      </p:sp>
      <p:sp>
        <p:nvSpPr>
          <p:cNvPr id="263" name="Oval 262">
            <a:extLst>
              <a:ext uri="{FF2B5EF4-FFF2-40B4-BE49-F238E27FC236}">
                <a16:creationId xmlns:a16="http://schemas.microsoft.com/office/drawing/2014/main" id="{19720963-E1B8-40A4-CCAC-61F1F90CAE9F}"/>
              </a:ext>
            </a:extLst>
          </p:cNvPr>
          <p:cNvSpPr/>
          <p:nvPr/>
        </p:nvSpPr>
        <p:spPr>
          <a:xfrm>
            <a:off x="1542586" y="3120246"/>
            <a:ext cx="591730" cy="342924"/>
          </a:xfrm>
          <a:prstGeom prst="ellipse">
            <a:avLst/>
          </a:prstGeom>
          <a:solidFill>
            <a:srgbClr val="FFB7B7"/>
          </a:solidFill>
          <a:ln w="57150" cap="flat" cmpd="sng" algn="ctr">
            <a:solidFill>
              <a:srgbClr val="FF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64" name="Straight Arrow Connector 263">
            <a:extLst>
              <a:ext uri="{FF2B5EF4-FFF2-40B4-BE49-F238E27FC236}">
                <a16:creationId xmlns:a16="http://schemas.microsoft.com/office/drawing/2014/main" id="{8E6F4EE3-D708-BEDC-DD44-7A9DE2924ECF}"/>
              </a:ext>
            </a:extLst>
          </p:cNvPr>
          <p:cNvCxnSpPr>
            <a:cxnSpLocks/>
            <a:stCxn id="265" idx="7"/>
            <a:endCxn id="695" idx="2"/>
          </p:cNvCxnSpPr>
          <p:nvPr/>
        </p:nvCxnSpPr>
        <p:spPr>
          <a:xfrm flipV="1">
            <a:off x="1797687" y="2603794"/>
            <a:ext cx="342427" cy="67368"/>
          </a:xfrm>
          <a:prstGeom prst="straightConnector1">
            <a:avLst/>
          </a:prstGeom>
          <a:noFill/>
          <a:ln w="57150" cap="flat" cmpd="sng" algn="ctr">
            <a:solidFill>
              <a:srgbClr val="FF0000"/>
            </a:solidFill>
            <a:prstDash val="solid"/>
            <a:miter lim="800000"/>
            <a:tailEnd type="triangle"/>
          </a:ln>
          <a:effectLst/>
        </p:spPr>
      </p:cxnSp>
      <p:sp>
        <p:nvSpPr>
          <p:cNvPr id="265" name="Oval 264">
            <a:extLst>
              <a:ext uri="{FF2B5EF4-FFF2-40B4-BE49-F238E27FC236}">
                <a16:creationId xmlns:a16="http://schemas.microsoft.com/office/drawing/2014/main" id="{50CC2A4B-91A3-83DD-BBEC-8B1CAD319F44}"/>
              </a:ext>
            </a:extLst>
          </p:cNvPr>
          <p:cNvSpPr/>
          <p:nvPr/>
        </p:nvSpPr>
        <p:spPr>
          <a:xfrm>
            <a:off x="1366723" y="2615252"/>
            <a:ext cx="504906" cy="381780"/>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67" name="Straight Arrow Connector 266">
            <a:extLst>
              <a:ext uri="{FF2B5EF4-FFF2-40B4-BE49-F238E27FC236}">
                <a16:creationId xmlns:a16="http://schemas.microsoft.com/office/drawing/2014/main" id="{C3091CEE-4835-646B-D056-BACF7EA8FECC}"/>
              </a:ext>
            </a:extLst>
          </p:cNvPr>
          <p:cNvCxnSpPr>
            <a:cxnSpLocks/>
            <a:stCxn id="263" idx="7"/>
            <a:endCxn id="695" idx="3"/>
          </p:cNvCxnSpPr>
          <p:nvPr/>
        </p:nvCxnSpPr>
        <p:spPr>
          <a:xfrm flipV="1">
            <a:off x="2047659" y="2748653"/>
            <a:ext cx="235221" cy="421813"/>
          </a:xfrm>
          <a:prstGeom prst="straightConnector1">
            <a:avLst/>
          </a:prstGeom>
          <a:noFill/>
          <a:ln w="57150" cap="flat" cmpd="sng" algn="ctr">
            <a:solidFill>
              <a:srgbClr val="FF0000"/>
            </a:solidFill>
            <a:prstDash val="solid"/>
            <a:miter lim="800000"/>
            <a:tailEnd type="triangle"/>
          </a:ln>
          <a:effectLst/>
        </p:spPr>
      </p:cxnSp>
      <p:cxnSp>
        <p:nvCxnSpPr>
          <p:cNvPr id="269" name="Straight Arrow Connector 268">
            <a:extLst>
              <a:ext uri="{FF2B5EF4-FFF2-40B4-BE49-F238E27FC236}">
                <a16:creationId xmlns:a16="http://schemas.microsoft.com/office/drawing/2014/main" id="{921E745F-963B-A9A0-D858-589A8C37DE4B}"/>
              </a:ext>
            </a:extLst>
          </p:cNvPr>
          <p:cNvCxnSpPr>
            <a:cxnSpLocks/>
            <a:stCxn id="259" idx="0"/>
            <a:endCxn id="263" idx="3"/>
          </p:cNvCxnSpPr>
          <p:nvPr/>
        </p:nvCxnSpPr>
        <p:spPr>
          <a:xfrm flipV="1">
            <a:off x="1322410" y="3412950"/>
            <a:ext cx="306833" cy="151863"/>
          </a:xfrm>
          <a:prstGeom prst="straightConnector1">
            <a:avLst/>
          </a:prstGeom>
          <a:noFill/>
          <a:ln w="6350" cap="flat" cmpd="sng" algn="ctr">
            <a:solidFill>
              <a:sysClr val="windowText" lastClr="000000"/>
            </a:solidFill>
            <a:prstDash val="solid"/>
            <a:miter lim="800000"/>
            <a:tailEnd type="triangle"/>
          </a:ln>
          <a:effectLst/>
        </p:spPr>
      </p:cxnSp>
      <p:cxnSp>
        <p:nvCxnSpPr>
          <p:cNvPr id="270" name="Straight Arrow Connector 269">
            <a:extLst>
              <a:ext uri="{FF2B5EF4-FFF2-40B4-BE49-F238E27FC236}">
                <a16:creationId xmlns:a16="http://schemas.microsoft.com/office/drawing/2014/main" id="{81471B16-5501-E5C0-132F-9A6C9A05CBD5}"/>
              </a:ext>
            </a:extLst>
          </p:cNvPr>
          <p:cNvCxnSpPr>
            <a:cxnSpLocks/>
            <a:stCxn id="852" idx="1"/>
            <a:endCxn id="263" idx="3"/>
          </p:cNvCxnSpPr>
          <p:nvPr/>
        </p:nvCxnSpPr>
        <p:spPr>
          <a:xfrm flipH="1" flipV="1">
            <a:off x="1629243" y="3412950"/>
            <a:ext cx="274867" cy="316073"/>
          </a:xfrm>
          <a:prstGeom prst="straightConnector1">
            <a:avLst/>
          </a:prstGeom>
          <a:noFill/>
          <a:ln w="57150" cap="flat" cmpd="sng" algn="ctr">
            <a:solidFill>
              <a:srgbClr val="FF0000"/>
            </a:solidFill>
            <a:prstDash val="solid"/>
            <a:miter lim="800000"/>
            <a:tailEnd type="triangle"/>
          </a:ln>
          <a:effectLst/>
        </p:spPr>
      </p:cxnSp>
      <p:cxnSp>
        <p:nvCxnSpPr>
          <p:cNvPr id="271" name="Straight Arrow Connector 270">
            <a:extLst>
              <a:ext uri="{FF2B5EF4-FFF2-40B4-BE49-F238E27FC236}">
                <a16:creationId xmlns:a16="http://schemas.microsoft.com/office/drawing/2014/main" id="{235DFA60-B26B-D665-DF46-DA7528F7B7FA}"/>
              </a:ext>
            </a:extLst>
          </p:cNvPr>
          <p:cNvCxnSpPr>
            <a:cxnSpLocks/>
            <a:stCxn id="256" idx="0"/>
            <a:endCxn id="261" idx="4"/>
          </p:cNvCxnSpPr>
          <p:nvPr/>
        </p:nvCxnSpPr>
        <p:spPr>
          <a:xfrm flipH="1" flipV="1">
            <a:off x="2574103" y="3441893"/>
            <a:ext cx="50728" cy="306381"/>
          </a:xfrm>
          <a:prstGeom prst="straightConnector1">
            <a:avLst/>
          </a:prstGeom>
          <a:noFill/>
          <a:ln w="12700" cap="flat" cmpd="sng" algn="ctr">
            <a:solidFill>
              <a:schemeClr val="tx1"/>
            </a:solidFill>
            <a:prstDash val="solid"/>
            <a:miter lim="800000"/>
            <a:tailEnd type="triangle"/>
          </a:ln>
          <a:effectLst/>
        </p:spPr>
      </p:cxnSp>
      <p:sp>
        <p:nvSpPr>
          <p:cNvPr id="272" name="Oval 271">
            <a:extLst>
              <a:ext uri="{FF2B5EF4-FFF2-40B4-BE49-F238E27FC236}">
                <a16:creationId xmlns:a16="http://schemas.microsoft.com/office/drawing/2014/main" id="{13EF3552-849C-0B1B-3D96-BE2728FE61AF}"/>
              </a:ext>
            </a:extLst>
          </p:cNvPr>
          <p:cNvSpPr/>
          <p:nvPr/>
        </p:nvSpPr>
        <p:spPr>
          <a:xfrm>
            <a:off x="4064557" y="4839032"/>
            <a:ext cx="510722" cy="389941"/>
          </a:xfrm>
          <a:prstGeom prst="ellipse">
            <a:avLst/>
          </a:prstGeom>
          <a:solidFill>
            <a:srgbClr val="DEBDFF"/>
          </a:solidFill>
          <a:ln w="57150" cap="flat" cmpd="sng" algn="ctr">
            <a:solidFill>
              <a:srgbClr val="FF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73" name="Straight Arrow Connector 272">
            <a:extLst>
              <a:ext uri="{FF2B5EF4-FFF2-40B4-BE49-F238E27FC236}">
                <a16:creationId xmlns:a16="http://schemas.microsoft.com/office/drawing/2014/main" id="{E5CF540C-ED5C-8AC9-C5DF-937E9C3BF18C}"/>
              </a:ext>
            </a:extLst>
          </p:cNvPr>
          <p:cNvCxnSpPr>
            <a:cxnSpLocks/>
            <a:stCxn id="272" idx="2"/>
            <a:endCxn id="261" idx="5"/>
          </p:cNvCxnSpPr>
          <p:nvPr/>
        </p:nvCxnSpPr>
        <p:spPr>
          <a:xfrm flipH="1" flipV="1">
            <a:off x="2701849" y="3397497"/>
            <a:ext cx="1362708" cy="1636506"/>
          </a:xfrm>
          <a:prstGeom prst="straightConnector1">
            <a:avLst/>
          </a:prstGeom>
          <a:noFill/>
          <a:ln w="57150" cap="flat" cmpd="sng" algn="ctr">
            <a:solidFill>
              <a:srgbClr val="FF0000"/>
            </a:solidFill>
            <a:prstDash val="solid"/>
            <a:miter lim="800000"/>
            <a:tailEnd type="triangle"/>
          </a:ln>
          <a:effectLst/>
        </p:spPr>
      </p:cxnSp>
      <p:sp>
        <p:nvSpPr>
          <p:cNvPr id="274" name="TextBox 273">
            <a:extLst>
              <a:ext uri="{FF2B5EF4-FFF2-40B4-BE49-F238E27FC236}">
                <a16:creationId xmlns:a16="http://schemas.microsoft.com/office/drawing/2014/main" id="{0E1383D8-EB3E-CC26-9FE2-C6922087150F}"/>
              </a:ext>
            </a:extLst>
          </p:cNvPr>
          <p:cNvSpPr txBox="1"/>
          <p:nvPr/>
        </p:nvSpPr>
        <p:spPr>
          <a:xfrm>
            <a:off x="2641575" y="5313267"/>
            <a:ext cx="2887265" cy="626005"/>
          </a:xfrm>
          <a:prstGeom prst="rect">
            <a:avLst/>
          </a:prstGeom>
          <a:noFill/>
        </p:spPr>
        <p:txBody>
          <a:bodyPr wrap="none" rtlCol="0">
            <a:spAutoFit/>
          </a:bodyPr>
          <a:lstStyle/>
          <a:p>
            <a:pPr defTabSz="457200">
              <a:lnSpc>
                <a:spcPct val="70000"/>
              </a:lnSpc>
            </a:pPr>
            <a:r>
              <a:rPr lang="en-US" sz="2400" dirty="0">
                <a:solidFill>
                  <a:srgbClr val="7030A0"/>
                </a:solidFill>
                <a:latin typeface="Calibri" panose="020F0502020204030204"/>
              </a:rPr>
              <a:t>Bit-Width for all </a:t>
            </a:r>
            <a:r>
              <a:rPr lang="en-US" sz="2400" dirty="0" err="1">
                <a:solidFill>
                  <a:srgbClr val="7030A0"/>
                </a:solidFill>
                <a:latin typeface="Calibri" panose="020F0502020204030204"/>
              </a:rPr>
              <a:t>NoCs</a:t>
            </a:r>
            <a:br>
              <a:rPr lang="en-US" sz="2400" dirty="0">
                <a:solidFill>
                  <a:srgbClr val="7030A0"/>
                </a:solidFill>
                <a:latin typeface="Calibri" panose="020F0502020204030204"/>
              </a:rPr>
            </a:br>
            <a:r>
              <a:rPr lang="en-US" sz="2400" dirty="0">
                <a:solidFill>
                  <a:srgbClr val="7030A0"/>
                </a:solidFill>
                <a:latin typeface="Calibri" panose="020F0502020204030204"/>
              </a:rPr>
              <a:t>(in Bytes)</a:t>
            </a:r>
          </a:p>
        </p:txBody>
      </p:sp>
      <p:sp>
        <p:nvSpPr>
          <p:cNvPr id="275" name="Right Brace 202">
            <a:extLst>
              <a:ext uri="{FF2B5EF4-FFF2-40B4-BE49-F238E27FC236}">
                <a16:creationId xmlns:a16="http://schemas.microsoft.com/office/drawing/2014/main" id="{93896731-5639-19E3-1A3B-B3976E1AD509}"/>
              </a:ext>
            </a:extLst>
          </p:cNvPr>
          <p:cNvSpPr/>
          <p:nvPr/>
        </p:nvSpPr>
        <p:spPr>
          <a:xfrm rot="16200000" flipH="1" flipV="1">
            <a:off x="1665695" y="3456416"/>
            <a:ext cx="444886" cy="3238131"/>
          </a:xfrm>
          <a:custGeom>
            <a:avLst/>
            <a:gdLst>
              <a:gd name="connsiteX0" fmla="*/ 0 w 1006596"/>
              <a:gd name="connsiteY0" fmla="*/ 0 h 3282308"/>
              <a:gd name="connsiteX1" fmla="*/ 503298 w 1006596"/>
              <a:gd name="connsiteY1" fmla="*/ 52655 h 3282308"/>
              <a:gd name="connsiteX2" fmla="*/ 503298 w 1006596"/>
              <a:gd name="connsiteY2" fmla="*/ 1674660 h 3282308"/>
              <a:gd name="connsiteX3" fmla="*/ 1006596 w 1006596"/>
              <a:gd name="connsiteY3" fmla="*/ 1727315 h 3282308"/>
              <a:gd name="connsiteX4" fmla="*/ 503298 w 1006596"/>
              <a:gd name="connsiteY4" fmla="*/ 1779970 h 3282308"/>
              <a:gd name="connsiteX5" fmla="*/ 503298 w 1006596"/>
              <a:gd name="connsiteY5" fmla="*/ 3229653 h 3282308"/>
              <a:gd name="connsiteX6" fmla="*/ 0 w 1006596"/>
              <a:gd name="connsiteY6" fmla="*/ 3282308 h 3282308"/>
              <a:gd name="connsiteX7" fmla="*/ 0 w 1006596"/>
              <a:gd name="connsiteY7" fmla="*/ 0 h 3282308"/>
              <a:gd name="connsiteX0" fmla="*/ 0 w 1006596"/>
              <a:gd name="connsiteY0" fmla="*/ 0 h 3282308"/>
              <a:gd name="connsiteX1" fmla="*/ 503298 w 1006596"/>
              <a:gd name="connsiteY1" fmla="*/ 52655 h 3282308"/>
              <a:gd name="connsiteX2" fmla="*/ 503298 w 1006596"/>
              <a:gd name="connsiteY2" fmla="*/ 1674660 h 3282308"/>
              <a:gd name="connsiteX3" fmla="*/ 1006596 w 1006596"/>
              <a:gd name="connsiteY3" fmla="*/ 1727315 h 3282308"/>
              <a:gd name="connsiteX4" fmla="*/ 503298 w 1006596"/>
              <a:gd name="connsiteY4" fmla="*/ 1779970 h 3282308"/>
              <a:gd name="connsiteX5" fmla="*/ 503298 w 1006596"/>
              <a:gd name="connsiteY5" fmla="*/ 3229653 h 3282308"/>
              <a:gd name="connsiteX6" fmla="*/ 0 w 1006596"/>
              <a:gd name="connsiteY6" fmla="*/ 3282308 h 3282308"/>
              <a:gd name="connsiteX0" fmla="*/ 0 w 1006596"/>
              <a:gd name="connsiteY0" fmla="*/ 0 h 3282308"/>
              <a:gd name="connsiteX1" fmla="*/ 503298 w 1006596"/>
              <a:gd name="connsiteY1" fmla="*/ 52655 h 3282308"/>
              <a:gd name="connsiteX2" fmla="*/ 503298 w 1006596"/>
              <a:gd name="connsiteY2" fmla="*/ 1674660 h 3282308"/>
              <a:gd name="connsiteX3" fmla="*/ 1006596 w 1006596"/>
              <a:gd name="connsiteY3" fmla="*/ 1727315 h 3282308"/>
              <a:gd name="connsiteX4" fmla="*/ 503298 w 1006596"/>
              <a:gd name="connsiteY4" fmla="*/ 1779970 h 3282308"/>
              <a:gd name="connsiteX5" fmla="*/ 503298 w 1006596"/>
              <a:gd name="connsiteY5" fmla="*/ 3229653 h 3282308"/>
              <a:gd name="connsiteX6" fmla="*/ 0 w 1006596"/>
              <a:gd name="connsiteY6" fmla="*/ 3282308 h 3282308"/>
              <a:gd name="connsiteX7" fmla="*/ 0 w 1006596"/>
              <a:gd name="connsiteY7" fmla="*/ 0 h 3282308"/>
              <a:gd name="connsiteX0" fmla="*/ 0 w 1006596"/>
              <a:gd name="connsiteY0" fmla="*/ 0 h 3282308"/>
              <a:gd name="connsiteX1" fmla="*/ 503298 w 1006596"/>
              <a:gd name="connsiteY1" fmla="*/ 52655 h 3282308"/>
              <a:gd name="connsiteX2" fmla="*/ 503298 w 1006596"/>
              <a:gd name="connsiteY2" fmla="*/ 1674660 h 3282308"/>
              <a:gd name="connsiteX3" fmla="*/ 766372 w 1006596"/>
              <a:gd name="connsiteY3" fmla="*/ 1718121 h 3282308"/>
              <a:gd name="connsiteX4" fmla="*/ 503298 w 1006596"/>
              <a:gd name="connsiteY4" fmla="*/ 1779970 h 3282308"/>
              <a:gd name="connsiteX5" fmla="*/ 503298 w 1006596"/>
              <a:gd name="connsiteY5" fmla="*/ 3229653 h 3282308"/>
              <a:gd name="connsiteX6" fmla="*/ 0 w 1006596"/>
              <a:gd name="connsiteY6" fmla="*/ 3282308 h 328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6596" h="3282308" stroke="0" extrusionOk="0">
                <a:moveTo>
                  <a:pt x="0" y="0"/>
                </a:moveTo>
                <a:cubicBezTo>
                  <a:pt x="277964" y="0"/>
                  <a:pt x="503298" y="23574"/>
                  <a:pt x="503298" y="52655"/>
                </a:cubicBezTo>
                <a:lnTo>
                  <a:pt x="503298" y="1674660"/>
                </a:lnTo>
                <a:cubicBezTo>
                  <a:pt x="503298" y="1703741"/>
                  <a:pt x="728632" y="1727315"/>
                  <a:pt x="1006596" y="1727315"/>
                </a:cubicBezTo>
                <a:cubicBezTo>
                  <a:pt x="728632" y="1727315"/>
                  <a:pt x="503298" y="1750889"/>
                  <a:pt x="503298" y="1779970"/>
                </a:cubicBezTo>
                <a:lnTo>
                  <a:pt x="503298" y="3229653"/>
                </a:lnTo>
                <a:cubicBezTo>
                  <a:pt x="503298" y="3258734"/>
                  <a:pt x="277964" y="3282308"/>
                  <a:pt x="0" y="3282308"/>
                </a:cubicBezTo>
                <a:lnTo>
                  <a:pt x="0" y="0"/>
                </a:lnTo>
                <a:close/>
              </a:path>
              <a:path w="1006596" h="3282308" fill="none">
                <a:moveTo>
                  <a:pt x="0" y="0"/>
                </a:moveTo>
                <a:cubicBezTo>
                  <a:pt x="277964" y="0"/>
                  <a:pt x="503298" y="23574"/>
                  <a:pt x="503298" y="52655"/>
                </a:cubicBezTo>
                <a:lnTo>
                  <a:pt x="503298" y="1674660"/>
                </a:lnTo>
                <a:cubicBezTo>
                  <a:pt x="503298" y="1703741"/>
                  <a:pt x="488408" y="1718121"/>
                  <a:pt x="766372" y="1718121"/>
                </a:cubicBezTo>
                <a:cubicBezTo>
                  <a:pt x="488408" y="1718121"/>
                  <a:pt x="503298" y="1750889"/>
                  <a:pt x="503298" y="1779970"/>
                </a:cubicBezTo>
                <a:lnTo>
                  <a:pt x="503298" y="3229653"/>
                </a:lnTo>
                <a:cubicBezTo>
                  <a:pt x="503298" y="3258734"/>
                  <a:pt x="277964" y="3282308"/>
                  <a:pt x="0" y="3282308"/>
                </a:cubicBezTo>
              </a:path>
            </a:pathLst>
          </a:custGeom>
          <a:noFill/>
          <a:ln w="19050" cap="flat" cmpd="sng" algn="ctr">
            <a:solidFill>
              <a:srgbClr val="ED7D31">
                <a:lumMod val="50000"/>
              </a:srgbClr>
            </a:solidFill>
            <a:prstDash val="solid"/>
            <a:miter lim="800000"/>
            <a:headEnd type="triangle" w="med" len="med"/>
            <a:tailEnd type="triangle"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6" name="TextBox 275">
            <a:extLst>
              <a:ext uri="{FF2B5EF4-FFF2-40B4-BE49-F238E27FC236}">
                <a16:creationId xmlns:a16="http://schemas.microsoft.com/office/drawing/2014/main" id="{ABA174C1-012E-3405-2729-11DB0AE5965F}"/>
              </a:ext>
            </a:extLst>
          </p:cNvPr>
          <p:cNvSpPr txBox="1"/>
          <p:nvPr/>
        </p:nvSpPr>
        <p:spPr>
          <a:xfrm>
            <a:off x="1378052" y="4608474"/>
            <a:ext cx="870751" cy="461665"/>
          </a:xfrm>
          <a:prstGeom prst="rect">
            <a:avLst/>
          </a:prstGeom>
          <a:noFill/>
        </p:spPr>
        <p:txBody>
          <a:bodyPr wrap="none" rtlCol="0">
            <a:spAutoFit/>
          </a:bodyPr>
          <a:lstStyle/>
          <a:p>
            <a:pPr defTabSz="457200"/>
            <a:r>
              <a:rPr lang="en-US" sz="2400" b="1" dirty="0">
                <a:solidFill>
                  <a:srgbClr val="ED7D31">
                    <a:lumMod val="50000"/>
                  </a:srgbClr>
                </a:solidFill>
                <a:latin typeface="Calibri" panose="020F0502020204030204"/>
              </a:rPr>
              <a:t>NoC1</a:t>
            </a:r>
          </a:p>
        </p:txBody>
      </p:sp>
      <p:sp>
        <p:nvSpPr>
          <p:cNvPr id="277" name="Oval 276">
            <a:extLst>
              <a:ext uri="{FF2B5EF4-FFF2-40B4-BE49-F238E27FC236}">
                <a16:creationId xmlns:a16="http://schemas.microsoft.com/office/drawing/2014/main" id="{EF65CBAD-947E-71ED-DD18-C13C760C0277}"/>
              </a:ext>
            </a:extLst>
          </p:cNvPr>
          <p:cNvSpPr/>
          <p:nvPr/>
        </p:nvSpPr>
        <p:spPr>
          <a:xfrm>
            <a:off x="4174210" y="3731290"/>
            <a:ext cx="397509" cy="303155"/>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8" name="Oval 277">
            <a:extLst>
              <a:ext uri="{FF2B5EF4-FFF2-40B4-BE49-F238E27FC236}">
                <a16:creationId xmlns:a16="http://schemas.microsoft.com/office/drawing/2014/main" id="{D1AAE5B8-CB58-71A3-04DA-3AEBD62619F1}"/>
              </a:ext>
            </a:extLst>
          </p:cNvPr>
          <p:cNvSpPr/>
          <p:nvPr/>
        </p:nvSpPr>
        <p:spPr>
          <a:xfrm>
            <a:off x="3412962" y="3808667"/>
            <a:ext cx="376536" cy="295835"/>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9" name="Oval 278">
            <a:extLst>
              <a:ext uri="{FF2B5EF4-FFF2-40B4-BE49-F238E27FC236}">
                <a16:creationId xmlns:a16="http://schemas.microsoft.com/office/drawing/2014/main" id="{1E558FA5-6523-D055-3997-F402F248D28B}"/>
              </a:ext>
            </a:extLst>
          </p:cNvPr>
          <p:cNvSpPr/>
          <p:nvPr/>
        </p:nvSpPr>
        <p:spPr>
          <a:xfrm>
            <a:off x="3820867" y="4050278"/>
            <a:ext cx="424352" cy="332703"/>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80" name="Oval 279">
            <a:extLst>
              <a:ext uri="{FF2B5EF4-FFF2-40B4-BE49-F238E27FC236}">
                <a16:creationId xmlns:a16="http://schemas.microsoft.com/office/drawing/2014/main" id="{FA549EAC-25FA-5870-C4F9-549321E104D3}"/>
              </a:ext>
            </a:extLst>
          </p:cNvPr>
          <p:cNvSpPr/>
          <p:nvPr/>
        </p:nvSpPr>
        <p:spPr>
          <a:xfrm>
            <a:off x="4575279" y="3459600"/>
            <a:ext cx="422380" cy="302550"/>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81" name="Oval 280">
            <a:extLst>
              <a:ext uri="{FF2B5EF4-FFF2-40B4-BE49-F238E27FC236}">
                <a16:creationId xmlns:a16="http://schemas.microsoft.com/office/drawing/2014/main" id="{F4FD4DC4-A116-FDBF-0518-A6FFECF74548}"/>
              </a:ext>
            </a:extLst>
          </p:cNvPr>
          <p:cNvSpPr/>
          <p:nvPr/>
        </p:nvSpPr>
        <p:spPr>
          <a:xfrm>
            <a:off x="3817743" y="3488881"/>
            <a:ext cx="361323" cy="303155"/>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1</a:t>
            </a:r>
          </a:p>
        </p:txBody>
      </p:sp>
      <p:cxnSp>
        <p:nvCxnSpPr>
          <p:cNvPr id="282" name="Straight Arrow Connector 281">
            <a:extLst>
              <a:ext uri="{FF2B5EF4-FFF2-40B4-BE49-F238E27FC236}">
                <a16:creationId xmlns:a16="http://schemas.microsoft.com/office/drawing/2014/main" id="{91F01A14-4BC9-2BFC-D71C-FE24DB866D64}"/>
              </a:ext>
            </a:extLst>
          </p:cNvPr>
          <p:cNvCxnSpPr>
            <a:cxnSpLocks/>
            <a:stCxn id="283" idx="7"/>
            <a:endCxn id="699" idx="3"/>
          </p:cNvCxnSpPr>
          <p:nvPr/>
        </p:nvCxnSpPr>
        <p:spPr>
          <a:xfrm flipV="1">
            <a:off x="3441094" y="3225364"/>
            <a:ext cx="308385" cy="83085"/>
          </a:xfrm>
          <a:prstGeom prst="straightConnector1">
            <a:avLst/>
          </a:prstGeom>
          <a:noFill/>
          <a:ln w="6350" cap="flat" cmpd="sng" algn="ctr">
            <a:solidFill>
              <a:sysClr val="windowText" lastClr="000000"/>
            </a:solidFill>
            <a:prstDash val="solid"/>
            <a:miter lim="800000"/>
            <a:tailEnd type="triangle"/>
          </a:ln>
          <a:effectLst/>
        </p:spPr>
      </p:cxnSp>
      <p:sp>
        <p:nvSpPr>
          <p:cNvPr id="283" name="Oval 282">
            <a:extLst>
              <a:ext uri="{FF2B5EF4-FFF2-40B4-BE49-F238E27FC236}">
                <a16:creationId xmlns:a16="http://schemas.microsoft.com/office/drawing/2014/main" id="{5BFF2A44-528F-6216-5464-3E94677F1190}"/>
              </a:ext>
            </a:extLst>
          </p:cNvPr>
          <p:cNvSpPr/>
          <p:nvPr/>
        </p:nvSpPr>
        <p:spPr>
          <a:xfrm>
            <a:off x="3072645" y="3252539"/>
            <a:ext cx="431665" cy="381780"/>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85" name="Straight Arrow Connector 284">
            <a:extLst>
              <a:ext uri="{FF2B5EF4-FFF2-40B4-BE49-F238E27FC236}">
                <a16:creationId xmlns:a16="http://schemas.microsoft.com/office/drawing/2014/main" id="{A856DF0D-6B3E-D802-5342-277F310C5974}"/>
              </a:ext>
            </a:extLst>
          </p:cNvPr>
          <p:cNvCxnSpPr>
            <a:cxnSpLocks/>
            <a:stCxn id="281" idx="0"/>
            <a:endCxn id="699" idx="4"/>
          </p:cNvCxnSpPr>
          <p:nvPr/>
        </p:nvCxnSpPr>
        <p:spPr>
          <a:xfrm flipV="1">
            <a:off x="3998405" y="3287748"/>
            <a:ext cx="90963" cy="201133"/>
          </a:xfrm>
          <a:prstGeom prst="straightConnector1">
            <a:avLst/>
          </a:prstGeom>
          <a:noFill/>
          <a:ln w="6350" cap="flat" cmpd="sng" algn="ctr">
            <a:solidFill>
              <a:sysClr val="windowText" lastClr="000000"/>
            </a:solidFill>
            <a:prstDash val="solid"/>
            <a:miter lim="800000"/>
            <a:tailEnd type="triangle"/>
          </a:ln>
          <a:effectLst/>
        </p:spPr>
      </p:cxnSp>
      <p:cxnSp>
        <p:nvCxnSpPr>
          <p:cNvPr id="286" name="Straight Arrow Connector 285">
            <a:extLst>
              <a:ext uri="{FF2B5EF4-FFF2-40B4-BE49-F238E27FC236}">
                <a16:creationId xmlns:a16="http://schemas.microsoft.com/office/drawing/2014/main" id="{DA6B994F-1B84-ABC7-E6C6-3AB154D74A8D}"/>
              </a:ext>
            </a:extLst>
          </p:cNvPr>
          <p:cNvCxnSpPr>
            <a:cxnSpLocks/>
            <a:stCxn id="280" idx="1"/>
            <a:endCxn id="699" idx="5"/>
          </p:cNvCxnSpPr>
          <p:nvPr/>
        </p:nvCxnSpPr>
        <p:spPr>
          <a:xfrm flipH="1" flipV="1">
            <a:off x="4429257" y="3225364"/>
            <a:ext cx="207878" cy="278543"/>
          </a:xfrm>
          <a:prstGeom prst="straightConnector1">
            <a:avLst/>
          </a:prstGeom>
          <a:noFill/>
          <a:ln w="6350" cap="flat" cmpd="sng" algn="ctr">
            <a:solidFill>
              <a:sysClr val="windowText" lastClr="000000"/>
            </a:solidFill>
            <a:prstDash val="solid"/>
            <a:miter lim="800000"/>
            <a:tailEnd type="triangle"/>
          </a:ln>
          <a:effectLst/>
        </p:spPr>
      </p:cxnSp>
      <p:cxnSp>
        <p:nvCxnSpPr>
          <p:cNvPr id="288" name="Straight Arrow Connector 287">
            <a:extLst>
              <a:ext uri="{FF2B5EF4-FFF2-40B4-BE49-F238E27FC236}">
                <a16:creationId xmlns:a16="http://schemas.microsoft.com/office/drawing/2014/main" id="{E9C2764E-2ED4-980B-DE0A-97E9626AADE4}"/>
              </a:ext>
            </a:extLst>
          </p:cNvPr>
          <p:cNvCxnSpPr>
            <a:cxnSpLocks/>
            <a:stCxn id="261" idx="0"/>
            <a:endCxn id="695" idx="4"/>
          </p:cNvCxnSpPr>
          <p:nvPr/>
        </p:nvCxnSpPr>
        <p:spPr>
          <a:xfrm flipV="1">
            <a:off x="2574103" y="2808656"/>
            <a:ext cx="53446" cy="330082"/>
          </a:xfrm>
          <a:prstGeom prst="straightConnector1">
            <a:avLst/>
          </a:prstGeom>
          <a:noFill/>
          <a:ln w="57150" cap="flat" cmpd="sng" algn="ctr">
            <a:solidFill>
              <a:srgbClr val="FF0000"/>
            </a:solidFill>
            <a:prstDash val="solid"/>
            <a:miter lim="800000"/>
            <a:tailEnd type="triangle"/>
          </a:ln>
          <a:effectLst/>
        </p:spPr>
      </p:cxnSp>
      <p:cxnSp>
        <p:nvCxnSpPr>
          <p:cNvPr id="289" name="Straight Arrow Connector 288">
            <a:extLst>
              <a:ext uri="{FF2B5EF4-FFF2-40B4-BE49-F238E27FC236}">
                <a16:creationId xmlns:a16="http://schemas.microsoft.com/office/drawing/2014/main" id="{30211E38-8C38-896B-62CD-CB09C2D79A2E}"/>
              </a:ext>
            </a:extLst>
          </p:cNvPr>
          <p:cNvCxnSpPr>
            <a:cxnSpLocks/>
            <a:stCxn id="277" idx="0"/>
            <a:endCxn id="280" idx="2"/>
          </p:cNvCxnSpPr>
          <p:nvPr/>
        </p:nvCxnSpPr>
        <p:spPr>
          <a:xfrm flipV="1">
            <a:off x="4372965" y="3610875"/>
            <a:ext cx="202314" cy="120415"/>
          </a:xfrm>
          <a:prstGeom prst="straightConnector1">
            <a:avLst/>
          </a:prstGeom>
          <a:noFill/>
          <a:ln w="6350" cap="flat" cmpd="sng" algn="ctr">
            <a:solidFill>
              <a:sysClr val="windowText" lastClr="000000"/>
            </a:solidFill>
            <a:prstDash val="solid"/>
            <a:miter lim="800000"/>
            <a:tailEnd type="triangle"/>
          </a:ln>
          <a:effectLst/>
        </p:spPr>
      </p:cxnSp>
      <p:cxnSp>
        <p:nvCxnSpPr>
          <p:cNvPr id="291" name="Straight Arrow Connector 290">
            <a:extLst>
              <a:ext uri="{FF2B5EF4-FFF2-40B4-BE49-F238E27FC236}">
                <a16:creationId xmlns:a16="http://schemas.microsoft.com/office/drawing/2014/main" id="{2A190446-3F0C-CC75-84DB-CD74A3EA7C7B}"/>
              </a:ext>
            </a:extLst>
          </p:cNvPr>
          <p:cNvCxnSpPr>
            <a:cxnSpLocks/>
            <a:stCxn id="272" idx="0"/>
            <a:endCxn id="280" idx="4"/>
          </p:cNvCxnSpPr>
          <p:nvPr/>
        </p:nvCxnSpPr>
        <p:spPr>
          <a:xfrm flipV="1">
            <a:off x="4319918" y="3762150"/>
            <a:ext cx="466551" cy="1076882"/>
          </a:xfrm>
          <a:prstGeom prst="straightConnector1">
            <a:avLst/>
          </a:prstGeom>
          <a:noFill/>
          <a:ln w="6350" cap="flat" cmpd="sng" algn="ctr">
            <a:solidFill>
              <a:sysClr val="windowText" lastClr="000000"/>
            </a:solidFill>
            <a:prstDash val="solid"/>
            <a:miter lim="800000"/>
            <a:tailEnd type="triangle"/>
          </a:ln>
          <a:effectLst/>
        </p:spPr>
      </p:cxnSp>
      <p:sp>
        <p:nvSpPr>
          <p:cNvPr id="292" name="Oval 291">
            <a:extLst>
              <a:ext uri="{FF2B5EF4-FFF2-40B4-BE49-F238E27FC236}">
                <a16:creationId xmlns:a16="http://schemas.microsoft.com/office/drawing/2014/main" id="{5E9E5A6D-1B90-EF55-850D-D46A63ACE754}"/>
              </a:ext>
            </a:extLst>
          </p:cNvPr>
          <p:cNvSpPr/>
          <p:nvPr/>
        </p:nvSpPr>
        <p:spPr>
          <a:xfrm>
            <a:off x="6243329" y="4286337"/>
            <a:ext cx="475316" cy="428153"/>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93" name="Oval 292">
            <a:extLst>
              <a:ext uri="{FF2B5EF4-FFF2-40B4-BE49-F238E27FC236}">
                <a16:creationId xmlns:a16="http://schemas.microsoft.com/office/drawing/2014/main" id="{C8120FCF-09B5-F8E8-677D-938B48692CC9}"/>
              </a:ext>
            </a:extLst>
          </p:cNvPr>
          <p:cNvSpPr/>
          <p:nvPr/>
        </p:nvSpPr>
        <p:spPr>
          <a:xfrm>
            <a:off x="5161043" y="3910758"/>
            <a:ext cx="558609" cy="349573"/>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94" name="Oval 293">
            <a:extLst>
              <a:ext uri="{FF2B5EF4-FFF2-40B4-BE49-F238E27FC236}">
                <a16:creationId xmlns:a16="http://schemas.microsoft.com/office/drawing/2014/main" id="{7CC30691-BD6C-372C-2F5E-C2475D673512}"/>
              </a:ext>
            </a:extLst>
          </p:cNvPr>
          <p:cNvSpPr/>
          <p:nvPr/>
        </p:nvSpPr>
        <p:spPr>
          <a:xfrm>
            <a:off x="5776702" y="3937389"/>
            <a:ext cx="361323" cy="303155"/>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1</a:t>
            </a:r>
          </a:p>
        </p:txBody>
      </p:sp>
      <p:sp>
        <p:nvSpPr>
          <p:cNvPr id="295" name="Oval 294">
            <a:extLst>
              <a:ext uri="{FF2B5EF4-FFF2-40B4-BE49-F238E27FC236}">
                <a16:creationId xmlns:a16="http://schemas.microsoft.com/office/drawing/2014/main" id="{8C53F354-B1F0-2E3D-92C0-510C14016CE6}"/>
              </a:ext>
            </a:extLst>
          </p:cNvPr>
          <p:cNvSpPr/>
          <p:nvPr/>
        </p:nvSpPr>
        <p:spPr>
          <a:xfrm>
            <a:off x="6664121" y="3734129"/>
            <a:ext cx="361323" cy="303155"/>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3</a:t>
            </a:r>
          </a:p>
        </p:txBody>
      </p:sp>
      <p:sp>
        <p:nvSpPr>
          <p:cNvPr id="296" name="Oval 295">
            <a:extLst>
              <a:ext uri="{FF2B5EF4-FFF2-40B4-BE49-F238E27FC236}">
                <a16:creationId xmlns:a16="http://schemas.microsoft.com/office/drawing/2014/main" id="{0A7B811D-60E5-2E2E-DD45-B14E23D33BDA}"/>
              </a:ext>
            </a:extLst>
          </p:cNvPr>
          <p:cNvSpPr/>
          <p:nvPr/>
        </p:nvSpPr>
        <p:spPr>
          <a:xfrm>
            <a:off x="5815750" y="3416253"/>
            <a:ext cx="595311" cy="355061"/>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97" name="Straight Arrow Connector 296">
            <a:extLst>
              <a:ext uri="{FF2B5EF4-FFF2-40B4-BE49-F238E27FC236}">
                <a16:creationId xmlns:a16="http://schemas.microsoft.com/office/drawing/2014/main" id="{8B6F47A0-9871-BDAB-3B3D-40F655E575C0}"/>
              </a:ext>
            </a:extLst>
          </p:cNvPr>
          <p:cNvCxnSpPr>
            <a:cxnSpLocks/>
            <a:stCxn id="295" idx="0"/>
          </p:cNvCxnSpPr>
          <p:nvPr/>
        </p:nvCxnSpPr>
        <p:spPr>
          <a:xfrm flipH="1" flipV="1">
            <a:off x="5767453" y="2978356"/>
            <a:ext cx="1077330" cy="755773"/>
          </a:xfrm>
          <a:prstGeom prst="straightConnector1">
            <a:avLst/>
          </a:prstGeom>
          <a:noFill/>
          <a:ln w="6350" cap="flat" cmpd="sng" algn="ctr">
            <a:solidFill>
              <a:sysClr val="windowText" lastClr="000000"/>
            </a:solidFill>
            <a:prstDash val="solid"/>
            <a:miter lim="800000"/>
            <a:tailEnd type="triangle"/>
          </a:ln>
          <a:effectLst/>
        </p:spPr>
      </p:cxnSp>
      <p:sp>
        <p:nvSpPr>
          <p:cNvPr id="298" name="Oval 297">
            <a:extLst>
              <a:ext uri="{FF2B5EF4-FFF2-40B4-BE49-F238E27FC236}">
                <a16:creationId xmlns:a16="http://schemas.microsoft.com/office/drawing/2014/main" id="{EEAD3A20-B274-E8C4-8346-A5DC84EDFEB6}"/>
              </a:ext>
            </a:extLst>
          </p:cNvPr>
          <p:cNvSpPr/>
          <p:nvPr/>
        </p:nvSpPr>
        <p:spPr>
          <a:xfrm>
            <a:off x="5082753" y="3430630"/>
            <a:ext cx="541250" cy="426332"/>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99" name="Oval 298">
            <a:extLst>
              <a:ext uri="{FF2B5EF4-FFF2-40B4-BE49-F238E27FC236}">
                <a16:creationId xmlns:a16="http://schemas.microsoft.com/office/drawing/2014/main" id="{F340D3BE-9ED5-EC40-78EA-6CBEAFB22D74}"/>
              </a:ext>
            </a:extLst>
          </p:cNvPr>
          <p:cNvSpPr/>
          <p:nvPr/>
        </p:nvSpPr>
        <p:spPr>
          <a:xfrm>
            <a:off x="4968229" y="2761348"/>
            <a:ext cx="775209" cy="452803"/>
          </a:xfrm>
          <a:prstGeom prst="ellipse">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00" name="Straight Arrow Connector 299">
            <a:extLst>
              <a:ext uri="{FF2B5EF4-FFF2-40B4-BE49-F238E27FC236}">
                <a16:creationId xmlns:a16="http://schemas.microsoft.com/office/drawing/2014/main" id="{6905B48F-1C39-1B08-4B45-CA8AFC4F13FD}"/>
              </a:ext>
            </a:extLst>
          </p:cNvPr>
          <p:cNvCxnSpPr>
            <a:cxnSpLocks/>
          </p:cNvCxnSpPr>
          <p:nvPr/>
        </p:nvCxnSpPr>
        <p:spPr>
          <a:xfrm flipV="1">
            <a:off x="5360700" y="3209188"/>
            <a:ext cx="8705" cy="217676"/>
          </a:xfrm>
          <a:prstGeom prst="straightConnector1">
            <a:avLst/>
          </a:prstGeom>
          <a:noFill/>
          <a:ln w="6350" cap="flat" cmpd="sng" algn="ctr">
            <a:solidFill>
              <a:sysClr val="windowText" lastClr="000000"/>
            </a:solidFill>
            <a:prstDash val="solid"/>
            <a:miter lim="800000"/>
            <a:tailEnd type="triangle"/>
          </a:ln>
          <a:effectLst/>
        </p:spPr>
      </p:cxnSp>
      <p:cxnSp>
        <p:nvCxnSpPr>
          <p:cNvPr id="301" name="Straight Arrow Connector 300">
            <a:extLst>
              <a:ext uri="{FF2B5EF4-FFF2-40B4-BE49-F238E27FC236}">
                <a16:creationId xmlns:a16="http://schemas.microsoft.com/office/drawing/2014/main" id="{FFBEEDA2-6BD1-481A-DD94-ACAE1DBE0AD5}"/>
              </a:ext>
            </a:extLst>
          </p:cNvPr>
          <p:cNvCxnSpPr>
            <a:cxnSpLocks/>
            <a:endCxn id="299" idx="5"/>
          </p:cNvCxnSpPr>
          <p:nvPr/>
        </p:nvCxnSpPr>
        <p:spPr>
          <a:xfrm flipH="1" flipV="1">
            <a:off x="5629911" y="3147840"/>
            <a:ext cx="272039" cy="324000"/>
          </a:xfrm>
          <a:prstGeom prst="straightConnector1">
            <a:avLst/>
          </a:prstGeom>
          <a:noFill/>
          <a:ln w="6350" cap="flat" cmpd="sng" algn="ctr">
            <a:solidFill>
              <a:sysClr val="windowText" lastClr="000000"/>
            </a:solidFill>
            <a:prstDash val="solid"/>
            <a:miter lim="800000"/>
            <a:tailEnd type="triangle"/>
          </a:ln>
          <a:effectLst/>
        </p:spPr>
      </p:cxnSp>
      <p:cxnSp>
        <p:nvCxnSpPr>
          <p:cNvPr id="302" name="Straight Arrow Connector 301">
            <a:extLst>
              <a:ext uri="{FF2B5EF4-FFF2-40B4-BE49-F238E27FC236}">
                <a16:creationId xmlns:a16="http://schemas.microsoft.com/office/drawing/2014/main" id="{5E024382-C484-030A-FDF2-7C269AA865E7}"/>
              </a:ext>
            </a:extLst>
          </p:cNvPr>
          <p:cNvCxnSpPr>
            <a:cxnSpLocks/>
          </p:cNvCxnSpPr>
          <p:nvPr/>
        </p:nvCxnSpPr>
        <p:spPr>
          <a:xfrm flipV="1">
            <a:off x="5565733" y="3712492"/>
            <a:ext cx="298801" cy="232477"/>
          </a:xfrm>
          <a:prstGeom prst="straightConnector1">
            <a:avLst/>
          </a:prstGeom>
          <a:noFill/>
          <a:ln w="6350" cap="flat" cmpd="sng" algn="ctr">
            <a:solidFill>
              <a:sysClr val="windowText" lastClr="000000"/>
            </a:solidFill>
            <a:prstDash val="solid"/>
            <a:miter lim="800000"/>
            <a:tailEnd type="triangle"/>
          </a:ln>
          <a:effectLst/>
        </p:spPr>
      </p:cxnSp>
      <p:cxnSp>
        <p:nvCxnSpPr>
          <p:cNvPr id="303" name="Straight Arrow Connector 302">
            <a:extLst>
              <a:ext uri="{FF2B5EF4-FFF2-40B4-BE49-F238E27FC236}">
                <a16:creationId xmlns:a16="http://schemas.microsoft.com/office/drawing/2014/main" id="{4B983BA5-227E-78FF-C345-782CC4FAB95B}"/>
              </a:ext>
            </a:extLst>
          </p:cNvPr>
          <p:cNvCxnSpPr>
            <a:cxnSpLocks/>
            <a:stCxn id="294" idx="0"/>
            <a:endCxn id="296" idx="4"/>
          </p:cNvCxnSpPr>
          <p:nvPr/>
        </p:nvCxnSpPr>
        <p:spPr>
          <a:xfrm flipV="1">
            <a:off x="5957364" y="3771314"/>
            <a:ext cx="156042" cy="166075"/>
          </a:xfrm>
          <a:prstGeom prst="straightConnector1">
            <a:avLst/>
          </a:prstGeom>
          <a:noFill/>
          <a:ln w="6350" cap="flat" cmpd="sng" algn="ctr">
            <a:solidFill>
              <a:sysClr val="windowText" lastClr="000000"/>
            </a:solidFill>
            <a:prstDash val="solid"/>
            <a:miter lim="800000"/>
            <a:tailEnd type="triangle"/>
          </a:ln>
          <a:effectLst/>
        </p:spPr>
      </p:cxnSp>
      <p:cxnSp>
        <p:nvCxnSpPr>
          <p:cNvPr id="304" name="Straight Arrow Connector 303">
            <a:extLst>
              <a:ext uri="{FF2B5EF4-FFF2-40B4-BE49-F238E27FC236}">
                <a16:creationId xmlns:a16="http://schemas.microsoft.com/office/drawing/2014/main" id="{79559F79-CA6C-C58A-D67B-ED18F0DB18CB}"/>
              </a:ext>
            </a:extLst>
          </p:cNvPr>
          <p:cNvCxnSpPr>
            <a:cxnSpLocks/>
            <a:stCxn id="279" idx="0"/>
            <a:endCxn id="281" idx="4"/>
          </p:cNvCxnSpPr>
          <p:nvPr/>
        </p:nvCxnSpPr>
        <p:spPr>
          <a:xfrm flipH="1" flipV="1">
            <a:off x="3998405" y="3792036"/>
            <a:ext cx="34638" cy="258242"/>
          </a:xfrm>
          <a:prstGeom prst="straightConnector1">
            <a:avLst/>
          </a:prstGeom>
          <a:noFill/>
          <a:ln w="6350" cap="flat" cmpd="sng" algn="ctr">
            <a:solidFill>
              <a:sysClr val="windowText" lastClr="000000"/>
            </a:solidFill>
            <a:prstDash val="solid"/>
            <a:miter lim="800000"/>
            <a:tailEnd type="triangle"/>
          </a:ln>
          <a:effectLst/>
        </p:spPr>
      </p:cxnSp>
      <p:cxnSp>
        <p:nvCxnSpPr>
          <p:cNvPr id="306" name="Straight Arrow Connector 305">
            <a:extLst>
              <a:ext uri="{FF2B5EF4-FFF2-40B4-BE49-F238E27FC236}">
                <a16:creationId xmlns:a16="http://schemas.microsoft.com/office/drawing/2014/main" id="{CFA9D398-6C4A-49BD-5E64-EDD1105169A3}"/>
              </a:ext>
            </a:extLst>
          </p:cNvPr>
          <p:cNvCxnSpPr>
            <a:cxnSpLocks/>
            <a:endCxn id="295" idx="4"/>
          </p:cNvCxnSpPr>
          <p:nvPr/>
        </p:nvCxnSpPr>
        <p:spPr>
          <a:xfrm flipV="1">
            <a:off x="4602793" y="4037284"/>
            <a:ext cx="2241990" cy="917967"/>
          </a:xfrm>
          <a:prstGeom prst="straightConnector1">
            <a:avLst/>
          </a:prstGeom>
          <a:noFill/>
          <a:ln w="6350" cap="flat" cmpd="sng" algn="ctr">
            <a:solidFill>
              <a:sysClr val="windowText" lastClr="000000"/>
            </a:solidFill>
            <a:prstDash val="solid"/>
            <a:miter lim="800000"/>
            <a:tailEnd type="triangle"/>
          </a:ln>
          <a:effectLst/>
        </p:spPr>
      </p:cxnSp>
      <p:sp>
        <p:nvSpPr>
          <p:cNvPr id="308" name="TextBox 307">
            <a:extLst>
              <a:ext uri="{FF2B5EF4-FFF2-40B4-BE49-F238E27FC236}">
                <a16:creationId xmlns:a16="http://schemas.microsoft.com/office/drawing/2014/main" id="{19404BC3-DE51-8215-9B4C-4447DFED5354}"/>
              </a:ext>
            </a:extLst>
          </p:cNvPr>
          <p:cNvSpPr txBox="1"/>
          <p:nvPr/>
        </p:nvSpPr>
        <p:spPr>
          <a:xfrm>
            <a:off x="5041109" y="3851332"/>
            <a:ext cx="772833"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224</a:t>
            </a:r>
          </a:p>
        </p:txBody>
      </p:sp>
      <p:sp>
        <p:nvSpPr>
          <p:cNvPr id="309" name="TextBox 308">
            <a:extLst>
              <a:ext uri="{FF2B5EF4-FFF2-40B4-BE49-F238E27FC236}">
                <a16:creationId xmlns:a16="http://schemas.microsoft.com/office/drawing/2014/main" id="{C08049AF-8F4A-5B99-1E80-A041DDDCB5C7}"/>
              </a:ext>
            </a:extLst>
          </p:cNvPr>
          <p:cNvSpPr txBox="1"/>
          <p:nvPr/>
        </p:nvSpPr>
        <p:spPr>
          <a:xfrm>
            <a:off x="5774245" y="3373898"/>
            <a:ext cx="683670"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224</a:t>
            </a:r>
          </a:p>
        </p:txBody>
      </p:sp>
      <p:cxnSp>
        <p:nvCxnSpPr>
          <p:cNvPr id="312" name="Straight Arrow Connector 311">
            <a:extLst>
              <a:ext uri="{FF2B5EF4-FFF2-40B4-BE49-F238E27FC236}">
                <a16:creationId xmlns:a16="http://schemas.microsoft.com/office/drawing/2014/main" id="{1A59FC0F-E73F-FE4B-A3A8-24838A6039D6}"/>
              </a:ext>
            </a:extLst>
          </p:cNvPr>
          <p:cNvCxnSpPr>
            <a:cxnSpLocks/>
            <a:endCxn id="228" idx="4"/>
          </p:cNvCxnSpPr>
          <p:nvPr/>
        </p:nvCxnSpPr>
        <p:spPr>
          <a:xfrm flipH="1" flipV="1">
            <a:off x="4078534" y="2568013"/>
            <a:ext cx="13349" cy="395855"/>
          </a:xfrm>
          <a:prstGeom prst="straightConnector1">
            <a:avLst/>
          </a:prstGeom>
          <a:noFill/>
          <a:ln w="6350" cap="flat" cmpd="sng" algn="ctr">
            <a:solidFill>
              <a:sysClr val="windowText" lastClr="000000"/>
            </a:solidFill>
            <a:prstDash val="solid"/>
            <a:miter lim="800000"/>
            <a:tailEnd type="triangle"/>
          </a:ln>
          <a:effectLst/>
        </p:spPr>
      </p:cxnSp>
      <p:cxnSp>
        <p:nvCxnSpPr>
          <p:cNvPr id="313" name="Straight Arrow Connector 312">
            <a:extLst>
              <a:ext uri="{FF2B5EF4-FFF2-40B4-BE49-F238E27FC236}">
                <a16:creationId xmlns:a16="http://schemas.microsoft.com/office/drawing/2014/main" id="{FE2C28FB-D927-EF69-8B11-85761126A6BD}"/>
              </a:ext>
            </a:extLst>
          </p:cNvPr>
          <p:cNvCxnSpPr>
            <a:cxnSpLocks/>
            <a:stCxn id="299" idx="1"/>
            <a:endCxn id="228" idx="5"/>
          </p:cNvCxnSpPr>
          <p:nvPr/>
        </p:nvCxnSpPr>
        <p:spPr>
          <a:xfrm flipH="1" flipV="1">
            <a:off x="4383868" y="2483525"/>
            <a:ext cx="697888" cy="344134"/>
          </a:xfrm>
          <a:prstGeom prst="straightConnector1">
            <a:avLst/>
          </a:prstGeom>
          <a:noFill/>
          <a:ln w="6350" cap="flat" cmpd="sng" algn="ctr">
            <a:solidFill>
              <a:sysClr val="windowText" lastClr="000000"/>
            </a:solidFill>
            <a:prstDash val="solid"/>
            <a:miter lim="800000"/>
            <a:tailEnd type="triangle"/>
          </a:ln>
          <a:effectLst/>
        </p:spPr>
      </p:cxnSp>
      <p:sp>
        <p:nvSpPr>
          <p:cNvPr id="314" name="TextBox 313">
            <a:extLst>
              <a:ext uri="{FF2B5EF4-FFF2-40B4-BE49-F238E27FC236}">
                <a16:creationId xmlns:a16="http://schemas.microsoft.com/office/drawing/2014/main" id="{0D132FFF-15AF-EB25-DDD1-051350D1F8A0}"/>
              </a:ext>
            </a:extLst>
          </p:cNvPr>
          <p:cNvSpPr txBox="1"/>
          <p:nvPr/>
        </p:nvSpPr>
        <p:spPr>
          <a:xfrm>
            <a:off x="3608693" y="4285067"/>
            <a:ext cx="870751" cy="461665"/>
          </a:xfrm>
          <a:prstGeom prst="rect">
            <a:avLst/>
          </a:prstGeom>
          <a:noFill/>
        </p:spPr>
        <p:txBody>
          <a:bodyPr wrap="none" rtlCol="0">
            <a:spAutoFit/>
          </a:bodyPr>
          <a:lstStyle/>
          <a:p>
            <a:pPr defTabSz="457200"/>
            <a:r>
              <a:rPr lang="en-US" sz="2400" b="1" dirty="0">
                <a:solidFill>
                  <a:srgbClr val="ED7D31">
                    <a:lumMod val="50000"/>
                  </a:srgbClr>
                </a:solidFill>
                <a:latin typeface="Calibri" panose="020F0502020204030204"/>
              </a:rPr>
              <a:t>NoC2</a:t>
            </a:r>
          </a:p>
        </p:txBody>
      </p:sp>
      <p:sp>
        <p:nvSpPr>
          <p:cNvPr id="315" name="TextBox 314">
            <a:extLst>
              <a:ext uri="{FF2B5EF4-FFF2-40B4-BE49-F238E27FC236}">
                <a16:creationId xmlns:a16="http://schemas.microsoft.com/office/drawing/2014/main" id="{148C2328-D7D7-ACFF-C59D-BA33581F68AD}"/>
              </a:ext>
            </a:extLst>
          </p:cNvPr>
          <p:cNvSpPr txBox="1"/>
          <p:nvPr/>
        </p:nvSpPr>
        <p:spPr>
          <a:xfrm>
            <a:off x="6639515" y="4155773"/>
            <a:ext cx="756938" cy="400110"/>
          </a:xfrm>
          <a:prstGeom prst="rect">
            <a:avLst/>
          </a:prstGeom>
          <a:noFill/>
        </p:spPr>
        <p:txBody>
          <a:bodyPr wrap="none" rtlCol="0">
            <a:spAutoFit/>
          </a:bodyPr>
          <a:lstStyle/>
          <a:p>
            <a:pPr defTabSz="457200"/>
            <a:r>
              <a:rPr lang="en-US" sz="2000" b="1" dirty="0">
                <a:solidFill>
                  <a:srgbClr val="ED7D31">
                    <a:lumMod val="50000"/>
                  </a:srgbClr>
                </a:solidFill>
                <a:latin typeface="Calibri" panose="020F0502020204030204"/>
              </a:rPr>
              <a:t>NoC3</a:t>
            </a:r>
          </a:p>
        </p:txBody>
      </p:sp>
      <p:sp>
        <p:nvSpPr>
          <p:cNvPr id="317" name="TextBox 316">
            <a:extLst>
              <a:ext uri="{FF2B5EF4-FFF2-40B4-BE49-F238E27FC236}">
                <a16:creationId xmlns:a16="http://schemas.microsoft.com/office/drawing/2014/main" id="{88C76BB6-2282-417C-DEB1-4150244C1946}"/>
              </a:ext>
            </a:extLst>
          </p:cNvPr>
          <p:cNvSpPr txBox="1"/>
          <p:nvPr/>
        </p:nvSpPr>
        <p:spPr>
          <a:xfrm>
            <a:off x="4547508" y="2189775"/>
            <a:ext cx="1460656" cy="461665"/>
          </a:xfrm>
          <a:prstGeom prst="rect">
            <a:avLst/>
          </a:prstGeom>
          <a:noFill/>
        </p:spPr>
        <p:txBody>
          <a:bodyPr wrap="none" rtlCol="0">
            <a:spAutoFit/>
          </a:bodyPr>
          <a:lstStyle/>
          <a:p>
            <a:pPr defTabSz="457200"/>
            <a:r>
              <a:rPr lang="en-US" sz="2400" b="1" dirty="0">
                <a:solidFill>
                  <a:srgbClr val="FFC000">
                    <a:lumMod val="50000"/>
                  </a:srgbClr>
                </a:solidFill>
                <a:latin typeface="Calibri" panose="020F0502020204030204"/>
              </a:rPr>
              <a:t>NOC Time</a:t>
            </a:r>
          </a:p>
        </p:txBody>
      </p:sp>
      <p:sp>
        <p:nvSpPr>
          <p:cNvPr id="318" name="TextBox 317">
            <a:extLst>
              <a:ext uri="{FF2B5EF4-FFF2-40B4-BE49-F238E27FC236}">
                <a16:creationId xmlns:a16="http://schemas.microsoft.com/office/drawing/2014/main" id="{00BF2D29-D799-218A-5510-3EA198DCAE22}"/>
              </a:ext>
            </a:extLst>
          </p:cNvPr>
          <p:cNvSpPr txBox="1"/>
          <p:nvPr/>
        </p:nvSpPr>
        <p:spPr>
          <a:xfrm>
            <a:off x="1615695" y="2002127"/>
            <a:ext cx="935128" cy="461665"/>
          </a:xfrm>
          <a:prstGeom prst="rect">
            <a:avLst/>
          </a:prstGeom>
          <a:noFill/>
        </p:spPr>
        <p:txBody>
          <a:bodyPr wrap="none" rtlCol="0">
            <a:spAutoFit/>
          </a:bodyPr>
          <a:lstStyle/>
          <a:p>
            <a:pPr defTabSz="457200"/>
            <a:r>
              <a:rPr lang="en-US" sz="2400" b="1" dirty="0">
                <a:solidFill>
                  <a:srgbClr val="7F6000"/>
                </a:solidFill>
                <a:latin typeface="Calibri" panose="020F0502020204030204"/>
              </a:rPr>
              <a:t>Tnoc1</a:t>
            </a:r>
          </a:p>
        </p:txBody>
      </p:sp>
      <p:sp>
        <p:nvSpPr>
          <p:cNvPr id="319" name="TextBox 318">
            <a:extLst>
              <a:ext uri="{FF2B5EF4-FFF2-40B4-BE49-F238E27FC236}">
                <a16:creationId xmlns:a16="http://schemas.microsoft.com/office/drawing/2014/main" id="{A0EA0638-E428-FFB6-4B0A-94B930EC6485}"/>
              </a:ext>
            </a:extLst>
          </p:cNvPr>
          <p:cNvSpPr txBox="1"/>
          <p:nvPr/>
        </p:nvSpPr>
        <p:spPr>
          <a:xfrm>
            <a:off x="2730475" y="2764658"/>
            <a:ext cx="935128" cy="461665"/>
          </a:xfrm>
          <a:prstGeom prst="rect">
            <a:avLst/>
          </a:prstGeom>
          <a:noFill/>
        </p:spPr>
        <p:txBody>
          <a:bodyPr wrap="none" rtlCol="0">
            <a:spAutoFit/>
          </a:bodyPr>
          <a:lstStyle/>
          <a:p>
            <a:pPr defTabSz="457200"/>
            <a:r>
              <a:rPr lang="en-US" sz="2400" b="1" dirty="0">
                <a:solidFill>
                  <a:srgbClr val="7F6000"/>
                </a:solidFill>
                <a:latin typeface="Calibri" panose="020F0502020204030204"/>
              </a:rPr>
              <a:t>Tnoc2</a:t>
            </a:r>
          </a:p>
        </p:txBody>
      </p:sp>
      <p:sp>
        <p:nvSpPr>
          <p:cNvPr id="320" name="TextBox 319">
            <a:extLst>
              <a:ext uri="{FF2B5EF4-FFF2-40B4-BE49-F238E27FC236}">
                <a16:creationId xmlns:a16="http://schemas.microsoft.com/office/drawing/2014/main" id="{269CC7A2-8D71-B842-6A97-ADFF115D3417}"/>
              </a:ext>
            </a:extLst>
          </p:cNvPr>
          <p:cNvSpPr txBox="1"/>
          <p:nvPr/>
        </p:nvSpPr>
        <p:spPr>
          <a:xfrm>
            <a:off x="5672770" y="2688049"/>
            <a:ext cx="935128" cy="461665"/>
          </a:xfrm>
          <a:prstGeom prst="rect">
            <a:avLst/>
          </a:prstGeom>
          <a:noFill/>
        </p:spPr>
        <p:txBody>
          <a:bodyPr wrap="none" rtlCol="0">
            <a:spAutoFit/>
          </a:bodyPr>
          <a:lstStyle/>
          <a:p>
            <a:pPr defTabSz="457200"/>
            <a:r>
              <a:rPr lang="en-US" sz="2400" b="1" dirty="0">
                <a:solidFill>
                  <a:srgbClr val="7F6000"/>
                </a:solidFill>
                <a:latin typeface="Calibri" panose="020F0502020204030204"/>
              </a:rPr>
              <a:t>Tnoc3</a:t>
            </a:r>
          </a:p>
        </p:txBody>
      </p:sp>
      <p:sp>
        <p:nvSpPr>
          <p:cNvPr id="321" name="TextBox 320">
            <a:extLst>
              <a:ext uri="{FF2B5EF4-FFF2-40B4-BE49-F238E27FC236}">
                <a16:creationId xmlns:a16="http://schemas.microsoft.com/office/drawing/2014/main" id="{3D3BF143-DB61-4A8E-CBBB-751691C9A8A7}"/>
              </a:ext>
            </a:extLst>
          </p:cNvPr>
          <p:cNvSpPr txBox="1"/>
          <p:nvPr/>
        </p:nvSpPr>
        <p:spPr>
          <a:xfrm>
            <a:off x="4773463" y="1259960"/>
            <a:ext cx="1535998" cy="461665"/>
          </a:xfrm>
          <a:prstGeom prst="rect">
            <a:avLst/>
          </a:prstGeom>
          <a:noFill/>
        </p:spPr>
        <p:txBody>
          <a:bodyPr wrap="none" rtlCol="0">
            <a:spAutoFit/>
          </a:bodyPr>
          <a:lstStyle/>
          <a:p>
            <a:pPr defTabSz="457200"/>
            <a:r>
              <a:rPr lang="en-US" sz="2400" b="1" dirty="0">
                <a:solidFill>
                  <a:srgbClr val="70AD47">
                    <a:lumMod val="50000"/>
                  </a:srgbClr>
                </a:solidFill>
                <a:latin typeface="Calibri" panose="020F0502020204030204"/>
              </a:rPr>
              <a:t>DMA Time</a:t>
            </a:r>
          </a:p>
        </p:txBody>
      </p:sp>
      <p:sp>
        <p:nvSpPr>
          <p:cNvPr id="365" name="Oval 364">
            <a:extLst>
              <a:ext uri="{FF2B5EF4-FFF2-40B4-BE49-F238E27FC236}">
                <a16:creationId xmlns:a16="http://schemas.microsoft.com/office/drawing/2014/main" id="{D2964065-497F-494C-6417-F4ED1126568F}"/>
              </a:ext>
            </a:extLst>
          </p:cNvPr>
          <p:cNvSpPr/>
          <p:nvPr/>
        </p:nvSpPr>
        <p:spPr>
          <a:xfrm rot="16200000">
            <a:off x="5073605" y="1531176"/>
            <a:ext cx="527265" cy="765738"/>
          </a:xfrm>
          <a:prstGeom prst="ellipse">
            <a:avLst/>
          </a:prstGeom>
          <a:solidFill>
            <a:srgbClr val="C5E0B4"/>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71" name="Straight Arrow Connector 370">
            <a:extLst>
              <a:ext uri="{FF2B5EF4-FFF2-40B4-BE49-F238E27FC236}">
                <a16:creationId xmlns:a16="http://schemas.microsoft.com/office/drawing/2014/main" id="{ACF2500C-64F6-B45C-DD84-5E094AEFFAAB}"/>
              </a:ext>
            </a:extLst>
          </p:cNvPr>
          <p:cNvCxnSpPr>
            <a:cxnSpLocks/>
            <a:stCxn id="365" idx="7"/>
            <a:endCxn id="227" idx="5"/>
          </p:cNvCxnSpPr>
          <p:nvPr/>
        </p:nvCxnSpPr>
        <p:spPr>
          <a:xfrm flipH="1" flipV="1">
            <a:off x="4390646" y="1631057"/>
            <a:ext cx="675863" cy="96572"/>
          </a:xfrm>
          <a:prstGeom prst="straightConnector1">
            <a:avLst/>
          </a:prstGeom>
          <a:noFill/>
          <a:ln w="12700" cap="flat" cmpd="sng" algn="ctr">
            <a:solidFill>
              <a:schemeClr val="tx1"/>
            </a:solidFill>
            <a:prstDash val="solid"/>
            <a:miter lim="800000"/>
            <a:tailEnd type="triangle"/>
          </a:ln>
          <a:effectLst/>
        </p:spPr>
      </p:cxnSp>
      <p:cxnSp>
        <p:nvCxnSpPr>
          <p:cNvPr id="393" name="Straight Arrow Connector 392">
            <a:extLst>
              <a:ext uri="{FF2B5EF4-FFF2-40B4-BE49-F238E27FC236}">
                <a16:creationId xmlns:a16="http://schemas.microsoft.com/office/drawing/2014/main" id="{2881FE20-7C30-BC21-719C-90CD25B3BEA0}"/>
              </a:ext>
            </a:extLst>
          </p:cNvPr>
          <p:cNvCxnSpPr>
            <a:cxnSpLocks/>
          </p:cNvCxnSpPr>
          <p:nvPr/>
        </p:nvCxnSpPr>
        <p:spPr>
          <a:xfrm flipH="1">
            <a:off x="1863799" y="6528281"/>
            <a:ext cx="305852" cy="0"/>
          </a:xfrm>
          <a:prstGeom prst="straightConnector1">
            <a:avLst/>
          </a:prstGeom>
          <a:noFill/>
          <a:ln w="28575" cap="flat" cmpd="sng" algn="ctr">
            <a:solidFill>
              <a:srgbClr val="FF0000"/>
            </a:solidFill>
            <a:prstDash val="solid"/>
            <a:miter lim="800000"/>
            <a:tailEnd type="triangle"/>
          </a:ln>
          <a:effectLst/>
        </p:spPr>
      </p:cxnSp>
      <p:sp>
        <p:nvSpPr>
          <p:cNvPr id="394" name="TextBox 393">
            <a:extLst>
              <a:ext uri="{FF2B5EF4-FFF2-40B4-BE49-F238E27FC236}">
                <a16:creationId xmlns:a16="http://schemas.microsoft.com/office/drawing/2014/main" id="{7856DAEA-8928-EE60-FC84-05F99B374422}"/>
              </a:ext>
            </a:extLst>
          </p:cNvPr>
          <p:cNvSpPr txBox="1"/>
          <p:nvPr/>
        </p:nvSpPr>
        <p:spPr>
          <a:xfrm>
            <a:off x="2188960" y="6339366"/>
            <a:ext cx="1663532" cy="369332"/>
          </a:xfrm>
          <a:prstGeom prst="rect">
            <a:avLst/>
          </a:prstGeom>
          <a:noFill/>
        </p:spPr>
        <p:txBody>
          <a:bodyPr wrap="none" rtlCol="0">
            <a:spAutoFit/>
          </a:bodyPr>
          <a:lstStyle/>
          <a:p>
            <a:pPr defTabSz="457200"/>
            <a:r>
              <a:rPr lang="en-US" dirty="0">
                <a:solidFill>
                  <a:srgbClr val="FF0000"/>
                </a:solidFill>
                <a:latin typeface="Calibri" panose="020F0502020204030204"/>
              </a:rPr>
              <a:t>Bottleneck Path</a:t>
            </a:r>
          </a:p>
        </p:txBody>
      </p:sp>
      <p:sp>
        <p:nvSpPr>
          <p:cNvPr id="395" name="TextBox 394">
            <a:extLst>
              <a:ext uri="{FF2B5EF4-FFF2-40B4-BE49-F238E27FC236}">
                <a16:creationId xmlns:a16="http://schemas.microsoft.com/office/drawing/2014/main" id="{9BC95231-D4A3-930D-46BC-F09FF9027524}"/>
              </a:ext>
            </a:extLst>
          </p:cNvPr>
          <p:cNvSpPr txBox="1"/>
          <p:nvPr/>
        </p:nvSpPr>
        <p:spPr>
          <a:xfrm>
            <a:off x="1733724" y="5951536"/>
            <a:ext cx="2966518" cy="492571"/>
          </a:xfrm>
          <a:prstGeom prst="rect">
            <a:avLst/>
          </a:prstGeom>
          <a:noFill/>
        </p:spPr>
        <p:txBody>
          <a:bodyPr wrap="none" rtlCol="0">
            <a:spAutoFit/>
          </a:bodyPr>
          <a:lstStyle/>
          <a:p>
            <a:pPr defTabSz="457200">
              <a:lnSpc>
                <a:spcPct val="70000"/>
              </a:lnSpc>
            </a:pPr>
            <a:r>
              <a:rPr lang="en-US" dirty="0">
                <a:solidFill>
                  <a:prstClr val="black"/>
                </a:solidFill>
                <a:latin typeface="Calibri" panose="020F0502020204030204"/>
              </a:rPr>
              <a:t>Values shown for the solution</a:t>
            </a:r>
            <a:br>
              <a:rPr lang="en-US" dirty="0">
                <a:solidFill>
                  <a:prstClr val="black"/>
                </a:solidFill>
                <a:latin typeface="Calibri" panose="020F0502020204030204"/>
              </a:rPr>
            </a:br>
            <a:r>
              <a:rPr lang="en-US" dirty="0">
                <a:solidFill>
                  <a:prstClr val="black"/>
                </a:solidFill>
                <a:latin typeface="Calibri" panose="020F0502020204030204"/>
              </a:rPr>
              <a:t>at acquisition attempt 13</a:t>
            </a:r>
          </a:p>
        </p:txBody>
      </p:sp>
      <p:sp>
        <p:nvSpPr>
          <p:cNvPr id="396" name="Rectangle 395">
            <a:extLst>
              <a:ext uri="{FF2B5EF4-FFF2-40B4-BE49-F238E27FC236}">
                <a16:creationId xmlns:a16="http://schemas.microsoft.com/office/drawing/2014/main" id="{C7D5AC62-2713-7332-B408-E07BA9EC0AB9}"/>
              </a:ext>
            </a:extLst>
          </p:cNvPr>
          <p:cNvSpPr/>
          <p:nvPr/>
        </p:nvSpPr>
        <p:spPr>
          <a:xfrm>
            <a:off x="1704917" y="5935185"/>
            <a:ext cx="2966006" cy="71334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5" name="Oval 694">
            <a:extLst>
              <a:ext uri="{FF2B5EF4-FFF2-40B4-BE49-F238E27FC236}">
                <a16:creationId xmlns:a16="http://schemas.microsoft.com/office/drawing/2014/main" id="{0CBA9484-3F37-4514-8A16-4C4C3747F4FA}"/>
              </a:ext>
            </a:extLst>
          </p:cNvPr>
          <p:cNvSpPr/>
          <p:nvPr/>
        </p:nvSpPr>
        <p:spPr>
          <a:xfrm>
            <a:off x="2140114" y="2398932"/>
            <a:ext cx="974869" cy="409724"/>
          </a:xfrm>
          <a:prstGeom prst="ellipse">
            <a:avLst/>
          </a:prstGeom>
          <a:solidFill>
            <a:srgbClr val="4472C4">
              <a:lumMod val="60000"/>
              <a:lumOff val="40000"/>
            </a:srgbClr>
          </a:solidFill>
          <a:ln w="57150" cap="flat" cmpd="sng" algn="ctr">
            <a:solidFill>
              <a:srgbClr val="FF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99" name="Oval 698">
            <a:extLst>
              <a:ext uri="{FF2B5EF4-FFF2-40B4-BE49-F238E27FC236}">
                <a16:creationId xmlns:a16="http://schemas.microsoft.com/office/drawing/2014/main" id="{7C82D40F-278D-4BB8-F9F3-558551DCEC1F}"/>
              </a:ext>
            </a:extLst>
          </p:cNvPr>
          <p:cNvSpPr/>
          <p:nvPr/>
        </p:nvSpPr>
        <p:spPr>
          <a:xfrm>
            <a:off x="3608693" y="2861763"/>
            <a:ext cx="961350" cy="425985"/>
          </a:xfrm>
          <a:prstGeom prst="ellipse">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94k</a:t>
            </a:r>
          </a:p>
        </p:txBody>
      </p:sp>
      <p:sp>
        <p:nvSpPr>
          <p:cNvPr id="758" name="TextBox 757">
            <a:extLst>
              <a:ext uri="{FF2B5EF4-FFF2-40B4-BE49-F238E27FC236}">
                <a16:creationId xmlns:a16="http://schemas.microsoft.com/office/drawing/2014/main" id="{7D3CBD03-EF3C-C5CD-849F-834086DC6BA9}"/>
              </a:ext>
            </a:extLst>
          </p:cNvPr>
          <p:cNvSpPr txBox="1"/>
          <p:nvPr/>
        </p:nvSpPr>
        <p:spPr>
          <a:xfrm>
            <a:off x="3038092" y="3182131"/>
            <a:ext cx="511450"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9k</a:t>
            </a:r>
          </a:p>
        </p:txBody>
      </p:sp>
      <p:cxnSp>
        <p:nvCxnSpPr>
          <p:cNvPr id="775" name="Straight Arrow Connector 774">
            <a:extLst>
              <a:ext uri="{FF2B5EF4-FFF2-40B4-BE49-F238E27FC236}">
                <a16:creationId xmlns:a16="http://schemas.microsoft.com/office/drawing/2014/main" id="{F71151F3-6211-854C-8DF6-401B77A88936}"/>
              </a:ext>
            </a:extLst>
          </p:cNvPr>
          <p:cNvCxnSpPr>
            <a:cxnSpLocks/>
            <a:stCxn id="278" idx="7"/>
            <a:endCxn id="281" idx="3"/>
          </p:cNvCxnSpPr>
          <p:nvPr/>
        </p:nvCxnSpPr>
        <p:spPr>
          <a:xfrm flipV="1">
            <a:off x="3734356" y="3747640"/>
            <a:ext cx="136302" cy="104351"/>
          </a:xfrm>
          <a:prstGeom prst="straightConnector1">
            <a:avLst/>
          </a:prstGeom>
          <a:noFill/>
          <a:ln w="6350" cap="flat" cmpd="sng" algn="ctr">
            <a:solidFill>
              <a:sysClr val="windowText" lastClr="000000"/>
            </a:solidFill>
            <a:prstDash val="solid"/>
            <a:miter lim="800000"/>
            <a:tailEnd type="triangle"/>
          </a:ln>
          <a:effectLst/>
        </p:spPr>
      </p:cxnSp>
      <p:sp>
        <p:nvSpPr>
          <p:cNvPr id="794" name="TextBox 793">
            <a:extLst>
              <a:ext uri="{FF2B5EF4-FFF2-40B4-BE49-F238E27FC236}">
                <a16:creationId xmlns:a16="http://schemas.microsoft.com/office/drawing/2014/main" id="{6F46A22C-79DC-269B-B805-3CFF5F517DFE}"/>
              </a:ext>
            </a:extLst>
          </p:cNvPr>
          <p:cNvSpPr txBox="1"/>
          <p:nvPr/>
        </p:nvSpPr>
        <p:spPr>
          <a:xfrm>
            <a:off x="4523717" y="3380161"/>
            <a:ext cx="517459" cy="46166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10</a:t>
            </a:r>
          </a:p>
        </p:txBody>
      </p:sp>
      <p:sp>
        <p:nvSpPr>
          <p:cNvPr id="807" name="TextBox 806">
            <a:extLst>
              <a:ext uri="{FF2B5EF4-FFF2-40B4-BE49-F238E27FC236}">
                <a16:creationId xmlns:a16="http://schemas.microsoft.com/office/drawing/2014/main" id="{7BDAF013-DFDA-6427-4A1A-35DA0E07BC11}"/>
              </a:ext>
            </a:extLst>
          </p:cNvPr>
          <p:cNvSpPr txBox="1"/>
          <p:nvPr/>
        </p:nvSpPr>
        <p:spPr>
          <a:xfrm>
            <a:off x="4087547" y="3656288"/>
            <a:ext cx="580983"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56</a:t>
            </a:r>
          </a:p>
        </p:txBody>
      </p:sp>
      <p:sp>
        <p:nvSpPr>
          <p:cNvPr id="823" name="TextBox 822">
            <a:extLst>
              <a:ext uri="{FF2B5EF4-FFF2-40B4-BE49-F238E27FC236}">
                <a16:creationId xmlns:a16="http://schemas.microsoft.com/office/drawing/2014/main" id="{E64FD2A1-6A99-8B80-731F-D40FB6BA9EB5}"/>
              </a:ext>
            </a:extLst>
          </p:cNvPr>
          <p:cNvSpPr txBox="1"/>
          <p:nvPr/>
        </p:nvSpPr>
        <p:spPr>
          <a:xfrm>
            <a:off x="5009549" y="3426864"/>
            <a:ext cx="702302"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448</a:t>
            </a:r>
          </a:p>
        </p:txBody>
      </p:sp>
      <p:sp>
        <p:nvSpPr>
          <p:cNvPr id="830" name="TextBox 829">
            <a:extLst>
              <a:ext uri="{FF2B5EF4-FFF2-40B4-BE49-F238E27FC236}">
                <a16:creationId xmlns:a16="http://schemas.microsoft.com/office/drawing/2014/main" id="{F15E83DF-0C7E-3D11-CC58-180D72FA2FC1}"/>
              </a:ext>
            </a:extLst>
          </p:cNvPr>
          <p:cNvSpPr txBox="1"/>
          <p:nvPr/>
        </p:nvSpPr>
        <p:spPr>
          <a:xfrm>
            <a:off x="3299702" y="3735077"/>
            <a:ext cx="602058"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4</a:t>
            </a:r>
          </a:p>
        </p:txBody>
      </p:sp>
      <p:sp>
        <p:nvSpPr>
          <p:cNvPr id="831" name="TextBox 830">
            <a:extLst>
              <a:ext uri="{FF2B5EF4-FFF2-40B4-BE49-F238E27FC236}">
                <a16:creationId xmlns:a16="http://schemas.microsoft.com/office/drawing/2014/main" id="{16CDA4B0-D904-A556-1AF5-DE249A88F627}"/>
              </a:ext>
            </a:extLst>
          </p:cNvPr>
          <p:cNvSpPr txBox="1"/>
          <p:nvPr/>
        </p:nvSpPr>
        <p:spPr>
          <a:xfrm>
            <a:off x="3726691" y="3989232"/>
            <a:ext cx="602058"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64</a:t>
            </a:r>
          </a:p>
        </p:txBody>
      </p:sp>
      <p:sp>
        <p:nvSpPr>
          <p:cNvPr id="843" name="TextBox 842">
            <a:extLst>
              <a:ext uri="{FF2B5EF4-FFF2-40B4-BE49-F238E27FC236}">
                <a16:creationId xmlns:a16="http://schemas.microsoft.com/office/drawing/2014/main" id="{FFDC278F-E509-7DC3-29CD-4F76EA92FE0F}"/>
              </a:ext>
            </a:extLst>
          </p:cNvPr>
          <p:cNvSpPr txBox="1"/>
          <p:nvPr/>
        </p:nvSpPr>
        <p:spPr>
          <a:xfrm>
            <a:off x="6168441" y="4301970"/>
            <a:ext cx="625091"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16</a:t>
            </a:r>
          </a:p>
        </p:txBody>
      </p:sp>
      <p:cxnSp>
        <p:nvCxnSpPr>
          <p:cNvPr id="845" name="Straight Arrow Connector 844">
            <a:extLst>
              <a:ext uri="{FF2B5EF4-FFF2-40B4-BE49-F238E27FC236}">
                <a16:creationId xmlns:a16="http://schemas.microsoft.com/office/drawing/2014/main" id="{7131D547-983A-B94A-118E-45D7536FBAD2}"/>
              </a:ext>
            </a:extLst>
          </p:cNvPr>
          <p:cNvCxnSpPr>
            <a:cxnSpLocks/>
            <a:stCxn id="843" idx="0"/>
            <a:endCxn id="295" idx="2"/>
          </p:cNvCxnSpPr>
          <p:nvPr/>
        </p:nvCxnSpPr>
        <p:spPr>
          <a:xfrm flipV="1">
            <a:off x="6480987" y="3885707"/>
            <a:ext cx="183134" cy="416263"/>
          </a:xfrm>
          <a:prstGeom prst="straightConnector1">
            <a:avLst/>
          </a:prstGeom>
          <a:noFill/>
          <a:ln w="6350" cap="flat" cmpd="sng" algn="ctr">
            <a:solidFill>
              <a:sysClr val="windowText" lastClr="000000"/>
            </a:solidFill>
            <a:prstDash val="solid"/>
            <a:miter lim="800000"/>
            <a:tailEnd type="triangle"/>
          </a:ln>
          <a:effectLst/>
        </p:spPr>
      </p:cxnSp>
      <p:sp>
        <p:nvSpPr>
          <p:cNvPr id="852" name="Oval 851">
            <a:extLst>
              <a:ext uri="{FF2B5EF4-FFF2-40B4-BE49-F238E27FC236}">
                <a16:creationId xmlns:a16="http://schemas.microsoft.com/office/drawing/2014/main" id="{58FAF49D-706C-C3A1-D27D-823CD5C69CFE}"/>
              </a:ext>
            </a:extLst>
          </p:cNvPr>
          <p:cNvSpPr/>
          <p:nvPr/>
        </p:nvSpPr>
        <p:spPr>
          <a:xfrm>
            <a:off x="1838451" y="3672224"/>
            <a:ext cx="448348" cy="387847"/>
          </a:xfrm>
          <a:prstGeom prst="ellipse">
            <a:avLst/>
          </a:prstGeom>
          <a:solidFill>
            <a:srgbClr val="DEBDFF"/>
          </a:solidFill>
          <a:ln w="57150" cap="flat" cmpd="sng" algn="ctr">
            <a:solidFill>
              <a:srgbClr val="FF0000"/>
            </a:solidFill>
            <a:prstDash val="solid"/>
            <a:miter lim="800000"/>
          </a:ln>
          <a:effectLst/>
        </p:spPr>
        <p:txBody>
          <a:bodyPr rtlCol="0" anchor="ctr"/>
          <a:lstStyle/>
          <a:p>
            <a:pPr marR="0" lvl="0" indent="0" algn="ctr" defTabSz="457200" fontAlgn="auto">
              <a:lnSpc>
                <a:spcPct val="100000"/>
              </a:lnSpc>
              <a:spcBef>
                <a:spcPts val="0"/>
              </a:spcBef>
              <a:spcAft>
                <a:spcPts val="0"/>
              </a:spcAft>
              <a:buClrTx/>
              <a:buSzTx/>
              <a:buFontTx/>
              <a:buNone/>
              <a:tabLst/>
              <a:defRPr/>
            </a:pPr>
            <a:r>
              <a:rPr lang="en-US" sz="2400" kern="0" dirty="0">
                <a:solidFill>
                  <a:prstClr val="black"/>
                </a:solidFill>
                <a:latin typeface="Calibri" panose="020F0502020204030204"/>
              </a:rPr>
              <a:t>1</a:t>
            </a:r>
          </a:p>
        </p:txBody>
      </p:sp>
      <p:sp>
        <p:nvSpPr>
          <p:cNvPr id="858" name="TextBox 857">
            <a:extLst>
              <a:ext uri="{FF2B5EF4-FFF2-40B4-BE49-F238E27FC236}">
                <a16:creationId xmlns:a16="http://schemas.microsoft.com/office/drawing/2014/main" id="{FB4F8A4A-F062-75E2-24DC-E4080CD476F1}"/>
              </a:ext>
            </a:extLst>
          </p:cNvPr>
          <p:cNvSpPr txBox="1"/>
          <p:nvPr/>
        </p:nvSpPr>
        <p:spPr>
          <a:xfrm>
            <a:off x="1547794" y="3063689"/>
            <a:ext cx="517458" cy="46166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56</a:t>
            </a:r>
          </a:p>
        </p:txBody>
      </p:sp>
      <p:sp>
        <p:nvSpPr>
          <p:cNvPr id="860" name="Arrow: Pentagon 859">
            <a:extLst>
              <a:ext uri="{FF2B5EF4-FFF2-40B4-BE49-F238E27FC236}">
                <a16:creationId xmlns:a16="http://schemas.microsoft.com/office/drawing/2014/main" id="{A0CCD4E6-A46A-F064-C59D-2A24DA770934}"/>
              </a:ext>
            </a:extLst>
          </p:cNvPr>
          <p:cNvSpPr/>
          <p:nvPr/>
        </p:nvSpPr>
        <p:spPr>
          <a:xfrm>
            <a:off x="4832424" y="4906547"/>
            <a:ext cx="468170" cy="385313"/>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1</a:t>
            </a:r>
          </a:p>
        </p:txBody>
      </p:sp>
      <p:sp>
        <p:nvSpPr>
          <p:cNvPr id="862" name="Arrow: Pentagon 861">
            <a:extLst>
              <a:ext uri="{FF2B5EF4-FFF2-40B4-BE49-F238E27FC236}">
                <a16:creationId xmlns:a16="http://schemas.microsoft.com/office/drawing/2014/main" id="{33E4FC40-B00E-F6F9-69C5-477C75799EFB}"/>
              </a:ext>
            </a:extLst>
          </p:cNvPr>
          <p:cNvSpPr/>
          <p:nvPr/>
        </p:nvSpPr>
        <p:spPr>
          <a:xfrm>
            <a:off x="954065" y="4499841"/>
            <a:ext cx="468170" cy="385313"/>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2</a:t>
            </a:r>
          </a:p>
        </p:txBody>
      </p:sp>
      <p:sp>
        <p:nvSpPr>
          <p:cNvPr id="863" name="Arrow: Pentagon 862">
            <a:extLst>
              <a:ext uri="{FF2B5EF4-FFF2-40B4-BE49-F238E27FC236}">
                <a16:creationId xmlns:a16="http://schemas.microsoft.com/office/drawing/2014/main" id="{A6490368-89F5-8A1A-935B-44178EC0325F}"/>
              </a:ext>
            </a:extLst>
          </p:cNvPr>
          <p:cNvSpPr/>
          <p:nvPr/>
        </p:nvSpPr>
        <p:spPr>
          <a:xfrm>
            <a:off x="548995" y="1847646"/>
            <a:ext cx="468170" cy="385313"/>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3</a:t>
            </a:r>
          </a:p>
        </p:txBody>
      </p:sp>
      <p:sp>
        <p:nvSpPr>
          <p:cNvPr id="864" name="TextBox 863">
            <a:extLst>
              <a:ext uri="{FF2B5EF4-FFF2-40B4-BE49-F238E27FC236}">
                <a16:creationId xmlns:a16="http://schemas.microsoft.com/office/drawing/2014/main" id="{21EDAF06-F622-67C4-D148-4FDD7D31CC12}"/>
              </a:ext>
            </a:extLst>
          </p:cNvPr>
          <p:cNvSpPr txBox="1"/>
          <p:nvPr/>
        </p:nvSpPr>
        <p:spPr>
          <a:xfrm>
            <a:off x="4003102" y="4787918"/>
            <a:ext cx="625091" cy="46166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kern="0" dirty="0">
                <a:solidFill>
                  <a:prstClr val="black"/>
                </a:solidFill>
                <a:latin typeface="Calibri" panose="020F0502020204030204"/>
              </a:rPr>
              <a:t>6</a:t>
            </a: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65" name="Content Placeholder 3">
            <a:extLst>
              <a:ext uri="{FF2B5EF4-FFF2-40B4-BE49-F238E27FC236}">
                <a16:creationId xmlns:a16="http://schemas.microsoft.com/office/drawing/2014/main" id="{C2DC8825-F1AE-2A9D-5ABA-B11FE6DFE7AC}"/>
              </a:ext>
            </a:extLst>
          </p:cNvPr>
          <p:cNvSpPr>
            <a:spLocks noGrp="1"/>
          </p:cNvSpPr>
          <p:nvPr>
            <p:ph sz="quarter" idx="1"/>
          </p:nvPr>
        </p:nvSpPr>
        <p:spPr>
          <a:xfrm>
            <a:off x="7185295" y="1032691"/>
            <a:ext cx="4622200" cy="4792617"/>
          </a:xfrm>
        </p:spPr>
        <p:txBody>
          <a:bodyPr>
            <a:normAutofit fontScale="92500"/>
          </a:bodyPr>
          <a:lstStyle/>
          <a:p>
            <a:pPr marL="0" indent="0">
              <a:buNone/>
            </a:pPr>
            <a:r>
              <a:rPr lang="en-US" dirty="0"/>
              <a:t>Analyzing ResNet18 Layer1:</a:t>
            </a:r>
          </a:p>
          <a:p>
            <a:pPr marL="0" indent="0">
              <a:buNone/>
            </a:pPr>
            <a:r>
              <a:rPr lang="en-US" dirty="0"/>
              <a:t>Communicating input tensors takes 2X more latency than other interleaved factors</a:t>
            </a:r>
          </a:p>
          <a:p>
            <a:r>
              <a:rPr lang="en-US" dirty="0"/>
              <a:t>Solution 1:      Increase </a:t>
            </a:r>
            <a:r>
              <a:rPr lang="en-US" dirty="0" err="1"/>
              <a:t>NoC</a:t>
            </a:r>
            <a:r>
              <a:rPr lang="en-US" dirty="0"/>
              <a:t> bit-width by 2X</a:t>
            </a:r>
          </a:p>
          <a:p>
            <a:r>
              <a:rPr lang="en-US" dirty="0"/>
              <a:t>Solution 2:     Increase NoC1 unicasting capability by 2X</a:t>
            </a:r>
          </a:p>
          <a:p>
            <a:r>
              <a:rPr lang="en-US" dirty="0"/>
              <a:t>Solution 3:     Increase L1 buffer size (in PEs) for leveraging unexploited reuse</a:t>
            </a:r>
          </a:p>
        </p:txBody>
      </p:sp>
      <p:sp>
        <p:nvSpPr>
          <p:cNvPr id="866" name="Arrow: Pentagon 865">
            <a:extLst>
              <a:ext uri="{FF2B5EF4-FFF2-40B4-BE49-F238E27FC236}">
                <a16:creationId xmlns:a16="http://schemas.microsoft.com/office/drawing/2014/main" id="{7450937E-CD34-9EEF-9AA4-55DA9701F169}"/>
              </a:ext>
            </a:extLst>
          </p:cNvPr>
          <p:cNvSpPr/>
          <p:nvPr/>
        </p:nvSpPr>
        <p:spPr>
          <a:xfrm>
            <a:off x="8783461" y="2853791"/>
            <a:ext cx="468170" cy="385313"/>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1</a:t>
            </a:r>
          </a:p>
        </p:txBody>
      </p:sp>
      <p:sp>
        <p:nvSpPr>
          <p:cNvPr id="867" name="Arrow: Pentagon 866">
            <a:extLst>
              <a:ext uri="{FF2B5EF4-FFF2-40B4-BE49-F238E27FC236}">
                <a16:creationId xmlns:a16="http://schemas.microsoft.com/office/drawing/2014/main" id="{D68F6ECF-DCFB-EF20-D145-998C6D8B08FD}"/>
              </a:ext>
            </a:extLst>
          </p:cNvPr>
          <p:cNvSpPr/>
          <p:nvPr/>
        </p:nvSpPr>
        <p:spPr>
          <a:xfrm>
            <a:off x="8774404" y="3661921"/>
            <a:ext cx="468170" cy="385313"/>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2</a:t>
            </a:r>
          </a:p>
        </p:txBody>
      </p:sp>
      <p:sp>
        <p:nvSpPr>
          <p:cNvPr id="868" name="Arrow: Pentagon 867">
            <a:extLst>
              <a:ext uri="{FF2B5EF4-FFF2-40B4-BE49-F238E27FC236}">
                <a16:creationId xmlns:a16="http://schemas.microsoft.com/office/drawing/2014/main" id="{ED13D7E7-5906-B3B7-5D38-C9B275441090}"/>
              </a:ext>
            </a:extLst>
          </p:cNvPr>
          <p:cNvSpPr/>
          <p:nvPr/>
        </p:nvSpPr>
        <p:spPr>
          <a:xfrm>
            <a:off x="8803065" y="4569769"/>
            <a:ext cx="468170" cy="385313"/>
          </a:xfrm>
          <a:prstGeom prst="homePlat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3</a:t>
            </a:r>
          </a:p>
        </p:txBody>
      </p:sp>
      <p:sp>
        <p:nvSpPr>
          <p:cNvPr id="869" name="TextBox 868">
            <a:extLst>
              <a:ext uri="{FF2B5EF4-FFF2-40B4-BE49-F238E27FC236}">
                <a16:creationId xmlns:a16="http://schemas.microsoft.com/office/drawing/2014/main" id="{B722EBC1-26AE-7790-636F-8D8FD04698EE}"/>
              </a:ext>
            </a:extLst>
          </p:cNvPr>
          <p:cNvSpPr txBox="1"/>
          <p:nvPr/>
        </p:nvSpPr>
        <p:spPr>
          <a:xfrm>
            <a:off x="2133228" y="2365479"/>
            <a:ext cx="946093" cy="461665"/>
          </a:xfrm>
          <a:prstGeom prst="rect">
            <a:avLst/>
          </a:prstGeom>
          <a:noFill/>
        </p:spPr>
        <p:txBody>
          <a:bodyPr wrap="none" rtlCol="0">
            <a:spAutoFit/>
          </a:bodyPr>
          <a:lstStyle/>
          <a:p>
            <a:pPr defTabSz="457200"/>
            <a:r>
              <a:rPr lang="en-US" sz="2400" dirty="0">
                <a:solidFill>
                  <a:prstClr val="black"/>
                </a:solidFill>
                <a:latin typeface="Calibri" panose="020F0502020204030204"/>
              </a:rPr>
              <a:t>1054k</a:t>
            </a:r>
          </a:p>
        </p:txBody>
      </p:sp>
      <p:sp>
        <p:nvSpPr>
          <p:cNvPr id="870" name="TextBox 869">
            <a:extLst>
              <a:ext uri="{FF2B5EF4-FFF2-40B4-BE49-F238E27FC236}">
                <a16:creationId xmlns:a16="http://schemas.microsoft.com/office/drawing/2014/main" id="{35BA90F7-21C4-D41D-DF09-625D11959164}"/>
              </a:ext>
            </a:extLst>
          </p:cNvPr>
          <p:cNvSpPr txBox="1"/>
          <p:nvPr/>
        </p:nvSpPr>
        <p:spPr>
          <a:xfrm>
            <a:off x="2462600" y="1528616"/>
            <a:ext cx="952546" cy="461665"/>
          </a:xfrm>
          <a:prstGeom prst="rect">
            <a:avLst/>
          </a:prstGeom>
          <a:noFill/>
        </p:spPr>
        <p:txBody>
          <a:bodyPr wrap="square" rtlCol="0">
            <a:spAutoFit/>
          </a:bodyPr>
          <a:lstStyle/>
          <a:p>
            <a:pPr defTabSz="457200"/>
            <a:r>
              <a:rPr lang="en-US" sz="2400" dirty="0">
                <a:solidFill>
                  <a:prstClr val="black"/>
                </a:solidFill>
                <a:latin typeface="Calibri" panose="020F0502020204030204"/>
              </a:rPr>
              <a:t>527k</a:t>
            </a:r>
          </a:p>
        </p:txBody>
      </p:sp>
      <p:sp>
        <p:nvSpPr>
          <p:cNvPr id="871" name="TextBox 870">
            <a:extLst>
              <a:ext uri="{FF2B5EF4-FFF2-40B4-BE49-F238E27FC236}">
                <a16:creationId xmlns:a16="http://schemas.microsoft.com/office/drawing/2014/main" id="{E06C7B1E-E08D-11F4-FC6E-A7EDC45C98E6}"/>
              </a:ext>
            </a:extLst>
          </p:cNvPr>
          <p:cNvSpPr txBox="1"/>
          <p:nvPr/>
        </p:nvSpPr>
        <p:spPr>
          <a:xfrm>
            <a:off x="4971356" y="2747523"/>
            <a:ext cx="796097"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300k</a:t>
            </a:r>
          </a:p>
        </p:txBody>
      </p:sp>
      <p:grpSp>
        <p:nvGrpSpPr>
          <p:cNvPr id="884" name="Group 883">
            <a:extLst>
              <a:ext uri="{FF2B5EF4-FFF2-40B4-BE49-F238E27FC236}">
                <a16:creationId xmlns:a16="http://schemas.microsoft.com/office/drawing/2014/main" id="{C34005B5-28D6-278F-5A1B-0E2D285417CB}"/>
              </a:ext>
            </a:extLst>
          </p:cNvPr>
          <p:cNvGrpSpPr/>
          <p:nvPr/>
        </p:nvGrpSpPr>
        <p:grpSpPr>
          <a:xfrm>
            <a:off x="5752410" y="5176680"/>
            <a:ext cx="809100" cy="1510777"/>
            <a:chOff x="6069490" y="5220359"/>
            <a:chExt cx="809100" cy="1510777"/>
          </a:xfrm>
        </p:grpSpPr>
        <p:sp>
          <p:nvSpPr>
            <p:cNvPr id="876" name="Oval 875">
              <a:extLst>
                <a:ext uri="{FF2B5EF4-FFF2-40B4-BE49-F238E27FC236}">
                  <a16:creationId xmlns:a16="http://schemas.microsoft.com/office/drawing/2014/main" id="{FBE47235-347F-51A7-79BA-8B5F70C383A7}"/>
                </a:ext>
              </a:extLst>
            </p:cNvPr>
            <p:cNvSpPr/>
            <p:nvPr/>
          </p:nvSpPr>
          <p:spPr>
            <a:xfrm>
              <a:off x="6069490" y="5275740"/>
              <a:ext cx="271938" cy="237368"/>
            </a:xfrm>
            <a:prstGeom prst="ellipse">
              <a:avLst/>
            </a:prstGeom>
            <a:solidFill>
              <a:srgbClr val="FFF2CC"/>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7" name="TextBox 876">
              <a:extLst>
                <a:ext uri="{FF2B5EF4-FFF2-40B4-BE49-F238E27FC236}">
                  <a16:creationId xmlns:a16="http://schemas.microsoft.com/office/drawing/2014/main" id="{14B6DC9D-133C-E399-C87E-48791EB4CF18}"/>
                </a:ext>
              </a:extLst>
            </p:cNvPr>
            <p:cNvSpPr txBox="1"/>
            <p:nvPr/>
          </p:nvSpPr>
          <p:spPr>
            <a:xfrm>
              <a:off x="6288877" y="5220359"/>
              <a:ext cx="589713" cy="369332"/>
            </a:xfrm>
            <a:prstGeom prst="rect">
              <a:avLst/>
            </a:prstGeom>
            <a:noFill/>
          </p:spPr>
          <p:txBody>
            <a:bodyPr wrap="none" rtlCol="0">
              <a:spAutoFit/>
            </a:bodyPr>
            <a:lstStyle/>
            <a:p>
              <a:pPr defTabSz="457200"/>
              <a:r>
                <a:rPr lang="en-US" dirty="0">
                  <a:solidFill>
                    <a:srgbClr val="FFC000">
                      <a:lumMod val="50000"/>
                    </a:srgbClr>
                  </a:solidFill>
                  <a:latin typeface="Calibri" panose="020F0502020204030204"/>
                </a:rPr>
                <a:t>Max</a:t>
              </a:r>
            </a:p>
          </p:txBody>
        </p:sp>
        <p:sp>
          <p:nvSpPr>
            <p:cNvPr id="878" name="Oval 877">
              <a:extLst>
                <a:ext uri="{FF2B5EF4-FFF2-40B4-BE49-F238E27FC236}">
                  <a16:creationId xmlns:a16="http://schemas.microsoft.com/office/drawing/2014/main" id="{C0228714-88C5-7A59-9A2C-0A28C3480A36}"/>
                </a:ext>
              </a:extLst>
            </p:cNvPr>
            <p:cNvSpPr/>
            <p:nvPr/>
          </p:nvSpPr>
          <p:spPr>
            <a:xfrm>
              <a:off x="6076527" y="5604777"/>
              <a:ext cx="271938" cy="237368"/>
            </a:xfrm>
            <a:prstGeom prst="ellipse">
              <a:avLst/>
            </a:prstGeom>
            <a:solidFill>
              <a:srgbClr val="8FAADC"/>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9" name="TextBox 878">
              <a:extLst>
                <a:ext uri="{FF2B5EF4-FFF2-40B4-BE49-F238E27FC236}">
                  <a16:creationId xmlns:a16="http://schemas.microsoft.com/office/drawing/2014/main" id="{77EC0D3A-A6C6-5C3B-C867-55F4C776F712}"/>
                </a:ext>
              </a:extLst>
            </p:cNvPr>
            <p:cNvSpPr txBox="1"/>
            <p:nvPr/>
          </p:nvSpPr>
          <p:spPr>
            <a:xfrm>
              <a:off x="6295914" y="5534156"/>
              <a:ext cx="556563" cy="369332"/>
            </a:xfrm>
            <a:prstGeom prst="rect">
              <a:avLst/>
            </a:prstGeom>
            <a:noFill/>
          </p:spPr>
          <p:txBody>
            <a:bodyPr wrap="none" rtlCol="0">
              <a:spAutoFit/>
            </a:bodyPr>
            <a:lstStyle/>
            <a:p>
              <a:pPr defTabSz="457200"/>
              <a:r>
                <a:rPr lang="en-US" dirty="0">
                  <a:solidFill>
                    <a:srgbClr val="4472C4">
                      <a:lumMod val="50000"/>
                    </a:srgbClr>
                  </a:solidFill>
                  <a:latin typeface="Calibri" panose="020F0502020204030204"/>
                </a:rPr>
                <a:t>Mul</a:t>
              </a:r>
            </a:p>
          </p:txBody>
        </p:sp>
        <p:sp>
          <p:nvSpPr>
            <p:cNvPr id="880" name="Oval 879">
              <a:extLst>
                <a:ext uri="{FF2B5EF4-FFF2-40B4-BE49-F238E27FC236}">
                  <a16:creationId xmlns:a16="http://schemas.microsoft.com/office/drawing/2014/main" id="{03D62469-DBD4-D545-E138-918D9F3D5F4C}"/>
                </a:ext>
              </a:extLst>
            </p:cNvPr>
            <p:cNvSpPr/>
            <p:nvPr/>
          </p:nvSpPr>
          <p:spPr>
            <a:xfrm>
              <a:off x="6069490" y="5945073"/>
              <a:ext cx="271938" cy="237368"/>
            </a:xfrm>
            <a:prstGeom prst="ellipse">
              <a:avLst/>
            </a:prstGeom>
            <a:solidFill>
              <a:srgbClr val="C5E0B4"/>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1" name="TextBox 880">
              <a:extLst>
                <a:ext uri="{FF2B5EF4-FFF2-40B4-BE49-F238E27FC236}">
                  <a16:creationId xmlns:a16="http://schemas.microsoft.com/office/drawing/2014/main" id="{25ED51FD-EFC3-C8BE-505F-9D7DC2149353}"/>
                </a:ext>
              </a:extLst>
            </p:cNvPr>
            <p:cNvSpPr txBox="1"/>
            <p:nvPr/>
          </p:nvSpPr>
          <p:spPr>
            <a:xfrm>
              <a:off x="6288877" y="5874452"/>
              <a:ext cx="561372" cy="369332"/>
            </a:xfrm>
            <a:prstGeom prst="rect">
              <a:avLst/>
            </a:prstGeom>
            <a:noFill/>
          </p:spPr>
          <p:txBody>
            <a:bodyPr wrap="none" rtlCol="0">
              <a:spAutoFit/>
            </a:bodyPr>
            <a:lstStyle/>
            <a:p>
              <a:pPr defTabSz="457200"/>
              <a:r>
                <a:rPr lang="en-US" dirty="0">
                  <a:solidFill>
                    <a:srgbClr val="70AD47">
                      <a:lumMod val="50000"/>
                    </a:srgbClr>
                  </a:solidFill>
                  <a:latin typeface="Calibri" panose="020F0502020204030204"/>
                </a:rPr>
                <a:t>Add</a:t>
              </a:r>
            </a:p>
          </p:txBody>
        </p:sp>
        <p:sp>
          <p:nvSpPr>
            <p:cNvPr id="882" name="Oval 881">
              <a:extLst>
                <a:ext uri="{FF2B5EF4-FFF2-40B4-BE49-F238E27FC236}">
                  <a16:creationId xmlns:a16="http://schemas.microsoft.com/office/drawing/2014/main" id="{2636A060-BC0D-20C9-4627-CA1ED9A74762}"/>
                </a:ext>
              </a:extLst>
            </p:cNvPr>
            <p:cNvSpPr/>
            <p:nvPr/>
          </p:nvSpPr>
          <p:spPr>
            <a:xfrm>
              <a:off x="6077421" y="6279465"/>
              <a:ext cx="271938" cy="237368"/>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883" name="TextBox 882">
                  <a:extLst>
                    <a:ext uri="{FF2B5EF4-FFF2-40B4-BE49-F238E27FC236}">
                      <a16:creationId xmlns:a16="http://schemas.microsoft.com/office/drawing/2014/main" id="{049894AC-BEF0-8BF6-7187-3411744DE484}"/>
                    </a:ext>
                  </a:extLst>
                </p:cNvPr>
                <p:cNvSpPr txBox="1"/>
                <p:nvPr/>
              </p:nvSpPr>
              <p:spPr>
                <a:xfrm>
                  <a:off x="6244768" y="6111736"/>
                  <a:ext cx="578684" cy="619400"/>
                </a:xfrm>
                <a:prstGeom prst="rect">
                  <a:avLst/>
                </a:prstGeom>
                <a:noFill/>
              </p:spPr>
              <p:txBody>
                <a:bodyPr wrap="none" rtlCol="0">
                  <a:spAutoFit/>
                </a:bodyPr>
                <a:lstStyle/>
                <a:p>
                  <a:pPr defTabSz="457200"/>
                  <a14:m>
                    <m:oMathPara xmlns:m="http://schemas.openxmlformats.org/officeDocument/2006/math">
                      <m:oMathParaPr>
                        <m:jc m:val="centerGroup"/>
                      </m:oMathParaPr>
                      <m:oMath xmlns:m="http://schemas.openxmlformats.org/officeDocument/2006/math">
                        <m:d>
                          <m:dPr>
                            <m:begChr m:val="⌈"/>
                            <m:endChr m:val="⌉"/>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i="1" smtClean="0">
                                    <a:solidFill>
                                      <a:srgbClr val="C00000"/>
                                    </a:solidFill>
                                    <a:latin typeface="Cambria Math" panose="02040503050406030204" pitchFamily="18" charset="0"/>
                                  </a:rPr>
                                  <m:t>𝑎</m:t>
                                </m:r>
                              </m:num>
                              <m:den>
                                <m:r>
                                  <a:rPr lang="en-US" sz="2000" i="1" smtClean="0">
                                    <a:solidFill>
                                      <a:srgbClr val="C00000"/>
                                    </a:solidFill>
                                    <a:latin typeface="Cambria Math" panose="02040503050406030204" pitchFamily="18" charset="0"/>
                                  </a:rPr>
                                  <m:t>𝑏</m:t>
                                </m:r>
                              </m:den>
                            </m:f>
                          </m:e>
                        </m:d>
                      </m:oMath>
                    </m:oMathPara>
                  </a14:m>
                  <a:endParaRPr lang="en-US" sz="2000" dirty="0">
                    <a:solidFill>
                      <a:srgbClr val="C00000"/>
                    </a:solidFill>
                    <a:latin typeface="Calibri" panose="020F0502020204030204"/>
                  </a:endParaRPr>
                </a:p>
              </p:txBody>
            </p:sp>
          </mc:Choice>
          <mc:Fallback xmlns="">
            <p:sp>
              <p:nvSpPr>
                <p:cNvPr id="883" name="TextBox 882">
                  <a:extLst>
                    <a:ext uri="{FF2B5EF4-FFF2-40B4-BE49-F238E27FC236}">
                      <a16:creationId xmlns:a16="http://schemas.microsoft.com/office/drawing/2014/main" id="{049894AC-BEF0-8BF6-7187-3411744DE484}"/>
                    </a:ext>
                  </a:extLst>
                </p:cNvPr>
                <p:cNvSpPr txBox="1">
                  <a:spLocks noRot="1" noChangeAspect="1" noMove="1" noResize="1" noEditPoints="1" noAdjustHandles="1" noChangeArrowheads="1" noChangeShapeType="1" noTextEdit="1"/>
                </p:cNvSpPr>
                <p:nvPr/>
              </p:nvSpPr>
              <p:spPr>
                <a:xfrm>
                  <a:off x="6244768" y="6111736"/>
                  <a:ext cx="578684" cy="619400"/>
                </a:xfrm>
                <a:prstGeom prst="rect">
                  <a:avLst/>
                </a:prstGeom>
                <a:blipFill>
                  <a:blip r:embed="rId3"/>
                  <a:stretch>
                    <a:fillRect/>
                  </a:stretch>
                </a:blipFill>
              </p:spPr>
              <p:txBody>
                <a:bodyPr/>
                <a:lstStyle/>
                <a:p>
                  <a:r>
                    <a:rPr lang="en-US">
                      <a:noFill/>
                    </a:rPr>
                    <a:t> </a:t>
                  </a:r>
                </a:p>
              </p:txBody>
            </p:sp>
          </mc:Fallback>
        </mc:AlternateContent>
      </p:grpSp>
      <p:sp>
        <p:nvSpPr>
          <p:cNvPr id="885" name="TextBox 884">
            <a:extLst>
              <a:ext uri="{FF2B5EF4-FFF2-40B4-BE49-F238E27FC236}">
                <a16:creationId xmlns:a16="http://schemas.microsoft.com/office/drawing/2014/main" id="{300304E6-C5F9-23E6-CDF7-AEF306A883BF}"/>
              </a:ext>
            </a:extLst>
          </p:cNvPr>
          <p:cNvSpPr txBox="1"/>
          <p:nvPr/>
        </p:nvSpPr>
        <p:spPr>
          <a:xfrm>
            <a:off x="1416163" y="2575192"/>
            <a:ext cx="476066" cy="461665"/>
          </a:xfrm>
          <a:prstGeom prst="rect">
            <a:avLst/>
          </a:prstGeom>
          <a:noFill/>
        </p:spPr>
        <p:txBody>
          <a:bodyPr wrap="square">
            <a:spAutoFit/>
          </a:bodyPr>
          <a:lstStyle/>
          <a:p>
            <a:pPr algn="ctr" defTabSz="457200"/>
            <a:r>
              <a:rPr lang="en-US" sz="2400" dirty="0">
                <a:solidFill>
                  <a:prstClr val="black"/>
                </a:solidFill>
                <a:latin typeface="Calibri" panose="020F0502020204030204"/>
              </a:rPr>
              <a:t>9k</a:t>
            </a:r>
          </a:p>
        </p:txBody>
      </p:sp>
      <p:sp>
        <p:nvSpPr>
          <p:cNvPr id="4" name="TextBox 3">
            <a:extLst>
              <a:ext uri="{FF2B5EF4-FFF2-40B4-BE49-F238E27FC236}">
                <a16:creationId xmlns:a16="http://schemas.microsoft.com/office/drawing/2014/main" id="{D039AF2A-D6A7-5251-2C3A-7864D1C03EC0}"/>
              </a:ext>
            </a:extLst>
          </p:cNvPr>
          <p:cNvSpPr txBox="1"/>
          <p:nvPr/>
        </p:nvSpPr>
        <p:spPr>
          <a:xfrm>
            <a:off x="3572168" y="1257453"/>
            <a:ext cx="946093" cy="461665"/>
          </a:xfrm>
          <a:prstGeom prst="rect">
            <a:avLst/>
          </a:prstGeom>
          <a:noFill/>
        </p:spPr>
        <p:txBody>
          <a:bodyPr wrap="none" rtlCol="0">
            <a:spAutoFit/>
          </a:bodyPr>
          <a:lstStyle/>
          <a:p>
            <a:pPr defTabSz="457200"/>
            <a:r>
              <a:rPr lang="en-US" sz="2400" dirty="0">
                <a:solidFill>
                  <a:prstClr val="black"/>
                </a:solidFill>
                <a:latin typeface="Calibri" panose="020F0502020204030204"/>
              </a:rPr>
              <a:t>1054k</a:t>
            </a:r>
          </a:p>
        </p:txBody>
      </p:sp>
      <p:sp>
        <p:nvSpPr>
          <p:cNvPr id="5" name="TextBox 4">
            <a:extLst>
              <a:ext uri="{FF2B5EF4-FFF2-40B4-BE49-F238E27FC236}">
                <a16:creationId xmlns:a16="http://schemas.microsoft.com/office/drawing/2014/main" id="{2EB9CFD5-8598-9EFF-4F67-475B6791FD04}"/>
              </a:ext>
            </a:extLst>
          </p:cNvPr>
          <p:cNvSpPr txBox="1"/>
          <p:nvPr/>
        </p:nvSpPr>
        <p:spPr>
          <a:xfrm>
            <a:off x="3608693" y="2053737"/>
            <a:ext cx="946093" cy="461665"/>
          </a:xfrm>
          <a:prstGeom prst="rect">
            <a:avLst/>
          </a:prstGeom>
          <a:noFill/>
        </p:spPr>
        <p:txBody>
          <a:bodyPr wrap="none" rtlCol="0">
            <a:spAutoFit/>
          </a:bodyPr>
          <a:lstStyle/>
          <a:p>
            <a:pPr defTabSz="457200"/>
            <a:r>
              <a:rPr lang="en-US" sz="2400" dirty="0">
                <a:solidFill>
                  <a:prstClr val="black"/>
                </a:solidFill>
                <a:latin typeface="Calibri" panose="020F0502020204030204"/>
              </a:rPr>
              <a:t>1054k</a:t>
            </a:r>
          </a:p>
        </p:txBody>
      </p:sp>
      <p:sp>
        <p:nvSpPr>
          <p:cNvPr id="6" name="TextBox 5">
            <a:extLst>
              <a:ext uri="{FF2B5EF4-FFF2-40B4-BE49-F238E27FC236}">
                <a16:creationId xmlns:a16="http://schemas.microsoft.com/office/drawing/2014/main" id="{386EDC62-A4DB-641A-C04B-D56007DB0274}"/>
              </a:ext>
            </a:extLst>
          </p:cNvPr>
          <p:cNvSpPr txBox="1"/>
          <p:nvPr/>
        </p:nvSpPr>
        <p:spPr>
          <a:xfrm rot="16200000">
            <a:off x="5067657" y="1528057"/>
            <a:ext cx="553998" cy="777410"/>
          </a:xfrm>
          <a:prstGeom prst="rect">
            <a:avLst/>
          </a:prstGeom>
          <a:noFill/>
        </p:spPr>
        <p:txBody>
          <a:bodyPr vert="vert" wrap="square">
            <a:spAutoFit/>
          </a:bodyPr>
          <a:lstStyle/>
          <a:p>
            <a:pPr algn="ctr" defTabSz="457200"/>
            <a:r>
              <a:rPr lang="en-US" sz="2400" dirty="0">
                <a:solidFill>
                  <a:prstClr val="black"/>
                </a:solidFill>
                <a:latin typeface="Calibri" panose="020F0502020204030204"/>
              </a:rPr>
              <a:t>689k</a:t>
            </a:r>
          </a:p>
        </p:txBody>
      </p:sp>
    </p:spTree>
    <p:extLst>
      <p:ext uri="{BB962C8B-B14F-4D97-AF65-F5344CB8AC3E}">
        <p14:creationId xmlns:p14="http://schemas.microsoft.com/office/powerpoint/2010/main" val="3066757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6FCE-6B8D-69AA-E115-96560C98F8F9}"/>
              </a:ext>
            </a:extLst>
          </p:cNvPr>
          <p:cNvSpPr>
            <a:spLocks noGrp="1"/>
          </p:cNvSpPr>
          <p:nvPr>
            <p:ph type="title"/>
          </p:nvPr>
        </p:nvSpPr>
        <p:spPr/>
        <p:txBody>
          <a:bodyPr/>
          <a:lstStyle/>
          <a:p>
            <a:r>
              <a:rPr lang="en-US" dirty="0"/>
              <a:t>Using Bottleneck Mitigation in DSE</a:t>
            </a:r>
          </a:p>
        </p:txBody>
      </p:sp>
      <p:sp>
        <p:nvSpPr>
          <p:cNvPr id="3" name="Slide Number Placeholder 2">
            <a:extLst>
              <a:ext uri="{FF2B5EF4-FFF2-40B4-BE49-F238E27FC236}">
                <a16:creationId xmlns:a16="http://schemas.microsoft.com/office/drawing/2014/main" id="{315203B1-0B3F-9AC6-AD2E-9B9DC20390F6}"/>
              </a:ext>
            </a:extLst>
          </p:cNvPr>
          <p:cNvSpPr>
            <a:spLocks noGrp="1"/>
          </p:cNvSpPr>
          <p:nvPr>
            <p:ph type="sldNum" sz="quarter" idx="12"/>
          </p:nvPr>
        </p:nvSpPr>
        <p:spPr/>
        <p:txBody>
          <a:bodyPr/>
          <a:lstStyle/>
          <a:p>
            <a:fld id="{86E00D81-A243-204E-9897-44BD133A87DB}" type="slidenum">
              <a:rPr lang="en-US" smtClean="0"/>
              <a:t>14</a:t>
            </a:fld>
            <a:endParaRPr lang="en-US" dirty="0"/>
          </a:p>
        </p:txBody>
      </p:sp>
      <p:sp>
        <p:nvSpPr>
          <p:cNvPr id="4" name="Content Placeholder 3">
            <a:extLst>
              <a:ext uri="{FF2B5EF4-FFF2-40B4-BE49-F238E27FC236}">
                <a16:creationId xmlns:a16="http://schemas.microsoft.com/office/drawing/2014/main" id="{DC33C3DD-88B5-0533-4C23-B56637B5E39C}"/>
              </a:ext>
            </a:extLst>
          </p:cNvPr>
          <p:cNvSpPr>
            <a:spLocks noGrp="1"/>
          </p:cNvSpPr>
          <p:nvPr>
            <p:ph sz="quarter" idx="1"/>
          </p:nvPr>
        </p:nvSpPr>
        <p:spPr>
          <a:xfrm>
            <a:off x="157507" y="849811"/>
            <a:ext cx="11508922" cy="4792617"/>
          </a:xfrm>
        </p:spPr>
        <p:txBody>
          <a:bodyPr/>
          <a:lstStyle/>
          <a:p>
            <a:r>
              <a:rPr lang="en-US" dirty="0"/>
              <a:t>New parameter values of candidates correspond to bottleneck mitigation</a:t>
            </a:r>
          </a:p>
          <a:p>
            <a:endParaRPr lang="en-US" dirty="0"/>
          </a:p>
          <a:p>
            <a:endParaRPr lang="en-US" dirty="0"/>
          </a:p>
          <a:p>
            <a:endParaRPr lang="en-US" dirty="0"/>
          </a:p>
          <a:p>
            <a:endParaRPr lang="en-US" dirty="0"/>
          </a:p>
          <a:p>
            <a:endParaRPr lang="en-US" dirty="0"/>
          </a:p>
          <a:p>
            <a:endParaRPr lang="en-US" dirty="0"/>
          </a:p>
          <a:p>
            <a:r>
              <a:rPr lang="en-US" dirty="0"/>
              <a:t>These selected candidates are evaluated to find the next best design </a:t>
            </a:r>
          </a:p>
        </p:txBody>
      </p:sp>
      <p:sp>
        <p:nvSpPr>
          <p:cNvPr id="5" name="TextBox 4">
            <a:extLst>
              <a:ext uri="{FF2B5EF4-FFF2-40B4-BE49-F238E27FC236}">
                <a16:creationId xmlns:a16="http://schemas.microsoft.com/office/drawing/2014/main" id="{8603EAB7-7456-71F3-83F4-A2C72FEAF23F}"/>
              </a:ext>
            </a:extLst>
          </p:cNvPr>
          <p:cNvSpPr txBox="1"/>
          <p:nvPr/>
        </p:nvSpPr>
        <p:spPr>
          <a:xfrm>
            <a:off x="1957284" y="1422879"/>
            <a:ext cx="9589465" cy="707886"/>
          </a:xfrm>
          <a:prstGeom prst="rect">
            <a:avLst/>
          </a:prstGeom>
          <a:noFill/>
        </p:spPr>
        <p:txBody>
          <a:bodyPr wrap="square" rtlCol="0">
            <a:spAutoFit/>
          </a:bodyPr>
          <a:lstStyle/>
          <a:p>
            <a:pPr marL="0" marR="0" lvl="0" indent="0" algn="just" defTabSz="4572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panose="020F0502020204030204"/>
              </a:rPr>
              <a:t>{PEs: 256, L1_size: 128B, L2_size: 64KB, </a:t>
            </a:r>
            <a:r>
              <a:rPr kumimoji="0" lang="en-US" sz="2000" b="0" i="1" u="none" strike="noStrike" kern="0" cap="none" spc="0" normalizeH="0" baseline="0" noProof="0" dirty="0" err="1">
                <a:ln>
                  <a:noFill/>
                </a:ln>
                <a:solidFill>
                  <a:prstClr val="black"/>
                </a:solidFill>
                <a:effectLst/>
                <a:uLnTx/>
                <a:uFillTx/>
                <a:latin typeface="Calibri" panose="020F0502020204030204"/>
              </a:rPr>
              <a:t>offchip_BW</a:t>
            </a:r>
            <a:r>
              <a:rPr kumimoji="0" lang="en-US" sz="2000" b="0" i="1" u="none" strike="noStrike" kern="0" cap="none" spc="0" normalizeH="0" baseline="0" noProof="0" dirty="0">
                <a:ln>
                  <a:noFill/>
                </a:ln>
                <a:solidFill>
                  <a:prstClr val="black"/>
                </a:solidFill>
                <a:effectLst/>
                <a:uLnTx/>
                <a:uFillTx/>
                <a:latin typeface="Calibri" panose="020F0502020204030204"/>
              </a:rPr>
              <a:t>: 51.2GBPS, NoC1_unicast_links: 1, NoC2_unicast_links: 1, NoC3_unicast_links: 64, </a:t>
            </a:r>
            <a:r>
              <a:rPr kumimoji="0" lang="en-US" sz="2000" b="0" i="1" u="none" strike="noStrike" kern="0" cap="none" spc="0" normalizeH="0" baseline="0" noProof="0" dirty="0" err="1">
                <a:ln>
                  <a:noFill/>
                </a:ln>
                <a:solidFill>
                  <a:prstClr val="black"/>
                </a:solidFill>
                <a:effectLst/>
                <a:uLnTx/>
                <a:uFillTx/>
                <a:latin typeface="Calibri" panose="020F0502020204030204"/>
              </a:rPr>
              <a:t>NoCs_bitwidth</a:t>
            </a:r>
            <a:r>
              <a:rPr kumimoji="0" lang="en-US" sz="2000" b="0" i="1" u="none" strike="noStrike" kern="0" cap="none" spc="0" normalizeH="0" baseline="0" noProof="0" dirty="0">
                <a:ln>
                  <a:noFill/>
                </a:ln>
                <a:solidFill>
                  <a:prstClr val="black"/>
                </a:solidFill>
                <a:effectLst/>
                <a:uLnTx/>
                <a:uFillTx/>
                <a:latin typeface="Calibri" panose="020F0502020204030204"/>
              </a:rPr>
              <a:t>: 48b,  frequency: 500 MHz}</a:t>
            </a:r>
          </a:p>
        </p:txBody>
      </p:sp>
      <p:sp>
        <p:nvSpPr>
          <p:cNvPr id="7" name="TextBox 6">
            <a:extLst>
              <a:ext uri="{FF2B5EF4-FFF2-40B4-BE49-F238E27FC236}">
                <a16:creationId xmlns:a16="http://schemas.microsoft.com/office/drawing/2014/main" id="{A7B33A7F-EBAF-13EA-33EE-DB6B9DE0AE13}"/>
              </a:ext>
            </a:extLst>
          </p:cNvPr>
          <p:cNvSpPr txBox="1"/>
          <p:nvPr/>
        </p:nvSpPr>
        <p:spPr>
          <a:xfrm>
            <a:off x="1957284" y="2130765"/>
            <a:ext cx="9503196" cy="707886"/>
          </a:xfrm>
          <a:prstGeom prst="rect">
            <a:avLst/>
          </a:prstGeom>
          <a:noFill/>
        </p:spPr>
        <p:txBody>
          <a:bodyPr wrap="square">
            <a:spAutoFit/>
          </a:bodyPr>
          <a:lstStyle/>
          <a:p>
            <a:r>
              <a:rPr kumimoji="0" lang="en-US" sz="2000" b="0" i="1" u="none" strike="noStrike" kern="0" cap="none" spc="0" normalizeH="0" baseline="0" noProof="0" dirty="0">
                <a:ln>
                  <a:noFill/>
                </a:ln>
                <a:solidFill>
                  <a:prstClr val="black"/>
                </a:solidFill>
                <a:effectLst/>
                <a:uLnTx/>
                <a:uFillTx/>
                <a:latin typeface="Calibri" panose="020F0502020204030204"/>
              </a:rPr>
              <a:t>{PEs: 256, </a:t>
            </a:r>
            <a:r>
              <a:rPr kumimoji="0" lang="en-US" sz="2000" b="1" i="1" u="none" strike="noStrike" kern="0" cap="none" spc="0" normalizeH="0" baseline="0" noProof="0" dirty="0">
                <a:ln>
                  <a:noFill/>
                </a:ln>
                <a:solidFill>
                  <a:prstClr val="black"/>
                </a:solidFill>
                <a:effectLst/>
                <a:uLnTx/>
                <a:uFillTx/>
                <a:latin typeface="Calibri" panose="020F0502020204030204"/>
              </a:rPr>
              <a:t>L1_size: 256B</a:t>
            </a:r>
            <a:r>
              <a:rPr kumimoji="0" lang="en-US" sz="2000" b="0" i="1" u="none" strike="noStrike" kern="0" cap="none" spc="0" normalizeH="0" baseline="0" noProof="0" dirty="0">
                <a:ln>
                  <a:noFill/>
                </a:ln>
                <a:solidFill>
                  <a:prstClr val="black"/>
                </a:solidFill>
                <a:effectLst/>
                <a:uLnTx/>
                <a:uFillTx/>
                <a:latin typeface="Calibri" panose="020F0502020204030204"/>
              </a:rPr>
              <a:t>, L2_size: 64KB, </a:t>
            </a:r>
            <a:r>
              <a:rPr kumimoji="0" lang="en-US" sz="2000" b="0" i="1" u="none" strike="noStrike" kern="0" cap="none" spc="0" normalizeH="0" baseline="0" noProof="0" dirty="0" err="1">
                <a:ln>
                  <a:noFill/>
                </a:ln>
                <a:solidFill>
                  <a:prstClr val="black"/>
                </a:solidFill>
                <a:effectLst/>
                <a:uLnTx/>
                <a:uFillTx/>
                <a:latin typeface="Calibri" panose="020F0502020204030204"/>
              </a:rPr>
              <a:t>offchip_BW</a:t>
            </a:r>
            <a:r>
              <a:rPr kumimoji="0" lang="en-US" sz="2000" b="0" i="1" u="none" strike="noStrike" kern="0" cap="none" spc="0" normalizeH="0" baseline="0" noProof="0" dirty="0">
                <a:ln>
                  <a:noFill/>
                </a:ln>
                <a:solidFill>
                  <a:prstClr val="black"/>
                </a:solidFill>
                <a:effectLst/>
                <a:uLnTx/>
                <a:uFillTx/>
                <a:latin typeface="Calibri" panose="020F0502020204030204"/>
              </a:rPr>
              <a:t>: 51.2GBPS, NoC1_unicast_links: 1, NoC2_unicast_links: 1, NoC3_unicast_links: 64, </a:t>
            </a:r>
            <a:r>
              <a:rPr kumimoji="0" lang="en-US" sz="2000" b="0" i="1" u="none" strike="noStrike" kern="0" cap="none" spc="0" normalizeH="0" baseline="0" noProof="0" dirty="0" err="1">
                <a:ln>
                  <a:noFill/>
                </a:ln>
                <a:solidFill>
                  <a:prstClr val="black"/>
                </a:solidFill>
                <a:effectLst/>
                <a:uLnTx/>
                <a:uFillTx/>
                <a:latin typeface="Calibri" panose="020F0502020204030204"/>
              </a:rPr>
              <a:t>NoCs_bitwidth</a:t>
            </a:r>
            <a:r>
              <a:rPr kumimoji="0" lang="en-US" sz="2000" b="0" i="1" u="none" strike="noStrike" kern="0" cap="none" spc="0" normalizeH="0" baseline="0" noProof="0" dirty="0">
                <a:ln>
                  <a:noFill/>
                </a:ln>
                <a:solidFill>
                  <a:prstClr val="black"/>
                </a:solidFill>
                <a:effectLst/>
                <a:uLnTx/>
                <a:uFillTx/>
                <a:latin typeface="Calibri" panose="020F0502020204030204"/>
              </a:rPr>
              <a:t>: 48b,  frequency: 500 MHz}</a:t>
            </a:r>
            <a:endParaRPr lang="en-US" sz="2000" dirty="0"/>
          </a:p>
        </p:txBody>
      </p:sp>
      <p:sp>
        <p:nvSpPr>
          <p:cNvPr id="8" name="TextBox 7">
            <a:extLst>
              <a:ext uri="{FF2B5EF4-FFF2-40B4-BE49-F238E27FC236}">
                <a16:creationId xmlns:a16="http://schemas.microsoft.com/office/drawing/2014/main" id="{FFBE8106-A72A-E257-CB39-52A6C0478754}"/>
              </a:ext>
            </a:extLst>
          </p:cNvPr>
          <p:cNvSpPr txBox="1"/>
          <p:nvPr/>
        </p:nvSpPr>
        <p:spPr>
          <a:xfrm>
            <a:off x="1926804" y="2870679"/>
            <a:ext cx="9503197" cy="707886"/>
          </a:xfrm>
          <a:prstGeom prst="rect">
            <a:avLst/>
          </a:prstGeom>
          <a:noFill/>
        </p:spPr>
        <p:txBody>
          <a:bodyPr wrap="square" rtlCol="0">
            <a:spAutoFit/>
          </a:bodyPr>
          <a:lstStyle/>
          <a:p>
            <a:pPr marL="0" marR="0" lvl="0" indent="0" algn="just" defTabSz="4572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panose="020F0502020204030204"/>
              </a:rPr>
              <a:t>{PEs: 256, L1_size: 128B, L2_size: 64KB, </a:t>
            </a:r>
            <a:r>
              <a:rPr kumimoji="0" lang="en-US" sz="2000" b="0" i="1" u="none" strike="noStrike" kern="0" cap="none" spc="0" normalizeH="0" baseline="0" noProof="0" dirty="0" err="1">
                <a:ln>
                  <a:noFill/>
                </a:ln>
                <a:solidFill>
                  <a:prstClr val="black"/>
                </a:solidFill>
                <a:effectLst/>
                <a:uLnTx/>
                <a:uFillTx/>
                <a:latin typeface="Calibri" panose="020F0502020204030204"/>
              </a:rPr>
              <a:t>offchip_BW</a:t>
            </a:r>
            <a:r>
              <a:rPr kumimoji="0" lang="en-US" sz="2000" b="0" i="1" u="none" strike="noStrike" kern="0" cap="none" spc="0" normalizeH="0" baseline="0" noProof="0" dirty="0">
                <a:ln>
                  <a:noFill/>
                </a:ln>
                <a:solidFill>
                  <a:prstClr val="black"/>
                </a:solidFill>
                <a:effectLst/>
                <a:uLnTx/>
                <a:uFillTx/>
                <a:latin typeface="Calibri" panose="020F0502020204030204"/>
              </a:rPr>
              <a:t>: 51.2GBPS, </a:t>
            </a:r>
            <a:r>
              <a:rPr kumimoji="0" lang="en-US" sz="2000" b="1" i="1" u="none" strike="noStrike" kern="0" cap="none" spc="0" normalizeH="0" baseline="0" noProof="0" dirty="0">
                <a:ln>
                  <a:noFill/>
                </a:ln>
                <a:solidFill>
                  <a:prstClr val="black"/>
                </a:solidFill>
                <a:effectLst/>
                <a:uLnTx/>
                <a:uFillTx/>
                <a:latin typeface="Calibri" panose="020F0502020204030204"/>
              </a:rPr>
              <a:t>NoC1_unicast_links: 2, </a:t>
            </a:r>
            <a:r>
              <a:rPr kumimoji="0" lang="en-US" sz="2000" b="0" i="1" u="none" strike="noStrike" kern="0" cap="none" spc="0" normalizeH="0" baseline="0" noProof="0" dirty="0">
                <a:ln>
                  <a:noFill/>
                </a:ln>
                <a:solidFill>
                  <a:prstClr val="black"/>
                </a:solidFill>
                <a:effectLst/>
                <a:uLnTx/>
                <a:uFillTx/>
                <a:latin typeface="Calibri" panose="020F0502020204030204"/>
              </a:rPr>
              <a:t>NoC2_unicast_links: 1, NoC3_unicast_links: 64, </a:t>
            </a:r>
            <a:r>
              <a:rPr kumimoji="0" lang="en-US" sz="2000" b="0" i="1" u="none" strike="noStrike" kern="0" cap="none" spc="0" normalizeH="0" baseline="0" noProof="0" dirty="0" err="1">
                <a:ln>
                  <a:noFill/>
                </a:ln>
                <a:solidFill>
                  <a:prstClr val="black"/>
                </a:solidFill>
                <a:effectLst/>
                <a:uLnTx/>
                <a:uFillTx/>
                <a:latin typeface="Calibri" panose="020F0502020204030204"/>
              </a:rPr>
              <a:t>NoCs_bitwidth</a:t>
            </a:r>
            <a:r>
              <a:rPr kumimoji="0" lang="en-US" sz="2000" b="0" i="1" u="none" strike="noStrike" kern="0" cap="none" spc="0" normalizeH="0" baseline="0" noProof="0" dirty="0">
                <a:ln>
                  <a:noFill/>
                </a:ln>
                <a:solidFill>
                  <a:prstClr val="black"/>
                </a:solidFill>
                <a:effectLst/>
                <a:uLnTx/>
                <a:uFillTx/>
                <a:latin typeface="Calibri" panose="020F0502020204030204"/>
              </a:rPr>
              <a:t>: 48b,  frequency: 500 MHz}</a:t>
            </a:r>
          </a:p>
        </p:txBody>
      </p:sp>
      <p:sp>
        <p:nvSpPr>
          <p:cNvPr id="9" name="TextBox 8">
            <a:extLst>
              <a:ext uri="{FF2B5EF4-FFF2-40B4-BE49-F238E27FC236}">
                <a16:creationId xmlns:a16="http://schemas.microsoft.com/office/drawing/2014/main" id="{91E54096-65F7-E803-D626-C7E071B97C3B}"/>
              </a:ext>
            </a:extLst>
          </p:cNvPr>
          <p:cNvSpPr txBox="1"/>
          <p:nvPr/>
        </p:nvSpPr>
        <p:spPr>
          <a:xfrm>
            <a:off x="1926804" y="3578565"/>
            <a:ext cx="9503197" cy="707886"/>
          </a:xfrm>
          <a:prstGeom prst="rect">
            <a:avLst/>
          </a:prstGeom>
          <a:noFill/>
        </p:spPr>
        <p:txBody>
          <a:bodyPr wrap="square">
            <a:spAutoFit/>
          </a:bodyPr>
          <a:lstStyle/>
          <a:p>
            <a:r>
              <a:rPr kumimoji="0" lang="en-US" sz="2000" b="0" i="1" u="none" strike="noStrike" kern="0" cap="none" spc="0" normalizeH="0" baseline="0" noProof="0" dirty="0">
                <a:ln>
                  <a:noFill/>
                </a:ln>
                <a:solidFill>
                  <a:prstClr val="black"/>
                </a:solidFill>
                <a:effectLst/>
                <a:uLnTx/>
                <a:uFillTx/>
                <a:latin typeface="Calibri" panose="020F0502020204030204"/>
              </a:rPr>
              <a:t>{PEs: 256, </a:t>
            </a:r>
            <a:r>
              <a:rPr kumimoji="0" lang="en-US" sz="2000" i="1" u="none" strike="noStrike" kern="0" cap="none" spc="0" normalizeH="0" baseline="0" noProof="0" dirty="0">
                <a:ln>
                  <a:noFill/>
                </a:ln>
                <a:solidFill>
                  <a:prstClr val="black"/>
                </a:solidFill>
                <a:effectLst/>
                <a:uLnTx/>
                <a:uFillTx/>
                <a:latin typeface="Calibri" panose="020F0502020204030204"/>
              </a:rPr>
              <a:t>L1_size: 128B,</a:t>
            </a:r>
            <a:r>
              <a:rPr kumimoji="0" lang="en-US" sz="2000" b="0" i="1" u="none" strike="noStrike" kern="0" cap="none" spc="0" normalizeH="0" baseline="0" noProof="0" dirty="0">
                <a:ln>
                  <a:noFill/>
                </a:ln>
                <a:solidFill>
                  <a:prstClr val="black"/>
                </a:solidFill>
                <a:effectLst/>
                <a:uLnTx/>
                <a:uFillTx/>
                <a:latin typeface="Calibri" panose="020F0502020204030204"/>
              </a:rPr>
              <a:t> L2_size: 64KB, </a:t>
            </a:r>
            <a:r>
              <a:rPr kumimoji="0" lang="en-US" sz="2000" b="0" i="1" u="none" strike="noStrike" kern="0" cap="none" spc="0" normalizeH="0" baseline="0" noProof="0" dirty="0" err="1">
                <a:ln>
                  <a:noFill/>
                </a:ln>
                <a:solidFill>
                  <a:prstClr val="black"/>
                </a:solidFill>
                <a:effectLst/>
                <a:uLnTx/>
                <a:uFillTx/>
                <a:latin typeface="Calibri" panose="020F0502020204030204"/>
              </a:rPr>
              <a:t>offchip_BW</a:t>
            </a:r>
            <a:r>
              <a:rPr kumimoji="0" lang="en-US" sz="2000" b="0" i="1" u="none" strike="noStrike" kern="0" cap="none" spc="0" normalizeH="0" baseline="0" noProof="0" dirty="0">
                <a:ln>
                  <a:noFill/>
                </a:ln>
                <a:solidFill>
                  <a:prstClr val="black"/>
                </a:solidFill>
                <a:effectLst/>
                <a:uLnTx/>
                <a:uFillTx/>
                <a:latin typeface="Calibri" panose="020F0502020204030204"/>
              </a:rPr>
              <a:t>: 51.2GBPS, NoC1_unicast_links: 1, NoC2_unicast_links: 1, NoC3_unicast_links: 64, </a:t>
            </a:r>
            <a:r>
              <a:rPr kumimoji="0" lang="en-US" sz="2000" b="1" i="1" u="none" strike="noStrike" kern="0" cap="none" spc="0" normalizeH="0" baseline="0" noProof="0" dirty="0" err="1">
                <a:ln>
                  <a:noFill/>
                </a:ln>
                <a:solidFill>
                  <a:prstClr val="black"/>
                </a:solidFill>
                <a:effectLst/>
                <a:uLnTx/>
                <a:uFillTx/>
                <a:latin typeface="Calibri" panose="020F0502020204030204"/>
              </a:rPr>
              <a:t>NoCs_bitwidth</a:t>
            </a:r>
            <a:r>
              <a:rPr kumimoji="0" lang="en-US" sz="2000" b="1" i="1" u="none" strike="noStrike" kern="0" cap="none" spc="0" normalizeH="0" baseline="0" noProof="0" dirty="0">
                <a:ln>
                  <a:noFill/>
                </a:ln>
                <a:solidFill>
                  <a:prstClr val="black"/>
                </a:solidFill>
                <a:effectLst/>
                <a:uLnTx/>
                <a:uFillTx/>
                <a:latin typeface="Calibri" panose="020F0502020204030204"/>
              </a:rPr>
              <a:t>: 80b</a:t>
            </a:r>
            <a:r>
              <a:rPr kumimoji="0" lang="en-US" sz="2000" b="0" i="1" u="none" strike="noStrike" kern="0" cap="none" spc="0" normalizeH="0" baseline="0" noProof="0" dirty="0">
                <a:ln>
                  <a:noFill/>
                </a:ln>
                <a:solidFill>
                  <a:prstClr val="black"/>
                </a:solidFill>
                <a:effectLst/>
                <a:uLnTx/>
                <a:uFillTx/>
                <a:latin typeface="Calibri" panose="020F0502020204030204"/>
              </a:rPr>
              <a:t>,  frequency: 500 MHz}</a:t>
            </a:r>
            <a:endParaRPr lang="en-US" sz="2000" dirty="0"/>
          </a:p>
        </p:txBody>
      </p:sp>
      <p:sp>
        <p:nvSpPr>
          <p:cNvPr id="10" name="TextBox 9">
            <a:extLst>
              <a:ext uri="{FF2B5EF4-FFF2-40B4-BE49-F238E27FC236}">
                <a16:creationId xmlns:a16="http://schemas.microsoft.com/office/drawing/2014/main" id="{A848F88C-C0EC-905B-91D3-F6E2A94208B4}"/>
              </a:ext>
            </a:extLst>
          </p:cNvPr>
          <p:cNvSpPr txBox="1"/>
          <p:nvPr/>
        </p:nvSpPr>
        <p:spPr>
          <a:xfrm>
            <a:off x="266367" y="1407639"/>
            <a:ext cx="1152944" cy="626005"/>
          </a:xfrm>
          <a:prstGeom prst="rect">
            <a:avLst/>
          </a:prstGeom>
          <a:noFill/>
        </p:spPr>
        <p:txBody>
          <a:bodyPr wrap="none" rtlCol="0">
            <a:spAutoFit/>
          </a:bodyPr>
          <a:lstStyle/>
          <a:p>
            <a:pPr>
              <a:lnSpc>
                <a:spcPct val="70000"/>
              </a:lnSpc>
            </a:pPr>
            <a:r>
              <a:rPr lang="en-US" sz="2400" b="1" dirty="0">
                <a:latin typeface="Calibri" panose="020F0502020204030204" pitchFamily="34" charset="0"/>
                <a:cs typeface="Calibri" panose="020F0502020204030204" pitchFamily="34" charset="0"/>
              </a:rPr>
              <a:t>Current</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Design</a:t>
            </a:r>
          </a:p>
        </p:txBody>
      </p:sp>
      <p:sp>
        <p:nvSpPr>
          <p:cNvPr id="11" name="TextBox 10">
            <a:extLst>
              <a:ext uri="{FF2B5EF4-FFF2-40B4-BE49-F238E27FC236}">
                <a16:creationId xmlns:a16="http://schemas.microsoft.com/office/drawing/2014/main" id="{4E4A48EF-775F-E2CA-BC3D-33519D481AD2}"/>
              </a:ext>
            </a:extLst>
          </p:cNvPr>
          <p:cNvSpPr txBox="1"/>
          <p:nvPr/>
        </p:nvSpPr>
        <p:spPr>
          <a:xfrm>
            <a:off x="266367" y="2244078"/>
            <a:ext cx="1635128" cy="367473"/>
          </a:xfrm>
          <a:prstGeom prst="rect">
            <a:avLst/>
          </a:prstGeom>
          <a:noFill/>
        </p:spPr>
        <p:txBody>
          <a:bodyPr wrap="none" rtlCol="0">
            <a:spAutoFit/>
          </a:bodyPr>
          <a:lstStyle/>
          <a:p>
            <a:pPr>
              <a:lnSpc>
                <a:spcPct val="70000"/>
              </a:lnSpc>
            </a:pPr>
            <a:r>
              <a:rPr lang="en-US" sz="2400" b="1" dirty="0">
                <a:latin typeface="Calibri" panose="020F0502020204030204" pitchFamily="34" charset="0"/>
                <a:cs typeface="Calibri" panose="020F0502020204030204" pitchFamily="34" charset="0"/>
              </a:rPr>
              <a:t>Candidate1</a:t>
            </a:r>
          </a:p>
        </p:txBody>
      </p:sp>
      <p:sp>
        <p:nvSpPr>
          <p:cNvPr id="12" name="TextBox 11">
            <a:extLst>
              <a:ext uri="{FF2B5EF4-FFF2-40B4-BE49-F238E27FC236}">
                <a16:creationId xmlns:a16="http://schemas.microsoft.com/office/drawing/2014/main" id="{6C5D15F3-E0D5-5B8C-C1D8-27493A603C9B}"/>
              </a:ext>
            </a:extLst>
          </p:cNvPr>
          <p:cNvSpPr txBox="1"/>
          <p:nvPr/>
        </p:nvSpPr>
        <p:spPr>
          <a:xfrm>
            <a:off x="251127" y="2945118"/>
            <a:ext cx="1635128" cy="367473"/>
          </a:xfrm>
          <a:prstGeom prst="rect">
            <a:avLst/>
          </a:prstGeom>
          <a:noFill/>
        </p:spPr>
        <p:txBody>
          <a:bodyPr wrap="none" rtlCol="0">
            <a:spAutoFit/>
          </a:bodyPr>
          <a:lstStyle/>
          <a:p>
            <a:pPr>
              <a:lnSpc>
                <a:spcPct val="70000"/>
              </a:lnSpc>
            </a:pPr>
            <a:r>
              <a:rPr lang="en-US" sz="2400" b="1" dirty="0">
                <a:latin typeface="Calibri" panose="020F0502020204030204" pitchFamily="34" charset="0"/>
                <a:cs typeface="Calibri" panose="020F0502020204030204" pitchFamily="34" charset="0"/>
              </a:rPr>
              <a:t>Candidate2</a:t>
            </a:r>
          </a:p>
        </p:txBody>
      </p:sp>
      <p:sp>
        <p:nvSpPr>
          <p:cNvPr id="13" name="TextBox 12">
            <a:extLst>
              <a:ext uri="{FF2B5EF4-FFF2-40B4-BE49-F238E27FC236}">
                <a16:creationId xmlns:a16="http://schemas.microsoft.com/office/drawing/2014/main" id="{2991F0CD-6526-5466-C4E6-CC3C5EC0934A}"/>
              </a:ext>
            </a:extLst>
          </p:cNvPr>
          <p:cNvSpPr txBox="1"/>
          <p:nvPr/>
        </p:nvSpPr>
        <p:spPr>
          <a:xfrm>
            <a:off x="266367" y="3676638"/>
            <a:ext cx="1635128" cy="367473"/>
          </a:xfrm>
          <a:prstGeom prst="rect">
            <a:avLst/>
          </a:prstGeom>
          <a:noFill/>
        </p:spPr>
        <p:txBody>
          <a:bodyPr wrap="none" rtlCol="0">
            <a:spAutoFit/>
          </a:bodyPr>
          <a:lstStyle/>
          <a:p>
            <a:pPr>
              <a:lnSpc>
                <a:spcPct val="70000"/>
              </a:lnSpc>
            </a:pPr>
            <a:r>
              <a:rPr lang="en-US" sz="2400" b="1" dirty="0">
                <a:latin typeface="Calibri" panose="020F0502020204030204" pitchFamily="34" charset="0"/>
                <a:cs typeface="Calibri" panose="020F0502020204030204" pitchFamily="34" charset="0"/>
              </a:rPr>
              <a:t>Candidate3</a:t>
            </a:r>
          </a:p>
        </p:txBody>
      </p:sp>
      <p:graphicFrame>
        <p:nvGraphicFramePr>
          <p:cNvPr id="14" name="Table 133">
            <a:extLst>
              <a:ext uri="{FF2B5EF4-FFF2-40B4-BE49-F238E27FC236}">
                <a16:creationId xmlns:a16="http://schemas.microsoft.com/office/drawing/2014/main" id="{E622FDB3-78FB-4013-6DFD-603CB4E98E4F}"/>
              </a:ext>
            </a:extLst>
          </p:cNvPr>
          <p:cNvGraphicFramePr>
            <a:graphicFrameLocks noGrp="1"/>
          </p:cNvGraphicFramePr>
          <p:nvPr>
            <p:extLst>
              <p:ext uri="{D42A27DB-BD31-4B8C-83A1-F6EECF244321}">
                <p14:modId xmlns:p14="http://schemas.microsoft.com/office/powerpoint/2010/main" val="4003261522"/>
              </p:ext>
            </p:extLst>
          </p:nvPr>
        </p:nvGraphicFramePr>
        <p:xfrm>
          <a:off x="3717408" y="5073323"/>
          <a:ext cx="3032760" cy="1490351"/>
        </p:xfrm>
        <a:graphic>
          <a:graphicData uri="http://schemas.openxmlformats.org/drawingml/2006/table">
            <a:tbl>
              <a:tblPr firstRow="1" bandRow="1">
                <a:tableStyleId>{073A0DAA-6AF3-43AB-8588-CEC1D06C72B9}</a:tableStyleId>
              </a:tblPr>
              <a:tblGrid>
                <a:gridCol w="1696136">
                  <a:extLst>
                    <a:ext uri="{9D8B030D-6E8A-4147-A177-3AD203B41FA5}">
                      <a16:colId xmlns:a16="http://schemas.microsoft.com/office/drawing/2014/main" val="375834432"/>
                    </a:ext>
                  </a:extLst>
                </a:gridCol>
                <a:gridCol w="1336624">
                  <a:extLst>
                    <a:ext uri="{9D8B030D-6E8A-4147-A177-3AD203B41FA5}">
                      <a16:colId xmlns:a16="http://schemas.microsoft.com/office/drawing/2014/main" val="1947631963"/>
                    </a:ext>
                  </a:extLst>
                </a:gridCol>
              </a:tblGrid>
              <a:tr h="451382">
                <a:tc>
                  <a:txBody>
                    <a:bodyPr/>
                    <a:lstStyle/>
                    <a:p>
                      <a:pPr algn="ctr">
                        <a:lnSpc>
                          <a:spcPct val="70000"/>
                        </a:lnSpc>
                      </a:pPr>
                      <a:r>
                        <a:rPr lang="en-US" sz="1600" dirty="0"/>
                        <a:t>Candidate#</a:t>
                      </a:r>
                    </a:p>
                  </a:txBody>
                  <a:tcPr anchor="ctr"/>
                </a:tc>
                <a:tc>
                  <a:txBody>
                    <a:bodyPr/>
                    <a:lstStyle/>
                    <a:p>
                      <a:pPr algn="ctr">
                        <a:lnSpc>
                          <a:spcPct val="70000"/>
                        </a:lnSpc>
                      </a:pPr>
                      <a:r>
                        <a:rPr lang="en-US" sz="1600" dirty="0"/>
                        <a:t>Objective</a:t>
                      </a:r>
                    </a:p>
                  </a:txBody>
                  <a:tcPr anchor="ctr"/>
                </a:tc>
                <a:extLst>
                  <a:ext uri="{0D108BD9-81ED-4DB2-BD59-A6C34878D82A}">
                    <a16:rowId xmlns:a16="http://schemas.microsoft.com/office/drawing/2014/main" val="2700181193"/>
                  </a:ext>
                </a:extLst>
              </a:tr>
              <a:tr h="346323">
                <a:tc>
                  <a:txBody>
                    <a:bodyPr/>
                    <a:lstStyle/>
                    <a:p>
                      <a:pPr algn="ctr">
                        <a:lnSpc>
                          <a:spcPct val="70000"/>
                        </a:lnSpc>
                      </a:pPr>
                      <a:r>
                        <a:rPr lang="en-US" sz="1800" dirty="0"/>
                        <a:t>1</a:t>
                      </a:r>
                    </a:p>
                  </a:txBody>
                  <a:tcPr anchor="ctr"/>
                </a:tc>
                <a:tc>
                  <a:txBody>
                    <a:bodyPr/>
                    <a:lstStyle/>
                    <a:p>
                      <a:pPr algn="ctr">
                        <a:lnSpc>
                          <a:spcPct val="70000"/>
                        </a:lnSpc>
                      </a:pPr>
                      <a:r>
                        <a:rPr lang="en-US" sz="1800" dirty="0"/>
                        <a:t>26</a:t>
                      </a:r>
                    </a:p>
                  </a:txBody>
                  <a:tcPr anchor="ctr"/>
                </a:tc>
                <a:extLst>
                  <a:ext uri="{0D108BD9-81ED-4DB2-BD59-A6C34878D82A}">
                    <a16:rowId xmlns:a16="http://schemas.microsoft.com/office/drawing/2014/main" val="1212138405"/>
                  </a:ext>
                </a:extLst>
              </a:tr>
              <a:tr h="346323">
                <a:tc>
                  <a:txBody>
                    <a:bodyPr/>
                    <a:lstStyle/>
                    <a:p>
                      <a:pPr marL="0" marR="0" lvl="0" indent="0" algn="ctr" defTabSz="975390" rtl="0" eaLnBrk="1" fontAlgn="auto" latinLnBrk="0" hangingPunct="1">
                        <a:lnSpc>
                          <a:spcPct val="70000"/>
                        </a:lnSpc>
                        <a:spcBef>
                          <a:spcPts val="0"/>
                        </a:spcBef>
                        <a:spcAft>
                          <a:spcPts val="0"/>
                        </a:spcAft>
                        <a:buClrTx/>
                        <a:buSzTx/>
                        <a:buFontTx/>
                        <a:buNone/>
                        <a:tabLst/>
                        <a:defRPr/>
                      </a:pPr>
                      <a:r>
                        <a:rPr lang="en-US" sz="1800" dirty="0"/>
                        <a:t>2</a:t>
                      </a:r>
                    </a:p>
                  </a:txBody>
                  <a:tcPr anchor="ctr"/>
                </a:tc>
                <a:tc>
                  <a:txBody>
                    <a:bodyPr/>
                    <a:lstStyle/>
                    <a:p>
                      <a:pPr marL="0" marR="0" lvl="0" indent="0" algn="ctr" defTabSz="975390" rtl="0" eaLnBrk="1" fontAlgn="auto" latinLnBrk="0" hangingPunct="1">
                        <a:lnSpc>
                          <a:spcPct val="70000"/>
                        </a:lnSpc>
                        <a:spcBef>
                          <a:spcPts val="0"/>
                        </a:spcBef>
                        <a:spcAft>
                          <a:spcPts val="0"/>
                        </a:spcAft>
                        <a:buClrTx/>
                        <a:buSzTx/>
                        <a:buFontTx/>
                        <a:buNone/>
                        <a:tabLst/>
                        <a:defRPr/>
                      </a:pPr>
                      <a:r>
                        <a:rPr lang="en-US" sz="1800" dirty="0"/>
                        <a:t>23</a:t>
                      </a:r>
                    </a:p>
                  </a:txBody>
                  <a:tcPr anchor="ctr"/>
                </a:tc>
                <a:extLst>
                  <a:ext uri="{0D108BD9-81ED-4DB2-BD59-A6C34878D82A}">
                    <a16:rowId xmlns:a16="http://schemas.microsoft.com/office/drawing/2014/main" val="2986994678"/>
                  </a:ext>
                </a:extLst>
              </a:tr>
              <a:tr h="346323">
                <a:tc>
                  <a:txBody>
                    <a:bodyPr/>
                    <a:lstStyle/>
                    <a:p>
                      <a:pPr algn="ctr">
                        <a:lnSpc>
                          <a:spcPct val="70000"/>
                        </a:lnSpc>
                      </a:pPr>
                      <a:r>
                        <a:rPr lang="en-US" sz="1800" dirty="0"/>
                        <a:t>3</a:t>
                      </a:r>
                    </a:p>
                  </a:txBody>
                  <a:tcPr anchor="ctr"/>
                </a:tc>
                <a:tc>
                  <a:txBody>
                    <a:bodyPr/>
                    <a:lstStyle/>
                    <a:p>
                      <a:pPr algn="ctr">
                        <a:lnSpc>
                          <a:spcPct val="70000"/>
                        </a:lnSpc>
                      </a:pPr>
                      <a:r>
                        <a:rPr lang="en-US" sz="1800" dirty="0"/>
                        <a:t>41</a:t>
                      </a:r>
                    </a:p>
                  </a:txBody>
                  <a:tcPr anchor="ctr"/>
                </a:tc>
                <a:extLst>
                  <a:ext uri="{0D108BD9-81ED-4DB2-BD59-A6C34878D82A}">
                    <a16:rowId xmlns:a16="http://schemas.microsoft.com/office/drawing/2014/main" val="3272499585"/>
                  </a:ext>
                </a:extLst>
              </a:tr>
            </a:tbl>
          </a:graphicData>
        </a:graphic>
      </p:graphicFrame>
      <p:sp>
        <p:nvSpPr>
          <p:cNvPr id="15" name="TextBox 14">
            <a:extLst>
              <a:ext uri="{FF2B5EF4-FFF2-40B4-BE49-F238E27FC236}">
                <a16:creationId xmlns:a16="http://schemas.microsoft.com/office/drawing/2014/main" id="{183BBAF6-5B08-8D26-3DBE-7E4AE93AA234}"/>
              </a:ext>
            </a:extLst>
          </p:cNvPr>
          <p:cNvSpPr txBox="1"/>
          <p:nvPr/>
        </p:nvSpPr>
        <p:spPr>
          <a:xfrm>
            <a:off x="6762293" y="5562334"/>
            <a:ext cx="1210589" cy="830997"/>
          </a:xfrm>
          <a:prstGeom prst="rect">
            <a:avLst/>
          </a:prstGeom>
          <a:noFill/>
        </p:spPr>
        <p:txBody>
          <a:bodyPr wrap="none" rtlCol="0">
            <a:spAutoFit/>
          </a:bodyPr>
          <a:lstStyle/>
          <a:p>
            <a:pPr algn="ctr"/>
            <a:r>
              <a:rPr lang="en-US" sz="2400" dirty="0">
                <a:solidFill>
                  <a:srgbClr val="7030A0"/>
                </a:solidFill>
              </a:rPr>
              <a:t>New</a:t>
            </a:r>
            <a:br>
              <a:rPr lang="en-US" sz="2400" dirty="0">
                <a:solidFill>
                  <a:srgbClr val="7030A0"/>
                </a:solidFill>
              </a:rPr>
            </a:br>
            <a:r>
              <a:rPr lang="en-US" sz="2400" dirty="0">
                <a:solidFill>
                  <a:srgbClr val="7030A0"/>
                </a:solidFill>
              </a:rPr>
              <a:t>Solution</a:t>
            </a:r>
          </a:p>
        </p:txBody>
      </p:sp>
      <p:sp>
        <p:nvSpPr>
          <p:cNvPr id="16" name="Oval 15">
            <a:extLst>
              <a:ext uri="{FF2B5EF4-FFF2-40B4-BE49-F238E27FC236}">
                <a16:creationId xmlns:a16="http://schemas.microsoft.com/office/drawing/2014/main" id="{FD3CFD93-6D38-4FFC-7F54-2F907B168BAB}"/>
              </a:ext>
            </a:extLst>
          </p:cNvPr>
          <p:cNvSpPr/>
          <p:nvPr/>
        </p:nvSpPr>
        <p:spPr>
          <a:xfrm>
            <a:off x="3717408" y="5806441"/>
            <a:ext cx="2960994" cy="45036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92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D20F-24A6-E39A-3E2C-0FDA02BB28D7}"/>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93DA3FDA-03B2-156F-CAD1-983FC35AB721}"/>
              </a:ext>
            </a:extLst>
          </p:cNvPr>
          <p:cNvSpPr>
            <a:spLocks noGrp="1"/>
          </p:cNvSpPr>
          <p:nvPr>
            <p:ph type="sldNum" sz="quarter" idx="12"/>
          </p:nvPr>
        </p:nvSpPr>
        <p:spPr/>
        <p:txBody>
          <a:bodyPr/>
          <a:lstStyle/>
          <a:p>
            <a:fld id="{86E00D81-A243-204E-9897-44BD133A87DB}" type="slidenum">
              <a:rPr lang="en-US" smtClean="0"/>
              <a:t>15</a:t>
            </a:fld>
            <a:endParaRPr lang="en-US" dirty="0"/>
          </a:p>
        </p:txBody>
      </p:sp>
      <p:sp>
        <p:nvSpPr>
          <p:cNvPr id="4" name="Content Placeholder 3">
            <a:extLst>
              <a:ext uri="{FF2B5EF4-FFF2-40B4-BE49-F238E27FC236}">
                <a16:creationId xmlns:a16="http://schemas.microsoft.com/office/drawing/2014/main" id="{C4AF5014-DAA7-D3AA-F1B9-FC78A33D4C9C}"/>
              </a:ext>
            </a:extLst>
          </p:cNvPr>
          <p:cNvSpPr>
            <a:spLocks noGrp="1"/>
          </p:cNvSpPr>
          <p:nvPr>
            <p:ph sz="quarter" idx="1"/>
          </p:nvPr>
        </p:nvSpPr>
        <p:spPr>
          <a:xfrm>
            <a:off x="157506" y="1032691"/>
            <a:ext cx="12034493" cy="4792617"/>
          </a:xfrm>
        </p:spPr>
        <p:txBody>
          <a:bodyPr>
            <a:normAutofit/>
          </a:bodyPr>
          <a:lstStyle/>
          <a:p>
            <a:r>
              <a:rPr lang="en-US" dirty="0"/>
              <a:t>How do you create Bottleneck models?</a:t>
            </a:r>
          </a:p>
          <a:p>
            <a:r>
              <a:rPr lang="en-US" dirty="0"/>
              <a:t>How do you populate Bottleneck models?</a:t>
            </a:r>
          </a:p>
          <a:p>
            <a:r>
              <a:rPr lang="en-US" dirty="0"/>
              <a:t>How do you use Bottleneck models in DSE?</a:t>
            </a:r>
          </a:p>
          <a:p>
            <a:endParaRPr lang="en-US" dirty="0"/>
          </a:p>
          <a:p>
            <a:r>
              <a:rPr lang="en-US" dirty="0"/>
              <a:t>How do we handle multiple kernels and workloads?</a:t>
            </a:r>
          </a:p>
          <a:p>
            <a:r>
              <a:rPr lang="en-US" dirty="0"/>
              <a:t>How do we make DSE aware of constraints?</a:t>
            </a:r>
          </a:p>
          <a:p>
            <a:r>
              <a:rPr lang="en-US" dirty="0"/>
              <a:t>How Bottleneck DSE enables tightly coupled hardware/software codesign?</a:t>
            </a:r>
          </a:p>
        </p:txBody>
      </p:sp>
    </p:spTree>
    <p:extLst>
      <p:ext uri="{BB962C8B-B14F-4D97-AF65-F5344CB8AC3E}">
        <p14:creationId xmlns:p14="http://schemas.microsoft.com/office/powerpoint/2010/main" val="362632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280D-0B3B-3B75-2B19-C47539ECF18A}"/>
              </a:ext>
            </a:extLst>
          </p:cNvPr>
          <p:cNvSpPr>
            <a:spLocks noGrp="1"/>
          </p:cNvSpPr>
          <p:nvPr>
            <p:ph type="title"/>
          </p:nvPr>
        </p:nvSpPr>
        <p:spPr>
          <a:xfrm>
            <a:off x="15240" y="-15240"/>
            <a:ext cx="12192000" cy="816610"/>
          </a:xfrm>
        </p:spPr>
        <p:txBody>
          <a:bodyPr/>
          <a:lstStyle/>
          <a:p>
            <a:r>
              <a:rPr lang="en-US" sz="3600" dirty="0"/>
              <a:t>Need to Find Single Efficient Solution for Multi-Functionality</a:t>
            </a:r>
          </a:p>
        </p:txBody>
      </p:sp>
      <p:sp>
        <p:nvSpPr>
          <p:cNvPr id="3" name="Slide Number Placeholder 2">
            <a:extLst>
              <a:ext uri="{FF2B5EF4-FFF2-40B4-BE49-F238E27FC236}">
                <a16:creationId xmlns:a16="http://schemas.microsoft.com/office/drawing/2014/main" id="{3314534A-2ED4-8A50-AE5B-7429985AF752}"/>
              </a:ext>
            </a:extLst>
          </p:cNvPr>
          <p:cNvSpPr>
            <a:spLocks noGrp="1"/>
          </p:cNvSpPr>
          <p:nvPr>
            <p:ph type="sldNum" sz="quarter" idx="12"/>
          </p:nvPr>
        </p:nvSpPr>
        <p:spPr/>
        <p:txBody>
          <a:bodyPr/>
          <a:lstStyle/>
          <a:p>
            <a:fld id="{86E00D81-A243-204E-9897-44BD133A87DB}" type="slidenum">
              <a:rPr lang="en-US" smtClean="0"/>
              <a:t>16</a:t>
            </a:fld>
            <a:endParaRPr lang="en-US" dirty="0"/>
          </a:p>
        </p:txBody>
      </p:sp>
      <p:sp>
        <p:nvSpPr>
          <p:cNvPr id="4" name="Content Placeholder 3">
            <a:extLst>
              <a:ext uri="{FF2B5EF4-FFF2-40B4-BE49-F238E27FC236}">
                <a16:creationId xmlns:a16="http://schemas.microsoft.com/office/drawing/2014/main" id="{D1198A7B-ECC3-10C3-27EB-DC34F3555348}"/>
              </a:ext>
            </a:extLst>
          </p:cNvPr>
          <p:cNvSpPr>
            <a:spLocks noGrp="1"/>
          </p:cNvSpPr>
          <p:nvPr>
            <p:ph sz="quarter" idx="1"/>
          </p:nvPr>
        </p:nvSpPr>
        <p:spPr/>
        <p:txBody>
          <a:bodyPr/>
          <a:lstStyle/>
          <a:p>
            <a:r>
              <a:rPr lang="en-US" dirty="0"/>
              <a:t>Current DSE approaches work for single loop-kernel/workload</a:t>
            </a:r>
          </a:p>
          <a:p>
            <a:pPr lvl="1"/>
            <a:r>
              <a:rPr lang="en-US" dirty="0"/>
              <a:t>Use single cost value for objective minimization or constraints checking</a:t>
            </a:r>
          </a:p>
          <a:p>
            <a:pPr lvl="1"/>
            <a:r>
              <a:rPr lang="en-US" dirty="0"/>
              <a:t>Find solutions for each loop-kernel or workload and then choose the solution that is better overall – finds inefficient design as compared to searching single solution. </a:t>
            </a:r>
          </a:p>
          <a:p>
            <a:pPr marL="0" indent="0">
              <a:buNone/>
            </a:pPr>
            <a:endParaRPr lang="en-US" dirty="0"/>
          </a:p>
          <a:p>
            <a:r>
              <a:rPr lang="en-US" dirty="0"/>
              <a:t>Need for mitigating bottlenecks in multiple-kernel/workload executions</a:t>
            </a:r>
          </a:p>
          <a:p>
            <a:pPr lvl="1"/>
            <a:r>
              <a:rPr lang="en-US" dirty="0"/>
              <a:t>Need to analyze costs of each loop-kernel and workload individually, as applying bottleneck analysis on collective value is least useful.</a:t>
            </a:r>
          </a:p>
          <a:p>
            <a:pPr lvl="1"/>
            <a:r>
              <a:rPr lang="en-US" dirty="0"/>
              <a:t>Workloads can have many loop kernels with diverse execution characteristics; their bottleneck mitigations can lead to many design parameters and multiple values of single parameter.</a:t>
            </a:r>
          </a:p>
        </p:txBody>
      </p:sp>
    </p:spTree>
    <p:extLst>
      <p:ext uri="{BB962C8B-B14F-4D97-AF65-F5344CB8AC3E}">
        <p14:creationId xmlns:p14="http://schemas.microsoft.com/office/powerpoint/2010/main" val="6606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907C-528A-1027-FD11-82DC1D2F804A}"/>
              </a:ext>
            </a:extLst>
          </p:cNvPr>
          <p:cNvSpPr>
            <a:spLocks noGrp="1"/>
          </p:cNvSpPr>
          <p:nvPr>
            <p:ph type="title"/>
          </p:nvPr>
        </p:nvSpPr>
        <p:spPr/>
        <p:txBody>
          <a:bodyPr/>
          <a:lstStyle/>
          <a:p>
            <a:r>
              <a:rPr lang="en-US" sz="4000" dirty="0"/>
              <a:t>Mitigating Bottlenecks for Multiple Kernels/Workloads</a:t>
            </a:r>
          </a:p>
        </p:txBody>
      </p:sp>
      <p:sp>
        <p:nvSpPr>
          <p:cNvPr id="3" name="Slide Number Placeholder 2">
            <a:extLst>
              <a:ext uri="{FF2B5EF4-FFF2-40B4-BE49-F238E27FC236}">
                <a16:creationId xmlns:a16="http://schemas.microsoft.com/office/drawing/2014/main" id="{6AED0E1D-9E68-2607-16EF-A2E4AC63C4C8}"/>
              </a:ext>
            </a:extLst>
          </p:cNvPr>
          <p:cNvSpPr>
            <a:spLocks noGrp="1"/>
          </p:cNvSpPr>
          <p:nvPr>
            <p:ph type="sldNum" sz="quarter" idx="12"/>
          </p:nvPr>
        </p:nvSpPr>
        <p:spPr/>
        <p:txBody>
          <a:bodyPr/>
          <a:lstStyle/>
          <a:p>
            <a:fld id="{86E00D81-A243-204E-9897-44BD133A87DB}" type="slidenum">
              <a:rPr lang="en-US" smtClean="0"/>
              <a:t>17</a:t>
            </a:fld>
            <a:endParaRPr lang="en-US" dirty="0"/>
          </a:p>
        </p:txBody>
      </p:sp>
      <p:sp>
        <p:nvSpPr>
          <p:cNvPr id="4" name="Content Placeholder 3">
            <a:extLst>
              <a:ext uri="{FF2B5EF4-FFF2-40B4-BE49-F238E27FC236}">
                <a16:creationId xmlns:a16="http://schemas.microsoft.com/office/drawing/2014/main" id="{067D87DF-D92F-AAAA-1E6B-DB8D7A5EBF7B}"/>
              </a:ext>
            </a:extLst>
          </p:cNvPr>
          <p:cNvSpPr>
            <a:spLocks noGrp="1"/>
          </p:cNvSpPr>
          <p:nvPr>
            <p:ph sz="quarter" idx="1"/>
          </p:nvPr>
        </p:nvSpPr>
        <p:spPr>
          <a:xfrm>
            <a:off x="93760" y="752928"/>
            <a:ext cx="11508922" cy="4792616"/>
          </a:xfrm>
        </p:spPr>
        <p:txBody>
          <a:bodyPr/>
          <a:lstStyle/>
          <a:p>
            <a:r>
              <a:rPr lang="en-US" b="1" dirty="0"/>
              <a:t>Need to mitigate diverse bottlenecks in executing several DNN layers </a:t>
            </a:r>
          </a:p>
          <a:p>
            <a:pPr lvl="1"/>
            <a:r>
              <a:rPr lang="en-US" dirty="0">
                <a:solidFill>
                  <a:schemeClr val="tx1"/>
                </a:solidFill>
              </a:rPr>
              <a:t>Different DNNs and their layers have </a:t>
            </a:r>
            <a:r>
              <a:rPr lang="en-US" b="1" dirty="0">
                <a:solidFill>
                  <a:schemeClr val="tx1"/>
                </a:solidFill>
              </a:rPr>
              <a:t>diverse execution characteristics</a:t>
            </a:r>
            <a:r>
              <a:rPr lang="en-US" dirty="0">
                <a:solidFill>
                  <a:schemeClr val="tx1"/>
                </a:solidFill>
              </a:rPr>
              <a:t>; there can be many candidates for bottleneck mitigations (e.g., for a 1000-layer DNN)</a:t>
            </a:r>
          </a:p>
          <a:p>
            <a:r>
              <a:rPr lang="en-US" b="1" dirty="0">
                <a:solidFill>
                  <a:schemeClr val="tx1"/>
                </a:solidFill>
              </a:rPr>
              <a:t>Not all kernels/workloads are equally important</a:t>
            </a:r>
            <a:r>
              <a:rPr lang="en-US" dirty="0">
                <a:solidFill>
                  <a:schemeClr val="tx1"/>
                </a:solidFill>
              </a:rPr>
              <a:t> for total execution cost. </a:t>
            </a:r>
          </a:p>
          <a:p>
            <a:r>
              <a:rPr lang="en-US" dirty="0">
                <a:solidFill>
                  <a:schemeClr val="tx1"/>
                </a:solidFill>
              </a:rPr>
              <a:t>Filter out candidates by considering execution criticality</a:t>
            </a:r>
          </a:p>
        </p:txBody>
      </p:sp>
      <p:pic>
        <p:nvPicPr>
          <p:cNvPr id="20" name="Picture 19">
            <a:extLst>
              <a:ext uri="{FF2B5EF4-FFF2-40B4-BE49-F238E27FC236}">
                <a16:creationId xmlns:a16="http://schemas.microsoft.com/office/drawing/2014/main" id="{FCD3BC6D-58EA-EFBE-3894-89E789D3C1C1}"/>
              </a:ext>
            </a:extLst>
          </p:cNvPr>
          <p:cNvPicPr>
            <a:picLocks noChangeAspect="1"/>
          </p:cNvPicPr>
          <p:nvPr/>
        </p:nvPicPr>
        <p:blipFill>
          <a:blip r:embed="rId3"/>
          <a:stretch>
            <a:fillRect/>
          </a:stretch>
        </p:blipFill>
        <p:spPr>
          <a:xfrm>
            <a:off x="1385345" y="2979170"/>
            <a:ext cx="5712447" cy="3724979"/>
          </a:xfrm>
          <a:prstGeom prst="rect">
            <a:avLst/>
          </a:prstGeom>
        </p:spPr>
      </p:pic>
      <p:sp>
        <p:nvSpPr>
          <p:cNvPr id="21" name="Right Brace 20">
            <a:extLst>
              <a:ext uri="{FF2B5EF4-FFF2-40B4-BE49-F238E27FC236}">
                <a16:creationId xmlns:a16="http://schemas.microsoft.com/office/drawing/2014/main" id="{1613D5FF-3269-E71A-8B8C-108B949D1959}"/>
              </a:ext>
            </a:extLst>
          </p:cNvPr>
          <p:cNvSpPr/>
          <p:nvPr/>
        </p:nvSpPr>
        <p:spPr>
          <a:xfrm>
            <a:off x="7097792" y="3649010"/>
            <a:ext cx="260087" cy="1535408"/>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43F2FAB-A0E1-642B-DA5D-E7B8E4654795}"/>
                  </a:ext>
                </a:extLst>
              </p:cNvPr>
              <p:cNvSpPr txBox="1"/>
              <p:nvPr/>
            </p:nvSpPr>
            <p:spPr>
              <a:xfrm>
                <a:off x="7428222" y="2979170"/>
                <a:ext cx="4519938" cy="2178032"/>
              </a:xfrm>
              <a:prstGeom prst="rect">
                <a:avLst/>
              </a:prstGeom>
              <a:noFill/>
            </p:spPr>
            <p:txBody>
              <a:bodyPr wrap="square" rtlCol="0">
                <a:spAutoFit/>
              </a:bodyPr>
              <a:lstStyle/>
              <a:p>
                <a:r>
                  <a:rPr lang="en-US" sz="2400" dirty="0">
                    <a:solidFill>
                      <a:srgbClr val="7030A0"/>
                    </a:solidFill>
                  </a:rPr>
                  <a:t>Consider estimations for bottlenecks of Top-K layers (total L layers) that contribute to at last %threshold of the total cost. Set K=5, threshold=</a:t>
                </a:r>
                <a14:m>
                  <m:oMath xmlns:m="http://schemas.openxmlformats.org/officeDocument/2006/math">
                    <m:r>
                      <a:rPr lang="en-US" sz="2800">
                        <a:solidFill>
                          <a:srgbClr val="7030A0"/>
                        </a:solidFill>
                        <a:latin typeface="Cambria Math" panose="02040503050406030204" pitchFamily="18" charset="0"/>
                      </a:rPr>
                      <m:t> </m:t>
                    </m:r>
                    <m:f>
                      <m:fPr>
                        <m:ctrlPr>
                          <a:rPr lang="en-US" sz="2800" i="1">
                            <a:solidFill>
                              <a:srgbClr val="7030A0"/>
                            </a:solidFill>
                            <a:latin typeface="Cambria Math" panose="02040503050406030204" pitchFamily="18" charset="0"/>
                          </a:rPr>
                        </m:ctrlPr>
                      </m:fPr>
                      <m:num>
                        <m:r>
                          <a:rPr lang="en-US" sz="2800" i="1">
                            <a:solidFill>
                              <a:srgbClr val="7030A0"/>
                            </a:solidFill>
                            <a:latin typeface="Cambria Math" panose="02040503050406030204" pitchFamily="18" charset="0"/>
                          </a:rPr>
                          <m:t>1</m:t>
                        </m:r>
                      </m:num>
                      <m:den>
                        <m:r>
                          <a:rPr lang="en-US" sz="2800" i="1">
                            <a:solidFill>
                              <a:srgbClr val="7030A0"/>
                            </a:solidFill>
                            <a:latin typeface="Cambria Math" panose="02040503050406030204" pitchFamily="18" charset="0"/>
                          </a:rPr>
                          <m:t>2</m:t>
                        </m:r>
                      </m:den>
                    </m:f>
                    <m:r>
                      <a:rPr lang="en-US" sz="2800" i="1">
                        <a:solidFill>
                          <a:srgbClr val="7030A0"/>
                        </a:solidFill>
                        <a:latin typeface="Cambria Math" panose="02040503050406030204" pitchFamily="18" charset="0"/>
                        <a:ea typeface="Cambria Math" panose="02040503050406030204" pitchFamily="18" charset="0"/>
                      </a:rPr>
                      <m:t>×</m:t>
                    </m:r>
                    <m:f>
                      <m:fPr>
                        <m:ctrlPr>
                          <a:rPr lang="en-US" sz="2800" i="1">
                            <a:solidFill>
                              <a:srgbClr val="7030A0"/>
                            </a:solidFill>
                            <a:latin typeface="Cambria Math" panose="02040503050406030204" pitchFamily="18" charset="0"/>
                            <a:ea typeface="Cambria Math" panose="02040503050406030204" pitchFamily="18" charset="0"/>
                          </a:rPr>
                        </m:ctrlPr>
                      </m:fPr>
                      <m:num>
                        <m:r>
                          <a:rPr lang="en-US" sz="2800" i="1">
                            <a:solidFill>
                              <a:srgbClr val="7030A0"/>
                            </a:solidFill>
                            <a:latin typeface="Cambria Math" panose="02040503050406030204" pitchFamily="18" charset="0"/>
                            <a:ea typeface="Cambria Math" panose="02040503050406030204" pitchFamily="18" charset="0"/>
                          </a:rPr>
                          <m:t>1</m:t>
                        </m:r>
                      </m:num>
                      <m:den>
                        <m:r>
                          <a:rPr lang="en-US" sz="2800" i="1">
                            <a:solidFill>
                              <a:srgbClr val="7030A0"/>
                            </a:solidFill>
                            <a:latin typeface="Cambria Math" panose="02040503050406030204" pitchFamily="18" charset="0"/>
                            <a:ea typeface="Cambria Math" panose="02040503050406030204" pitchFamily="18" charset="0"/>
                          </a:rPr>
                          <m:t>𝐿</m:t>
                        </m:r>
                      </m:den>
                    </m:f>
                    <m:r>
                      <a:rPr lang="en-US" sz="2800" i="1">
                        <a:solidFill>
                          <a:srgbClr val="7030A0"/>
                        </a:solidFill>
                        <a:latin typeface="Cambria Math" panose="02040503050406030204" pitchFamily="18" charset="0"/>
                        <a:ea typeface="Cambria Math" panose="02040503050406030204" pitchFamily="18" charset="0"/>
                      </a:rPr>
                      <m:t>×</m:t>
                    </m:r>
                  </m:oMath>
                </a14:m>
                <a:r>
                  <a:rPr lang="en-US" sz="2400" dirty="0">
                    <a:solidFill>
                      <a:srgbClr val="7030A0"/>
                    </a:solidFill>
                  </a:rPr>
                  <a:t>100%.</a:t>
                </a:r>
              </a:p>
            </p:txBody>
          </p:sp>
        </mc:Choice>
        <mc:Fallback xmlns="">
          <p:sp>
            <p:nvSpPr>
              <p:cNvPr id="22" name="TextBox 21">
                <a:extLst>
                  <a:ext uri="{FF2B5EF4-FFF2-40B4-BE49-F238E27FC236}">
                    <a16:creationId xmlns:a16="http://schemas.microsoft.com/office/drawing/2014/main" id="{A43F2FAB-A0E1-642B-DA5D-E7B8E4654795}"/>
                  </a:ext>
                </a:extLst>
              </p:cNvPr>
              <p:cNvSpPr txBox="1">
                <a:spLocks noRot="1" noChangeAspect="1" noMove="1" noResize="1" noEditPoints="1" noAdjustHandles="1" noChangeArrowheads="1" noChangeShapeType="1" noTextEdit="1"/>
              </p:cNvSpPr>
              <p:nvPr/>
            </p:nvSpPr>
            <p:spPr>
              <a:xfrm>
                <a:off x="7428222" y="2979170"/>
                <a:ext cx="4519938" cy="2178032"/>
              </a:xfrm>
              <a:prstGeom prst="rect">
                <a:avLst/>
              </a:prstGeom>
              <a:blipFill>
                <a:blip r:embed="rId4"/>
                <a:stretch>
                  <a:fillRect l="-2159" t="-2241" r="-3779" b="-84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53A3D28B-1967-D966-55F0-4DCB4B6F1351}"/>
              </a:ext>
            </a:extLst>
          </p:cNvPr>
          <p:cNvSpPr txBox="1"/>
          <p:nvPr/>
        </p:nvSpPr>
        <p:spPr>
          <a:xfrm>
            <a:off x="7281225" y="5184418"/>
            <a:ext cx="4919039"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Before: 7 candidates for next attempt </a:t>
            </a:r>
          </a:p>
          <a:p>
            <a:r>
              <a:rPr lang="en-US" sz="2400" dirty="0">
                <a:latin typeface="Calibri" panose="020F0502020204030204" pitchFamily="34" charset="0"/>
                <a:cs typeface="Calibri" panose="020F0502020204030204" pitchFamily="34" charset="0"/>
              </a:rPr>
              <a:t>After:    5 candidates for next attempt</a:t>
            </a:r>
          </a:p>
        </p:txBody>
      </p:sp>
    </p:spTree>
    <p:extLst>
      <p:ext uri="{BB962C8B-B14F-4D97-AF65-F5344CB8AC3E}">
        <p14:creationId xmlns:p14="http://schemas.microsoft.com/office/powerpoint/2010/main" val="352725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907C-528A-1027-FD11-82DC1D2F804A}"/>
              </a:ext>
            </a:extLst>
          </p:cNvPr>
          <p:cNvSpPr>
            <a:spLocks noGrp="1"/>
          </p:cNvSpPr>
          <p:nvPr>
            <p:ph type="title"/>
          </p:nvPr>
        </p:nvSpPr>
        <p:spPr/>
        <p:txBody>
          <a:bodyPr/>
          <a:lstStyle/>
          <a:p>
            <a:r>
              <a:rPr lang="en-US" dirty="0"/>
              <a:t>Aggregating Multiple Bottleneck Mitigations</a:t>
            </a:r>
          </a:p>
        </p:txBody>
      </p:sp>
      <p:sp>
        <p:nvSpPr>
          <p:cNvPr id="3" name="Slide Number Placeholder 2">
            <a:extLst>
              <a:ext uri="{FF2B5EF4-FFF2-40B4-BE49-F238E27FC236}">
                <a16:creationId xmlns:a16="http://schemas.microsoft.com/office/drawing/2014/main" id="{6AED0E1D-9E68-2607-16EF-A2E4AC63C4C8}"/>
              </a:ext>
            </a:extLst>
          </p:cNvPr>
          <p:cNvSpPr>
            <a:spLocks noGrp="1"/>
          </p:cNvSpPr>
          <p:nvPr>
            <p:ph type="sldNum" sz="quarter" idx="12"/>
          </p:nvPr>
        </p:nvSpPr>
        <p:spPr/>
        <p:txBody>
          <a:bodyPr/>
          <a:lstStyle/>
          <a:p>
            <a:fld id="{86E00D81-A243-204E-9897-44BD133A87DB}" type="slidenum">
              <a:rPr lang="en-US" smtClean="0"/>
              <a:t>18</a:t>
            </a:fld>
            <a:endParaRPr lang="en-US" dirty="0"/>
          </a:p>
        </p:txBody>
      </p:sp>
      <p:sp>
        <p:nvSpPr>
          <p:cNvPr id="4" name="Content Placeholder 3">
            <a:extLst>
              <a:ext uri="{FF2B5EF4-FFF2-40B4-BE49-F238E27FC236}">
                <a16:creationId xmlns:a16="http://schemas.microsoft.com/office/drawing/2014/main" id="{067D87DF-D92F-AAAA-1E6B-DB8D7A5EBF7B}"/>
              </a:ext>
            </a:extLst>
          </p:cNvPr>
          <p:cNvSpPr>
            <a:spLocks noGrp="1"/>
          </p:cNvSpPr>
          <p:nvPr>
            <p:ph sz="quarter" idx="1"/>
          </p:nvPr>
        </p:nvSpPr>
        <p:spPr>
          <a:xfrm>
            <a:off x="93760" y="752928"/>
            <a:ext cx="11508922" cy="4792616"/>
          </a:xfrm>
        </p:spPr>
        <p:txBody>
          <a:bodyPr/>
          <a:lstStyle/>
          <a:p>
            <a:r>
              <a:rPr lang="en-US" b="1" dirty="0"/>
              <a:t>Diverse execution characteristics of kernels/workloads lead to drastically different values of bottleneck mitigating parameter. </a:t>
            </a:r>
          </a:p>
          <a:p>
            <a:r>
              <a:rPr lang="en-US" dirty="0"/>
              <a:t>Need to</a:t>
            </a:r>
            <a:r>
              <a:rPr lang="en-US" dirty="0">
                <a:solidFill>
                  <a:schemeClr val="tx1"/>
                </a:solidFill>
              </a:rPr>
              <a:t> aggregate mitigations</a:t>
            </a:r>
          </a:p>
          <a:p>
            <a:pPr lvl="1"/>
            <a:r>
              <a:rPr lang="en-US" dirty="0">
                <a:solidFill>
                  <a:schemeClr val="tx1"/>
                </a:solidFill>
              </a:rPr>
              <a:t>Going by larger value could miss range of values and too aggressive/greedy</a:t>
            </a:r>
          </a:p>
          <a:p>
            <a:pPr lvl="1"/>
            <a:r>
              <a:rPr lang="en-US" dirty="0">
                <a:solidFill>
                  <a:schemeClr val="tx1"/>
                </a:solidFill>
              </a:rPr>
              <a:t>Conservatively select values (e.g., minimum of possible predictions)  </a:t>
            </a:r>
            <a:br>
              <a:rPr lang="en-US" dirty="0">
                <a:solidFill>
                  <a:schemeClr val="tx1"/>
                </a:solidFill>
              </a:rPr>
            </a:br>
            <a:endParaRPr lang="en-US" dirty="0">
              <a:solidFill>
                <a:schemeClr val="tx1"/>
              </a:solidFill>
            </a:endParaRPr>
          </a:p>
        </p:txBody>
      </p:sp>
      <p:sp>
        <p:nvSpPr>
          <p:cNvPr id="6" name="TextBox 5">
            <a:extLst>
              <a:ext uri="{FF2B5EF4-FFF2-40B4-BE49-F238E27FC236}">
                <a16:creationId xmlns:a16="http://schemas.microsoft.com/office/drawing/2014/main" id="{205CB06D-C3A0-CEDC-A774-A032E8011094}"/>
              </a:ext>
            </a:extLst>
          </p:cNvPr>
          <p:cNvSpPr txBox="1"/>
          <p:nvPr/>
        </p:nvSpPr>
        <p:spPr>
          <a:xfrm>
            <a:off x="6096000" y="5191601"/>
            <a:ext cx="4829517" cy="707886"/>
          </a:xfrm>
          <a:prstGeom prst="rect">
            <a:avLst/>
          </a:prstGeom>
          <a:noFill/>
        </p:spPr>
        <p:txBody>
          <a:bodyPr wrap="square" rtlCol="0">
            <a:spAutoFit/>
          </a:bodyPr>
          <a:lstStyle/>
          <a:p>
            <a:pPr algn="ctr" defTabSz="457200"/>
            <a:r>
              <a:rPr lang="en-US" sz="2000" b="1" dirty="0">
                <a:solidFill>
                  <a:prstClr val="black"/>
                </a:solidFill>
                <a:latin typeface="Calibri" panose="020F0502020204030204"/>
              </a:rPr>
              <a:t>Aggregating Predictions for Bottlenecks in Multi-Functional Workload Executions</a:t>
            </a:r>
          </a:p>
        </p:txBody>
      </p:sp>
      <p:sp>
        <p:nvSpPr>
          <p:cNvPr id="7" name="TextBox 6">
            <a:extLst>
              <a:ext uri="{FF2B5EF4-FFF2-40B4-BE49-F238E27FC236}">
                <a16:creationId xmlns:a16="http://schemas.microsoft.com/office/drawing/2014/main" id="{A9E125E5-416E-FB00-08A0-D2BAE8F60385}"/>
              </a:ext>
            </a:extLst>
          </p:cNvPr>
          <p:cNvSpPr txBox="1"/>
          <p:nvPr/>
        </p:nvSpPr>
        <p:spPr>
          <a:xfrm>
            <a:off x="6489700" y="3328636"/>
            <a:ext cx="859146" cy="369332"/>
          </a:xfrm>
          <a:prstGeom prst="rect">
            <a:avLst/>
          </a:prstGeom>
          <a:noFill/>
        </p:spPr>
        <p:txBody>
          <a:bodyPr wrap="none" rtlCol="0">
            <a:spAutoFit/>
          </a:bodyPr>
          <a:lstStyle/>
          <a:p>
            <a:pPr defTabSz="457200"/>
            <a:r>
              <a:rPr lang="en-US" dirty="0">
                <a:solidFill>
                  <a:prstClr val="black"/>
                </a:solidFill>
                <a:latin typeface="Calibri" panose="020F0502020204030204"/>
              </a:rPr>
              <a:t>L1_size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896F6E-1ACD-A2C5-18CD-91A752CF62D0}"/>
                  </a:ext>
                </a:extLst>
              </p:cNvPr>
              <p:cNvSpPr txBox="1"/>
              <p:nvPr/>
            </p:nvSpPr>
            <p:spPr>
              <a:xfrm>
                <a:off x="6345898" y="4192875"/>
                <a:ext cx="1139671" cy="468783"/>
              </a:xfrm>
              <a:prstGeom prst="rect">
                <a:avLst/>
              </a:prstGeom>
              <a:noFill/>
            </p:spPr>
            <p:txBody>
              <a:bodyPr wrap="none" rtlCol="0">
                <a:spAutoFit/>
              </a:bodyPr>
              <a:lstStyle/>
              <a:p>
                <a:pPr defTabSz="457200"/>
                <a:r>
                  <a:rPr lang="en-US" dirty="0">
                    <a:solidFill>
                      <a:prstClr val="black"/>
                    </a:solidFill>
                    <a:latin typeface="Calibri" panose="020F0502020204030204"/>
                  </a:rPr>
                  <a:t>min</a:t>
                </a:r>
                <a14:m>
                  <m:oMath xmlns:m="http://schemas.openxmlformats.org/officeDocument/2006/math">
                    <m:d>
                      <m:dPr>
                        <m:ctrlPr>
                          <a:rPr lang="en-US" sz="2000" i="1">
                            <a:solidFill>
                              <a:prstClr val="black"/>
                            </a:solidFill>
                            <a:latin typeface="Cambria Math" panose="02040503050406030204" pitchFamily="18" charset="0"/>
                          </a:rPr>
                        </m:ctrlPr>
                      </m:dPr>
                      <m:e>
                        <m:f>
                          <m:fPr>
                            <m:type m:val="noBa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256,</m:t>
                            </m:r>
                          </m:num>
                          <m:den>
                            <m:r>
                              <a:rPr lang="en-US" sz="2000" i="1">
                                <a:solidFill>
                                  <a:prstClr val="black"/>
                                </a:solidFill>
                                <a:latin typeface="Cambria Math" panose="02040503050406030204" pitchFamily="18" charset="0"/>
                              </a:rPr>
                              <m:t>256</m:t>
                            </m:r>
                          </m:den>
                        </m:f>
                      </m:e>
                    </m:d>
                  </m:oMath>
                </a14:m>
                <a:endParaRPr lang="en-US" dirty="0">
                  <a:solidFill>
                    <a:prstClr val="black"/>
                  </a:solidFill>
                  <a:latin typeface="Calibri" panose="020F0502020204030204"/>
                </a:endParaRPr>
              </a:p>
            </p:txBody>
          </p:sp>
        </mc:Choice>
        <mc:Fallback xmlns="">
          <p:sp>
            <p:nvSpPr>
              <p:cNvPr id="8" name="TextBox 7">
                <a:extLst>
                  <a:ext uri="{FF2B5EF4-FFF2-40B4-BE49-F238E27FC236}">
                    <a16:creationId xmlns:a16="http://schemas.microsoft.com/office/drawing/2014/main" id="{4E896F6E-1ACD-A2C5-18CD-91A752CF62D0}"/>
                  </a:ext>
                </a:extLst>
              </p:cNvPr>
              <p:cNvSpPr txBox="1">
                <a:spLocks noRot="1" noChangeAspect="1" noMove="1" noResize="1" noEditPoints="1" noAdjustHandles="1" noChangeArrowheads="1" noChangeShapeType="1" noTextEdit="1"/>
              </p:cNvSpPr>
              <p:nvPr/>
            </p:nvSpPr>
            <p:spPr>
              <a:xfrm>
                <a:off x="6345898" y="4192875"/>
                <a:ext cx="1139671" cy="468783"/>
              </a:xfrm>
              <a:prstGeom prst="rect">
                <a:avLst/>
              </a:prstGeom>
              <a:blipFill>
                <a:blip r:embed="rId3"/>
                <a:stretch>
                  <a:fillRect l="-4813" b="-11688"/>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676E9FAB-7684-E6AF-7938-FB9F0A83AF43}"/>
              </a:ext>
            </a:extLst>
          </p:cNvPr>
          <p:cNvCxnSpPr/>
          <p:nvPr/>
        </p:nvCxnSpPr>
        <p:spPr>
          <a:xfrm>
            <a:off x="6398320" y="3166688"/>
            <a:ext cx="0" cy="1948614"/>
          </a:xfrm>
          <a:prstGeom prst="line">
            <a:avLst/>
          </a:prstGeom>
          <a:noFill/>
          <a:ln w="6350" cap="flat" cmpd="sng" algn="ctr">
            <a:solidFill>
              <a:sysClr val="window" lastClr="FFFFFF">
                <a:lumMod val="65000"/>
              </a:sysClr>
            </a:solidFill>
            <a:prstDash val="solid"/>
            <a:miter lim="800000"/>
          </a:ln>
          <a:effectLst/>
        </p:spPr>
      </p:cxnSp>
      <p:cxnSp>
        <p:nvCxnSpPr>
          <p:cNvPr id="10" name="Straight Connector 9">
            <a:extLst>
              <a:ext uri="{FF2B5EF4-FFF2-40B4-BE49-F238E27FC236}">
                <a16:creationId xmlns:a16="http://schemas.microsoft.com/office/drawing/2014/main" id="{6F68E4FA-C977-478D-E29F-2014E3513C94}"/>
              </a:ext>
            </a:extLst>
          </p:cNvPr>
          <p:cNvCxnSpPr>
            <a:cxnSpLocks/>
          </p:cNvCxnSpPr>
          <p:nvPr/>
        </p:nvCxnSpPr>
        <p:spPr>
          <a:xfrm flipH="1">
            <a:off x="6398320" y="4057346"/>
            <a:ext cx="4271888" cy="0"/>
          </a:xfrm>
          <a:prstGeom prst="line">
            <a:avLst/>
          </a:prstGeom>
          <a:noFill/>
          <a:ln w="6350" cap="flat" cmpd="sng" algn="ctr">
            <a:solidFill>
              <a:sysClr val="window" lastClr="FFFFFF">
                <a:lumMod val="65000"/>
              </a:sysClr>
            </a:solidFill>
            <a:prstDash val="solid"/>
            <a:miter lim="800000"/>
          </a:ln>
          <a:effectLst/>
        </p:spPr>
      </p:cxnSp>
      <p:cxnSp>
        <p:nvCxnSpPr>
          <p:cNvPr id="11" name="Straight Connector 10">
            <a:extLst>
              <a:ext uri="{FF2B5EF4-FFF2-40B4-BE49-F238E27FC236}">
                <a16:creationId xmlns:a16="http://schemas.microsoft.com/office/drawing/2014/main" id="{838431E6-4F8D-5D73-DB48-7ACA324F2073}"/>
              </a:ext>
            </a:extLst>
          </p:cNvPr>
          <p:cNvCxnSpPr>
            <a:cxnSpLocks/>
          </p:cNvCxnSpPr>
          <p:nvPr/>
        </p:nvCxnSpPr>
        <p:spPr>
          <a:xfrm flipH="1">
            <a:off x="6398320" y="3153991"/>
            <a:ext cx="4271888" cy="0"/>
          </a:xfrm>
          <a:prstGeom prst="line">
            <a:avLst/>
          </a:prstGeom>
          <a:noFill/>
          <a:ln w="6350" cap="flat" cmpd="sng" algn="ctr">
            <a:solidFill>
              <a:sysClr val="window" lastClr="FFFFFF">
                <a:lumMod val="65000"/>
              </a:sysClr>
            </a:solidFill>
            <a:prstDash val="solid"/>
            <a:miter lim="800000"/>
          </a:ln>
          <a:effectLst/>
        </p:spPr>
      </p:cxnSp>
      <p:cxnSp>
        <p:nvCxnSpPr>
          <p:cNvPr id="13" name="Straight Connector 12">
            <a:extLst>
              <a:ext uri="{FF2B5EF4-FFF2-40B4-BE49-F238E27FC236}">
                <a16:creationId xmlns:a16="http://schemas.microsoft.com/office/drawing/2014/main" id="{91A20F22-0C64-F17C-376E-161C7E1FC60B}"/>
              </a:ext>
            </a:extLst>
          </p:cNvPr>
          <p:cNvCxnSpPr>
            <a:cxnSpLocks/>
          </p:cNvCxnSpPr>
          <p:nvPr/>
        </p:nvCxnSpPr>
        <p:spPr>
          <a:xfrm flipH="1">
            <a:off x="6387075" y="5105041"/>
            <a:ext cx="4271888" cy="0"/>
          </a:xfrm>
          <a:prstGeom prst="line">
            <a:avLst/>
          </a:prstGeom>
          <a:noFill/>
          <a:ln w="6350" cap="flat" cmpd="sng" algn="ctr">
            <a:solidFill>
              <a:sysClr val="window" lastClr="FFFFFF">
                <a:lumMod val="65000"/>
              </a:sysClr>
            </a:solidFill>
            <a:prstDash val="solid"/>
            <a:miter lim="800000"/>
          </a:ln>
          <a:effectLst/>
        </p:spPr>
      </p:cxnSp>
      <p:sp>
        <p:nvSpPr>
          <p:cNvPr id="14" name="TextBox 13">
            <a:extLst>
              <a:ext uri="{FF2B5EF4-FFF2-40B4-BE49-F238E27FC236}">
                <a16:creationId xmlns:a16="http://schemas.microsoft.com/office/drawing/2014/main" id="{9FABA2CB-2A1F-55A5-1004-2A8A54A8F027}"/>
              </a:ext>
            </a:extLst>
          </p:cNvPr>
          <p:cNvSpPr txBox="1"/>
          <p:nvPr/>
        </p:nvSpPr>
        <p:spPr>
          <a:xfrm>
            <a:off x="6562019" y="4707145"/>
            <a:ext cx="704039" cy="369332"/>
          </a:xfrm>
          <a:prstGeom prst="rect">
            <a:avLst/>
          </a:prstGeom>
          <a:noFill/>
        </p:spPr>
        <p:txBody>
          <a:bodyPr wrap="none" rtlCol="0">
            <a:spAutoFit/>
          </a:bodyPr>
          <a:lstStyle/>
          <a:p>
            <a:pPr defTabSz="457200"/>
            <a:r>
              <a:rPr lang="en-US" dirty="0">
                <a:solidFill>
                  <a:prstClr val="black"/>
                </a:solidFill>
                <a:latin typeface="Calibri" panose="020F0502020204030204"/>
              </a:rPr>
              <a:t>= 256</a:t>
            </a:r>
          </a:p>
        </p:txBody>
      </p:sp>
      <p:sp>
        <p:nvSpPr>
          <p:cNvPr id="15" name="TextBox 14">
            <a:extLst>
              <a:ext uri="{FF2B5EF4-FFF2-40B4-BE49-F238E27FC236}">
                <a16:creationId xmlns:a16="http://schemas.microsoft.com/office/drawing/2014/main" id="{A1370B68-1453-2FB5-9849-45A300CA9F94}"/>
              </a:ext>
            </a:extLst>
          </p:cNvPr>
          <p:cNvSpPr txBox="1"/>
          <p:nvPr/>
        </p:nvSpPr>
        <p:spPr>
          <a:xfrm>
            <a:off x="7510938" y="3330526"/>
            <a:ext cx="859146" cy="369332"/>
          </a:xfrm>
          <a:prstGeom prst="rect">
            <a:avLst/>
          </a:prstGeom>
          <a:noFill/>
        </p:spPr>
        <p:txBody>
          <a:bodyPr wrap="none" rtlCol="0">
            <a:spAutoFit/>
          </a:bodyPr>
          <a:lstStyle/>
          <a:p>
            <a:pPr defTabSz="457200"/>
            <a:r>
              <a:rPr lang="en-US" dirty="0">
                <a:solidFill>
                  <a:prstClr val="black"/>
                </a:solidFill>
                <a:latin typeface="Calibri" panose="020F0502020204030204"/>
              </a:rPr>
              <a:t>L2_size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E04F81-E2FC-2E72-1B86-B0999A583ED8}"/>
                  </a:ext>
                </a:extLst>
              </p:cNvPr>
              <p:cNvSpPr txBox="1"/>
              <p:nvPr/>
            </p:nvSpPr>
            <p:spPr>
              <a:xfrm>
                <a:off x="7446629" y="4154578"/>
                <a:ext cx="1162754" cy="647293"/>
              </a:xfrm>
              <a:prstGeom prst="rect">
                <a:avLst/>
              </a:prstGeom>
              <a:noFill/>
            </p:spPr>
            <p:txBody>
              <a:bodyPr wrap="none" rtlCol="0">
                <a:spAutoFit/>
              </a:bodyPr>
              <a:lstStyle/>
              <a:p>
                <a:pPr defTabSz="457200"/>
                <a:r>
                  <a:rPr lang="en-US" dirty="0">
                    <a:solidFill>
                      <a:prstClr val="black"/>
                    </a:solidFill>
                    <a:latin typeface="Calibri" panose="020F0502020204030204"/>
                  </a:rPr>
                  <a:t>min</a:t>
                </a:r>
                <a14:m>
                  <m:oMath xmlns:m="http://schemas.openxmlformats.org/officeDocument/2006/math">
                    <m:d>
                      <m:dPr>
                        <m:ctrlPr>
                          <a:rPr lang="en-US" sz="2000" i="1">
                            <a:solidFill>
                              <a:prstClr val="black"/>
                            </a:solidFill>
                            <a:latin typeface="Cambria Math" panose="02040503050406030204" pitchFamily="18" charset="0"/>
                          </a:rPr>
                        </m:ctrlPr>
                      </m:dPr>
                      <m:e>
                        <m:f>
                          <m:fPr>
                            <m:type m:val="noBa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128,</m:t>
                            </m:r>
                          </m:num>
                          <m:den>
                            <m:eqArr>
                              <m:eqArrPr>
                                <m:ctrlPr>
                                  <a:rPr lang="en-US" sz="2000" i="1">
                                    <a:solidFill>
                                      <a:prstClr val="black"/>
                                    </a:solidFill>
                                    <a:latin typeface="Cambria Math" panose="02040503050406030204" pitchFamily="18" charset="0"/>
                                  </a:rPr>
                                </m:ctrlPr>
                              </m:eqArrPr>
                              <m:e>
                                <m:r>
                                  <a:rPr lang="en-US" sz="2000" i="1">
                                    <a:solidFill>
                                      <a:prstClr val="black"/>
                                    </a:solidFill>
                                    <a:latin typeface="Cambria Math" panose="02040503050406030204" pitchFamily="18" charset="0"/>
                                  </a:rPr>
                                  <m:t>128,</m:t>
                                </m:r>
                              </m:e>
                              <m:e>
                                <m:r>
                                  <a:rPr lang="en-US" sz="2000" i="1">
                                    <a:solidFill>
                                      <a:prstClr val="black"/>
                                    </a:solidFill>
                                    <a:latin typeface="Cambria Math" panose="02040503050406030204" pitchFamily="18" charset="0"/>
                                  </a:rPr>
                                  <m:t>128</m:t>
                                </m:r>
                              </m:e>
                            </m:eqArr>
                          </m:den>
                        </m:f>
                      </m:e>
                    </m:d>
                  </m:oMath>
                </a14:m>
                <a:endParaRPr lang="en-US" dirty="0">
                  <a:solidFill>
                    <a:prstClr val="black"/>
                  </a:solidFill>
                  <a:latin typeface="Calibri" panose="020F0502020204030204"/>
                </a:endParaRPr>
              </a:p>
            </p:txBody>
          </p:sp>
        </mc:Choice>
        <mc:Fallback xmlns="">
          <p:sp>
            <p:nvSpPr>
              <p:cNvPr id="16" name="TextBox 15">
                <a:extLst>
                  <a:ext uri="{FF2B5EF4-FFF2-40B4-BE49-F238E27FC236}">
                    <a16:creationId xmlns:a16="http://schemas.microsoft.com/office/drawing/2014/main" id="{28E04F81-E2FC-2E72-1B86-B0999A583ED8}"/>
                  </a:ext>
                </a:extLst>
              </p:cNvPr>
              <p:cNvSpPr txBox="1">
                <a:spLocks noRot="1" noChangeAspect="1" noMove="1" noResize="1" noEditPoints="1" noAdjustHandles="1" noChangeArrowheads="1" noChangeShapeType="1" noTextEdit="1"/>
              </p:cNvSpPr>
              <p:nvPr/>
            </p:nvSpPr>
            <p:spPr>
              <a:xfrm>
                <a:off x="7446629" y="4154578"/>
                <a:ext cx="1162754" cy="647293"/>
              </a:xfrm>
              <a:prstGeom prst="rect">
                <a:avLst/>
              </a:prstGeom>
              <a:blipFill>
                <a:blip r:embed="rId4"/>
                <a:stretch>
                  <a:fillRect l="-473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1278C4BB-557A-4A9E-C798-8955F193952F}"/>
              </a:ext>
            </a:extLst>
          </p:cNvPr>
          <p:cNvCxnSpPr/>
          <p:nvPr/>
        </p:nvCxnSpPr>
        <p:spPr>
          <a:xfrm>
            <a:off x="7446509" y="3164622"/>
            <a:ext cx="0" cy="1948614"/>
          </a:xfrm>
          <a:prstGeom prst="line">
            <a:avLst/>
          </a:prstGeom>
          <a:noFill/>
          <a:ln w="6350" cap="flat" cmpd="sng" algn="ctr">
            <a:solidFill>
              <a:sysClr val="window" lastClr="FFFFFF">
                <a:lumMod val="65000"/>
              </a:sysClr>
            </a:solidFill>
            <a:prstDash val="solid"/>
            <a:miter lim="800000"/>
          </a:ln>
          <a:effectLst/>
        </p:spPr>
      </p:cxnSp>
      <p:cxnSp>
        <p:nvCxnSpPr>
          <p:cNvPr id="18" name="Straight Connector 17">
            <a:extLst>
              <a:ext uri="{FF2B5EF4-FFF2-40B4-BE49-F238E27FC236}">
                <a16:creationId xmlns:a16="http://schemas.microsoft.com/office/drawing/2014/main" id="{ED37997F-AF81-CCE3-532E-1AAD3F99F1D2}"/>
              </a:ext>
            </a:extLst>
          </p:cNvPr>
          <p:cNvCxnSpPr/>
          <p:nvPr/>
        </p:nvCxnSpPr>
        <p:spPr>
          <a:xfrm>
            <a:off x="8547123" y="3168131"/>
            <a:ext cx="0" cy="1948614"/>
          </a:xfrm>
          <a:prstGeom prst="line">
            <a:avLst/>
          </a:prstGeom>
          <a:noFill/>
          <a:ln w="6350" cap="flat" cmpd="sng" algn="ctr">
            <a:solidFill>
              <a:sysClr val="window" lastClr="FFFFFF">
                <a:lumMod val="65000"/>
              </a:sysClr>
            </a:solidFill>
            <a:prstDash val="solid"/>
            <a:miter lim="800000"/>
          </a:ln>
          <a:effectLst/>
        </p:spPr>
      </p:cxnSp>
      <p:sp>
        <p:nvSpPr>
          <p:cNvPr id="19" name="TextBox 18">
            <a:extLst>
              <a:ext uri="{FF2B5EF4-FFF2-40B4-BE49-F238E27FC236}">
                <a16:creationId xmlns:a16="http://schemas.microsoft.com/office/drawing/2014/main" id="{26070501-7A41-16B5-E856-3DB6B285E834}"/>
              </a:ext>
            </a:extLst>
          </p:cNvPr>
          <p:cNvSpPr txBox="1"/>
          <p:nvPr/>
        </p:nvSpPr>
        <p:spPr>
          <a:xfrm>
            <a:off x="7697319" y="4710356"/>
            <a:ext cx="704039" cy="369332"/>
          </a:xfrm>
          <a:prstGeom prst="rect">
            <a:avLst/>
          </a:prstGeom>
          <a:noFill/>
        </p:spPr>
        <p:txBody>
          <a:bodyPr wrap="none" rtlCol="0">
            <a:spAutoFit/>
          </a:bodyPr>
          <a:lstStyle/>
          <a:p>
            <a:pPr defTabSz="457200"/>
            <a:r>
              <a:rPr lang="en-US" dirty="0">
                <a:solidFill>
                  <a:prstClr val="black"/>
                </a:solidFill>
                <a:latin typeface="Calibri" panose="020F0502020204030204"/>
              </a:rPr>
              <a:t>= 128</a:t>
            </a:r>
          </a:p>
        </p:txBody>
      </p:sp>
      <p:sp>
        <p:nvSpPr>
          <p:cNvPr id="20" name="TextBox 19">
            <a:extLst>
              <a:ext uri="{FF2B5EF4-FFF2-40B4-BE49-F238E27FC236}">
                <a16:creationId xmlns:a16="http://schemas.microsoft.com/office/drawing/2014/main" id="{B95F4239-0FC5-40D5-DDDF-CD6E2A2B41FE}"/>
              </a:ext>
            </a:extLst>
          </p:cNvPr>
          <p:cNvSpPr txBox="1"/>
          <p:nvPr/>
        </p:nvSpPr>
        <p:spPr>
          <a:xfrm>
            <a:off x="8617310" y="3138792"/>
            <a:ext cx="967252" cy="923330"/>
          </a:xfrm>
          <a:prstGeom prst="rect">
            <a:avLst/>
          </a:prstGeom>
          <a:noFill/>
        </p:spPr>
        <p:txBody>
          <a:bodyPr wrap="none" rtlCol="0">
            <a:spAutoFit/>
          </a:bodyPr>
          <a:lstStyle/>
          <a:p>
            <a:pPr defTabSz="457200"/>
            <a:r>
              <a:rPr lang="en-US" dirty="0">
                <a:solidFill>
                  <a:prstClr val="black"/>
                </a:solidFill>
                <a:latin typeface="Calibri" panose="020F0502020204030204"/>
              </a:rPr>
              <a:t>NOC1_</a:t>
            </a:r>
            <a:br>
              <a:rPr lang="en-US" dirty="0">
                <a:solidFill>
                  <a:prstClr val="black"/>
                </a:solidFill>
                <a:latin typeface="Calibri" panose="020F0502020204030204"/>
              </a:rPr>
            </a:br>
            <a:r>
              <a:rPr lang="en-US" dirty="0">
                <a:solidFill>
                  <a:prstClr val="black"/>
                </a:solidFill>
                <a:latin typeface="Calibri" panose="020F0502020204030204"/>
              </a:rPr>
              <a:t>unicast_</a:t>
            </a:r>
            <a:br>
              <a:rPr lang="en-US" dirty="0">
                <a:solidFill>
                  <a:prstClr val="black"/>
                </a:solidFill>
                <a:latin typeface="Calibri" panose="020F0502020204030204"/>
              </a:rPr>
            </a:br>
            <a:r>
              <a:rPr lang="en-US" dirty="0">
                <a:solidFill>
                  <a:prstClr val="black"/>
                </a:solidFill>
                <a:latin typeface="Calibri" panose="020F0502020204030204"/>
              </a:rPr>
              <a:t>links</a:t>
            </a:r>
          </a:p>
        </p:txBody>
      </p:sp>
      <p:sp>
        <p:nvSpPr>
          <p:cNvPr id="21" name="TextBox 20">
            <a:extLst>
              <a:ext uri="{FF2B5EF4-FFF2-40B4-BE49-F238E27FC236}">
                <a16:creationId xmlns:a16="http://schemas.microsoft.com/office/drawing/2014/main" id="{C9E0B1C2-9ACB-EA87-EC52-4B9B00593B48}"/>
              </a:ext>
            </a:extLst>
          </p:cNvPr>
          <p:cNvSpPr txBox="1"/>
          <p:nvPr/>
        </p:nvSpPr>
        <p:spPr>
          <a:xfrm>
            <a:off x="9662024" y="3245874"/>
            <a:ext cx="974947" cy="646331"/>
          </a:xfrm>
          <a:prstGeom prst="rect">
            <a:avLst/>
          </a:prstGeom>
          <a:noFill/>
        </p:spPr>
        <p:txBody>
          <a:bodyPr wrap="none" rtlCol="0">
            <a:spAutoFit/>
          </a:bodyPr>
          <a:lstStyle/>
          <a:p>
            <a:pPr defTabSz="457200"/>
            <a:r>
              <a:rPr lang="en-US" dirty="0">
                <a:solidFill>
                  <a:prstClr val="black"/>
                </a:solidFill>
                <a:latin typeface="Calibri" panose="020F0502020204030204"/>
              </a:rPr>
              <a:t>NOCs_</a:t>
            </a:r>
            <a:br>
              <a:rPr lang="en-US" dirty="0">
                <a:solidFill>
                  <a:prstClr val="black"/>
                </a:solidFill>
                <a:latin typeface="Calibri" panose="020F0502020204030204"/>
              </a:rPr>
            </a:br>
            <a:r>
              <a:rPr lang="en-US" dirty="0" err="1">
                <a:solidFill>
                  <a:prstClr val="black"/>
                </a:solidFill>
                <a:latin typeface="Calibri" panose="020F0502020204030204"/>
              </a:rPr>
              <a:t>bitwidth</a:t>
            </a:r>
            <a:endParaRPr lang="en-US" dirty="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071FB20-B410-24F1-C4BF-8B09EC5DA44E}"/>
                  </a:ext>
                </a:extLst>
              </p:cNvPr>
              <p:cNvSpPr txBox="1"/>
              <p:nvPr/>
            </p:nvSpPr>
            <p:spPr>
              <a:xfrm>
                <a:off x="8614446" y="4192877"/>
                <a:ext cx="921663" cy="462434"/>
              </a:xfrm>
              <a:prstGeom prst="rect">
                <a:avLst/>
              </a:prstGeom>
              <a:noFill/>
            </p:spPr>
            <p:txBody>
              <a:bodyPr wrap="none" rtlCol="0">
                <a:spAutoFit/>
              </a:bodyPr>
              <a:lstStyle/>
              <a:p>
                <a:pPr defTabSz="457200"/>
                <a:r>
                  <a:rPr lang="en-US" dirty="0">
                    <a:solidFill>
                      <a:prstClr val="black"/>
                    </a:solidFill>
                    <a:latin typeface="Calibri" panose="020F0502020204030204"/>
                  </a:rPr>
                  <a:t>min</a:t>
                </a:r>
                <a14:m>
                  <m:oMath xmlns:m="http://schemas.openxmlformats.org/officeDocument/2006/math">
                    <m:d>
                      <m:dPr>
                        <m:ctrlPr>
                          <a:rPr lang="en-US" sz="2000" i="1">
                            <a:solidFill>
                              <a:prstClr val="black"/>
                            </a:solidFill>
                            <a:latin typeface="Cambria Math" panose="02040503050406030204" pitchFamily="18" charset="0"/>
                          </a:rPr>
                        </m:ctrlPr>
                      </m:dPr>
                      <m:e>
                        <m:f>
                          <m:fPr>
                            <m:type m:val="noBa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2,</m:t>
                            </m:r>
                          </m:num>
                          <m:den>
                            <m:r>
                              <a:rPr lang="en-US" sz="2000" i="1">
                                <a:solidFill>
                                  <a:prstClr val="black"/>
                                </a:solidFill>
                                <a:latin typeface="Cambria Math" panose="02040503050406030204" pitchFamily="18" charset="0"/>
                              </a:rPr>
                              <m:t>2</m:t>
                            </m:r>
                          </m:den>
                        </m:f>
                      </m:e>
                    </m:d>
                  </m:oMath>
                </a14:m>
                <a:endParaRPr lang="en-US" dirty="0">
                  <a:solidFill>
                    <a:prstClr val="black"/>
                  </a:solidFill>
                  <a:latin typeface="Calibri" panose="020F0502020204030204"/>
                </a:endParaRPr>
              </a:p>
            </p:txBody>
          </p:sp>
        </mc:Choice>
        <mc:Fallback xmlns="">
          <p:sp>
            <p:nvSpPr>
              <p:cNvPr id="22" name="TextBox 21">
                <a:extLst>
                  <a:ext uri="{FF2B5EF4-FFF2-40B4-BE49-F238E27FC236}">
                    <a16:creationId xmlns:a16="http://schemas.microsoft.com/office/drawing/2014/main" id="{9071FB20-B410-24F1-C4BF-8B09EC5DA44E}"/>
                  </a:ext>
                </a:extLst>
              </p:cNvPr>
              <p:cNvSpPr txBox="1">
                <a:spLocks noRot="1" noChangeAspect="1" noMove="1" noResize="1" noEditPoints="1" noAdjustHandles="1" noChangeArrowheads="1" noChangeShapeType="1" noTextEdit="1"/>
              </p:cNvSpPr>
              <p:nvPr/>
            </p:nvSpPr>
            <p:spPr>
              <a:xfrm>
                <a:off x="8614446" y="4192877"/>
                <a:ext cx="921663" cy="462434"/>
              </a:xfrm>
              <a:prstGeom prst="rect">
                <a:avLst/>
              </a:prstGeom>
              <a:blipFill>
                <a:blip r:embed="rId5"/>
                <a:stretch>
                  <a:fillRect l="-5298"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A90AA08-2831-365F-6ADB-5FD3D9807BD0}"/>
                  </a:ext>
                </a:extLst>
              </p:cNvPr>
              <p:cNvSpPr txBox="1"/>
              <p:nvPr/>
            </p:nvSpPr>
            <p:spPr>
              <a:xfrm>
                <a:off x="9617572" y="4184477"/>
                <a:ext cx="1045094" cy="471796"/>
              </a:xfrm>
              <a:prstGeom prst="rect">
                <a:avLst/>
              </a:prstGeom>
              <a:noFill/>
            </p:spPr>
            <p:txBody>
              <a:bodyPr wrap="none" rtlCol="0">
                <a:spAutoFit/>
              </a:bodyPr>
              <a:lstStyle/>
              <a:p>
                <a:pPr defTabSz="457200"/>
                <a:r>
                  <a:rPr lang="en-US" b="1" dirty="0">
                    <a:solidFill>
                      <a:prstClr val="black"/>
                    </a:solidFill>
                    <a:latin typeface="Calibri" panose="020F0502020204030204"/>
                  </a:rPr>
                  <a:t>min</a:t>
                </a:r>
                <a14:m>
                  <m:oMath xmlns:m="http://schemas.openxmlformats.org/officeDocument/2006/math">
                    <m:d>
                      <m:dPr>
                        <m:ctrlPr>
                          <a:rPr lang="en-US" sz="2000" b="1" i="1">
                            <a:solidFill>
                              <a:prstClr val="black"/>
                            </a:solidFill>
                            <a:latin typeface="Cambria Math" panose="02040503050406030204" pitchFamily="18" charset="0"/>
                          </a:rPr>
                        </m:ctrlPr>
                      </m:dPr>
                      <m:e>
                        <m:f>
                          <m:fPr>
                            <m:type m:val="noBar"/>
                            <m:ctrlPr>
                              <a:rPr lang="en-US" sz="2000" b="1" i="1">
                                <a:solidFill>
                                  <a:prstClr val="black"/>
                                </a:solidFill>
                                <a:latin typeface="Cambria Math" panose="02040503050406030204" pitchFamily="18" charset="0"/>
                              </a:rPr>
                            </m:ctrlPr>
                          </m:fPr>
                          <m:num>
                            <m:r>
                              <a:rPr lang="en-US" sz="2000" b="1" i="1" smtClean="0">
                                <a:solidFill>
                                  <a:prstClr val="black"/>
                                </a:solidFill>
                                <a:latin typeface="Cambria Math" panose="02040503050406030204" pitchFamily="18" charset="0"/>
                              </a:rPr>
                              <m:t>𝟕𝟐</m:t>
                            </m:r>
                            <m:r>
                              <a:rPr lang="en-US" sz="2000" b="1" i="1">
                                <a:solidFill>
                                  <a:prstClr val="black"/>
                                </a:solidFill>
                                <a:latin typeface="Cambria Math" panose="02040503050406030204" pitchFamily="18" charset="0"/>
                              </a:rPr>
                              <m:t>,</m:t>
                            </m:r>
                          </m:num>
                          <m:den>
                            <m:r>
                              <a:rPr lang="en-US" sz="2000" b="1" i="1" smtClean="0">
                                <a:solidFill>
                                  <a:prstClr val="black"/>
                                </a:solidFill>
                                <a:latin typeface="Cambria Math" panose="02040503050406030204" pitchFamily="18" charset="0"/>
                              </a:rPr>
                              <m:t>𝟗</m:t>
                            </m:r>
                            <m:r>
                              <a:rPr lang="en-US" sz="2000" b="1" i="1">
                                <a:solidFill>
                                  <a:prstClr val="black"/>
                                </a:solidFill>
                                <a:latin typeface="Cambria Math" panose="02040503050406030204" pitchFamily="18" charset="0"/>
                              </a:rPr>
                              <m:t>𝟔</m:t>
                            </m:r>
                          </m:den>
                        </m:f>
                      </m:e>
                    </m:d>
                  </m:oMath>
                </a14:m>
                <a:endParaRPr lang="en-US" b="1" dirty="0">
                  <a:solidFill>
                    <a:prstClr val="black"/>
                  </a:solidFill>
                  <a:latin typeface="Calibri" panose="020F0502020204030204"/>
                </a:endParaRPr>
              </a:p>
            </p:txBody>
          </p:sp>
        </mc:Choice>
        <mc:Fallback xmlns="">
          <p:sp>
            <p:nvSpPr>
              <p:cNvPr id="23" name="TextBox 22">
                <a:extLst>
                  <a:ext uri="{FF2B5EF4-FFF2-40B4-BE49-F238E27FC236}">
                    <a16:creationId xmlns:a16="http://schemas.microsoft.com/office/drawing/2014/main" id="{5A90AA08-2831-365F-6ADB-5FD3D9807BD0}"/>
                  </a:ext>
                </a:extLst>
              </p:cNvPr>
              <p:cNvSpPr txBox="1">
                <a:spLocks noRot="1" noChangeAspect="1" noMove="1" noResize="1" noEditPoints="1" noAdjustHandles="1" noChangeArrowheads="1" noChangeShapeType="1" noTextEdit="1"/>
              </p:cNvSpPr>
              <p:nvPr/>
            </p:nvSpPr>
            <p:spPr>
              <a:xfrm>
                <a:off x="9617572" y="4184477"/>
                <a:ext cx="1045094" cy="471796"/>
              </a:xfrm>
              <a:prstGeom prst="rect">
                <a:avLst/>
              </a:prstGeom>
              <a:blipFill>
                <a:blip r:embed="rId6"/>
                <a:stretch>
                  <a:fillRect l="-5263" b="-1153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980A249C-DD1D-724A-D78F-22AF4B5ADCF6}"/>
              </a:ext>
            </a:extLst>
          </p:cNvPr>
          <p:cNvSpPr txBox="1"/>
          <p:nvPr/>
        </p:nvSpPr>
        <p:spPr>
          <a:xfrm>
            <a:off x="9776457" y="4711365"/>
            <a:ext cx="587020" cy="369332"/>
          </a:xfrm>
          <a:prstGeom prst="rect">
            <a:avLst/>
          </a:prstGeom>
          <a:noFill/>
        </p:spPr>
        <p:txBody>
          <a:bodyPr wrap="none" rtlCol="0">
            <a:spAutoFit/>
          </a:bodyPr>
          <a:lstStyle/>
          <a:p>
            <a:pPr defTabSz="457200"/>
            <a:r>
              <a:rPr lang="en-US" dirty="0">
                <a:solidFill>
                  <a:prstClr val="black"/>
                </a:solidFill>
                <a:latin typeface="Calibri" panose="020F0502020204030204"/>
              </a:rPr>
              <a:t>= 72</a:t>
            </a:r>
          </a:p>
        </p:txBody>
      </p:sp>
      <p:cxnSp>
        <p:nvCxnSpPr>
          <p:cNvPr id="25" name="Straight Connector 24">
            <a:extLst>
              <a:ext uri="{FF2B5EF4-FFF2-40B4-BE49-F238E27FC236}">
                <a16:creationId xmlns:a16="http://schemas.microsoft.com/office/drawing/2014/main" id="{89F62344-E561-A232-945D-82B6DAE34E69}"/>
              </a:ext>
            </a:extLst>
          </p:cNvPr>
          <p:cNvCxnSpPr/>
          <p:nvPr/>
        </p:nvCxnSpPr>
        <p:spPr>
          <a:xfrm>
            <a:off x="9584562" y="3156427"/>
            <a:ext cx="0" cy="1948614"/>
          </a:xfrm>
          <a:prstGeom prst="line">
            <a:avLst/>
          </a:prstGeom>
          <a:noFill/>
          <a:ln w="6350" cap="flat" cmpd="sng" algn="ctr">
            <a:solidFill>
              <a:sysClr val="window" lastClr="FFFFFF">
                <a:lumMod val="65000"/>
              </a:sysClr>
            </a:solidFill>
            <a:prstDash val="solid"/>
            <a:miter lim="800000"/>
          </a:ln>
          <a:effectLst/>
        </p:spPr>
      </p:cxnSp>
      <p:cxnSp>
        <p:nvCxnSpPr>
          <p:cNvPr id="26" name="Straight Connector 25">
            <a:extLst>
              <a:ext uri="{FF2B5EF4-FFF2-40B4-BE49-F238E27FC236}">
                <a16:creationId xmlns:a16="http://schemas.microsoft.com/office/drawing/2014/main" id="{0EA47DC5-8411-E76B-A90E-86037E237B56}"/>
              </a:ext>
            </a:extLst>
          </p:cNvPr>
          <p:cNvCxnSpPr/>
          <p:nvPr/>
        </p:nvCxnSpPr>
        <p:spPr>
          <a:xfrm>
            <a:off x="10655010" y="3169133"/>
            <a:ext cx="0" cy="1948614"/>
          </a:xfrm>
          <a:prstGeom prst="line">
            <a:avLst/>
          </a:prstGeom>
          <a:noFill/>
          <a:ln w="6350" cap="flat" cmpd="sng" algn="ctr">
            <a:solidFill>
              <a:sysClr val="window" lastClr="FFFFFF">
                <a:lumMod val="65000"/>
              </a:sysClr>
            </a:solidFill>
            <a:prstDash val="solid"/>
            <a:miter lim="800000"/>
          </a:ln>
          <a:effectLst/>
        </p:spPr>
      </p:cxnSp>
      <p:sp>
        <p:nvSpPr>
          <p:cNvPr id="27" name="TextBox 26">
            <a:extLst>
              <a:ext uri="{FF2B5EF4-FFF2-40B4-BE49-F238E27FC236}">
                <a16:creationId xmlns:a16="http://schemas.microsoft.com/office/drawing/2014/main" id="{F33503A6-2A59-AAFE-F9FE-0B81016149E4}"/>
              </a:ext>
            </a:extLst>
          </p:cNvPr>
          <p:cNvSpPr txBox="1"/>
          <p:nvPr/>
        </p:nvSpPr>
        <p:spPr>
          <a:xfrm>
            <a:off x="8793598" y="4710356"/>
            <a:ext cx="470000" cy="369332"/>
          </a:xfrm>
          <a:prstGeom prst="rect">
            <a:avLst/>
          </a:prstGeom>
          <a:noFill/>
        </p:spPr>
        <p:txBody>
          <a:bodyPr wrap="none" rtlCol="0">
            <a:spAutoFit/>
          </a:bodyPr>
          <a:lstStyle/>
          <a:p>
            <a:pPr defTabSz="457200"/>
            <a:r>
              <a:rPr lang="en-US" dirty="0">
                <a:solidFill>
                  <a:prstClr val="black"/>
                </a:solidFill>
                <a:latin typeface="Calibri" panose="020F0502020204030204"/>
              </a:rPr>
              <a:t>= 2</a:t>
            </a:r>
          </a:p>
        </p:txBody>
      </p:sp>
      <p:graphicFrame>
        <p:nvGraphicFramePr>
          <p:cNvPr id="30" name="Table 19">
            <a:extLst>
              <a:ext uri="{FF2B5EF4-FFF2-40B4-BE49-F238E27FC236}">
                <a16:creationId xmlns:a16="http://schemas.microsoft.com/office/drawing/2014/main" id="{C90A107A-6DE6-77D6-0A43-0B1055804BD5}"/>
              </a:ext>
            </a:extLst>
          </p:cNvPr>
          <p:cNvGraphicFramePr>
            <a:graphicFrameLocks noGrp="1"/>
          </p:cNvGraphicFramePr>
          <p:nvPr>
            <p:extLst>
              <p:ext uri="{D42A27DB-BD31-4B8C-83A1-F6EECF244321}">
                <p14:modId xmlns:p14="http://schemas.microsoft.com/office/powerpoint/2010/main" val="1098747744"/>
              </p:ext>
            </p:extLst>
          </p:nvPr>
        </p:nvGraphicFramePr>
        <p:xfrm>
          <a:off x="707013" y="3267164"/>
          <a:ext cx="4857185" cy="2278380"/>
        </p:xfrm>
        <a:graphic>
          <a:graphicData uri="http://schemas.openxmlformats.org/drawingml/2006/table">
            <a:tbl>
              <a:tblPr firstRow="1" bandRow="1"/>
              <a:tblGrid>
                <a:gridCol w="641131">
                  <a:extLst>
                    <a:ext uri="{9D8B030D-6E8A-4147-A177-3AD203B41FA5}">
                      <a16:colId xmlns:a16="http://schemas.microsoft.com/office/drawing/2014/main" val="2360471935"/>
                    </a:ext>
                  </a:extLst>
                </a:gridCol>
                <a:gridCol w="1410710">
                  <a:extLst>
                    <a:ext uri="{9D8B030D-6E8A-4147-A177-3AD203B41FA5}">
                      <a16:colId xmlns:a16="http://schemas.microsoft.com/office/drawing/2014/main" val="1521982401"/>
                    </a:ext>
                  </a:extLst>
                </a:gridCol>
                <a:gridCol w="2119399">
                  <a:extLst>
                    <a:ext uri="{9D8B030D-6E8A-4147-A177-3AD203B41FA5}">
                      <a16:colId xmlns:a16="http://schemas.microsoft.com/office/drawing/2014/main" val="3669020778"/>
                    </a:ext>
                  </a:extLst>
                </a:gridCol>
                <a:gridCol w="685945">
                  <a:extLst>
                    <a:ext uri="{9D8B030D-6E8A-4147-A177-3AD203B41FA5}">
                      <a16:colId xmlns:a16="http://schemas.microsoft.com/office/drawing/2014/main" val="396356812"/>
                    </a:ext>
                  </a:extLst>
                </a:gridCol>
              </a:tblGrid>
              <a:tr h="270933">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80000"/>
                        </a:lnSpc>
                      </a:pPr>
                      <a:r>
                        <a:rPr lang="en-US" sz="1600" dirty="0"/>
                        <a:t>Layer ID</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80000"/>
                        </a:lnSpc>
                      </a:pPr>
                      <a:r>
                        <a:rPr lang="en-US" sz="1600" dirty="0"/>
                        <a:t>Bottleneck</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80000"/>
                        </a:lnSpc>
                      </a:pPr>
                      <a:r>
                        <a:rPr lang="en-US" sz="1600" dirty="0"/>
                        <a:t>Related Design</a:t>
                      </a:r>
                      <a:br>
                        <a:rPr lang="en-US" sz="1600" dirty="0"/>
                      </a:br>
                      <a:r>
                        <a:rPr lang="en-US" sz="1600" dirty="0"/>
                        <a:t>Parameters</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80000"/>
                        </a:lnSpc>
                      </a:pPr>
                      <a:r>
                        <a:rPr lang="en-US" sz="1600" dirty="0"/>
                        <a:t>Value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211036536"/>
                  </a:ext>
                </a:extLst>
              </a:tr>
              <a:tr h="27093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80000"/>
                        </a:lnSpc>
                      </a:pPr>
                      <a:r>
                        <a:rPr lang="en-US" sz="1600" dirty="0"/>
                        <a:t>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80000"/>
                        </a:lnSpc>
                      </a:pPr>
                      <a:r>
                        <a:rPr lang="en-US" sz="1600" dirty="0" err="1"/>
                        <a:t>NoC</a:t>
                      </a:r>
                      <a:r>
                        <a:rPr lang="en-US" sz="1600" dirty="0"/>
                        <a:t> time</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dirty="0"/>
                        <a:t>L1_size, NoC1_unicast_ links, </a:t>
                      </a:r>
                      <a:r>
                        <a:rPr lang="en-US" sz="1600" dirty="0" err="1"/>
                        <a:t>NoCs_bitwidth</a:t>
                      </a:r>
                      <a:endParaRPr lang="en-US" sz="16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80000"/>
                        </a:lnSpc>
                      </a:pPr>
                      <a:r>
                        <a:rPr lang="en-US" sz="1600" dirty="0"/>
                        <a:t>256, 2, 72</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3376476295"/>
                  </a:ext>
                </a:extLst>
              </a:tr>
              <a:tr h="27093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80000"/>
                        </a:lnSpc>
                      </a:pPr>
                      <a:r>
                        <a:rPr lang="en-US" sz="1600" dirty="0"/>
                        <a:t>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dirty="0" err="1"/>
                        <a:t>NoC</a:t>
                      </a:r>
                      <a:r>
                        <a:rPr lang="en-US" sz="1600" dirty="0"/>
                        <a:t> time</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80000"/>
                        </a:lnSpc>
                      </a:pPr>
                      <a:r>
                        <a:rPr lang="en-US" sz="1600" dirty="0"/>
                        <a:t>L1_size, NoC1_unicast_ links, </a:t>
                      </a:r>
                      <a:r>
                        <a:rPr lang="en-US" sz="1600" dirty="0" err="1"/>
                        <a:t>NoCs_bitwidth</a:t>
                      </a:r>
                      <a:r>
                        <a:rPr lang="en-US" sz="1600" dirty="0"/>
                        <a:t> </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dirty="0"/>
                        <a:t>256, 2, 96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60438469"/>
                  </a:ext>
                </a:extLst>
              </a:tr>
              <a:tr h="27093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600" dirty="0"/>
                        <a:t>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600" dirty="0"/>
                        <a:t>DMA time</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600" dirty="0"/>
                        <a:t>L2_size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600" dirty="0"/>
                        <a:t>128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3273867123"/>
                  </a:ext>
                </a:extLst>
              </a:tr>
              <a:tr h="27093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600" dirty="0"/>
                        <a:t>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600" dirty="0"/>
                        <a:t>DMA time</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600" dirty="0"/>
                        <a:t>L2_size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600" dirty="0"/>
                        <a:t>128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3309886975"/>
                  </a:ext>
                </a:extLst>
              </a:tr>
              <a:tr h="27093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600" dirty="0"/>
                        <a:t>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600" dirty="0"/>
                        <a:t>DMA time</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14400" rtl="0" eaLnBrk="1" fontAlgn="auto" latinLnBrk="0" hangingPunct="1">
                        <a:lnSpc>
                          <a:spcPct val="70000"/>
                        </a:lnSpc>
                        <a:spcBef>
                          <a:spcPts val="0"/>
                        </a:spcBef>
                        <a:spcAft>
                          <a:spcPts val="0"/>
                        </a:spcAft>
                        <a:buClrTx/>
                        <a:buSzTx/>
                        <a:buFontTx/>
                        <a:buNone/>
                        <a:tabLst/>
                        <a:defRPr/>
                      </a:pPr>
                      <a:r>
                        <a:rPr lang="en-US" sz="1600" dirty="0"/>
                        <a:t>L2_size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600" dirty="0"/>
                        <a:t>128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8099705"/>
                  </a:ext>
                </a:extLst>
              </a:tr>
            </a:tbl>
          </a:graphicData>
        </a:graphic>
      </p:graphicFrame>
      <p:sp>
        <p:nvSpPr>
          <p:cNvPr id="31" name="Rectangle 30">
            <a:extLst>
              <a:ext uri="{FF2B5EF4-FFF2-40B4-BE49-F238E27FC236}">
                <a16:creationId xmlns:a16="http://schemas.microsoft.com/office/drawing/2014/main" id="{5029DFF1-B890-3D37-3CCE-399271678818}"/>
              </a:ext>
            </a:extLst>
          </p:cNvPr>
          <p:cNvSpPr/>
          <p:nvPr/>
        </p:nvSpPr>
        <p:spPr>
          <a:xfrm>
            <a:off x="9617572" y="4201685"/>
            <a:ext cx="1146390" cy="5494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4FCE53F-8F20-53E5-81D6-4A506D635E5B}"/>
              </a:ext>
            </a:extLst>
          </p:cNvPr>
          <p:cNvSpPr/>
          <p:nvPr/>
        </p:nvSpPr>
        <p:spPr>
          <a:xfrm>
            <a:off x="5159858" y="3907445"/>
            <a:ext cx="389100" cy="3094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7E9D93-C107-B4C7-810A-8097D09BB4E2}"/>
              </a:ext>
            </a:extLst>
          </p:cNvPr>
          <p:cNvSpPr/>
          <p:nvPr/>
        </p:nvSpPr>
        <p:spPr>
          <a:xfrm>
            <a:off x="5126315" y="4392671"/>
            <a:ext cx="389100" cy="3094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BDBABD3-0524-E2B8-6F44-D468B04AB40C}"/>
              </a:ext>
            </a:extLst>
          </p:cNvPr>
          <p:cNvSpPr/>
          <p:nvPr/>
        </p:nvSpPr>
        <p:spPr>
          <a:xfrm>
            <a:off x="3350554" y="3930274"/>
            <a:ext cx="1389085" cy="3094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700AD29-4A83-7EEB-D91E-46714462BE78}"/>
              </a:ext>
            </a:extLst>
          </p:cNvPr>
          <p:cNvSpPr/>
          <p:nvPr/>
        </p:nvSpPr>
        <p:spPr>
          <a:xfrm>
            <a:off x="3383584" y="4380465"/>
            <a:ext cx="1389085" cy="3094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20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D20F-24A6-E39A-3E2C-0FDA02BB28D7}"/>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93DA3FDA-03B2-156F-CAD1-983FC35AB721}"/>
              </a:ext>
            </a:extLst>
          </p:cNvPr>
          <p:cNvSpPr>
            <a:spLocks noGrp="1"/>
          </p:cNvSpPr>
          <p:nvPr>
            <p:ph type="sldNum" sz="quarter" idx="12"/>
          </p:nvPr>
        </p:nvSpPr>
        <p:spPr/>
        <p:txBody>
          <a:bodyPr/>
          <a:lstStyle/>
          <a:p>
            <a:fld id="{86E00D81-A243-204E-9897-44BD133A87DB}" type="slidenum">
              <a:rPr lang="en-US" smtClean="0"/>
              <a:t>19</a:t>
            </a:fld>
            <a:endParaRPr lang="en-US" dirty="0"/>
          </a:p>
        </p:txBody>
      </p:sp>
      <p:sp>
        <p:nvSpPr>
          <p:cNvPr id="4" name="Content Placeholder 3">
            <a:extLst>
              <a:ext uri="{FF2B5EF4-FFF2-40B4-BE49-F238E27FC236}">
                <a16:creationId xmlns:a16="http://schemas.microsoft.com/office/drawing/2014/main" id="{C4AF5014-DAA7-D3AA-F1B9-FC78A33D4C9C}"/>
              </a:ext>
            </a:extLst>
          </p:cNvPr>
          <p:cNvSpPr>
            <a:spLocks noGrp="1"/>
          </p:cNvSpPr>
          <p:nvPr>
            <p:ph sz="quarter" idx="1"/>
          </p:nvPr>
        </p:nvSpPr>
        <p:spPr>
          <a:xfrm>
            <a:off x="157506" y="1032691"/>
            <a:ext cx="12034493" cy="4792617"/>
          </a:xfrm>
        </p:spPr>
        <p:txBody>
          <a:bodyPr>
            <a:normAutofit/>
          </a:bodyPr>
          <a:lstStyle/>
          <a:p>
            <a:r>
              <a:rPr lang="en-US" dirty="0"/>
              <a:t>How do you create Bottleneck models?</a:t>
            </a:r>
          </a:p>
          <a:p>
            <a:r>
              <a:rPr lang="en-US" dirty="0"/>
              <a:t>How do you populate Bottleneck models?</a:t>
            </a:r>
          </a:p>
          <a:p>
            <a:r>
              <a:rPr lang="en-US" dirty="0"/>
              <a:t>How do you use Bottleneck models in DSE?</a:t>
            </a:r>
          </a:p>
          <a:p>
            <a:endParaRPr lang="en-US" dirty="0"/>
          </a:p>
          <a:p>
            <a:r>
              <a:rPr lang="en-US" dirty="0"/>
              <a:t>How do we handle multiple kernels and workloads?</a:t>
            </a:r>
          </a:p>
          <a:p>
            <a:r>
              <a:rPr lang="en-US" dirty="0"/>
              <a:t>How do we make DSE aware of constraints?</a:t>
            </a:r>
          </a:p>
          <a:p>
            <a:r>
              <a:rPr lang="en-US" dirty="0"/>
              <a:t>How Bottleneck DSE enables tightly coupled hardware/software codesign?</a:t>
            </a:r>
          </a:p>
        </p:txBody>
      </p:sp>
    </p:spTree>
    <p:extLst>
      <p:ext uri="{BB962C8B-B14F-4D97-AF65-F5344CB8AC3E}">
        <p14:creationId xmlns:p14="http://schemas.microsoft.com/office/powerpoint/2010/main" val="205360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B84C-344F-4F0A-BAA7-5061C41F1A8A}"/>
              </a:ext>
            </a:extLst>
          </p:cNvPr>
          <p:cNvSpPr>
            <a:spLocks noGrp="1"/>
          </p:cNvSpPr>
          <p:nvPr>
            <p:ph type="title"/>
          </p:nvPr>
        </p:nvSpPr>
        <p:spPr/>
        <p:txBody>
          <a:bodyPr/>
          <a:lstStyle/>
          <a:p>
            <a:r>
              <a:rPr lang="en-US" dirty="0"/>
              <a:t>Goal: Fast and Efficient DNN HW/SW Codesign</a:t>
            </a:r>
          </a:p>
        </p:txBody>
      </p:sp>
      <p:sp>
        <p:nvSpPr>
          <p:cNvPr id="3" name="Slide Number Placeholder 2">
            <a:extLst>
              <a:ext uri="{FF2B5EF4-FFF2-40B4-BE49-F238E27FC236}">
                <a16:creationId xmlns:a16="http://schemas.microsoft.com/office/drawing/2014/main" id="{DC27D012-1D97-4E24-97FE-A4156CCAC26D}"/>
              </a:ext>
            </a:extLst>
          </p:cNvPr>
          <p:cNvSpPr>
            <a:spLocks noGrp="1"/>
          </p:cNvSpPr>
          <p:nvPr>
            <p:ph type="sldNum" sz="quarter" idx="12"/>
          </p:nvPr>
        </p:nvSpPr>
        <p:spPr/>
        <p:txBody>
          <a:bodyPr/>
          <a:lstStyle/>
          <a:p>
            <a:fld id="{86E00D81-A243-204E-9897-44BD133A87DB}" type="slidenum">
              <a:rPr lang="en-US" smtClean="0"/>
              <a:t>2</a:t>
            </a:fld>
            <a:endParaRPr lang="en-US" dirty="0"/>
          </a:p>
        </p:txBody>
      </p:sp>
      <p:sp>
        <p:nvSpPr>
          <p:cNvPr id="4" name="Content Placeholder 3">
            <a:extLst>
              <a:ext uri="{FF2B5EF4-FFF2-40B4-BE49-F238E27FC236}">
                <a16:creationId xmlns:a16="http://schemas.microsoft.com/office/drawing/2014/main" id="{2FF92C82-4EEA-4B9A-9318-4AAFCA617DA7}"/>
              </a:ext>
            </a:extLst>
          </p:cNvPr>
          <p:cNvSpPr>
            <a:spLocks noGrp="1"/>
          </p:cNvSpPr>
          <p:nvPr>
            <p:ph sz="quarter" idx="1"/>
          </p:nvPr>
        </p:nvSpPr>
        <p:spPr>
          <a:xfrm>
            <a:off x="278674" y="919802"/>
            <a:ext cx="7158446" cy="2315603"/>
          </a:xfrm>
        </p:spPr>
        <p:txBody>
          <a:bodyPr>
            <a:normAutofit fontScale="92500" lnSpcReduction="10000"/>
          </a:bodyPr>
          <a:lstStyle/>
          <a:p>
            <a:pPr>
              <a:lnSpc>
                <a:spcPct val="110000"/>
              </a:lnSpc>
            </a:pPr>
            <a:r>
              <a:rPr lang="en-US" sz="2400" dirty="0"/>
              <a:t>Minimize objective costs within strict constraints on accelerator design &amp; execution. </a:t>
            </a:r>
          </a:p>
          <a:p>
            <a:pPr lvl="1">
              <a:lnSpc>
                <a:spcPct val="110000"/>
              </a:lnSpc>
            </a:pPr>
            <a:r>
              <a:rPr lang="en-US" sz="2200" dirty="0"/>
              <a:t>Latency, energy, chip area, throughput, power, storage, accuracy, resilience, etc.</a:t>
            </a:r>
          </a:p>
          <a:p>
            <a:pPr>
              <a:lnSpc>
                <a:spcPct val="110000"/>
              </a:lnSpc>
            </a:pPr>
            <a:r>
              <a:rPr lang="en-US" sz="2400" dirty="0"/>
              <a:t>Crucial for smooth end-user experience, low costs, sustainability, and dynamic resource management.</a:t>
            </a:r>
          </a:p>
        </p:txBody>
      </p:sp>
      <p:sp>
        <p:nvSpPr>
          <p:cNvPr id="21" name="TextBox 20">
            <a:extLst>
              <a:ext uri="{FF2B5EF4-FFF2-40B4-BE49-F238E27FC236}">
                <a16:creationId xmlns:a16="http://schemas.microsoft.com/office/drawing/2014/main" id="{81BE7766-582D-4830-A02F-7B98D97E5A88}"/>
              </a:ext>
            </a:extLst>
          </p:cNvPr>
          <p:cNvSpPr txBox="1"/>
          <p:nvPr/>
        </p:nvSpPr>
        <p:spPr>
          <a:xfrm>
            <a:off x="1105989" y="5908204"/>
            <a:ext cx="5286102" cy="480131"/>
          </a:xfrm>
          <a:prstGeom prst="rect">
            <a:avLst/>
          </a:prstGeom>
          <a:noFill/>
        </p:spPr>
        <p:txBody>
          <a:bodyPr wrap="square" rtlCol="0">
            <a:spAutoFit/>
          </a:bodyPr>
          <a:lstStyle/>
          <a:p>
            <a:pPr>
              <a:lnSpc>
                <a:spcPct val="90000"/>
              </a:lnSpc>
            </a:pPr>
            <a:r>
              <a:rPr lang="en-US" sz="1400" dirty="0">
                <a:latin typeface="Calibri" panose="020F0502020204030204" pitchFamily="34" charset="0"/>
                <a:cs typeface="Calibri" panose="020F0502020204030204" pitchFamily="34" charset="0"/>
              </a:rPr>
              <a:t>Towards An Agile Design Methodology for Efficient, Reliable, and Secure ML Systems. S. Dave et al. In VTS 2022. (invited special session)</a:t>
            </a:r>
          </a:p>
        </p:txBody>
      </p:sp>
      <p:pic>
        <p:nvPicPr>
          <p:cNvPr id="7" name="Picture 6">
            <a:extLst>
              <a:ext uri="{FF2B5EF4-FFF2-40B4-BE49-F238E27FC236}">
                <a16:creationId xmlns:a16="http://schemas.microsoft.com/office/drawing/2014/main" id="{23A7534C-8984-46C1-9726-FAFA4439FE75}"/>
              </a:ext>
            </a:extLst>
          </p:cNvPr>
          <p:cNvPicPr>
            <a:picLocks noChangeAspect="1"/>
          </p:cNvPicPr>
          <p:nvPr/>
        </p:nvPicPr>
        <p:blipFill>
          <a:blip r:embed="rId3"/>
          <a:stretch>
            <a:fillRect/>
          </a:stretch>
        </p:blipFill>
        <p:spPr>
          <a:xfrm>
            <a:off x="1036160" y="3102842"/>
            <a:ext cx="4937922" cy="2937926"/>
          </a:xfrm>
          <a:prstGeom prst="rect">
            <a:avLst/>
          </a:prstGeom>
        </p:spPr>
      </p:pic>
      <p:pic>
        <p:nvPicPr>
          <p:cNvPr id="5" name="Picture 4">
            <a:extLst>
              <a:ext uri="{FF2B5EF4-FFF2-40B4-BE49-F238E27FC236}">
                <a16:creationId xmlns:a16="http://schemas.microsoft.com/office/drawing/2014/main" id="{18050BC3-1B86-06D2-D9CF-819D9BEA8F7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506949" y="1090042"/>
            <a:ext cx="3404735" cy="4410910"/>
          </a:xfrm>
          <a:prstGeom prst="rect">
            <a:avLst/>
          </a:prstGeom>
        </p:spPr>
      </p:pic>
    </p:spTree>
    <p:extLst>
      <p:ext uri="{BB962C8B-B14F-4D97-AF65-F5344CB8AC3E}">
        <p14:creationId xmlns:p14="http://schemas.microsoft.com/office/powerpoint/2010/main" val="4176453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7123-D603-42EE-CFBE-FD9BC21EEEE0}"/>
              </a:ext>
            </a:extLst>
          </p:cNvPr>
          <p:cNvSpPr>
            <a:spLocks noGrp="1"/>
          </p:cNvSpPr>
          <p:nvPr>
            <p:ph type="title"/>
          </p:nvPr>
        </p:nvSpPr>
        <p:spPr/>
        <p:txBody>
          <a:bodyPr/>
          <a:lstStyle/>
          <a:p>
            <a:r>
              <a:rPr lang="en-US" sz="4000" dirty="0"/>
              <a:t>Strive for Finding Feasible Sub-Spaces</a:t>
            </a:r>
          </a:p>
        </p:txBody>
      </p:sp>
      <p:sp>
        <p:nvSpPr>
          <p:cNvPr id="3" name="Slide Number Placeholder 2">
            <a:extLst>
              <a:ext uri="{FF2B5EF4-FFF2-40B4-BE49-F238E27FC236}">
                <a16:creationId xmlns:a16="http://schemas.microsoft.com/office/drawing/2014/main" id="{3823B5E1-C39D-5696-2984-FAE23E3E6344}"/>
              </a:ext>
            </a:extLst>
          </p:cNvPr>
          <p:cNvSpPr>
            <a:spLocks noGrp="1"/>
          </p:cNvSpPr>
          <p:nvPr>
            <p:ph type="sldNum" sz="quarter" idx="12"/>
          </p:nvPr>
        </p:nvSpPr>
        <p:spPr/>
        <p:txBody>
          <a:bodyPr/>
          <a:lstStyle/>
          <a:p>
            <a:fld id="{86E00D81-A243-204E-9897-44BD133A87DB}" type="slidenum">
              <a:rPr lang="en-US" smtClean="0"/>
              <a:t>20</a:t>
            </a:fld>
            <a:endParaRPr lang="en-US" dirty="0"/>
          </a:p>
        </p:txBody>
      </p:sp>
      <p:sp>
        <p:nvSpPr>
          <p:cNvPr id="4" name="Content Placeholder 3">
            <a:extLst>
              <a:ext uri="{FF2B5EF4-FFF2-40B4-BE49-F238E27FC236}">
                <a16:creationId xmlns:a16="http://schemas.microsoft.com/office/drawing/2014/main" id="{1853C820-B8B0-E1BB-F6CB-5E856C9F92F4}"/>
              </a:ext>
            </a:extLst>
          </p:cNvPr>
          <p:cNvSpPr>
            <a:spLocks noGrp="1"/>
          </p:cNvSpPr>
          <p:nvPr>
            <p:ph sz="quarter" idx="1"/>
          </p:nvPr>
        </p:nvSpPr>
        <p:spPr>
          <a:xfrm>
            <a:off x="157507" y="956491"/>
            <a:ext cx="11508922" cy="4792617"/>
          </a:xfrm>
        </p:spPr>
        <p:txBody>
          <a:bodyPr>
            <a:normAutofit/>
          </a:bodyPr>
          <a:lstStyle/>
          <a:p>
            <a:r>
              <a:rPr lang="en-US" dirty="0"/>
              <a:t>Almost all black-box DSEs keep minimizing objective, even when constraints are not met.</a:t>
            </a:r>
          </a:p>
          <a:p>
            <a:r>
              <a:rPr lang="en-US" b="1" dirty="0"/>
              <a:t>If constraints are unmet, explore solutions that meet most constraints and have higher unused budget of constraints. </a:t>
            </a:r>
          </a:p>
          <a:p>
            <a:r>
              <a:rPr lang="en-US" dirty="0"/>
              <a:t>Most of the acquired solutions turn out to be feasible.</a:t>
            </a:r>
            <a:endParaRPr lang="en-US" sz="2400" dirty="0"/>
          </a:p>
          <a:p>
            <a:pPr lvl="1"/>
            <a:r>
              <a:rPr lang="en-US" dirty="0"/>
              <a:t>E.g., 90% vs. 20% of acquired designs.</a:t>
            </a:r>
          </a:p>
          <a:p>
            <a:endParaRPr lang="en-US" sz="3200" dirty="0"/>
          </a:p>
        </p:txBody>
      </p:sp>
      <p:sp>
        <p:nvSpPr>
          <p:cNvPr id="6" name="TextBox 5">
            <a:extLst>
              <a:ext uri="{FF2B5EF4-FFF2-40B4-BE49-F238E27FC236}">
                <a16:creationId xmlns:a16="http://schemas.microsoft.com/office/drawing/2014/main" id="{63312CE6-ECA9-1102-8BEF-0289344E289C}"/>
              </a:ext>
            </a:extLst>
          </p:cNvPr>
          <p:cNvSpPr txBox="1"/>
          <p:nvPr/>
        </p:nvSpPr>
        <p:spPr>
          <a:xfrm>
            <a:off x="333629" y="4627902"/>
            <a:ext cx="2334658" cy="1200329"/>
          </a:xfrm>
          <a:prstGeom prst="rect">
            <a:avLst/>
          </a:prstGeom>
          <a:noFill/>
        </p:spPr>
        <p:txBody>
          <a:bodyPr wrap="square" rtlCol="0">
            <a:spAutoFit/>
          </a:bodyPr>
          <a:lstStyle/>
          <a:p>
            <a:pPr algn="ctr" defTabSz="457200"/>
            <a:r>
              <a:rPr lang="en-US" sz="2400" b="1" dirty="0">
                <a:solidFill>
                  <a:prstClr val="black"/>
                </a:solidFill>
                <a:latin typeface="Calibri" panose="020F0502020204030204"/>
              </a:rPr>
              <a:t>Check Utilized Budgets of Constraints</a:t>
            </a:r>
          </a:p>
        </p:txBody>
      </p:sp>
      <p:graphicFrame>
        <p:nvGraphicFramePr>
          <p:cNvPr id="7" name="Table 133">
            <a:extLst>
              <a:ext uri="{FF2B5EF4-FFF2-40B4-BE49-F238E27FC236}">
                <a16:creationId xmlns:a16="http://schemas.microsoft.com/office/drawing/2014/main" id="{D655118B-1BC3-48CC-E8F8-FA2A52F16C26}"/>
              </a:ext>
            </a:extLst>
          </p:cNvPr>
          <p:cNvGraphicFramePr>
            <a:graphicFrameLocks noGrp="1"/>
          </p:cNvGraphicFramePr>
          <p:nvPr>
            <p:extLst>
              <p:ext uri="{D42A27DB-BD31-4B8C-83A1-F6EECF244321}">
                <p14:modId xmlns:p14="http://schemas.microsoft.com/office/powerpoint/2010/main" val="3243498389"/>
              </p:ext>
            </p:extLst>
          </p:nvPr>
        </p:nvGraphicFramePr>
        <p:xfrm>
          <a:off x="2606040" y="4516955"/>
          <a:ext cx="5962997" cy="1836674"/>
        </p:xfrm>
        <a:graphic>
          <a:graphicData uri="http://schemas.openxmlformats.org/drawingml/2006/table">
            <a:tbl>
              <a:tblPr firstRow="1" bandRow="1"/>
              <a:tblGrid>
                <a:gridCol w="1172788">
                  <a:extLst>
                    <a:ext uri="{9D8B030D-6E8A-4147-A177-3AD203B41FA5}">
                      <a16:colId xmlns:a16="http://schemas.microsoft.com/office/drawing/2014/main" val="375834432"/>
                    </a:ext>
                  </a:extLst>
                </a:gridCol>
                <a:gridCol w="561109">
                  <a:extLst>
                    <a:ext uri="{9D8B030D-6E8A-4147-A177-3AD203B41FA5}">
                      <a16:colId xmlns:a16="http://schemas.microsoft.com/office/drawing/2014/main" val="1363326289"/>
                    </a:ext>
                  </a:extLst>
                </a:gridCol>
                <a:gridCol w="877291">
                  <a:extLst>
                    <a:ext uri="{9D8B030D-6E8A-4147-A177-3AD203B41FA5}">
                      <a16:colId xmlns:a16="http://schemas.microsoft.com/office/drawing/2014/main" val="710209949"/>
                    </a:ext>
                  </a:extLst>
                </a:gridCol>
                <a:gridCol w="857991">
                  <a:extLst>
                    <a:ext uri="{9D8B030D-6E8A-4147-A177-3AD203B41FA5}">
                      <a16:colId xmlns:a16="http://schemas.microsoft.com/office/drawing/2014/main" val="3786030634"/>
                    </a:ext>
                  </a:extLst>
                </a:gridCol>
                <a:gridCol w="852055">
                  <a:extLst>
                    <a:ext uri="{9D8B030D-6E8A-4147-A177-3AD203B41FA5}">
                      <a16:colId xmlns:a16="http://schemas.microsoft.com/office/drawing/2014/main" val="849201813"/>
                    </a:ext>
                  </a:extLst>
                </a:gridCol>
                <a:gridCol w="893618">
                  <a:extLst>
                    <a:ext uri="{9D8B030D-6E8A-4147-A177-3AD203B41FA5}">
                      <a16:colId xmlns:a16="http://schemas.microsoft.com/office/drawing/2014/main" val="1462032909"/>
                    </a:ext>
                  </a:extLst>
                </a:gridCol>
                <a:gridCol w="748145">
                  <a:extLst>
                    <a:ext uri="{9D8B030D-6E8A-4147-A177-3AD203B41FA5}">
                      <a16:colId xmlns:a16="http://schemas.microsoft.com/office/drawing/2014/main" val="58963826"/>
                    </a:ext>
                  </a:extLst>
                </a:gridCol>
              </a:tblGrid>
              <a:tr h="451382">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1600" dirty="0"/>
                        <a:t>Candidate#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1600" dirty="0"/>
                        <a:t>Obj.</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1600" dirty="0"/>
                        <a:t>Constr1</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1600" dirty="0"/>
                        <a:t>Constr2</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1600" dirty="0"/>
                        <a:t>Constr3</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1600" dirty="0"/>
                        <a:t>Average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1600" dirty="0"/>
                        <a:t># Met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2700181193"/>
                  </a:ext>
                </a:extLst>
              </a:tr>
              <a:tr h="34632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800" dirty="0"/>
                        <a:t>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X</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1.719</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0.104</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a:solidFill>
                            <a:schemeClr val="dk1"/>
                          </a:solidFill>
                          <a:latin typeface="+mn-lt"/>
                          <a:ea typeface="+mn-ea"/>
                          <a:cs typeface="+mn-cs"/>
                        </a:rPr>
                        <a:t>0.196</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a:solidFill>
                            <a:schemeClr val="dk1"/>
                          </a:solidFill>
                          <a:latin typeface="+mn-lt"/>
                          <a:ea typeface="+mn-ea"/>
                          <a:cs typeface="+mn-cs"/>
                        </a:rPr>
                        <a:t>0.673</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800" dirty="0"/>
                        <a:t>2/3</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212138405"/>
                  </a:ext>
                </a:extLst>
              </a:tr>
              <a:tr h="34632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75390" rtl="0" eaLnBrk="1" fontAlgn="auto" latinLnBrk="0" hangingPunct="1">
                        <a:lnSpc>
                          <a:spcPct val="70000"/>
                        </a:lnSpc>
                        <a:spcBef>
                          <a:spcPts val="0"/>
                        </a:spcBef>
                        <a:spcAft>
                          <a:spcPts val="0"/>
                        </a:spcAft>
                        <a:buClrTx/>
                        <a:buSzTx/>
                        <a:buFontTx/>
                        <a:buNone/>
                        <a:tabLst/>
                        <a:defRPr/>
                      </a:pPr>
                      <a:r>
                        <a:rPr lang="en-US" sz="1800" dirty="0"/>
                        <a:t>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X</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1.592</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0.097</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0.171</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a:solidFill>
                            <a:schemeClr val="dk1"/>
                          </a:solidFill>
                          <a:latin typeface="+mn-lt"/>
                          <a:ea typeface="+mn-ea"/>
                          <a:cs typeface="+mn-cs"/>
                        </a:rPr>
                        <a:t>0.620</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800" dirty="0"/>
                        <a:t>2/3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2986994678"/>
                  </a:ext>
                </a:extLst>
              </a:tr>
              <a:tr h="34632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800" dirty="0"/>
                        <a:t>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X</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1.485</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0.081</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0.168</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0.578</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800" dirty="0"/>
                        <a:t>2/3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3272499585"/>
                  </a:ext>
                </a:extLst>
              </a:tr>
              <a:tr h="34632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75390" rtl="0" eaLnBrk="1" fontAlgn="auto" latinLnBrk="0" hangingPunct="1">
                        <a:lnSpc>
                          <a:spcPct val="70000"/>
                        </a:lnSpc>
                        <a:spcBef>
                          <a:spcPts val="0"/>
                        </a:spcBef>
                        <a:spcAft>
                          <a:spcPts val="0"/>
                        </a:spcAft>
                        <a:buClrTx/>
                        <a:buSzTx/>
                        <a:buFontTx/>
                        <a:buNone/>
                        <a:tabLst/>
                        <a:defRPr/>
                      </a:pPr>
                      <a:r>
                        <a:rPr lang="en-US" sz="1800" dirty="0"/>
                        <a:t>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X</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1.889</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0.091</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0.172</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algn="ctr" defTabSz="975390" rtl="0" eaLnBrk="1" fontAlgn="b" latinLnBrk="0" hangingPunct="1">
                        <a:lnSpc>
                          <a:spcPct val="70000"/>
                        </a:lnSpc>
                      </a:pPr>
                      <a:r>
                        <a:rPr lang="en-US" sz="1800" kern="1200" dirty="0">
                          <a:solidFill>
                            <a:schemeClr val="dk1"/>
                          </a:solidFill>
                          <a:latin typeface="+mn-lt"/>
                          <a:ea typeface="+mn-ea"/>
                          <a:cs typeface="+mn-cs"/>
                        </a:rPr>
                        <a:t>0.717</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1800" dirty="0"/>
                        <a:t>2/3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3235207494"/>
                  </a:ext>
                </a:extLst>
              </a:tr>
            </a:tbl>
          </a:graphicData>
        </a:graphic>
      </p:graphicFrame>
      <p:sp>
        <p:nvSpPr>
          <p:cNvPr id="8" name="TextBox 7">
            <a:extLst>
              <a:ext uri="{FF2B5EF4-FFF2-40B4-BE49-F238E27FC236}">
                <a16:creationId xmlns:a16="http://schemas.microsoft.com/office/drawing/2014/main" id="{142351E6-72A9-4E1B-9D1C-D6D21E377BF9}"/>
              </a:ext>
            </a:extLst>
          </p:cNvPr>
          <p:cNvSpPr txBox="1"/>
          <p:nvPr/>
        </p:nvSpPr>
        <p:spPr>
          <a:xfrm>
            <a:off x="2439789" y="3851592"/>
            <a:ext cx="5913858" cy="690638"/>
          </a:xfrm>
          <a:prstGeom prst="rect">
            <a:avLst/>
          </a:prstGeom>
          <a:noFill/>
        </p:spPr>
        <p:txBody>
          <a:bodyPr wrap="square">
            <a:spAutoFit/>
          </a:bodyPr>
          <a:lstStyle/>
          <a:p>
            <a:pPr algn="ctr" defTabSz="457200">
              <a:lnSpc>
                <a:spcPct val="80000"/>
              </a:lnSpc>
            </a:pPr>
            <a:r>
              <a:rPr lang="en-US" sz="2400" dirty="0">
                <a:solidFill>
                  <a:prstClr val="black"/>
                </a:solidFill>
                <a:latin typeface="Calibri" panose="020F0502020204030204"/>
              </a:rPr>
              <a:t>Budget: Cost X’s Value ÷ Constraint X’s Value</a:t>
            </a:r>
          </a:p>
          <a:p>
            <a:pPr algn="ctr" defTabSz="457200">
              <a:lnSpc>
                <a:spcPct val="80000"/>
              </a:lnSpc>
            </a:pPr>
            <a:r>
              <a:rPr lang="en-US" sz="2400" dirty="0">
                <a:solidFill>
                  <a:prstClr val="black"/>
                </a:solidFill>
                <a:latin typeface="Calibri" panose="020F0502020204030204"/>
              </a:rPr>
              <a:t>A Constraint is Met When Budget &lt;= 1</a:t>
            </a:r>
          </a:p>
        </p:txBody>
      </p:sp>
      <p:sp>
        <p:nvSpPr>
          <p:cNvPr id="9" name="Oval 8">
            <a:extLst>
              <a:ext uri="{FF2B5EF4-FFF2-40B4-BE49-F238E27FC236}">
                <a16:creationId xmlns:a16="http://schemas.microsoft.com/office/drawing/2014/main" id="{3E917C2D-E9A2-1CF7-17FF-ED50EF169278}"/>
              </a:ext>
            </a:extLst>
          </p:cNvPr>
          <p:cNvSpPr/>
          <p:nvPr/>
        </p:nvSpPr>
        <p:spPr>
          <a:xfrm>
            <a:off x="7071564" y="5565712"/>
            <a:ext cx="687476" cy="407762"/>
          </a:xfrm>
          <a:prstGeom prst="ellipse">
            <a:avLst/>
          </a:prstGeom>
          <a:noFill/>
          <a:ln w="28575" cap="flat" cmpd="sng" algn="ctr">
            <a:solidFill>
              <a:srgbClr val="7030A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F6C5FCBD-696D-E670-501C-54E692A3B177}"/>
              </a:ext>
            </a:extLst>
          </p:cNvPr>
          <p:cNvSpPr/>
          <p:nvPr/>
        </p:nvSpPr>
        <p:spPr>
          <a:xfrm>
            <a:off x="3040996" y="5590325"/>
            <a:ext cx="383662" cy="409544"/>
          </a:xfrm>
          <a:prstGeom prst="ellipse">
            <a:avLst/>
          </a:prstGeom>
          <a:noFill/>
          <a:ln w="28575" cap="flat" cmpd="sng" algn="ctr">
            <a:solidFill>
              <a:srgbClr val="7030A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BBEFFBB1-F99C-D053-7076-3569F6E3761A}"/>
              </a:ext>
            </a:extLst>
          </p:cNvPr>
          <p:cNvSpPr txBox="1"/>
          <p:nvPr/>
        </p:nvSpPr>
        <p:spPr>
          <a:xfrm>
            <a:off x="8533073" y="3923806"/>
            <a:ext cx="2589363" cy="830997"/>
          </a:xfrm>
          <a:prstGeom prst="rect">
            <a:avLst/>
          </a:prstGeom>
          <a:noFill/>
        </p:spPr>
        <p:txBody>
          <a:bodyPr wrap="none" rtlCol="0">
            <a:spAutoFit/>
          </a:bodyPr>
          <a:lstStyle/>
          <a:p>
            <a:pPr defTabSz="457200"/>
            <a:r>
              <a:rPr lang="en-US" sz="2400" dirty="0">
                <a:solidFill>
                  <a:prstClr val="black">
                    <a:lumMod val="50000"/>
                    <a:lumOff val="50000"/>
                  </a:prstClr>
                </a:solidFill>
                <a:latin typeface="Calibri" panose="020F0502020204030204"/>
              </a:rPr>
              <a:t>X: Don’t Care </a:t>
            </a:r>
            <a:br>
              <a:rPr lang="en-US" sz="2400" dirty="0">
                <a:solidFill>
                  <a:prstClr val="black">
                    <a:lumMod val="50000"/>
                    <a:lumOff val="50000"/>
                  </a:prstClr>
                </a:solidFill>
                <a:latin typeface="Calibri" panose="020F0502020204030204"/>
              </a:rPr>
            </a:br>
            <a:r>
              <a:rPr lang="en-US" sz="2400" dirty="0">
                <a:solidFill>
                  <a:prstClr val="black">
                    <a:lumMod val="50000"/>
                    <a:lumOff val="50000"/>
                  </a:prstClr>
                </a:solidFill>
                <a:latin typeface="Calibri" panose="020F0502020204030204"/>
              </a:rPr>
              <a:t>     about Objective</a:t>
            </a:r>
          </a:p>
        </p:txBody>
      </p:sp>
      <p:cxnSp>
        <p:nvCxnSpPr>
          <p:cNvPr id="13" name="Straight Arrow Connector 12">
            <a:extLst>
              <a:ext uri="{FF2B5EF4-FFF2-40B4-BE49-F238E27FC236}">
                <a16:creationId xmlns:a16="http://schemas.microsoft.com/office/drawing/2014/main" id="{C8DF8A0E-892F-F767-B4AB-3487DDA9FAA5}"/>
              </a:ext>
            </a:extLst>
          </p:cNvPr>
          <p:cNvCxnSpPr>
            <a:cxnSpLocks/>
          </p:cNvCxnSpPr>
          <p:nvPr/>
        </p:nvCxnSpPr>
        <p:spPr>
          <a:xfrm flipH="1">
            <a:off x="8602741" y="5578530"/>
            <a:ext cx="520726" cy="270206"/>
          </a:xfrm>
          <a:prstGeom prst="straightConnector1">
            <a:avLst/>
          </a:prstGeom>
          <a:noFill/>
          <a:ln w="6350" cap="flat" cmpd="sng" algn="ctr">
            <a:solidFill>
              <a:srgbClr val="7030A0"/>
            </a:solidFill>
            <a:prstDash val="solid"/>
            <a:miter lim="800000"/>
            <a:tailEnd type="triangle"/>
          </a:ln>
          <a:effectLst/>
        </p:spPr>
      </p:cxnSp>
      <p:sp>
        <p:nvSpPr>
          <p:cNvPr id="14" name="Rectangle 13">
            <a:extLst>
              <a:ext uri="{FF2B5EF4-FFF2-40B4-BE49-F238E27FC236}">
                <a16:creationId xmlns:a16="http://schemas.microsoft.com/office/drawing/2014/main" id="{2BF24DF4-3294-8664-E922-FBC140995BE6}"/>
              </a:ext>
            </a:extLst>
          </p:cNvPr>
          <p:cNvSpPr/>
          <p:nvPr/>
        </p:nvSpPr>
        <p:spPr>
          <a:xfrm>
            <a:off x="2655180" y="5653825"/>
            <a:ext cx="5913858" cy="346044"/>
          </a:xfrm>
          <a:prstGeom prst="rect">
            <a:avLst/>
          </a:prstGeom>
          <a:noFill/>
          <a:ln w="12700" cap="flat" cmpd="sng" algn="ctr">
            <a:solidFill>
              <a:srgbClr val="7030A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28C167ED-2F58-E4D3-90B7-47A7306A63FC}"/>
              </a:ext>
            </a:extLst>
          </p:cNvPr>
          <p:cNvSpPr txBox="1"/>
          <p:nvPr/>
        </p:nvSpPr>
        <p:spPr>
          <a:xfrm>
            <a:off x="9083517" y="5267675"/>
            <a:ext cx="1210589" cy="830997"/>
          </a:xfrm>
          <a:prstGeom prst="rect">
            <a:avLst/>
          </a:prstGeom>
          <a:noFill/>
        </p:spPr>
        <p:txBody>
          <a:bodyPr wrap="none" rtlCol="0">
            <a:spAutoFit/>
          </a:bodyPr>
          <a:lstStyle/>
          <a:p>
            <a:pPr algn="ctr"/>
            <a:r>
              <a:rPr lang="en-US" sz="2400" dirty="0">
                <a:solidFill>
                  <a:srgbClr val="7030A0"/>
                </a:solidFill>
              </a:rPr>
              <a:t>New</a:t>
            </a:r>
            <a:br>
              <a:rPr lang="en-US" sz="2400" dirty="0">
                <a:solidFill>
                  <a:srgbClr val="7030A0"/>
                </a:solidFill>
              </a:rPr>
            </a:br>
            <a:r>
              <a:rPr lang="en-US" sz="2400" dirty="0">
                <a:solidFill>
                  <a:srgbClr val="7030A0"/>
                </a:solidFill>
              </a:rPr>
              <a:t>Solution</a:t>
            </a:r>
          </a:p>
        </p:txBody>
      </p:sp>
    </p:spTree>
    <p:extLst>
      <p:ext uri="{BB962C8B-B14F-4D97-AF65-F5344CB8AC3E}">
        <p14:creationId xmlns:p14="http://schemas.microsoft.com/office/powerpoint/2010/main" val="4156270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7123-D603-42EE-CFBE-FD9BC21EEEE0}"/>
              </a:ext>
            </a:extLst>
          </p:cNvPr>
          <p:cNvSpPr>
            <a:spLocks noGrp="1"/>
          </p:cNvSpPr>
          <p:nvPr>
            <p:ph type="title"/>
          </p:nvPr>
        </p:nvSpPr>
        <p:spPr/>
        <p:txBody>
          <a:bodyPr/>
          <a:lstStyle/>
          <a:p>
            <a:r>
              <a:rPr lang="en-US" sz="4000" dirty="0"/>
              <a:t>Updating New Solutions with Constraints-Awareness</a:t>
            </a:r>
          </a:p>
        </p:txBody>
      </p:sp>
      <p:sp>
        <p:nvSpPr>
          <p:cNvPr id="3" name="Slide Number Placeholder 2">
            <a:extLst>
              <a:ext uri="{FF2B5EF4-FFF2-40B4-BE49-F238E27FC236}">
                <a16:creationId xmlns:a16="http://schemas.microsoft.com/office/drawing/2014/main" id="{3823B5E1-C39D-5696-2984-FAE23E3E6344}"/>
              </a:ext>
            </a:extLst>
          </p:cNvPr>
          <p:cNvSpPr>
            <a:spLocks noGrp="1"/>
          </p:cNvSpPr>
          <p:nvPr>
            <p:ph type="sldNum" sz="quarter" idx="12"/>
          </p:nvPr>
        </p:nvSpPr>
        <p:spPr/>
        <p:txBody>
          <a:bodyPr/>
          <a:lstStyle/>
          <a:p>
            <a:fld id="{86E00D81-A243-204E-9897-44BD133A87DB}" type="slidenum">
              <a:rPr lang="en-US" smtClean="0"/>
              <a:t>21</a:t>
            </a:fld>
            <a:endParaRPr lang="en-US" dirty="0"/>
          </a:p>
        </p:txBody>
      </p:sp>
      <p:sp>
        <p:nvSpPr>
          <p:cNvPr id="4" name="Content Placeholder 3">
            <a:extLst>
              <a:ext uri="{FF2B5EF4-FFF2-40B4-BE49-F238E27FC236}">
                <a16:creationId xmlns:a16="http://schemas.microsoft.com/office/drawing/2014/main" id="{1853C820-B8B0-E1BB-F6CB-5E856C9F92F4}"/>
              </a:ext>
            </a:extLst>
          </p:cNvPr>
          <p:cNvSpPr>
            <a:spLocks noGrp="1"/>
          </p:cNvSpPr>
          <p:nvPr>
            <p:ph sz="quarter" idx="1"/>
          </p:nvPr>
        </p:nvSpPr>
        <p:spPr/>
        <p:txBody>
          <a:bodyPr>
            <a:normAutofit/>
          </a:bodyPr>
          <a:lstStyle/>
          <a:p>
            <a:r>
              <a:rPr lang="en-US" dirty="0"/>
              <a:t>Acquire/Update Solutions based on Constraints-Utilization</a:t>
            </a:r>
          </a:p>
          <a:p>
            <a:pPr lvl="1"/>
            <a:r>
              <a:rPr lang="en-US" sz="2800" dirty="0"/>
              <a:t>If all evaluated candidates are valid, select the one that is lower-objective, but while using the least budget of constraints.</a:t>
            </a:r>
          </a:p>
          <a:p>
            <a:pPr lvl="1"/>
            <a:r>
              <a:rPr lang="en-US" sz="2800" dirty="0"/>
              <a:t>Also helps avoiding greedy chasing after objective minimization.</a:t>
            </a:r>
          </a:p>
        </p:txBody>
      </p:sp>
      <p:sp>
        <p:nvSpPr>
          <p:cNvPr id="5" name="TextBox 4">
            <a:extLst>
              <a:ext uri="{FF2B5EF4-FFF2-40B4-BE49-F238E27FC236}">
                <a16:creationId xmlns:a16="http://schemas.microsoft.com/office/drawing/2014/main" id="{5651E071-F759-AE8F-6703-47BD9D7DB329}"/>
              </a:ext>
            </a:extLst>
          </p:cNvPr>
          <p:cNvSpPr txBox="1"/>
          <p:nvPr/>
        </p:nvSpPr>
        <p:spPr>
          <a:xfrm>
            <a:off x="8707980" y="4644589"/>
            <a:ext cx="1217000" cy="830997"/>
          </a:xfrm>
          <a:prstGeom prst="rect">
            <a:avLst/>
          </a:prstGeom>
          <a:noFill/>
        </p:spPr>
        <p:txBody>
          <a:bodyPr wrap="none" rtlCol="0">
            <a:spAutoFit/>
          </a:bodyPr>
          <a:lstStyle/>
          <a:p>
            <a:pPr algn="ctr" defTabSz="457200"/>
            <a:r>
              <a:rPr lang="en-US" sz="2400" dirty="0">
                <a:solidFill>
                  <a:srgbClr val="7030A0"/>
                </a:solidFill>
                <a:latin typeface="Calibri" panose="020F0502020204030204"/>
              </a:rPr>
              <a:t>New</a:t>
            </a:r>
            <a:br>
              <a:rPr lang="en-US" sz="2400" dirty="0">
                <a:solidFill>
                  <a:srgbClr val="7030A0"/>
                </a:solidFill>
                <a:latin typeface="Calibri" panose="020F0502020204030204"/>
              </a:rPr>
            </a:br>
            <a:r>
              <a:rPr lang="en-US" sz="2400" dirty="0">
                <a:solidFill>
                  <a:srgbClr val="7030A0"/>
                </a:solidFill>
                <a:latin typeface="Calibri" panose="020F0502020204030204"/>
              </a:rPr>
              <a:t>Solution</a:t>
            </a:r>
          </a:p>
        </p:txBody>
      </p:sp>
      <p:graphicFrame>
        <p:nvGraphicFramePr>
          <p:cNvPr id="6" name="Table 133">
            <a:extLst>
              <a:ext uri="{FF2B5EF4-FFF2-40B4-BE49-F238E27FC236}">
                <a16:creationId xmlns:a16="http://schemas.microsoft.com/office/drawing/2014/main" id="{E0E04B95-0C18-EA47-9042-FE33E3BB11AE}"/>
              </a:ext>
            </a:extLst>
          </p:cNvPr>
          <p:cNvGraphicFramePr>
            <a:graphicFrameLocks noGrp="1"/>
          </p:cNvGraphicFramePr>
          <p:nvPr>
            <p:extLst>
              <p:ext uri="{D42A27DB-BD31-4B8C-83A1-F6EECF244321}">
                <p14:modId xmlns:p14="http://schemas.microsoft.com/office/powerpoint/2010/main" val="1802632083"/>
              </p:ext>
            </p:extLst>
          </p:nvPr>
        </p:nvGraphicFramePr>
        <p:xfrm>
          <a:off x="3672840" y="3825590"/>
          <a:ext cx="4510692" cy="2246376"/>
        </p:xfrm>
        <a:graphic>
          <a:graphicData uri="http://schemas.openxmlformats.org/drawingml/2006/table">
            <a:tbl>
              <a:tblPr firstRow="1" bandRow="1"/>
              <a:tblGrid>
                <a:gridCol w="1511902">
                  <a:extLst>
                    <a:ext uri="{9D8B030D-6E8A-4147-A177-3AD203B41FA5}">
                      <a16:colId xmlns:a16="http://schemas.microsoft.com/office/drawing/2014/main" val="375834432"/>
                    </a:ext>
                  </a:extLst>
                </a:gridCol>
                <a:gridCol w="855793">
                  <a:extLst>
                    <a:ext uri="{9D8B030D-6E8A-4147-A177-3AD203B41FA5}">
                      <a16:colId xmlns:a16="http://schemas.microsoft.com/office/drawing/2014/main" val="1947631963"/>
                    </a:ext>
                  </a:extLst>
                </a:gridCol>
                <a:gridCol w="1045969">
                  <a:extLst>
                    <a:ext uri="{9D8B030D-6E8A-4147-A177-3AD203B41FA5}">
                      <a16:colId xmlns:a16="http://schemas.microsoft.com/office/drawing/2014/main" val="1363326289"/>
                    </a:ext>
                  </a:extLst>
                </a:gridCol>
                <a:gridCol w="1097028">
                  <a:extLst>
                    <a:ext uri="{9D8B030D-6E8A-4147-A177-3AD203B41FA5}">
                      <a16:colId xmlns:a16="http://schemas.microsoft.com/office/drawing/2014/main" val="710209949"/>
                    </a:ext>
                  </a:extLst>
                </a:gridCol>
              </a:tblGrid>
              <a:tr h="451382">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2000" dirty="0"/>
                        <a:t>Candidate#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2000" dirty="0"/>
                        <a:t>Obj.</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2000" dirty="0"/>
                        <a:t>Average</a:t>
                      </a:r>
                    </a:p>
                    <a:p>
                      <a:pPr algn="ctr">
                        <a:lnSpc>
                          <a:spcPct val="70000"/>
                        </a:lnSpc>
                      </a:pPr>
                      <a:r>
                        <a:rPr lang="en-US" sz="2000" dirty="0"/>
                        <a:t>Constr. Budget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rtl="0" eaLnBrk="1" latinLnBrk="0" hangingPunct="1">
                        <a:defRPr kumimoji="0" b="1" kern="1200">
                          <a:solidFill>
                            <a:schemeClr val="lt1"/>
                          </a:solidFill>
                          <a:latin typeface="Calibri" panose="020F0502020204030204"/>
                        </a:defRPr>
                      </a:lvl1pPr>
                      <a:lvl2pPr marL="457200" algn="l" rtl="0" eaLnBrk="1" latinLnBrk="0" hangingPunct="1">
                        <a:defRPr kumimoji="0" b="1" kern="1200">
                          <a:solidFill>
                            <a:schemeClr val="lt1"/>
                          </a:solidFill>
                          <a:latin typeface="Calibri" panose="020F0502020204030204"/>
                        </a:defRPr>
                      </a:lvl2pPr>
                      <a:lvl3pPr marL="914400" algn="l" rtl="0" eaLnBrk="1" latinLnBrk="0" hangingPunct="1">
                        <a:defRPr kumimoji="0" b="1" kern="1200">
                          <a:solidFill>
                            <a:schemeClr val="lt1"/>
                          </a:solidFill>
                          <a:latin typeface="Calibri" panose="020F0502020204030204"/>
                        </a:defRPr>
                      </a:lvl3pPr>
                      <a:lvl4pPr marL="1371600" algn="l" rtl="0" eaLnBrk="1" latinLnBrk="0" hangingPunct="1">
                        <a:defRPr kumimoji="0" b="1" kern="1200">
                          <a:solidFill>
                            <a:schemeClr val="lt1"/>
                          </a:solidFill>
                          <a:latin typeface="Calibri" panose="020F0502020204030204"/>
                        </a:defRPr>
                      </a:lvl4pPr>
                      <a:lvl5pPr marL="1828800" algn="l" rtl="0" eaLnBrk="1" latinLnBrk="0" hangingPunct="1">
                        <a:defRPr kumimoji="0" b="1" kern="1200">
                          <a:solidFill>
                            <a:schemeClr val="lt1"/>
                          </a:solidFill>
                          <a:latin typeface="Calibri" panose="020F0502020204030204"/>
                        </a:defRPr>
                      </a:lvl5pPr>
                      <a:lvl6pPr marL="2286000" algn="l" rtl="0" eaLnBrk="1" latinLnBrk="0" hangingPunct="1">
                        <a:defRPr kumimoji="0" b="1" kern="1200">
                          <a:solidFill>
                            <a:schemeClr val="lt1"/>
                          </a:solidFill>
                          <a:latin typeface="Calibri" panose="020F0502020204030204"/>
                        </a:defRPr>
                      </a:lvl6pPr>
                      <a:lvl7pPr marL="2743200" algn="l" rtl="0" eaLnBrk="1" latinLnBrk="0" hangingPunct="1">
                        <a:defRPr kumimoji="0" b="1" kern="1200">
                          <a:solidFill>
                            <a:schemeClr val="lt1"/>
                          </a:solidFill>
                          <a:latin typeface="Calibri" panose="020F0502020204030204"/>
                        </a:defRPr>
                      </a:lvl7pPr>
                      <a:lvl8pPr marL="3200400" algn="l" rtl="0" eaLnBrk="1" latinLnBrk="0" hangingPunct="1">
                        <a:defRPr kumimoji="0" b="1" kern="1200">
                          <a:solidFill>
                            <a:schemeClr val="lt1"/>
                          </a:solidFill>
                          <a:latin typeface="Calibri" panose="020F0502020204030204"/>
                        </a:defRPr>
                      </a:lvl8pPr>
                      <a:lvl9pPr marL="3657600" algn="l" rtl="0" eaLnBrk="1" latinLnBrk="0" hangingPunct="1">
                        <a:defRPr kumimoji="0" b="1" kern="1200">
                          <a:solidFill>
                            <a:schemeClr val="lt1"/>
                          </a:solidFill>
                          <a:latin typeface="Calibri" panose="020F0502020204030204"/>
                        </a:defRPr>
                      </a:lvl9pPr>
                    </a:lstStyle>
                    <a:p>
                      <a:pPr algn="ctr">
                        <a:lnSpc>
                          <a:spcPct val="70000"/>
                        </a:lnSpc>
                      </a:pPr>
                      <a:r>
                        <a:rPr lang="en-US" sz="2000" dirty="0"/>
                        <a:t>Obj. x Constr. Budget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2700181193"/>
                  </a:ext>
                </a:extLst>
              </a:tr>
              <a:tr h="34632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2400" dirty="0"/>
                        <a:t>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2400" dirty="0"/>
                        <a:t>15.7</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fontAlgn="ctr"/>
                      <a:r>
                        <a:rPr lang="en-US" sz="2400" kern="1200" dirty="0">
                          <a:solidFill>
                            <a:schemeClr val="dk1"/>
                          </a:solidFill>
                          <a:latin typeface="+mn-lt"/>
                          <a:ea typeface="+mn-ea"/>
                          <a:cs typeface="+mn-cs"/>
                        </a:rPr>
                        <a:t>0.58</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fontAlgn="b"/>
                      <a:r>
                        <a:rPr lang="en-US" sz="2400" kern="1200" dirty="0">
                          <a:solidFill>
                            <a:schemeClr val="dk1"/>
                          </a:solidFill>
                          <a:latin typeface="+mn-lt"/>
                          <a:ea typeface="+mn-ea"/>
                          <a:cs typeface="+mn-cs"/>
                        </a:rPr>
                        <a:t>9.20</a:t>
                      </a:r>
                    </a:p>
                  </a:txBody>
                  <a:tcPr marL="9525" marR="9525" marT="9525"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212138405"/>
                  </a:ext>
                </a:extLst>
              </a:tr>
              <a:tr h="34632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75390" rtl="0" eaLnBrk="1" fontAlgn="auto" latinLnBrk="0" hangingPunct="1">
                        <a:lnSpc>
                          <a:spcPct val="70000"/>
                        </a:lnSpc>
                        <a:spcBef>
                          <a:spcPts val="0"/>
                        </a:spcBef>
                        <a:spcAft>
                          <a:spcPts val="0"/>
                        </a:spcAft>
                        <a:buClrTx/>
                        <a:buSzTx/>
                        <a:buFontTx/>
                        <a:buNone/>
                        <a:tabLst/>
                        <a:defRPr/>
                      </a:pPr>
                      <a:r>
                        <a:rPr lang="en-US" sz="2400" dirty="0"/>
                        <a:t>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75390" rtl="0" eaLnBrk="1" fontAlgn="auto" latinLnBrk="0" hangingPunct="1">
                        <a:lnSpc>
                          <a:spcPct val="70000"/>
                        </a:lnSpc>
                        <a:spcBef>
                          <a:spcPts val="0"/>
                        </a:spcBef>
                        <a:spcAft>
                          <a:spcPts val="0"/>
                        </a:spcAft>
                        <a:buClrTx/>
                        <a:buSzTx/>
                        <a:buFontTx/>
                        <a:buNone/>
                        <a:tabLst/>
                        <a:defRPr/>
                      </a:pPr>
                      <a:r>
                        <a:rPr lang="en-US" sz="2400" dirty="0"/>
                        <a:t>15.2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fontAlgn="ctr"/>
                      <a:r>
                        <a:rPr lang="en-US" sz="2400" kern="1200" dirty="0">
                          <a:solidFill>
                            <a:schemeClr val="dk1"/>
                          </a:solidFill>
                          <a:latin typeface="+mn-lt"/>
                          <a:ea typeface="+mn-ea"/>
                          <a:cs typeface="+mn-cs"/>
                        </a:rPr>
                        <a:t>0.54</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fontAlgn="b"/>
                      <a:r>
                        <a:rPr lang="en-US" sz="2400" kern="1200" dirty="0">
                          <a:solidFill>
                            <a:schemeClr val="dk1"/>
                          </a:solidFill>
                          <a:latin typeface="+mn-lt"/>
                          <a:ea typeface="+mn-ea"/>
                          <a:cs typeface="+mn-cs"/>
                        </a:rPr>
                        <a:t>8.14</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2986994678"/>
                  </a:ext>
                </a:extLst>
              </a:tr>
              <a:tr h="34632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2400" dirty="0"/>
                        <a:t>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a:lnSpc>
                          <a:spcPct val="70000"/>
                        </a:lnSpc>
                      </a:pPr>
                      <a:r>
                        <a:rPr lang="en-US" sz="2400" dirty="0"/>
                        <a:t>15.8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fontAlgn="ctr"/>
                      <a:r>
                        <a:rPr lang="en-US" sz="2400" kern="1200" dirty="0">
                          <a:solidFill>
                            <a:schemeClr val="dk1"/>
                          </a:solidFill>
                          <a:latin typeface="+mn-lt"/>
                          <a:ea typeface="+mn-ea"/>
                          <a:cs typeface="+mn-cs"/>
                        </a:rPr>
                        <a:t>0.42</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fontAlgn="b"/>
                      <a:r>
                        <a:rPr lang="en-US" sz="2400" kern="1200" dirty="0">
                          <a:solidFill>
                            <a:schemeClr val="dk1"/>
                          </a:solidFill>
                          <a:latin typeface="+mn-lt"/>
                          <a:ea typeface="+mn-ea"/>
                          <a:cs typeface="+mn-cs"/>
                        </a:rPr>
                        <a:t>6.63</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3272499585"/>
                  </a:ext>
                </a:extLst>
              </a:tr>
              <a:tr h="346323">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75390" rtl="0" eaLnBrk="1" fontAlgn="auto" latinLnBrk="0" hangingPunct="1">
                        <a:lnSpc>
                          <a:spcPct val="70000"/>
                        </a:lnSpc>
                        <a:spcBef>
                          <a:spcPts val="0"/>
                        </a:spcBef>
                        <a:spcAft>
                          <a:spcPts val="0"/>
                        </a:spcAft>
                        <a:buClrTx/>
                        <a:buSzTx/>
                        <a:buFontTx/>
                        <a:buNone/>
                        <a:tabLst/>
                        <a:defRPr/>
                      </a:pPr>
                      <a:r>
                        <a:rPr lang="en-US" sz="2400" dirty="0"/>
                        <a:t>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marL="0" marR="0" lvl="0" indent="0" algn="ctr" defTabSz="975390" rtl="0" eaLnBrk="1" fontAlgn="auto" latinLnBrk="0" hangingPunct="1">
                        <a:lnSpc>
                          <a:spcPct val="70000"/>
                        </a:lnSpc>
                        <a:spcBef>
                          <a:spcPts val="0"/>
                        </a:spcBef>
                        <a:spcAft>
                          <a:spcPts val="0"/>
                        </a:spcAft>
                        <a:buClrTx/>
                        <a:buSzTx/>
                        <a:buFontTx/>
                        <a:buNone/>
                        <a:tabLst/>
                        <a:defRPr/>
                      </a:pPr>
                      <a:r>
                        <a:rPr lang="en-US" sz="2400" dirty="0"/>
                        <a:t>38.3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fontAlgn="ctr"/>
                      <a:r>
                        <a:rPr lang="en-US" sz="2400" kern="1200" dirty="0">
                          <a:solidFill>
                            <a:schemeClr val="dk1"/>
                          </a:solidFill>
                          <a:latin typeface="+mn-lt"/>
                          <a:ea typeface="+mn-ea"/>
                          <a:cs typeface="+mn-cs"/>
                        </a:rPr>
                        <a:t>0.42</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rtl="0" eaLnBrk="1" latinLnBrk="0" hangingPunct="1">
                        <a:defRPr kumimoji="0" kern="1200">
                          <a:solidFill>
                            <a:schemeClr val="dk1"/>
                          </a:solidFill>
                          <a:latin typeface="Calibri" panose="020F0502020204030204"/>
                        </a:defRPr>
                      </a:lvl1pPr>
                      <a:lvl2pPr marL="457200" algn="l" rtl="0" eaLnBrk="1" latinLnBrk="0" hangingPunct="1">
                        <a:defRPr kumimoji="0" kern="1200">
                          <a:solidFill>
                            <a:schemeClr val="dk1"/>
                          </a:solidFill>
                          <a:latin typeface="Calibri" panose="020F0502020204030204"/>
                        </a:defRPr>
                      </a:lvl2pPr>
                      <a:lvl3pPr marL="914400" algn="l" rtl="0" eaLnBrk="1" latinLnBrk="0" hangingPunct="1">
                        <a:defRPr kumimoji="0" kern="1200">
                          <a:solidFill>
                            <a:schemeClr val="dk1"/>
                          </a:solidFill>
                          <a:latin typeface="Calibri" panose="020F0502020204030204"/>
                        </a:defRPr>
                      </a:lvl3pPr>
                      <a:lvl4pPr marL="1371600" algn="l" rtl="0" eaLnBrk="1" latinLnBrk="0" hangingPunct="1">
                        <a:defRPr kumimoji="0" kern="1200">
                          <a:solidFill>
                            <a:schemeClr val="dk1"/>
                          </a:solidFill>
                          <a:latin typeface="Calibri" panose="020F0502020204030204"/>
                        </a:defRPr>
                      </a:lvl4pPr>
                      <a:lvl5pPr marL="1828800" algn="l" rtl="0" eaLnBrk="1" latinLnBrk="0" hangingPunct="1">
                        <a:defRPr kumimoji="0" kern="1200">
                          <a:solidFill>
                            <a:schemeClr val="dk1"/>
                          </a:solidFill>
                          <a:latin typeface="Calibri" panose="020F0502020204030204"/>
                        </a:defRPr>
                      </a:lvl5pPr>
                      <a:lvl6pPr marL="2286000" algn="l" rtl="0" eaLnBrk="1" latinLnBrk="0" hangingPunct="1">
                        <a:defRPr kumimoji="0" kern="1200">
                          <a:solidFill>
                            <a:schemeClr val="dk1"/>
                          </a:solidFill>
                          <a:latin typeface="Calibri" panose="020F0502020204030204"/>
                        </a:defRPr>
                      </a:lvl6pPr>
                      <a:lvl7pPr marL="2743200" algn="l" rtl="0" eaLnBrk="1" latinLnBrk="0" hangingPunct="1">
                        <a:defRPr kumimoji="0" kern="1200">
                          <a:solidFill>
                            <a:schemeClr val="dk1"/>
                          </a:solidFill>
                          <a:latin typeface="Calibri" panose="020F0502020204030204"/>
                        </a:defRPr>
                      </a:lvl7pPr>
                      <a:lvl8pPr marL="3200400" algn="l" rtl="0" eaLnBrk="1" latinLnBrk="0" hangingPunct="1">
                        <a:defRPr kumimoji="0" kern="1200">
                          <a:solidFill>
                            <a:schemeClr val="dk1"/>
                          </a:solidFill>
                          <a:latin typeface="Calibri" panose="020F0502020204030204"/>
                        </a:defRPr>
                      </a:lvl8pPr>
                      <a:lvl9pPr marL="3657600" algn="l" rtl="0" eaLnBrk="1" latinLnBrk="0" hangingPunct="1">
                        <a:defRPr kumimoji="0" kern="1200">
                          <a:solidFill>
                            <a:schemeClr val="dk1"/>
                          </a:solidFill>
                          <a:latin typeface="Calibri" panose="020F0502020204030204"/>
                        </a:defRPr>
                      </a:lvl9pPr>
                    </a:lstStyle>
                    <a:p>
                      <a:pPr algn="ctr" fontAlgn="b"/>
                      <a:r>
                        <a:rPr lang="en-US" sz="2400" kern="1200" dirty="0">
                          <a:solidFill>
                            <a:schemeClr val="dk1"/>
                          </a:solidFill>
                          <a:latin typeface="+mn-lt"/>
                          <a:ea typeface="+mn-ea"/>
                          <a:cs typeface="+mn-cs"/>
                        </a:rPr>
                        <a:t>16.23</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3235207494"/>
                  </a:ext>
                </a:extLst>
              </a:tr>
            </a:tbl>
          </a:graphicData>
        </a:graphic>
      </p:graphicFrame>
      <p:sp>
        <p:nvSpPr>
          <p:cNvPr id="7" name="Oval 6">
            <a:extLst>
              <a:ext uri="{FF2B5EF4-FFF2-40B4-BE49-F238E27FC236}">
                <a16:creationId xmlns:a16="http://schemas.microsoft.com/office/drawing/2014/main" id="{6E738E67-E7E9-8DFA-2537-D0B3F8A46F9F}"/>
              </a:ext>
            </a:extLst>
          </p:cNvPr>
          <p:cNvSpPr/>
          <p:nvPr/>
        </p:nvSpPr>
        <p:spPr>
          <a:xfrm>
            <a:off x="7349825" y="5364517"/>
            <a:ext cx="587020" cy="352503"/>
          </a:xfrm>
          <a:prstGeom prst="ellipse">
            <a:avLst/>
          </a:prstGeom>
          <a:noFill/>
          <a:ln w="28575" cap="flat" cmpd="sng" algn="ctr">
            <a:solidFill>
              <a:srgbClr val="7030A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97E0A481-D072-2AE6-504E-4C33924B463D}"/>
              </a:ext>
            </a:extLst>
          </p:cNvPr>
          <p:cNvSpPr/>
          <p:nvPr/>
        </p:nvSpPr>
        <p:spPr>
          <a:xfrm>
            <a:off x="4200708" y="5287798"/>
            <a:ext cx="429794" cy="352503"/>
          </a:xfrm>
          <a:prstGeom prst="ellipse">
            <a:avLst/>
          </a:prstGeom>
          <a:noFill/>
          <a:ln w="28575" cap="flat" cmpd="sng" algn="ctr">
            <a:solidFill>
              <a:srgbClr val="7030A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BC6289C-FF83-805E-CEC7-5D817285D2C4}"/>
              </a:ext>
            </a:extLst>
          </p:cNvPr>
          <p:cNvSpPr txBox="1"/>
          <p:nvPr/>
        </p:nvSpPr>
        <p:spPr>
          <a:xfrm>
            <a:off x="647678" y="4053932"/>
            <a:ext cx="2729010" cy="1824474"/>
          </a:xfrm>
          <a:prstGeom prst="rect">
            <a:avLst/>
          </a:prstGeom>
          <a:noFill/>
        </p:spPr>
        <p:txBody>
          <a:bodyPr wrap="square">
            <a:spAutoFit/>
          </a:bodyPr>
          <a:lstStyle/>
          <a:p>
            <a:pPr algn="ctr" defTabSz="457200">
              <a:lnSpc>
                <a:spcPct val="80000"/>
              </a:lnSpc>
            </a:pPr>
            <a:r>
              <a:rPr lang="en-US" sz="2800" b="1" dirty="0">
                <a:solidFill>
                  <a:prstClr val="black"/>
                </a:solidFill>
                <a:latin typeface="Calibri" panose="020F0502020204030204"/>
              </a:rPr>
              <a:t>Check for Low Value of Objective at Low Constraints-Budget</a:t>
            </a:r>
          </a:p>
        </p:txBody>
      </p:sp>
      <p:cxnSp>
        <p:nvCxnSpPr>
          <p:cNvPr id="12" name="Straight Arrow Connector 11">
            <a:extLst>
              <a:ext uri="{FF2B5EF4-FFF2-40B4-BE49-F238E27FC236}">
                <a16:creationId xmlns:a16="http://schemas.microsoft.com/office/drawing/2014/main" id="{67DA8666-A1E7-8B56-E236-0362C07965D4}"/>
              </a:ext>
            </a:extLst>
          </p:cNvPr>
          <p:cNvCxnSpPr>
            <a:cxnSpLocks/>
          </p:cNvCxnSpPr>
          <p:nvPr/>
        </p:nvCxnSpPr>
        <p:spPr>
          <a:xfrm flipH="1">
            <a:off x="8246527" y="5313521"/>
            <a:ext cx="495726" cy="227247"/>
          </a:xfrm>
          <a:prstGeom prst="straightConnector1">
            <a:avLst/>
          </a:prstGeom>
          <a:noFill/>
          <a:ln w="6350" cap="flat" cmpd="sng" algn="ctr">
            <a:solidFill>
              <a:srgbClr val="7030A0"/>
            </a:solidFill>
            <a:prstDash val="solid"/>
            <a:miter lim="800000"/>
            <a:tailEnd type="triangle"/>
          </a:ln>
          <a:effectLst/>
        </p:spPr>
      </p:cxnSp>
      <p:sp>
        <p:nvSpPr>
          <p:cNvPr id="13" name="Rectangle 12">
            <a:extLst>
              <a:ext uri="{FF2B5EF4-FFF2-40B4-BE49-F238E27FC236}">
                <a16:creationId xmlns:a16="http://schemas.microsoft.com/office/drawing/2014/main" id="{753BC6A1-3598-3920-A77D-8172FC666357}"/>
              </a:ext>
            </a:extLst>
          </p:cNvPr>
          <p:cNvSpPr/>
          <p:nvPr/>
        </p:nvSpPr>
        <p:spPr>
          <a:xfrm>
            <a:off x="3672840" y="5297052"/>
            <a:ext cx="4510692" cy="389487"/>
          </a:xfrm>
          <a:prstGeom prst="rect">
            <a:avLst/>
          </a:prstGeom>
          <a:noFill/>
          <a:ln w="12700" cap="flat" cmpd="sng" algn="ctr">
            <a:solidFill>
              <a:srgbClr val="7030A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FE78244-F11B-EB65-E7E1-C50FD54BE6BA}"/>
              </a:ext>
            </a:extLst>
          </p:cNvPr>
          <p:cNvSpPr txBox="1"/>
          <p:nvPr/>
        </p:nvSpPr>
        <p:spPr>
          <a:xfrm>
            <a:off x="2971257" y="3371528"/>
            <a:ext cx="5913858" cy="395173"/>
          </a:xfrm>
          <a:prstGeom prst="rect">
            <a:avLst/>
          </a:prstGeom>
          <a:noFill/>
        </p:spPr>
        <p:txBody>
          <a:bodyPr wrap="square">
            <a:spAutoFit/>
          </a:bodyPr>
          <a:lstStyle/>
          <a:p>
            <a:pPr algn="ctr" defTabSz="457200">
              <a:lnSpc>
                <a:spcPct val="80000"/>
              </a:lnSpc>
            </a:pPr>
            <a:r>
              <a:rPr lang="en-US" sz="2400" dirty="0">
                <a:solidFill>
                  <a:prstClr val="black"/>
                </a:solidFill>
                <a:latin typeface="Calibri" panose="020F0502020204030204"/>
              </a:rPr>
              <a:t>Budget: Cost X’s Value ÷ Constraint X’s Value</a:t>
            </a:r>
          </a:p>
        </p:txBody>
      </p:sp>
    </p:spTree>
    <p:extLst>
      <p:ext uri="{BB962C8B-B14F-4D97-AF65-F5344CB8AC3E}">
        <p14:creationId xmlns:p14="http://schemas.microsoft.com/office/powerpoint/2010/main" val="114821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D20F-24A6-E39A-3E2C-0FDA02BB28D7}"/>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93DA3FDA-03B2-156F-CAD1-983FC35AB721}"/>
              </a:ext>
            </a:extLst>
          </p:cNvPr>
          <p:cNvSpPr>
            <a:spLocks noGrp="1"/>
          </p:cNvSpPr>
          <p:nvPr>
            <p:ph type="sldNum" sz="quarter" idx="12"/>
          </p:nvPr>
        </p:nvSpPr>
        <p:spPr/>
        <p:txBody>
          <a:bodyPr/>
          <a:lstStyle/>
          <a:p>
            <a:fld id="{86E00D81-A243-204E-9897-44BD133A87DB}" type="slidenum">
              <a:rPr lang="en-US" smtClean="0"/>
              <a:t>22</a:t>
            </a:fld>
            <a:endParaRPr lang="en-US" dirty="0"/>
          </a:p>
        </p:txBody>
      </p:sp>
      <p:sp>
        <p:nvSpPr>
          <p:cNvPr id="4" name="Content Placeholder 3">
            <a:extLst>
              <a:ext uri="{FF2B5EF4-FFF2-40B4-BE49-F238E27FC236}">
                <a16:creationId xmlns:a16="http://schemas.microsoft.com/office/drawing/2014/main" id="{C4AF5014-DAA7-D3AA-F1B9-FC78A33D4C9C}"/>
              </a:ext>
            </a:extLst>
          </p:cNvPr>
          <p:cNvSpPr>
            <a:spLocks noGrp="1"/>
          </p:cNvSpPr>
          <p:nvPr>
            <p:ph sz="quarter" idx="1"/>
          </p:nvPr>
        </p:nvSpPr>
        <p:spPr>
          <a:xfrm>
            <a:off x="157506" y="1032691"/>
            <a:ext cx="12034493" cy="4792617"/>
          </a:xfrm>
        </p:spPr>
        <p:txBody>
          <a:bodyPr>
            <a:normAutofit/>
          </a:bodyPr>
          <a:lstStyle/>
          <a:p>
            <a:r>
              <a:rPr lang="en-US" dirty="0"/>
              <a:t>How do you create Bottleneck models?</a:t>
            </a:r>
          </a:p>
          <a:p>
            <a:r>
              <a:rPr lang="en-US" dirty="0"/>
              <a:t>How do you populate Bottleneck models?</a:t>
            </a:r>
          </a:p>
          <a:p>
            <a:r>
              <a:rPr lang="en-US" dirty="0"/>
              <a:t>How do you use Bottleneck models in DSE?</a:t>
            </a:r>
          </a:p>
          <a:p>
            <a:endParaRPr lang="en-US" dirty="0"/>
          </a:p>
          <a:p>
            <a:r>
              <a:rPr lang="en-US" dirty="0"/>
              <a:t>How do we handle multiple kernels and workloads?</a:t>
            </a:r>
          </a:p>
          <a:p>
            <a:r>
              <a:rPr lang="en-US" dirty="0"/>
              <a:t>How do we make DSE aware of constraints?</a:t>
            </a:r>
          </a:p>
          <a:p>
            <a:r>
              <a:rPr lang="en-US" dirty="0"/>
              <a:t>How Bottleneck DSE enables tightly coupled hardware/software codesign?</a:t>
            </a:r>
          </a:p>
        </p:txBody>
      </p:sp>
    </p:spTree>
    <p:extLst>
      <p:ext uri="{BB962C8B-B14F-4D97-AF65-F5344CB8AC3E}">
        <p14:creationId xmlns:p14="http://schemas.microsoft.com/office/powerpoint/2010/main" val="3459234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7123-D603-42EE-CFBE-FD9BC21EEEE0}"/>
              </a:ext>
            </a:extLst>
          </p:cNvPr>
          <p:cNvSpPr>
            <a:spLocks noGrp="1"/>
          </p:cNvSpPr>
          <p:nvPr>
            <p:ph type="title"/>
          </p:nvPr>
        </p:nvSpPr>
        <p:spPr/>
        <p:txBody>
          <a:bodyPr/>
          <a:lstStyle/>
          <a:p>
            <a:r>
              <a:rPr lang="en-US" sz="4000" dirty="0"/>
              <a:t>Tightly Coupled Hardware/Software Codesign</a:t>
            </a:r>
          </a:p>
        </p:txBody>
      </p:sp>
      <p:sp>
        <p:nvSpPr>
          <p:cNvPr id="3" name="Slide Number Placeholder 2">
            <a:extLst>
              <a:ext uri="{FF2B5EF4-FFF2-40B4-BE49-F238E27FC236}">
                <a16:creationId xmlns:a16="http://schemas.microsoft.com/office/drawing/2014/main" id="{3823B5E1-C39D-5696-2984-FAE23E3E6344}"/>
              </a:ext>
            </a:extLst>
          </p:cNvPr>
          <p:cNvSpPr>
            <a:spLocks noGrp="1"/>
          </p:cNvSpPr>
          <p:nvPr>
            <p:ph type="sldNum" sz="quarter" idx="12"/>
          </p:nvPr>
        </p:nvSpPr>
        <p:spPr/>
        <p:txBody>
          <a:bodyPr/>
          <a:lstStyle/>
          <a:p>
            <a:fld id="{86E00D81-A243-204E-9897-44BD133A87DB}" type="slidenum">
              <a:rPr lang="en-US" smtClean="0"/>
              <a:t>23</a:t>
            </a:fld>
            <a:endParaRPr lang="en-US" dirty="0"/>
          </a:p>
        </p:txBody>
      </p:sp>
      <p:sp>
        <p:nvSpPr>
          <p:cNvPr id="78" name="Content Placeholder 77">
            <a:extLst>
              <a:ext uri="{FF2B5EF4-FFF2-40B4-BE49-F238E27FC236}">
                <a16:creationId xmlns:a16="http://schemas.microsoft.com/office/drawing/2014/main" id="{981C3B78-7DA8-8069-D3C1-C538634C81F9}"/>
              </a:ext>
            </a:extLst>
          </p:cNvPr>
          <p:cNvSpPr>
            <a:spLocks noGrp="1"/>
          </p:cNvSpPr>
          <p:nvPr>
            <p:ph sz="quarter" idx="1"/>
          </p:nvPr>
        </p:nvSpPr>
        <p:spPr>
          <a:xfrm>
            <a:off x="157507" y="804091"/>
            <a:ext cx="4871693" cy="5534298"/>
          </a:xfrm>
        </p:spPr>
        <p:txBody>
          <a:bodyPr>
            <a:normAutofit fontScale="85000" lnSpcReduction="10000"/>
          </a:bodyPr>
          <a:lstStyle/>
          <a:p>
            <a:r>
              <a:rPr lang="en-US" dirty="0"/>
              <a:t>Fixing hardware/software </a:t>
            </a:r>
            <a:br>
              <a:rPr lang="en-US" dirty="0"/>
            </a:br>
            <a:r>
              <a:rPr lang="en-US" dirty="0"/>
              <a:t>design schema and exploring configurations of just either hardware or software</a:t>
            </a:r>
            <a:br>
              <a:rPr lang="en-US" dirty="0"/>
            </a:br>
            <a:r>
              <a:rPr lang="en-US" dirty="0"/>
              <a:t>[</a:t>
            </a:r>
            <a:r>
              <a:rPr lang="en-US" dirty="0" err="1"/>
              <a:t>Confuciux</a:t>
            </a:r>
            <a:r>
              <a:rPr lang="en-US" dirty="0"/>
              <a:t>, MICRO’20]</a:t>
            </a:r>
          </a:p>
          <a:p>
            <a:endParaRPr lang="en-US" dirty="0"/>
          </a:p>
          <a:p>
            <a:r>
              <a:rPr lang="en-US" dirty="0"/>
              <a:t>Isolated optimization of hardware and software configurations [HyperMapper2, MASCOTS’19, </a:t>
            </a:r>
            <a:r>
              <a:rPr lang="en-US" dirty="0" err="1"/>
              <a:t>DiGamma</a:t>
            </a:r>
            <a:r>
              <a:rPr lang="en-US" dirty="0"/>
              <a:t>, DATE22]</a:t>
            </a:r>
          </a:p>
          <a:p>
            <a:endParaRPr lang="en-US" dirty="0"/>
          </a:p>
          <a:p>
            <a:endParaRPr lang="en-US" dirty="0"/>
          </a:p>
          <a:p>
            <a:r>
              <a:rPr lang="en-US" dirty="0"/>
              <a:t>Optimize upon new bottleneck in hardware/software counterpart =&gt; Tightly coupled codesign</a:t>
            </a:r>
          </a:p>
        </p:txBody>
      </p:sp>
      <p:sp>
        <p:nvSpPr>
          <p:cNvPr id="79" name="Multiplication Sign 78">
            <a:extLst>
              <a:ext uri="{FF2B5EF4-FFF2-40B4-BE49-F238E27FC236}">
                <a16:creationId xmlns:a16="http://schemas.microsoft.com/office/drawing/2014/main" id="{4F9784A9-063B-A630-2276-724838324028}"/>
              </a:ext>
            </a:extLst>
          </p:cNvPr>
          <p:cNvSpPr/>
          <p:nvPr/>
        </p:nvSpPr>
        <p:spPr>
          <a:xfrm>
            <a:off x="3550920" y="2183582"/>
            <a:ext cx="563880" cy="426720"/>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F22CF61-EC27-C208-32DB-5D8212BBB423}"/>
              </a:ext>
            </a:extLst>
          </p:cNvPr>
          <p:cNvSpPr/>
          <p:nvPr/>
        </p:nvSpPr>
        <p:spPr>
          <a:xfrm>
            <a:off x="4831080" y="834571"/>
            <a:ext cx="2219933" cy="81661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99"/>
                </a:solidFill>
              </a:rPr>
              <a:t>HW Design Optimizer</a:t>
            </a:r>
          </a:p>
        </p:txBody>
      </p:sp>
      <p:sp>
        <p:nvSpPr>
          <p:cNvPr id="84" name="Rectangle 83">
            <a:extLst>
              <a:ext uri="{FF2B5EF4-FFF2-40B4-BE49-F238E27FC236}">
                <a16:creationId xmlns:a16="http://schemas.microsoft.com/office/drawing/2014/main" id="{7A4D0293-4DAF-C7CA-A524-8DA9E124E7FA}"/>
              </a:ext>
            </a:extLst>
          </p:cNvPr>
          <p:cNvSpPr/>
          <p:nvPr/>
        </p:nvSpPr>
        <p:spPr>
          <a:xfrm>
            <a:off x="8392132" y="853440"/>
            <a:ext cx="3642361" cy="81661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lumMod val="50000"/>
                  </a:schemeClr>
                </a:solidFill>
              </a:rPr>
              <a:t>Efficient yet Fixed Dataflow Mapping (X-Stationary)</a:t>
            </a:r>
          </a:p>
        </p:txBody>
      </p:sp>
      <p:sp>
        <p:nvSpPr>
          <p:cNvPr id="93" name="Freeform: Shape 92">
            <a:extLst>
              <a:ext uri="{FF2B5EF4-FFF2-40B4-BE49-F238E27FC236}">
                <a16:creationId xmlns:a16="http://schemas.microsoft.com/office/drawing/2014/main" id="{2B42FCCF-302B-C186-17D0-876870648EDF}"/>
              </a:ext>
            </a:extLst>
          </p:cNvPr>
          <p:cNvSpPr/>
          <p:nvPr/>
        </p:nvSpPr>
        <p:spPr>
          <a:xfrm>
            <a:off x="7178040" y="822961"/>
            <a:ext cx="1064247" cy="167640"/>
          </a:xfrm>
          <a:custGeom>
            <a:avLst/>
            <a:gdLst>
              <a:gd name="connsiteX0" fmla="*/ 0 w 731520"/>
              <a:gd name="connsiteY0" fmla="*/ 457783 h 457783"/>
              <a:gd name="connsiteX1" fmla="*/ 259080 w 731520"/>
              <a:gd name="connsiteY1" fmla="*/ 583 h 457783"/>
              <a:gd name="connsiteX2" fmla="*/ 731520 w 731520"/>
              <a:gd name="connsiteY2" fmla="*/ 381583 h 457783"/>
            </a:gdLst>
            <a:ahLst/>
            <a:cxnLst>
              <a:cxn ang="0">
                <a:pos x="connsiteX0" y="connsiteY0"/>
              </a:cxn>
              <a:cxn ang="0">
                <a:pos x="connsiteX1" y="connsiteY1"/>
              </a:cxn>
              <a:cxn ang="0">
                <a:pos x="connsiteX2" y="connsiteY2"/>
              </a:cxn>
            </a:cxnLst>
            <a:rect l="l" t="t" r="r" b="b"/>
            <a:pathLst>
              <a:path w="731520" h="457783">
                <a:moveTo>
                  <a:pt x="0" y="457783"/>
                </a:moveTo>
                <a:cubicBezTo>
                  <a:pt x="68580" y="235533"/>
                  <a:pt x="137160" y="13283"/>
                  <a:pt x="259080" y="583"/>
                </a:cubicBezTo>
                <a:cubicBezTo>
                  <a:pt x="381000" y="-12117"/>
                  <a:pt x="556260" y="184733"/>
                  <a:pt x="731520" y="381583"/>
                </a:cubicBezTo>
              </a:path>
            </a:pathLst>
          </a:custGeom>
          <a:noFill/>
          <a:ln w="38100">
            <a:solidFill>
              <a:srgbClr val="000099"/>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7A67E98-5165-4879-1628-BF047DF47E43}"/>
              </a:ext>
            </a:extLst>
          </p:cNvPr>
          <p:cNvSpPr/>
          <p:nvPr/>
        </p:nvSpPr>
        <p:spPr>
          <a:xfrm>
            <a:off x="5110423" y="2589892"/>
            <a:ext cx="3139439" cy="48187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99"/>
                </a:solidFill>
              </a:rPr>
              <a:t>HW Design Optimizer</a:t>
            </a:r>
          </a:p>
        </p:txBody>
      </p:sp>
      <p:sp>
        <p:nvSpPr>
          <p:cNvPr id="95" name="Rectangle 94">
            <a:extLst>
              <a:ext uri="{FF2B5EF4-FFF2-40B4-BE49-F238E27FC236}">
                <a16:creationId xmlns:a16="http://schemas.microsoft.com/office/drawing/2014/main" id="{0BE6697A-6C2E-C3DB-A3EA-5666403FB4CE}"/>
              </a:ext>
            </a:extLst>
          </p:cNvPr>
          <p:cNvSpPr/>
          <p:nvPr/>
        </p:nvSpPr>
        <p:spPr>
          <a:xfrm>
            <a:off x="9245572" y="2620372"/>
            <a:ext cx="2672107" cy="4818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lumMod val="50000"/>
                  </a:schemeClr>
                </a:solidFill>
              </a:rPr>
              <a:t>Mapping Optimizer</a:t>
            </a:r>
          </a:p>
        </p:txBody>
      </p:sp>
      <p:sp>
        <p:nvSpPr>
          <p:cNvPr id="96" name="TextBox 95">
            <a:extLst>
              <a:ext uri="{FF2B5EF4-FFF2-40B4-BE49-F238E27FC236}">
                <a16:creationId xmlns:a16="http://schemas.microsoft.com/office/drawing/2014/main" id="{65289F56-251E-AC17-797D-26EFB5DF421F}"/>
              </a:ext>
            </a:extLst>
          </p:cNvPr>
          <p:cNvSpPr txBox="1"/>
          <p:nvPr/>
        </p:nvSpPr>
        <p:spPr>
          <a:xfrm>
            <a:off x="4744663" y="1631519"/>
            <a:ext cx="7279697" cy="707886"/>
          </a:xfrm>
          <a:prstGeom prst="rect">
            <a:avLst/>
          </a:prstGeom>
          <a:noFill/>
        </p:spPr>
        <p:txBody>
          <a:bodyPr wrap="square" rtlCol="0">
            <a:spAutoFit/>
          </a:bodyPr>
          <a:lstStyle/>
          <a:p>
            <a:r>
              <a:rPr lang="en-US" sz="2000" dirty="0">
                <a:solidFill>
                  <a:srgbClr val="C00000"/>
                </a:solidFill>
              </a:rPr>
              <a:t>Generated HW incompatible with needs of chosen mapping style</a:t>
            </a:r>
            <a:br>
              <a:rPr lang="en-US" sz="2000" dirty="0">
                <a:solidFill>
                  <a:srgbClr val="C00000"/>
                </a:solidFill>
              </a:rPr>
            </a:br>
            <a:r>
              <a:rPr lang="en-US" sz="2000" dirty="0">
                <a:solidFill>
                  <a:srgbClr val="C00000"/>
                </a:solidFill>
              </a:rPr>
              <a:t>(e.g., insufficient on-chip bandwidth to unicast data as per mapping)</a:t>
            </a:r>
          </a:p>
        </p:txBody>
      </p:sp>
      <p:sp>
        <p:nvSpPr>
          <p:cNvPr id="97" name="Freeform: Shape 96">
            <a:extLst>
              <a:ext uri="{FF2B5EF4-FFF2-40B4-BE49-F238E27FC236}">
                <a16:creationId xmlns:a16="http://schemas.microsoft.com/office/drawing/2014/main" id="{4F0AE9AB-0015-007D-EA39-9F21327DBA8E}"/>
              </a:ext>
            </a:extLst>
          </p:cNvPr>
          <p:cNvSpPr/>
          <p:nvPr/>
        </p:nvSpPr>
        <p:spPr>
          <a:xfrm>
            <a:off x="8331744" y="2592320"/>
            <a:ext cx="836967" cy="234950"/>
          </a:xfrm>
          <a:custGeom>
            <a:avLst/>
            <a:gdLst>
              <a:gd name="connsiteX0" fmla="*/ 0 w 731520"/>
              <a:gd name="connsiteY0" fmla="*/ 457783 h 457783"/>
              <a:gd name="connsiteX1" fmla="*/ 259080 w 731520"/>
              <a:gd name="connsiteY1" fmla="*/ 583 h 457783"/>
              <a:gd name="connsiteX2" fmla="*/ 731520 w 731520"/>
              <a:gd name="connsiteY2" fmla="*/ 381583 h 457783"/>
            </a:gdLst>
            <a:ahLst/>
            <a:cxnLst>
              <a:cxn ang="0">
                <a:pos x="connsiteX0" y="connsiteY0"/>
              </a:cxn>
              <a:cxn ang="0">
                <a:pos x="connsiteX1" y="connsiteY1"/>
              </a:cxn>
              <a:cxn ang="0">
                <a:pos x="connsiteX2" y="connsiteY2"/>
              </a:cxn>
            </a:cxnLst>
            <a:rect l="l" t="t" r="r" b="b"/>
            <a:pathLst>
              <a:path w="731520" h="457783">
                <a:moveTo>
                  <a:pt x="0" y="457783"/>
                </a:moveTo>
                <a:cubicBezTo>
                  <a:pt x="68580" y="235533"/>
                  <a:pt x="137160" y="13283"/>
                  <a:pt x="259080" y="583"/>
                </a:cubicBezTo>
                <a:cubicBezTo>
                  <a:pt x="381000" y="-12117"/>
                  <a:pt x="556260" y="184733"/>
                  <a:pt x="731520" y="381583"/>
                </a:cubicBezTo>
              </a:path>
            </a:pathLst>
          </a:custGeom>
          <a:noFill/>
          <a:ln w="38100">
            <a:solidFill>
              <a:srgbClr val="000099"/>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285DEA18-AA7A-608F-B025-987CC1673291}"/>
              </a:ext>
            </a:extLst>
          </p:cNvPr>
          <p:cNvSpPr txBox="1"/>
          <p:nvPr/>
        </p:nvSpPr>
        <p:spPr>
          <a:xfrm>
            <a:off x="4952914" y="3026489"/>
            <a:ext cx="7142539" cy="707886"/>
          </a:xfrm>
          <a:prstGeom prst="rect">
            <a:avLst/>
          </a:prstGeom>
          <a:noFill/>
        </p:spPr>
        <p:txBody>
          <a:bodyPr wrap="square" rtlCol="0">
            <a:spAutoFit/>
          </a:bodyPr>
          <a:lstStyle/>
          <a:p>
            <a:r>
              <a:rPr lang="en-US" sz="2000" dirty="0">
                <a:solidFill>
                  <a:srgbClr val="C00000"/>
                </a:solidFill>
              </a:rPr>
              <a:t>Generated HW incompatible/inefficient for explored mappings.</a:t>
            </a:r>
            <a:br>
              <a:rPr lang="en-US" sz="2000" dirty="0">
                <a:solidFill>
                  <a:srgbClr val="C00000"/>
                </a:solidFill>
              </a:rPr>
            </a:br>
            <a:r>
              <a:rPr lang="en-US" sz="2000" dirty="0">
                <a:solidFill>
                  <a:srgbClr val="C00000"/>
                </a:solidFill>
              </a:rPr>
              <a:t>Next HW design does not consider previous mapping optimization.</a:t>
            </a:r>
          </a:p>
        </p:txBody>
      </p:sp>
      <p:sp>
        <p:nvSpPr>
          <p:cNvPr id="99" name="Rectangle 98">
            <a:extLst>
              <a:ext uri="{FF2B5EF4-FFF2-40B4-BE49-F238E27FC236}">
                <a16:creationId xmlns:a16="http://schemas.microsoft.com/office/drawing/2014/main" id="{EF13FCE1-C558-04CB-0800-8DDD526A0BD6}"/>
              </a:ext>
            </a:extLst>
          </p:cNvPr>
          <p:cNvSpPr/>
          <p:nvPr/>
        </p:nvSpPr>
        <p:spPr>
          <a:xfrm>
            <a:off x="5245072" y="3826159"/>
            <a:ext cx="6352568" cy="461679"/>
          </a:xfrm>
          <a:prstGeom prst="rect">
            <a:avLst/>
          </a:prstGeom>
          <a:gradFill flip="none" rotWithShape="1">
            <a:gsLst>
              <a:gs pos="0">
                <a:schemeClr val="accent2">
                  <a:lumMod val="60000"/>
                  <a:lumOff val="40000"/>
                </a:schemeClr>
              </a:gs>
              <a:gs pos="100000">
                <a:srgbClr val="FFF2C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99"/>
                </a:solidFill>
              </a:rPr>
              <a:t>Joint Co-</a:t>
            </a:r>
            <a:r>
              <a:rPr lang="en-US" sz="2400" dirty="0">
                <a:solidFill>
                  <a:schemeClr val="accent5">
                    <a:lumMod val="50000"/>
                  </a:schemeClr>
                </a:solidFill>
              </a:rPr>
              <a:t>Optimizer for</a:t>
            </a:r>
            <a:r>
              <a:rPr lang="en-US" sz="2400" dirty="0">
                <a:solidFill>
                  <a:srgbClr val="000099"/>
                </a:solidFill>
              </a:rPr>
              <a:t> HW Design</a:t>
            </a:r>
            <a:r>
              <a:rPr lang="en-US" sz="2400" dirty="0">
                <a:solidFill>
                  <a:schemeClr val="accent5">
                    <a:lumMod val="50000"/>
                  </a:schemeClr>
                </a:solidFill>
              </a:rPr>
              <a:t> + Mapping</a:t>
            </a:r>
          </a:p>
        </p:txBody>
      </p:sp>
      <p:sp>
        <p:nvSpPr>
          <p:cNvPr id="102" name="TextBox 101">
            <a:extLst>
              <a:ext uri="{FF2B5EF4-FFF2-40B4-BE49-F238E27FC236}">
                <a16:creationId xmlns:a16="http://schemas.microsoft.com/office/drawing/2014/main" id="{0A69409A-9257-C59E-1C8C-66024A17BB09}"/>
              </a:ext>
            </a:extLst>
          </p:cNvPr>
          <p:cNvSpPr txBox="1"/>
          <p:nvPr/>
        </p:nvSpPr>
        <p:spPr>
          <a:xfrm>
            <a:off x="4860414" y="4287838"/>
            <a:ext cx="7416772" cy="400110"/>
          </a:xfrm>
          <a:prstGeom prst="rect">
            <a:avLst/>
          </a:prstGeom>
          <a:noFill/>
        </p:spPr>
        <p:txBody>
          <a:bodyPr wrap="square" rtlCol="0">
            <a:spAutoFit/>
          </a:bodyPr>
          <a:lstStyle/>
          <a:p>
            <a:r>
              <a:rPr lang="en-US" sz="2000" dirty="0">
                <a:solidFill>
                  <a:srgbClr val="C00000"/>
                </a:solidFill>
              </a:rPr>
              <a:t>Co-generated HW/mappings incompatible/inefficient with each other.</a:t>
            </a:r>
          </a:p>
        </p:txBody>
      </p:sp>
      <p:sp>
        <p:nvSpPr>
          <p:cNvPr id="103" name="Rectangle 102">
            <a:extLst>
              <a:ext uri="{FF2B5EF4-FFF2-40B4-BE49-F238E27FC236}">
                <a16:creationId xmlns:a16="http://schemas.microsoft.com/office/drawing/2014/main" id="{E8E3803A-7610-D2A1-4413-BBB10D65000F}"/>
              </a:ext>
            </a:extLst>
          </p:cNvPr>
          <p:cNvSpPr/>
          <p:nvPr/>
        </p:nvSpPr>
        <p:spPr>
          <a:xfrm>
            <a:off x="5250181" y="4872295"/>
            <a:ext cx="3139439" cy="48187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99"/>
                </a:solidFill>
              </a:rPr>
              <a:t>HW Design Optimizer</a:t>
            </a:r>
          </a:p>
        </p:txBody>
      </p:sp>
      <p:sp>
        <p:nvSpPr>
          <p:cNvPr id="104" name="Rectangle 103">
            <a:extLst>
              <a:ext uri="{FF2B5EF4-FFF2-40B4-BE49-F238E27FC236}">
                <a16:creationId xmlns:a16="http://schemas.microsoft.com/office/drawing/2014/main" id="{FA10F0CB-76FA-B5A2-80A6-64A6C959972B}"/>
              </a:ext>
            </a:extLst>
          </p:cNvPr>
          <p:cNvSpPr/>
          <p:nvPr/>
        </p:nvSpPr>
        <p:spPr>
          <a:xfrm>
            <a:off x="9385330" y="4872295"/>
            <a:ext cx="2672107" cy="4818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lumMod val="50000"/>
                  </a:schemeClr>
                </a:solidFill>
              </a:rPr>
              <a:t>Mapping Optimizer</a:t>
            </a:r>
          </a:p>
        </p:txBody>
      </p:sp>
      <p:sp>
        <p:nvSpPr>
          <p:cNvPr id="105" name="Freeform: Shape 104">
            <a:extLst>
              <a:ext uri="{FF2B5EF4-FFF2-40B4-BE49-F238E27FC236}">
                <a16:creationId xmlns:a16="http://schemas.microsoft.com/office/drawing/2014/main" id="{C4DB9AFF-E0DA-3BC6-1AFB-DCD2080C6CD6}"/>
              </a:ext>
            </a:extLst>
          </p:cNvPr>
          <p:cNvSpPr/>
          <p:nvPr/>
        </p:nvSpPr>
        <p:spPr>
          <a:xfrm>
            <a:off x="8471502" y="4844243"/>
            <a:ext cx="836967" cy="234950"/>
          </a:xfrm>
          <a:custGeom>
            <a:avLst/>
            <a:gdLst>
              <a:gd name="connsiteX0" fmla="*/ 0 w 731520"/>
              <a:gd name="connsiteY0" fmla="*/ 457783 h 457783"/>
              <a:gd name="connsiteX1" fmla="*/ 259080 w 731520"/>
              <a:gd name="connsiteY1" fmla="*/ 583 h 457783"/>
              <a:gd name="connsiteX2" fmla="*/ 731520 w 731520"/>
              <a:gd name="connsiteY2" fmla="*/ 381583 h 457783"/>
            </a:gdLst>
            <a:ahLst/>
            <a:cxnLst>
              <a:cxn ang="0">
                <a:pos x="connsiteX0" y="connsiteY0"/>
              </a:cxn>
              <a:cxn ang="0">
                <a:pos x="connsiteX1" y="connsiteY1"/>
              </a:cxn>
              <a:cxn ang="0">
                <a:pos x="connsiteX2" y="connsiteY2"/>
              </a:cxn>
            </a:cxnLst>
            <a:rect l="l" t="t" r="r" b="b"/>
            <a:pathLst>
              <a:path w="731520" h="457783">
                <a:moveTo>
                  <a:pt x="0" y="457783"/>
                </a:moveTo>
                <a:cubicBezTo>
                  <a:pt x="68580" y="235533"/>
                  <a:pt x="137160" y="13283"/>
                  <a:pt x="259080" y="583"/>
                </a:cubicBezTo>
                <a:cubicBezTo>
                  <a:pt x="381000" y="-12117"/>
                  <a:pt x="556260" y="184733"/>
                  <a:pt x="731520" y="381583"/>
                </a:cubicBezTo>
              </a:path>
            </a:pathLst>
          </a:custGeom>
          <a:noFill/>
          <a:ln w="38100">
            <a:solidFill>
              <a:srgbClr val="000099"/>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0749D6A8-FC00-D0EA-3F80-EF40F2F41162}"/>
              </a:ext>
            </a:extLst>
          </p:cNvPr>
          <p:cNvSpPr txBox="1"/>
          <p:nvPr/>
        </p:nvSpPr>
        <p:spPr>
          <a:xfrm>
            <a:off x="5029200" y="5399653"/>
            <a:ext cx="7142539" cy="707886"/>
          </a:xfrm>
          <a:prstGeom prst="rect">
            <a:avLst/>
          </a:prstGeom>
          <a:noFill/>
        </p:spPr>
        <p:txBody>
          <a:bodyPr wrap="square" rtlCol="0">
            <a:spAutoFit/>
          </a:bodyPr>
          <a:lstStyle/>
          <a:p>
            <a:r>
              <a:rPr lang="en-US" sz="2000" dirty="0">
                <a:solidFill>
                  <a:srgbClr val="008000"/>
                </a:solidFill>
              </a:rPr>
              <a:t>Mappings optimize execution on the new design. Next HW design alleviate inefficiencies in execution of optimized mapping.</a:t>
            </a:r>
          </a:p>
        </p:txBody>
      </p:sp>
      <p:sp>
        <p:nvSpPr>
          <p:cNvPr id="107" name="Freeform: Shape 106">
            <a:extLst>
              <a:ext uri="{FF2B5EF4-FFF2-40B4-BE49-F238E27FC236}">
                <a16:creationId xmlns:a16="http://schemas.microsoft.com/office/drawing/2014/main" id="{4BF6BF07-165E-A2C1-580B-4AB8B3451BC8}"/>
              </a:ext>
            </a:extLst>
          </p:cNvPr>
          <p:cNvSpPr/>
          <p:nvPr/>
        </p:nvSpPr>
        <p:spPr>
          <a:xfrm flipH="1" flipV="1">
            <a:off x="8466481" y="5142299"/>
            <a:ext cx="836967" cy="234950"/>
          </a:xfrm>
          <a:custGeom>
            <a:avLst/>
            <a:gdLst>
              <a:gd name="connsiteX0" fmla="*/ 0 w 731520"/>
              <a:gd name="connsiteY0" fmla="*/ 457783 h 457783"/>
              <a:gd name="connsiteX1" fmla="*/ 259080 w 731520"/>
              <a:gd name="connsiteY1" fmla="*/ 583 h 457783"/>
              <a:gd name="connsiteX2" fmla="*/ 731520 w 731520"/>
              <a:gd name="connsiteY2" fmla="*/ 381583 h 457783"/>
            </a:gdLst>
            <a:ahLst/>
            <a:cxnLst>
              <a:cxn ang="0">
                <a:pos x="connsiteX0" y="connsiteY0"/>
              </a:cxn>
              <a:cxn ang="0">
                <a:pos x="connsiteX1" y="connsiteY1"/>
              </a:cxn>
              <a:cxn ang="0">
                <a:pos x="connsiteX2" y="connsiteY2"/>
              </a:cxn>
            </a:cxnLst>
            <a:rect l="l" t="t" r="r" b="b"/>
            <a:pathLst>
              <a:path w="731520" h="457783">
                <a:moveTo>
                  <a:pt x="0" y="457783"/>
                </a:moveTo>
                <a:cubicBezTo>
                  <a:pt x="68580" y="235533"/>
                  <a:pt x="137160" y="13283"/>
                  <a:pt x="259080" y="583"/>
                </a:cubicBezTo>
                <a:cubicBezTo>
                  <a:pt x="381000" y="-12117"/>
                  <a:pt x="556260" y="184733"/>
                  <a:pt x="731520" y="381583"/>
                </a:cubicBezTo>
              </a:path>
            </a:pathLst>
          </a:custGeom>
          <a:noFill/>
          <a:ln w="38100">
            <a:solidFill>
              <a:schemeClr val="accent5">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8000"/>
              </a:solidFill>
            </a:endParaRPr>
          </a:p>
        </p:txBody>
      </p:sp>
      <p:sp>
        <p:nvSpPr>
          <p:cNvPr id="108" name="Multiplication Sign 107">
            <a:extLst>
              <a:ext uri="{FF2B5EF4-FFF2-40B4-BE49-F238E27FC236}">
                <a16:creationId xmlns:a16="http://schemas.microsoft.com/office/drawing/2014/main" id="{572EA834-B566-2A8E-0B8A-36ADF72D41E2}"/>
              </a:ext>
            </a:extLst>
          </p:cNvPr>
          <p:cNvSpPr/>
          <p:nvPr/>
        </p:nvSpPr>
        <p:spPr>
          <a:xfrm>
            <a:off x="2987040" y="3906472"/>
            <a:ext cx="563880" cy="426720"/>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4C75B437-75C3-4038-C016-8A03A1B87585}"/>
              </a:ext>
            </a:extLst>
          </p:cNvPr>
          <p:cNvSpPr txBox="1"/>
          <p:nvPr/>
        </p:nvSpPr>
        <p:spPr>
          <a:xfrm>
            <a:off x="4143596" y="5722818"/>
            <a:ext cx="617477" cy="769441"/>
          </a:xfrm>
          <a:prstGeom prst="rect">
            <a:avLst/>
          </a:prstGeom>
          <a:noFill/>
        </p:spPr>
        <p:txBody>
          <a:bodyPr wrap="none" rtlCol="0">
            <a:spAutoFit/>
          </a:bodyPr>
          <a:lstStyle/>
          <a:p>
            <a:r>
              <a:rPr lang="en-US" sz="4400" b="1" dirty="0">
                <a:solidFill>
                  <a:srgbClr val="008000"/>
                </a:solidFill>
                <a:sym typeface="Wingdings 2" panose="05020102010507070707" pitchFamily="18" charset="2"/>
              </a:rPr>
              <a:t></a:t>
            </a:r>
            <a:endParaRPr lang="en-US" sz="4400" b="1" dirty="0">
              <a:solidFill>
                <a:srgbClr val="008000"/>
              </a:solidFill>
            </a:endParaRPr>
          </a:p>
        </p:txBody>
      </p:sp>
    </p:spTree>
    <p:extLst>
      <p:ext uri="{BB962C8B-B14F-4D97-AF65-F5344CB8AC3E}">
        <p14:creationId xmlns:p14="http://schemas.microsoft.com/office/powerpoint/2010/main" val="3947818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B66F-94E5-43BE-AF02-821D35728DFE}"/>
              </a:ext>
            </a:extLst>
          </p:cNvPr>
          <p:cNvSpPr>
            <a:spLocks noGrp="1"/>
          </p:cNvSpPr>
          <p:nvPr>
            <p:ph type="title"/>
          </p:nvPr>
        </p:nvSpPr>
        <p:spPr/>
        <p:txBody>
          <a:bodyPr/>
          <a:lstStyle/>
          <a:p>
            <a:r>
              <a:rPr lang="en-US" dirty="0"/>
              <a:t>Experimental Methodology</a:t>
            </a:r>
          </a:p>
        </p:txBody>
      </p:sp>
      <p:sp>
        <p:nvSpPr>
          <p:cNvPr id="3" name="Slide Number Placeholder 2">
            <a:extLst>
              <a:ext uri="{FF2B5EF4-FFF2-40B4-BE49-F238E27FC236}">
                <a16:creationId xmlns:a16="http://schemas.microsoft.com/office/drawing/2014/main" id="{976074D4-422B-4389-BDD7-41621379FE31}"/>
              </a:ext>
            </a:extLst>
          </p:cNvPr>
          <p:cNvSpPr>
            <a:spLocks noGrp="1"/>
          </p:cNvSpPr>
          <p:nvPr>
            <p:ph type="sldNum" sz="quarter" idx="12"/>
          </p:nvPr>
        </p:nvSpPr>
        <p:spPr/>
        <p:txBody>
          <a:bodyPr/>
          <a:lstStyle/>
          <a:p>
            <a:fld id="{86E00D81-A243-204E-9897-44BD133A87DB}" type="slidenum">
              <a:rPr lang="en-US" smtClean="0"/>
              <a:t>24</a:t>
            </a:fld>
            <a:endParaRPr lang="en-US" dirty="0"/>
          </a:p>
        </p:txBody>
      </p:sp>
      <p:sp>
        <p:nvSpPr>
          <p:cNvPr id="4" name="Content Placeholder 3">
            <a:extLst>
              <a:ext uri="{FF2B5EF4-FFF2-40B4-BE49-F238E27FC236}">
                <a16:creationId xmlns:a16="http://schemas.microsoft.com/office/drawing/2014/main" id="{9C7981F7-54D3-4E5F-AEB9-480D5095A365}"/>
              </a:ext>
            </a:extLst>
          </p:cNvPr>
          <p:cNvSpPr>
            <a:spLocks noGrp="1"/>
          </p:cNvSpPr>
          <p:nvPr>
            <p:ph sz="quarter" idx="1"/>
          </p:nvPr>
        </p:nvSpPr>
        <p:spPr>
          <a:xfrm>
            <a:off x="94007" y="916577"/>
            <a:ext cx="6823864" cy="5305698"/>
          </a:xfrm>
        </p:spPr>
        <p:txBody>
          <a:bodyPr>
            <a:normAutofit lnSpcReduction="10000"/>
          </a:bodyPr>
          <a:lstStyle/>
          <a:p>
            <a:r>
              <a:rPr lang="en-US" sz="2400" dirty="0"/>
              <a:t>Design Space</a:t>
            </a:r>
          </a:p>
          <a:p>
            <a:pPr lvl="1"/>
            <a:r>
              <a:rPr lang="en-US" sz="2000" dirty="0"/>
              <a:t>HW: Edge Accelerators (Table)</a:t>
            </a:r>
          </a:p>
          <a:p>
            <a:pPr lvl="1"/>
            <a:r>
              <a:rPr lang="en-US" sz="2000" dirty="0"/>
              <a:t>SW: Optimizing Mappings of DNNs on a HW</a:t>
            </a:r>
          </a:p>
          <a:p>
            <a:pPr lvl="2"/>
            <a:r>
              <a:rPr lang="en-US" sz="2000" dirty="0"/>
              <a:t>Fixed: Output stationary</a:t>
            </a:r>
          </a:p>
          <a:p>
            <a:pPr lvl="2"/>
            <a:r>
              <a:rPr lang="en-US" sz="2000" dirty="0"/>
              <a:t>Codesign: Holistic mapping optimizations through</a:t>
            </a:r>
            <a:br>
              <a:rPr lang="en-US" sz="2000" dirty="0"/>
            </a:br>
            <a:r>
              <a:rPr lang="en-US" sz="2000" dirty="0" err="1"/>
              <a:t>dMazeRunner</a:t>
            </a:r>
            <a:r>
              <a:rPr lang="en-US" sz="2000" dirty="0"/>
              <a:t> [ESWEEK 2019] or </a:t>
            </a:r>
            <a:r>
              <a:rPr lang="en-US" sz="2000" dirty="0" err="1"/>
              <a:t>Timeloop</a:t>
            </a:r>
            <a:r>
              <a:rPr lang="en-US" sz="2000" dirty="0"/>
              <a:t>-like black-box DSE (random search)</a:t>
            </a:r>
          </a:p>
          <a:p>
            <a:r>
              <a:rPr lang="en-US" sz="2400" dirty="0"/>
              <a:t>Workloads</a:t>
            </a:r>
          </a:p>
          <a:p>
            <a:pPr lvl="1"/>
            <a:r>
              <a:rPr lang="en-US" sz="2000" dirty="0"/>
              <a:t>Computer Vision: </a:t>
            </a:r>
            <a:r>
              <a:rPr lang="en-US" sz="2000" dirty="0" err="1"/>
              <a:t>EfficientNets</a:t>
            </a:r>
            <a:r>
              <a:rPr lang="en-US" sz="2000" dirty="0"/>
              <a:t>, MobileNetV3, YOLOv5</a:t>
            </a:r>
          </a:p>
          <a:p>
            <a:pPr lvl="1"/>
            <a:r>
              <a:rPr lang="en-US" sz="2000" dirty="0"/>
              <a:t>Language Models: Transformer, BERT, ASR</a:t>
            </a:r>
          </a:p>
          <a:p>
            <a:r>
              <a:rPr lang="en-US" sz="2400" dirty="0"/>
              <a:t>Techniques</a:t>
            </a:r>
          </a:p>
          <a:p>
            <a:pPr lvl="1"/>
            <a:r>
              <a:rPr lang="en-US" sz="2000" dirty="0"/>
              <a:t>Explainable-DSE vs. Grid Search , Random Search, Bayesian Optimization, Constrained Reinforcement Learning, Genetic Algorithm, Simulated Annealing.</a:t>
            </a:r>
          </a:p>
          <a:p>
            <a:pPr lvl="1"/>
            <a:r>
              <a:rPr lang="en-US" sz="2000" dirty="0"/>
              <a:t>vs. DSEs for Accelerators – </a:t>
            </a:r>
            <a:r>
              <a:rPr lang="en-US" sz="2000" dirty="0" err="1"/>
              <a:t>HyperMapper</a:t>
            </a:r>
            <a:r>
              <a:rPr lang="en-US" sz="2000" dirty="0"/>
              <a:t> 2.0, </a:t>
            </a:r>
            <a:r>
              <a:rPr lang="en-US" sz="2000" dirty="0" err="1"/>
              <a:t>Confuciux</a:t>
            </a:r>
            <a:r>
              <a:rPr lang="en-US" sz="2000" dirty="0"/>
              <a:t>.</a:t>
            </a:r>
          </a:p>
        </p:txBody>
      </p:sp>
      <p:pic>
        <p:nvPicPr>
          <p:cNvPr id="7" name="Picture 6">
            <a:extLst>
              <a:ext uri="{FF2B5EF4-FFF2-40B4-BE49-F238E27FC236}">
                <a16:creationId xmlns:a16="http://schemas.microsoft.com/office/drawing/2014/main" id="{B6F5627F-78ED-4328-93DF-0CA51A8DF81B}"/>
              </a:ext>
            </a:extLst>
          </p:cNvPr>
          <p:cNvPicPr>
            <a:picLocks noChangeAspect="1"/>
          </p:cNvPicPr>
          <p:nvPr/>
        </p:nvPicPr>
        <p:blipFill>
          <a:blip r:embed="rId3"/>
          <a:stretch>
            <a:fillRect/>
          </a:stretch>
        </p:blipFill>
        <p:spPr>
          <a:xfrm>
            <a:off x="7301440" y="867591"/>
            <a:ext cx="4608770" cy="2828109"/>
          </a:xfrm>
          <a:prstGeom prst="rect">
            <a:avLst/>
          </a:prstGeom>
        </p:spPr>
      </p:pic>
      <p:sp>
        <p:nvSpPr>
          <p:cNvPr id="9" name="Content Placeholder 3">
            <a:extLst>
              <a:ext uri="{FF2B5EF4-FFF2-40B4-BE49-F238E27FC236}">
                <a16:creationId xmlns:a16="http://schemas.microsoft.com/office/drawing/2014/main" id="{55D14C37-C762-4BE9-B704-65CA3F2B5811}"/>
              </a:ext>
            </a:extLst>
          </p:cNvPr>
          <p:cNvSpPr txBox="1">
            <a:spLocks/>
          </p:cNvSpPr>
          <p:nvPr/>
        </p:nvSpPr>
        <p:spPr>
          <a:xfrm>
            <a:off x="6502400" y="3759381"/>
            <a:ext cx="5867399" cy="2475775"/>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Estimates of Costs (Cost Functions)</a:t>
            </a:r>
          </a:p>
          <a:p>
            <a:pPr lvl="1"/>
            <a:r>
              <a:rPr lang="en-US" sz="2000" dirty="0"/>
              <a:t>Latency, Energy: </a:t>
            </a:r>
            <a:r>
              <a:rPr lang="en-US" sz="2000" dirty="0" err="1"/>
              <a:t>dMazeRunner</a:t>
            </a:r>
            <a:r>
              <a:rPr lang="en-US" sz="2000" dirty="0"/>
              <a:t> [ESWEEK 2019]</a:t>
            </a:r>
          </a:p>
          <a:p>
            <a:pPr lvl="1"/>
            <a:r>
              <a:rPr lang="en-US" sz="2000" dirty="0"/>
              <a:t>Area, Power: </a:t>
            </a:r>
            <a:r>
              <a:rPr lang="en-US" sz="2000" dirty="0" err="1"/>
              <a:t>Accelergy</a:t>
            </a:r>
            <a:r>
              <a:rPr lang="en-US" sz="2000" dirty="0"/>
              <a:t> [ICCAD 2019]</a:t>
            </a:r>
          </a:p>
          <a:p>
            <a:r>
              <a:rPr lang="en-US" sz="2400" dirty="0"/>
              <a:t>Exploration Budget</a:t>
            </a:r>
          </a:p>
          <a:p>
            <a:pPr lvl="1"/>
            <a:r>
              <a:rPr lang="en-US" sz="2000" dirty="0"/>
              <a:t>Static: 2500 iterations (total candidates)</a:t>
            </a:r>
          </a:p>
          <a:p>
            <a:pPr lvl="1"/>
            <a:r>
              <a:rPr lang="en-US" sz="2000" dirty="0"/>
              <a:t>Dynamic: 100 iterations (total candidates)</a:t>
            </a:r>
          </a:p>
        </p:txBody>
      </p:sp>
    </p:spTree>
    <p:extLst>
      <p:ext uri="{BB962C8B-B14F-4D97-AF65-F5344CB8AC3E}">
        <p14:creationId xmlns:p14="http://schemas.microsoft.com/office/powerpoint/2010/main" val="30449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B66F-94E5-43BE-AF02-821D35728DFE}"/>
              </a:ext>
            </a:extLst>
          </p:cNvPr>
          <p:cNvSpPr>
            <a:spLocks noGrp="1"/>
          </p:cNvSpPr>
          <p:nvPr>
            <p:ph type="title"/>
          </p:nvPr>
        </p:nvSpPr>
        <p:spPr/>
        <p:txBody>
          <a:bodyPr/>
          <a:lstStyle/>
          <a:p>
            <a:r>
              <a:rPr lang="en-US" dirty="0"/>
              <a:t>Efficient HW/SW Codesigns Explored in Minutes</a:t>
            </a:r>
          </a:p>
        </p:txBody>
      </p:sp>
      <p:sp>
        <p:nvSpPr>
          <p:cNvPr id="3" name="Slide Number Placeholder 2">
            <a:extLst>
              <a:ext uri="{FF2B5EF4-FFF2-40B4-BE49-F238E27FC236}">
                <a16:creationId xmlns:a16="http://schemas.microsoft.com/office/drawing/2014/main" id="{976074D4-422B-4389-BDD7-41621379FE31}"/>
              </a:ext>
            </a:extLst>
          </p:cNvPr>
          <p:cNvSpPr>
            <a:spLocks noGrp="1"/>
          </p:cNvSpPr>
          <p:nvPr>
            <p:ph type="sldNum" sz="quarter" idx="12"/>
          </p:nvPr>
        </p:nvSpPr>
        <p:spPr/>
        <p:txBody>
          <a:bodyPr/>
          <a:lstStyle/>
          <a:p>
            <a:fld id="{86E00D81-A243-204E-9897-44BD133A87DB}" type="slidenum">
              <a:rPr lang="en-US" smtClean="0"/>
              <a:t>25</a:t>
            </a:fld>
            <a:endParaRPr lang="en-US" dirty="0"/>
          </a:p>
        </p:txBody>
      </p:sp>
      <p:sp>
        <p:nvSpPr>
          <p:cNvPr id="4" name="Content Placeholder 3">
            <a:extLst>
              <a:ext uri="{FF2B5EF4-FFF2-40B4-BE49-F238E27FC236}">
                <a16:creationId xmlns:a16="http://schemas.microsoft.com/office/drawing/2014/main" id="{9C7981F7-54D3-4E5F-AEB9-480D5095A365}"/>
              </a:ext>
            </a:extLst>
          </p:cNvPr>
          <p:cNvSpPr>
            <a:spLocks noGrp="1"/>
          </p:cNvSpPr>
          <p:nvPr>
            <p:ph sz="quarter" idx="1"/>
          </p:nvPr>
        </p:nvSpPr>
        <p:spPr>
          <a:xfrm>
            <a:off x="238242" y="951139"/>
            <a:ext cx="11687057" cy="1251781"/>
          </a:xfrm>
        </p:spPr>
        <p:txBody>
          <a:bodyPr>
            <a:normAutofit/>
          </a:bodyPr>
          <a:lstStyle/>
          <a:p>
            <a:r>
              <a:rPr lang="en-US" sz="2400" dirty="0"/>
              <a:t>For designing edge DNN accelerators, finds </a:t>
            </a:r>
            <a:r>
              <a:rPr lang="en-US" sz="2400" b="1" dirty="0"/>
              <a:t>~6X low latency edge DNN accelerators in 47X less iterations </a:t>
            </a:r>
            <a:r>
              <a:rPr lang="en-US" sz="2400" dirty="0"/>
              <a:t>(minutes vs. days--weeks; 36X lower search time)</a:t>
            </a:r>
          </a:p>
        </p:txBody>
      </p:sp>
      <p:pic>
        <p:nvPicPr>
          <p:cNvPr id="13" name="Picture 12">
            <a:extLst>
              <a:ext uri="{FF2B5EF4-FFF2-40B4-BE49-F238E27FC236}">
                <a16:creationId xmlns:a16="http://schemas.microsoft.com/office/drawing/2014/main" id="{BE3511A6-F919-DE0C-4180-E08D8B698820}"/>
              </a:ext>
            </a:extLst>
          </p:cNvPr>
          <p:cNvPicPr>
            <a:picLocks noChangeAspect="1"/>
          </p:cNvPicPr>
          <p:nvPr/>
        </p:nvPicPr>
        <p:blipFill rotWithShape="1">
          <a:blip r:embed="rId3"/>
          <a:srcRect r="5845" b="57317"/>
          <a:stretch/>
        </p:blipFill>
        <p:spPr>
          <a:xfrm>
            <a:off x="176238" y="1822987"/>
            <a:ext cx="11285496" cy="1547000"/>
          </a:xfrm>
          <a:prstGeom prst="rect">
            <a:avLst/>
          </a:prstGeom>
        </p:spPr>
      </p:pic>
      <p:pic>
        <p:nvPicPr>
          <p:cNvPr id="14" name="Picture 13">
            <a:extLst>
              <a:ext uri="{FF2B5EF4-FFF2-40B4-BE49-F238E27FC236}">
                <a16:creationId xmlns:a16="http://schemas.microsoft.com/office/drawing/2014/main" id="{E0D40C26-5296-BE1E-EE16-6341557D0C78}"/>
              </a:ext>
            </a:extLst>
          </p:cNvPr>
          <p:cNvPicPr>
            <a:picLocks noChangeAspect="1"/>
          </p:cNvPicPr>
          <p:nvPr/>
        </p:nvPicPr>
        <p:blipFill rotWithShape="1">
          <a:blip r:embed="rId4"/>
          <a:srcRect b="31811"/>
          <a:stretch/>
        </p:blipFill>
        <p:spPr>
          <a:xfrm>
            <a:off x="0" y="3282541"/>
            <a:ext cx="12277768" cy="1802292"/>
          </a:xfrm>
          <a:prstGeom prst="rect">
            <a:avLst/>
          </a:prstGeom>
        </p:spPr>
      </p:pic>
      <p:pic>
        <p:nvPicPr>
          <p:cNvPr id="15" name="Picture 14">
            <a:extLst>
              <a:ext uri="{FF2B5EF4-FFF2-40B4-BE49-F238E27FC236}">
                <a16:creationId xmlns:a16="http://schemas.microsoft.com/office/drawing/2014/main" id="{61676D46-57D7-748D-64B9-0FC43C387BB1}"/>
              </a:ext>
            </a:extLst>
          </p:cNvPr>
          <p:cNvPicPr>
            <a:picLocks noChangeAspect="1"/>
          </p:cNvPicPr>
          <p:nvPr/>
        </p:nvPicPr>
        <p:blipFill rotWithShape="1">
          <a:blip r:embed="rId3"/>
          <a:srcRect l="-35" t="42754" r="5880" b="36794"/>
          <a:stretch/>
        </p:blipFill>
        <p:spPr>
          <a:xfrm>
            <a:off x="-42884" y="5180225"/>
            <a:ext cx="11784310" cy="695733"/>
          </a:xfrm>
          <a:prstGeom prst="rect">
            <a:avLst/>
          </a:prstGeom>
        </p:spPr>
      </p:pic>
    </p:spTree>
    <p:extLst>
      <p:ext uri="{BB962C8B-B14F-4D97-AF65-F5344CB8AC3E}">
        <p14:creationId xmlns:p14="http://schemas.microsoft.com/office/powerpoint/2010/main" val="1919696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D31F-AC41-3E1B-BDE9-18623897B593}"/>
              </a:ext>
            </a:extLst>
          </p:cNvPr>
          <p:cNvSpPr>
            <a:spLocks noGrp="1"/>
          </p:cNvSpPr>
          <p:nvPr>
            <p:ph type="title"/>
          </p:nvPr>
        </p:nvSpPr>
        <p:spPr/>
        <p:txBody>
          <a:bodyPr/>
          <a:lstStyle/>
          <a:p>
            <a:r>
              <a:rPr lang="en-US" sz="4000" dirty="0"/>
              <a:t>Quick/Consistent Objective Reduction Over Iterations</a:t>
            </a:r>
          </a:p>
        </p:txBody>
      </p:sp>
      <p:sp>
        <p:nvSpPr>
          <p:cNvPr id="3" name="Slide Number Placeholder 2">
            <a:extLst>
              <a:ext uri="{FF2B5EF4-FFF2-40B4-BE49-F238E27FC236}">
                <a16:creationId xmlns:a16="http://schemas.microsoft.com/office/drawing/2014/main" id="{D1AAE7BD-97C0-6E33-A786-EB0FD57696E1}"/>
              </a:ext>
            </a:extLst>
          </p:cNvPr>
          <p:cNvSpPr>
            <a:spLocks noGrp="1"/>
          </p:cNvSpPr>
          <p:nvPr>
            <p:ph type="sldNum" sz="quarter" idx="12"/>
          </p:nvPr>
        </p:nvSpPr>
        <p:spPr/>
        <p:txBody>
          <a:bodyPr/>
          <a:lstStyle/>
          <a:p>
            <a:fld id="{86E00D81-A243-204E-9897-44BD133A87DB}" type="slidenum">
              <a:rPr lang="en-US" smtClean="0"/>
              <a:t>26</a:t>
            </a:fld>
            <a:endParaRPr lang="en-US" dirty="0"/>
          </a:p>
        </p:txBody>
      </p:sp>
      <p:sp>
        <p:nvSpPr>
          <p:cNvPr id="70" name="TextBox 69">
            <a:extLst>
              <a:ext uri="{FF2B5EF4-FFF2-40B4-BE49-F238E27FC236}">
                <a16:creationId xmlns:a16="http://schemas.microsoft.com/office/drawing/2014/main" id="{2234924C-3B64-41D9-396C-9DCDCA5262A7}"/>
              </a:ext>
            </a:extLst>
          </p:cNvPr>
          <p:cNvSpPr txBox="1"/>
          <p:nvPr/>
        </p:nvSpPr>
        <p:spPr>
          <a:xfrm>
            <a:off x="9511129" y="1271369"/>
            <a:ext cx="2651124" cy="2677656"/>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At every acquisition, Explainable-DSE reduces objective by 30% vs ~1% by non-explainable DSEs</a:t>
            </a:r>
          </a:p>
        </p:txBody>
      </p:sp>
      <p:grpSp>
        <p:nvGrpSpPr>
          <p:cNvPr id="8" name="Group 7">
            <a:extLst>
              <a:ext uri="{FF2B5EF4-FFF2-40B4-BE49-F238E27FC236}">
                <a16:creationId xmlns:a16="http://schemas.microsoft.com/office/drawing/2014/main" id="{E3A3EC0D-F3CE-4398-AE3F-8E5C81B651E9}"/>
              </a:ext>
            </a:extLst>
          </p:cNvPr>
          <p:cNvGrpSpPr/>
          <p:nvPr/>
        </p:nvGrpSpPr>
        <p:grpSpPr>
          <a:xfrm>
            <a:off x="245719" y="958829"/>
            <a:ext cx="10794546" cy="5419960"/>
            <a:chOff x="245719" y="958829"/>
            <a:chExt cx="10794546" cy="5419960"/>
          </a:xfrm>
        </p:grpSpPr>
        <p:pic>
          <p:nvPicPr>
            <p:cNvPr id="68" name="Picture 67">
              <a:extLst>
                <a:ext uri="{FF2B5EF4-FFF2-40B4-BE49-F238E27FC236}">
                  <a16:creationId xmlns:a16="http://schemas.microsoft.com/office/drawing/2014/main" id="{B9F4D498-0BD2-078B-4D44-5CE22F82D8C3}"/>
                </a:ext>
              </a:extLst>
            </p:cNvPr>
            <p:cNvPicPr>
              <a:picLocks noChangeAspect="1"/>
            </p:cNvPicPr>
            <p:nvPr/>
          </p:nvPicPr>
          <p:blipFill rotWithShape="1">
            <a:blip r:embed="rId3"/>
            <a:srcRect l="35435" b="21004"/>
            <a:stretch/>
          </p:blipFill>
          <p:spPr>
            <a:xfrm>
              <a:off x="245719" y="958829"/>
              <a:ext cx="9265410" cy="4222772"/>
            </a:xfrm>
            <a:prstGeom prst="rect">
              <a:avLst/>
            </a:prstGeom>
          </p:spPr>
        </p:pic>
        <p:pic>
          <p:nvPicPr>
            <p:cNvPr id="4" name="Picture 3">
              <a:extLst>
                <a:ext uri="{FF2B5EF4-FFF2-40B4-BE49-F238E27FC236}">
                  <a16:creationId xmlns:a16="http://schemas.microsoft.com/office/drawing/2014/main" id="{BD276095-4FF6-19BE-596B-AB968C85321A}"/>
                </a:ext>
              </a:extLst>
            </p:cNvPr>
            <p:cNvPicPr>
              <a:picLocks noChangeAspect="1"/>
            </p:cNvPicPr>
            <p:nvPr/>
          </p:nvPicPr>
          <p:blipFill rotWithShape="1">
            <a:blip r:embed="rId3"/>
            <a:srcRect l="35435" t="78843"/>
            <a:stretch/>
          </p:blipFill>
          <p:spPr>
            <a:xfrm>
              <a:off x="1774855" y="5247861"/>
              <a:ext cx="9265410" cy="1130928"/>
            </a:xfrm>
            <a:prstGeom prst="rect">
              <a:avLst/>
            </a:prstGeom>
          </p:spPr>
        </p:pic>
        <p:pic>
          <p:nvPicPr>
            <p:cNvPr id="5" name="Picture 4">
              <a:extLst>
                <a:ext uri="{FF2B5EF4-FFF2-40B4-BE49-F238E27FC236}">
                  <a16:creationId xmlns:a16="http://schemas.microsoft.com/office/drawing/2014/main" id="{ECB66373-7BE3-AF7D-BED4-962E40405F6F}"/>
                </a:ext>
              </a:extLst>
            </p:cNvPr>
            <p:cNvPicPr>
              <a:picLocks noChangeAspect="1"/>
            </p:cNvPicPr>
            <p:nvPr/>
          </p:nvPicPr>
          <p:blipFill rotWithShape="1">
            <a:blip r:embed="rId4"/>
            <a:srcRect l="-35" t="42754" r="89259" b="36112"/>
            <a:stretch/>
          </p:blipFill>
          <p:spPr>
            <a:xfrm>
              <a:off x="369254" y="5256375"/>
              <a:ext cx="1564961" cy="834180"/>
            </a:xfrm>
            <a:prstGeom prst="rect">
              <a:avLst/>
            </a:prstGeom>
          </p:spPr>
        </p:pic>
      </p:grpSp>
      <p:cxnSp>
        <p:nvCxnSpPr>
          <p:cNvPr id="7" name="Straight Connector 6">
            <a:extLst>
              <a:ext uri="{FF2B5EF4-FFF2-40B4-BE49-F238E27FC236}">
                <a16:creationId xmlns:a16="http://schemas.microsoft.com/office/drawing/2014/main" id="{DD52ADB3-8E10-646F-846C-DE3DA7479C33}"/>
              </a:ext>
            </a:extLst>
          </p:cNvPr>
          <p:cNvCxnSpPr/>
          <p:nvPr/>
        </p:nvCxnSpPr>
        <p:spPr>
          <a:xfrm>
            <a:off x="583096" y="5779507"/>
            <a:ext cx="10457169" cy="0"/>
          </a:xfrm>
          <a:prstGeom prst="line">
            <a:avLst/>
          </a:prstGeom>
          <a:ln>
            <a:solidFill>
              <a:schemeClr val="bg1">
                <a:lumMod val="75000"/>
              </a:schemeClr>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35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1B7F-54E0-1722-1A99-38F2DCCE9A95}"/>
              </a:ext>
            </a:extLst>
          </p:cNvPr>
          <p:cNvSpPr>
            <a:spLocks noGrp="1"/>
          </p:cNvSpPr>
          <p:nvPr>
            <p:ph type="title"/>
          </p:nvPr>
        </p:nvSpPr>
        <p:spPr>
          <a:xfrm>
            <a:off x="0" y="0"/>
            <a:ext cx="12192000" cy="816610"/>
          </a:xfrm>
        </p:spPr>
        <p:txBody>
          <a:bodyPr anchor="b">
            <a:normAutofit/>
          </a:bodyPr>
          <a:lstStyle/>
          <a:p>
            <a:pPr>
              <a:lnSpc>
                <a:spcPct val="90000"/>
              </a:lnSpc>
            </a:pPr>
            <a:r>
              <a:rPr lang="en-US" sz="3700"/>
              <a:t>Constraints-Aware DSE Majorly Explores Feasible Solutions</a:t>
            </a:r>
          </a:p>
        </p:txBody>
      </p:sp>
      <p:sp>
        <p:nvSpPr>
          <p:cNvPr id="3" name="Slide Number Placeholder 2">
            <a:extLst>
              <a:ext uri="{FF2B5EF4-FFF2-40B4-BE49-F238E27FC236}">
                <a16:creationId xmlns:a16="http://schemas.microsoft.com/office/drawing/2014/main" id="{627DCCE6-D0F3-707B-893E-AEAAF1A28975}"/>
              </a:ext>
            </a:extLst>
          </p:cNvPr>
          <p:cNvSpPr>
            <a:spLocks noGrp="1"/>
          </p:cNvSpPr>
          <p:nvPr>
            <p:ph type="sldNum" sz="quarter" idx="12"/>
          </p:nvPr>
        </p:nvSpPr>
        <p:spPr>
          <a:xfrm>
            <a:off x="886950" y="6338389"/>
            <a:ext cx="1261164" cy="365760"/>
          </a:xfrm>
        </p:spPr>
        <p:txBody>
          <a:bodyPr>
            <a:normAutofit/>
          </a:bodyPr>
          <a:lstStyle/>
          <a:p>
            <a:pPr>
              <a:spcAft>
                <a:spcPts val="600"/>
              </a:spcAft>
            </a:pPr>
            <a:fld id="{86E00D81-A243-204E-9897-44BD133A87DB}" type="slidenum">
              <a:rPr lang="en-US" smtClean="0"/>
              <a:pPr>
                <a:spcAft>
                  <a:spcPts val="600"/>
                </a:spcAft>
              </a:pPr>
              <a:t>27</a:t>
            </a:fld>
            <a:endParaRPr lang="en-US"/>
          </a:p>
        </p:txBody>
      </p:sp>
      <p:sp>
        <p:nvSpPr>
          <p:cNvPr id="10" name="Content Placeholder 3">
            <a:extLst>
              <a:ext uri="{FF2B5EF4-FFF2-40B4-BE49-F238E27FC236}">
                <a16:creationId xmlns:a16="http://schemas.microsoft.com/office/drawing/2014/main" id="{1A24FA84-DA92-9081-CCCD-C526F7B2AC20}"/>
              </a:ext>
            </a:extLst>
          </p:cNvPr>
          <p:cNvSpPr>
            <a:spLocks noGrp="1"/>
          </p:cNvSpPr>
          <p:nvPr>
            <p:ph sz="quarter" idx="1"/>
          </p:nvPr>
        </p:nvSpPr>
        <p:spPr>
          <a:xfrm>
            <a:off x="157507" y="4165600"/>
            <a:ext cx="11508922" cy="1659708"/>
          </a:xfrm>
        </p:spPr>
        <p:txBody>
          <a:bodyPr/>
          <a:lstStyle/>
          <a:p>
            <a:r>
              <a:rPr lang="en-US" sz="2400" dirty="0">
                <a:latin typeface="Candara" pitchFamily="34" charset="0"/>
              </a:rPr>
              <a:t>Most acquisitions by Explainable-DSE met area and power constraints (~90%), as compared to non-explainable techniques (~20% on averag</a:t>
            </a:r>
            <a:r>
              <a:rPr lang="en-US" sz="2400" dirty="0"/>
              <a:t>e; 50% for constrained RL</a:t>
            </a:r>
            <a:r>
              <a:rPr lang="en-US" sz="2400" dirty="0">
                <a:latin typeface="Candara" pitchFamily="34" charset="0"/>
              </a:rPr>
              <a:t>). </a:t>
            </a:r>
          </a:p>
          <a:p>
            <a:r>
              <a:rPr lang="en-US" sz="2400" dirty="0">
                <a:latin typeface="Candara" pitchFamily="34" charset="0"/>
              </a:rPr>
              <a:t>Solutions obtained by all but Explainable-DSE mostly did not meet tight throughput requirements (~15% vs.  &lt; 1%).</a:t>
            </a:r>
          </a:p>
        </p:txBody>
      </p:sp>
      <p:grpSp>
        <p:nvGrpSpPr>
          <p:cNvPr id="11" name="Group 10">
            <a:extLst>
              <a:ext uri="{FF2B5EF4-FFF2-40B4-BE49-F238E27FC236}">
                <a16:creationId xmlns:a16="http://schemas.microsoft.com/office/drawing/2014/main" id="{0026113E-2912-8EA4-70C2-728C8F150332}"/>
              </a:ext>
            </a:extLst>
          </p:cNvPr>
          <p:cNvGrpSpPr/>
          <p:nvPr/>
        </p:nvGrpSpPr>
        <p:grpSpPr>
          <a:xfrm>
            <a:off x="157507" y="1032692"/>
            <a:ext cx="11508922" cy="3008176"/>
            <a:chOff x="157507" y="1032692"/>
            <a:chExt cx="11508922" cy="3008176"/>
          </a:xfrm>
        </p:grpSpPr>
        <p:pic>
          <p:nvPicPr>
            <p:cNvPr id="7" name="Picture 6" descr="A screenshot of a computer&#10;&#10;Description automatically generated with low confidence">
              <a:extLst>
                <a:ext uri="{FF2B5EF4-FFF2-40B4-BE49-F238E27FC236}">
                  <a16:creationId xmlns:a16="http://schemas.microsoft.com/office/drawing/2014/main" id="{63A0118C-C6EE-F12B-7E5F-ABAFB65C4025}"/>
                </a:ext>
              </a:extLst>
            </p:cNvPr>
            <p:cNvPicPr>
              <a:picLocks noChangeAspect="1"/>
            </p:cNvPicPr>
            <p:nvPr/>
          </p:nvPicPr>
          <p:blipFill>
            <a:blip r:embed="rId3"/>
            <a:stretch>
              <a:fillRect/>
            </a:stretch>
          </p:blipFill>
          <p:spPr>
            <a:xfrm>
              <a:off x="157507" y="1032692"/>
              <a:ext cx="11508922" cy="2883444"/>
            </a:xfrm>
            <a:prstGeom prst="rect">
              <a:avLst/>
            </a:prstGeom>
            <a:noFill/>
          </p:spPr>
        </p:pic>
        <p:sp>
          <p:nvSpPr>
            <p:cNvPr id="4" name="TextBox 3">
              <a:extLst>
                <a:ext uri="{FF2B5EF4-FFF2-40B4-BE49-F238E27FC236}">
                  <a16:creationId xmlns:a16="http://schemas.microsoft.com/office/drawing/2014/main" id="{9973A257-70F9-312B-45F5-E13E9079056F}"/>
                </a:ext>
              </a:extLst>
            </p:cNvPr>
            <p:cNvSpPr txBox="1"/>
            <p:nvPr/>
          </p:nvSpPr>
          <p:spPr>
            <a:xfrm>
              <a:off x="1895062" y="3579203"/>
              <a:ext cx="859531"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FixDF</a:t>
              </a:r>
              <a:endParaRPr lang="en-US"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191098F-FA07-0943-4A3E-8F833200648E}"/>
                </a:ext>
              </a:extLst>
            </p:cNvPr>
            <p:cNvSpPr txBox="1"/>
            <p:nvPr/>
          </p:nvSpPr>
          <p:spPr>
            <a:xfrm>
              <a:off x="4558750" y="3579203"/>
              <a:ext cx="859531"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FixDF</a:t>
              </a:r>
              <a:endParaRPr lang="en-US"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D4C8E6-8DBD-AC65-909F-00242E6AE800}"/>
                </a:ext>
              </a:extLst>
            </p:cNvPr>
            <p:cNvSpPr txBox="1"/>
            <p:nvPr/>
          </p:nvSpPr>
          <p:spPr>
            <a:xfrm>
              <a:off x="5422397" y="3567067"/>
              <a:ext cx="859531"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FixDF</a:t>
              </a:r>
              <a:endParaRPr lang="en-US"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AC0A0CA-30B9-E654-0369-9DD7A81E00AB}"/>
                </a:ext>
              </a:extLst>
            </p:cNvPr>
            <p:cNvSpPr txBox="1"/>
            <p:nvPr/>
          </p:nvSpPr>
          <p:spPr>
            <a:xfrm>
              <a:off x="6241773" y="3579203"/>
              <a:ext cx="859531"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FixDF</a:t>
              </a:r>
              <a:endParaRPr lang="en-US" sz="2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37CEB66-8E6F-2E27-EF16-2A5D06EA66BC}"/>
                </a:ext>
              </a:extLst>
            </p:cNvPr>
            <p:cNvSpPr txBox="1"/>
            <p:nvPr/>
          </p:nvSpPr>
          <p:spPr>
            <a:xfrm>
              <a:off x="8839200" y="3567066"/>
              <a:ext cx="859531" cy="461665"/>
            </a:xfrm>
            <a:prstGeom prst="rect">
              <a:avLst/>
            </a:prstGeom>
            <a:noFill/>
          </p:spPr>
          <p:txBody>
            <a:bodyPr wrap="none" rtlCol="0">
              <a:spAutoFit/>
            </a:bodyPr>
            <a:lstStyle/>
            <a:p>
              <a:r>
                <a:rPr lang="en-US" sz="2400" dirty="0" err="1">
                  <a:latin typeface="Calibri" panose="020F0502020204030204" pitchFamily="34" charset="0"/>
                  <a:cs typeface="Calibri" panose="020F0502020204030204" pitchFamily="34" charset="0"/>
                </a:rPr>
                <a:t>FixDF</a:t>
              </a:r>
              <a:endParaRPr lang="en-US" sz="24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149689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082B-CF7F-C50C-63A6-791175563DB3}"/>
              </a:ext>
            </a:extLst>
          </p:cNvPr>
          <p:cNvSpPr>
            <a:spLocks noGrp="1"/>
          </p:cNvSpPr>
          <p:nvPr>
            <p:ph type="title"/>
          </p:nvPr>
        </p:nvSpPr>
        <p:spPr/>
        <p:txBody>
          <a:bodyPr/>
          <a:lstStyle/>
          <a:p>
            <a:r>
              <a:rPr lang="en-US" dirty="0"/>
              <a:t>Runtime DSE Capabilities</a:t>
            </a:r>
          </a:p>
        </p:txBody>
      </p:sp>
      <p:sp>
        <p:nvSpPr>
          <p:cNvPr id="3" name="Slide Number Placeholder 2">
            <a:extLst>
              <a:ext uri="{FF2B5EF4-FFF2-40B4-BE49-F238E27FC236}">
                <a16:creationId xmlns:a16="http://schemas.microsoft.com/office/drawing/2014/main" id="{2074FD66-9DB2-635D-B81C-9F41BC259E0C}"/>
              </a:ext>
            </a:extLst>
          </p:cNvPr>
          <p:cNvSpPr>
            <a:spLocks noGrp="1"/>
          </p:cNvSpPr>
          <p:nvPr>
            <p:ph type="sldNum" sz="quarter" idx="12"/>
          </p:nvPr>
        </p:nvSpPr>
        <p:spPr/>
        <p:txBody>
          <a:bodyPr/>
          <a:lstStyle/>
          <a:p>
            <a:fld id="{86E00D81-A243-204E-9897-44BD133A87DB}" type="slidenum">
              <a:rPr lang="en-US" smtClean="0"/>
              <a:t>28</a:t>
            </a:fld>
            <a:endParaRPr lang="en-US" dirty="0"/>
          </a:p>
        </p:txBody>
      </p:sp>
      <p:pic>
        <p:nvPicPr>
          <p:cNvPr id="6" name="Picture 5">
            <a:extLst>
              <a:ext uri="{FF2B5EF4-FFF2-40B4-BE49-F238E27FC236}">
                <a16:creationId xmlns:a16="http://schemas.microsoft.com/office/drawing/2014/main" id="{0B3DEE56-6B84-7536-9841-65629ACB4D04}"/>
              </a:ext>
            </a:extLst>
          </p:cNvPr>
          <p:cNvPicPr>
            <a:picLocks noChangeAspect="1"/>
          </p:cNvPicPr>
          <p:nvPr/>
        </p:nvPicPr>
        <p:blipFill>
          <a:blip r:embed="rId3"/>
          <a:stretch>
            <a:fillRect/>
          </a:stretch>
        </p:blipFill>
        <p:spPr>
          <a:xfrm>
            <a:off x="321547" y="1408167"/>
            <a:ext cx="11264202" cy="3287516"/>
          </a:xfrm>
          <a:prstGeom prst="rect">
            <a:avLst/>
          </a:prstGeom>
        </p:spPr>
      </p:pic>
    </p:spTree>
    <p:extLst>
      <p:ext uri="{BB962C8B-B14F-4D97-AF65-F5344CB8AC3E}">
        <p14:creationId xmlns:p14="http://schemas.microsoft.com/office/powerpoint/2010/main" val="82545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20FB-B1D9-4B01-9A77-1AF898B18777}"/>
              </a:ext>
            </a:extLst>
          </p:cNvPr>
          <p:cNvSpPr>
            <a:spLocks noGrp="1"/>
          </p:cNvSpPr>
          <p:nvPr>
            <p:ph type="title"/>
          </p:nvPr>
        </p:nvSpPr>
        <p:spPr/>
        <p:txBody>
          <a:bodyPr/>
          <a:lstStyle/>
          <a:p>
            <a:r>
              <a:rPr lang="en-US" sz="4000" dirty="0"/>
              <a:t>Conclusions: </a:t>
            </a:r>
            <a:r>
              <a:rPr lang="en-US" sz="4000" b="1" dirty="0"/>
              <a:t>Know what designs you explore and why!</a:t>
            </a:r>
            <a:endParaRPr lang="en-US" sz="4000" dirty="0"/>
          </a:p>
        </p:txBody>
      </p:sp>
      <p:sp>
        <p:nvSpPr>
          <p:cNvPr id="3" name="Slide Number Placeholder 2">
            <a:extLst>
              <a:ext uri="{FF2B5EF4-FFF2-40B4-BE49-F238E27FC236}">
                <a16:creationId xmlns:a16="http://schemas.microsoft.com/office/drawing/2014/main" id="{3CB898AA-1189-464E-8A66-1691C6D3B91F}"/>
              </a:ext>
            </a:extLst>
          </p:cNvPr>
          <p:cNvSpPr>
            <a:spLocks noGrp="1"/>
          </p:cNvSpPr>
          <p:nvPr>
            <p:ph type="sldNum" sz="quarter" idx="12"/>
          </p:nvPr>
        </p:nvSpPr>
        <p:spPr/>
        <p:txBody>
          <a:bodyPr/>
          <a:lstStyle/>
          <a:p>
            <a:fld id="{86E00D81-A243-204E-9897-44BD133A87DB}" type="slidenum">
              <a:rPr lang="en-US" smtClean="0"/>
              <a:t>29</a:t>
            </a:fld>
            <a:endParaRPr lang="en-US" dirty="0"/>
          </a:p>
        </p:txBody>
      </p:sp>
      <p:sp>
        <p:nvSpPr>
          <p:cNvPr id="4" name="Content Placeholder 3">
            <a:extLst>
              <a:ext uri="{FF2B5EF4-FFF2-40B4-BE49-F238E27FC236}">
                <a16:creationId xmlns:a16="http://schemas.microsoft.com/office/drawing/2014/main" id="{6E4AADA9-6FB1-4A6B-8B76-CAFA6E1C412C}"/>
              </a:ext>
            </a:extLst>
          </p:cNvPr>
          <p:cNvSpPr>
            <a:spLocks noGrp="1"/>
          </p:cNvSpPr>
          <p:nvPr>
            <p:ph sz="quarter" idx="1"/>
          </p:nvPr>
        </p:nvSpPr>
        <p:spPr>
          <a:xfrm>
            <a:off x="157507" y="994591"/>
            <a:ext cx="11508922" cy="5190309"/>
          </a:xfrm>
        </p:spPr>
        <p:txBody>
          <a:bodyPr>
            <a:normAutofit/>
          </a:bodyPr>
          <a:lstStyle/>
          <a:p>
            <a:r>
              <a:rPr lang="en-US" dirty="0"/>
              <a:t>Black-box DSE cannot </a:t>
            </a:r>
            <a:r>
              <a:rPr lang="en-US" b="1" dirty="0"/>
              <a:t>explain why solutions incur high costs</a:t>
            </a:r>
            <a:r>
              <a:rPr lang="en-US" dirty="0"/>
              <a:t> and underlying inefficiencies or goodness of potential configurations to try.</a:t>
            </a:r>
          </a:p>
          <a:p>
            <a:r>
              <a:rPr lang="en-US" b="1" dirty="0"/>
              <a:t>Explainability can be enabled with bottleneck analysis</a:t>
            </a:r>
            <a:r>
              <a:rPr lang="en-US" dirty="0"/>
              <a:t> of costs and gray-box estimations for improving the costs.</a:t>
            </a:r>
          </a:p>
          <a:p>
            <a:r>
              <a:rPr lang="en-US" dirty="0"/>
              <a:t>Proposed </a:t>
            </a:r>
            <a:r>
              <a:rPr lang="en-US" b="1" dirty="0"/>
              <a:t>API allows embedding domain-specific bottleneck models</a:t>
            </a:r>
            <a:r>
              <a:rPr lang="en-US" dirty="0"/>
              <a:t> for a highly effective and systematic DSE.</a:t>
            </a:r>
          </a:p>
          <a:p>
            <a:r>
              <a:rPr lang="en-US" dirty="0"/>
              <a:t>The DSE </a:t>
            </a:r>
            <a:r>
              <a:rPr lang="en-US" b="1" dirty="0"/>
              <a:t>addresses diverse bottlenecks in multi-workload executions</a:t>
            </a:r>
            <a:r>
              <a:rPr lang="en-US" dirty="0"/>
              <a:t> by aggregating mitigation predictions.</a:t>
            </a:r>
          </a:p>
          <a:p>
            <a:r>
              <a:rPr lang="en-US" b="1" dirty="0"/>
              <a:t>Compiler-aware DSE</a:t>
            </a:r>
            <a:r>
              <a:rPr lang="en-US" dirty="0"/>
              <a:t> can enable </a:t>
            </a:r>
            <a:r>
              <a:rPr lang="en-US" b="1" dirty="0"/>
              <a:t>tightly coupled HW/SW codesign</a:t>
            </a:r>
            <a:r>
              <a:rPr lang="en-US" dirty="0"/>
              <a:t>.</a:t>
            </a:r>
          </a:p>
          <a:p>
            <a:r>
              <a:rPr lang="en-US" dirty="0"/>
              <a:t>Explainable-DSE with bottleneck mitigations helps find even an </a:t>
            </a:r>
            <a:r>
              <a:rPr lang="en-US" b="1" dirty="0"/>
              <a:t>order of magnitude efficient solutions at runtime</a:t>
            </a:r>
            <a:r>
              <a:rPr lang="en-US" dirty="0"/>
              <a:t> (minutes vs. days– weeks).</a:t>
            </a:r>
          </a:p>
        </p:txBody>
      </p:sp>
    </p:spTree>
    <p:extLst>
      <p:ext uri="{BB962C8B-B14F-4D97-AF65-F5344CB8AC3E}">
        <p14:creationId xmlns:p14="http://schemas.microsoft.com/office/powerpoint/2010/main" val="187070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4C73-6AFC-E2B1-1E86-485306DB19EB}"/>
              </a:ext>
            </a:extLst>
          </p:cNvPr>
          <p:cNvSpPr>
            <a:spLocks noGrp="1"/>
          </p:cNvSpPr>
          <p:nvPr>
            <p:ph type="title"/>
          </p:nvPr>
        </p:nvSpPr>
        <p:spPr/>
        <p:txBody>
          <a:bodyPr/>
          <a:lstStyle/>
          <a:p>
            <a:r>
              <a:rPr lang="en-US" dirty="0"/>
              <a:t>Related Recent Works</a:t>
            </a:r>
          </a:p>
        </p:txBody>
      </p:sp>
      <p:sp>
        <p:nvSpPr>
          <p:cNvPr id="3" name="Slide Number Placeholder 2">
            <a:extLst>
              <a:ext uri="{FF2B5EF4-FFF2-40B4-BE49-F238E27FC236}">
                <a16:creationId xmlns:a16="http://schemas.microsoft.com/office/drawing/2014/main" id="{53F37FF6-B7A7-EA21-A4FB-BA0557C3AEE8}"/>
              </a:ext>
            </a:extLst>
          </p:cNvPr>
          <p:cNvSpPr>
            <a:spLocks noGrp="1"/>
          </p:cNvSpPr>
          <p:nvPr>
            <p:ph type="sldNum" sz="quarter" idx="12"/>
          </p:nvPr>
        </p:nvSpPr>
        <p:spPr/>
        <p:txBody>
          <a:bodyPr/>
          <a:lstStyle/>
          <a:p>
            <a:fld id="{86E00D81-A243-204E-9897-44BD133A87DB}" type="slidenum">
              <a:rPr lang="en-US" smtClean="0"/>
              <a:t>3</a:t>
            </a:fld>
            <a:endParaRPr lang="en-US" dirty="0"/>
          </a:p>
        </p:txBody>
      </p:sp>
      <p:pic>
        <p:nvPicPr>
          <p:cNvPr id="6" name="Picture 5">
            <a:extLst>
              <a:ext uri="{FF2B5EF4-FFF2-40B4-BE49-F238E27FC236}">
                <a16:creationId xmlns:a16="http://schemas.microsoft.com/office/drawing/2014/main" id="{41192A25-4A1C-0972-375F-567FEAFFB2E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227320" y="575939"/>
            <a:ext cx="6812280" cy="2671483"/>
          </a:xfrm>
          <a:prstGeom prst="rect">
            <a:avLst/>
          </a:prstGeom>
        </p:spPr>
      </p:pic>
      <p:sp>
        <p:nvSpPr>
          <p:cNvPr id="7" name="TextBox 6">
            <a:extLst>
              <a:ext uri="{FF2B5EF4-FFF2-40B4-BE49-F238E27FC236}">
                <a16:creationId xmlns:a16="http://schemas.microsoft.com/office/drawing/2014/main" id="{D44876D1-3D64-6299-99C9-934CA6823202}"/>
              </a:ext>
            </a:extLst>
          </p:cNvPr>
          <p:cNvSpPr txBox="1"/>
          <p:nvPr/>
        </p:nvSpPr>
        <p:spPr>
          <a:xfrm>
            <a:off x="5379720" y="3288510"/>
            <a:ext cx="5748369" cy="707886"/>
          </a:xfrm>
          <a:prstGeom prst="rect">
            <a:avLst/>
          </a:prstGeom>
          <a:noFill/>
        </p:spPr>
        <p:txBody>
          <a:bodyPr wrap="none" rtlCol="0">
            <a:spAutoFit/>
          </a:bodyPr>
          <a:lstStyle/>
          <a:p>
            <a:pPr algn="ctr"/>
            <a:r>
              <a:rPr lang="en-US" sz="2000" b="1" dirty="0" err="1">
                <a:latin typeface="Calibri" panose="020F0502020204030204" pitchFamily="34" charset="0"/>
                <a:cs typeface="Calibri" panose="020F0502020204030204" pitchFamily="34" charset="0"/>
              </a:rPr>
              <a:t>dMazeRunner</a:t>
            </a:r>
            <a:r>
              <a:rPr lang="en-US" sz="2000" b="1" dirty="0">
                <a:latin typeface="Calibri" panose="020F0502020204030204" pitchFamily="34" charset="0"/>
                <a:cs typeface="Calibri" panose="020F0502020204030204" pitchFamily="34" charset="0"/>
              </a:rPr>
              <a:t> [CODES+ISSS, TECS, ESWEEK’19]</a:t>
            </a:r>
            <a:br>
              <a:rPr lang="en-US" sz="2000" b="1"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Efficient Full-DNN Mapping Optimizations in Seconds.</a:t>
            </a:r>
          </a:p>
        </p:txBody>
      </p:sp>
      <p:pic>
        <p:nvPicPr>
          <p:cNvPr id="9" name="Picture 8">
            <a:extLst>
              <a:ext uri="{FF2B5EF4-FFF2-40B4-BE49-F238E27FC236}">
                <a16:creationId xmlns:a16="http://schemas.microsoft.com/office/drawing/2014/main" id="{C33CC53C-138F-1AAB-B6AB-D603F643A00A}"/>
              </a:ext>
            </a:extLst>
          </p:cNvPr>
          <p:cNvPicPr>
            <a:picLocks noChangeAspect="1"/>
          </p:cNvPicPr>
          <p:nvPr/>
        </p:nvPicPr>
        <p:blipFill>
          <a:blip r:embed="rId4"/>
          <a:stretch>
            <a:fillRect/>
          </a:stretch>
        </p:blipFill>
        <p:spPr>
          <a:xfrm>
            <a:off x="131399" y="1173277"/>
            <a:ext cx="4817201" cy="1476806"/>
          </a:xfrm>
          <a:prstGeom prst="rect">
            <a:avLst/>
          </a:prstGeom>
        </p:spPr>
      </p:pic>
      <p:sp>
        <p:nvSpPr>
          <p:cNvPr id="10" name="TextBox 9">
            <a:extLst>
              <a:ext uri="{FF2B5EF4-FFF2-40B4-BE49-F238E27FC236}">
                <a16:creationId xmlns:a16="http://schemas.microsoft.com/office/drawing/2014/main" id="{D30CB744-ADB1-82F7-1C14-D8BCEF0A9E07}"/>
              </a:ext>
            </a:extLst>
          </p:cNvPr>
          <p:cNvSpPr txBox="1"/>
          <p:nvPr/>
        </p:nvSpPr>
        <p:spPr>
          <a:xfrm>
            <a:off x="111974" y="2908049"/>
            <a:ext cx="4634730" cy="1015663"/>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[Proceedings of the IEEE ’21]</a:t>
            </a:r>
            <a:br>
              <a:rPr lang="en-US" sz="2000" b="1"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Efficient Sparse Tensor Processing at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Circuits-Architecture-Mapping-Model level</a:t>
            </a:r>
          </a:p>
        </p:txBody>
      </p:sp>
      <p:pic>
        <p:nvPicPr>
          <p:cNvPr id="12" name="Picture 11">
            <a:extLst>
              <a:ext uri="{FF2B5EF4-FFF2-40B4-BE49-F238E27FC236}">
                <a16:creationId xmlns:a16="http://schemas.microsoft.com/office/drawing/2014/main" id="{06A85DAF-89DC-E995-7EC0-57DC6B11834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85219" y="3950676"/>
            <a:ext cx="8401050" cy="2419350"/>
          </a:xfrm>
          <a:prstGeom prst="rect">
            <a:avLst/>
          </a:prstGeom>
        </p:spPr>
      </p:pic>
      <p:sp>
        <p:nvSpPr>
          <p:cNvPr id="14" name="TextBox 13">
            <a:extLst>
              <a:ext uri="{FF2B5EF4-FFF2-40B4-BE49-F238E27FC236}">
                <a16:creationId xmlns:a16="http://schemas.microsoft.com/office/drawing/2014/main" id="{B07420C9-75E4-A14E-F815-9922FE8C5698}"/>
              </a:ext>
            </a:extLst>
          </p:cNvPr>
          <p:cNvSpPr txBox="1"/>
          <p:nvPr/>
        </p:nvSpPr>
        <p:spPr>
          <a:xfrm>
            <a:off x="8724900" y="4411299"/>
            <a:ext cx="3390900" cy="1323439"/>
          </a:xfrm>
          <a:prstGeom prst="rect">
            <a:avLst/>
          </a:prstGeom>
          <a:noFill/>
        </p:spPr>
        <p:txBody>
          <a:bodyPr wrap="square">
            <a:spAutoFit/>
          </a:bodyPr>
          <a:lstStyle/>
          <a:p>
            <a:pPr algn="ctr"/>
            <a:r>
              <a:rPr lang="en-US" sz="2000" dirty="0">
                <a:latin typeface="Calibri" panose="020F0502020204030204" pitchFamily="34" charset="0"/>
                <a:cs typeface="Calibri" panose="020F0502020204030204" pitchFamily="34" charset="0"/>
              </a:rPr>
              <a:t>Agile Design Methodology for Efficient ML Systems</a:t>
            </a:r>
            <a:br>
              <a:rPr lang="en-US" sz="2000"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[VTS’22, LATTE ’22,</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SRC AIHW Project]</a:t>
            </a:r>
          </a:p>
        </p:txBody>
      </p:sp>
    </p:spTree>
    <p:extLst>
      <p:ext uri="{BB962C8B-B14F-4D97-AF65-F5344CB8AC3E}">
        <p14:creationId xmlns:p14="http://schemas.microsoft.com/office/powerpoint/2010/main" val="354052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D513-D763-4E3B-A204-343270D751F7}"/>
              </a:ext>
            </a:extLst>
          </p:cNvPr>
          <p:cNvSpPr>
            <a:spLocks noGrp="1"/>
          </p:cNvSpPr>
          <p:nvPr>
            <p:ph type="title"/>
          </p:nvPr>
        </p:nvSpPr>
        <p:spPr/>
        <p:txBody>
          <a:bodyPr/>
          <a:lstStyle/>
          <a:p>
            <a:r>
              <a:rPr lang="en-US" dirty="0"/>
              <a:t>Efficient HW/SW Codesign: Need Explainability</a:t>
            </a:r>
          </a:p>
        </p:txBody>
      </p:sp>
      <p:sp>
        <p:nvSpPr>
          <p:cNvPr id="3" name="Slide Number Placeholder 2">
            <a:extLst>
              <a:ext uri="{FF2B5EF4-FFF2-40B4-BE49-F238E27FC236}">
                <a16:creationId xmlns:a16="http://schemas.microsoft.com/office/drawing/2014/main" id="{21E90B90-2612-4B6A-B078-AD53BF2040BD}"/>
              </a:ext>
            </a:extLst>
          </p:cNvPr>
          <p:cNvSpPr>
            <a:spLocks noGrp="1"/>
          </p:cNvSpPr>
          <p:nvPr>
            <p:ph type="sldNum" sz="quarter" idx="12"/>
          </p:nvPr>
        </p:nvSpPr>
        <p:spPr/>
        <p:txBody>
          <a:bodyPr/>
          <a:lstStyle/>
          <a:p>
            <a:fld id="{86E00D81-A243-204E-9897-44BD133A87DB}" type="slidenum">
              <a:rPr lang="en-US" smtClean="0"/>
              <a:t>4</a:t>
            </a:fld>
            <a:endParaRPr lang="en-US" dirty="0"/>
          </a:p>
        </p:txBody>
      </p:sp>
      <p:sp>
        <p:nvSpPr>
          <p:cNvPr id="52" name="TextBox 51">
            <a:extLst>
              <a:ext uri="{FF2B5EF4-FFF2-40B4-BE49-F238E27FC236}">
                <a16:creationId xmlns:a16="http://schemas.microsoft.com/office/drawing/2014/main" id="{26F60A14-E151-4414-AA76-CFD9C218DF01}"/>
              </a:ext>
            </a:extLst>
          </p:cNvPr>
          <p:cNvSpPr txBox="1"/>
          <p:nvPr/>
        </p:nvSpPr>
        <p:spPr>
          <a:xfrm>
            <a:off x="9690100" y="2518620"/>
            <a:ext cx="2460348" cy="1969770"/>
          </a:xfrm>
          <a:prstGeom prst="rect">
            <a:avLst/>
          </a:prstGeom>
          <a:noFill/>
        </p:spPr>
        <p:txBody>
          <a:bodyPr wrap="square">
            <a:spAutoFit/>
          </a:bodyPr>
          <a:lstStyle/>
          <a:p>
            <a:r>
              <a:rPr lang="en-US" sz="1600" b="1" i="0" dirty="0">
                <a:solidFill>
                  <a:srgbClr val="222222"/>
                </a:solidFill>
                <a:effectLst/>
                <a:latin typeface="Calibri" panose="020F0502020204030204" pitchFamily="34" charset="0"/>
                <a:cs typeface="Calibri" panose="020F0502020204030204" pitchFamily="34" charset="0"/>
              </a:rPr>
              <a:t>Related Works</a:t>
            </a:r>
          </a:p>
          <a:p>
            <a:r>
              <a:rPr lang="en-US" sz="1400" b="0" i="0" dirty="0">
                <a:solidFill>
                  <a:srgbClr val="222222"/>
                </a:solidFill>
                <a:effectLst/>
                <a:latin typeface="Calibri" panose="020F0502020204030204" pitchFamily="34" charset="0"/>
                <a:cs typeface="Calibri" panose="020F0502020204030204" pitchFamily="34" charset="0"/>
              </a:rPr>
              <a:t>- </a:t>
            </a:r>
            <a:r>
              <a:rPr lang="en-US" sz="1400" b="0" i="0" dirty="0" err="1">
                <a:solidFill>
                  <a:srgbClr val="222222"/>
                </a:solidFill>
                <a:effectLst/>
                <a:latin typeface="Calibri" panose="020F0502020204030204" pitchFamily="34" charset="0"/>
                <a:cs typeface="Calibri" panose="020F0502020204030204" pitchFamily="34" charset="0"/>
              </a:rPr>
              <a:t>HyperMapper</a:t>
            </a:r>
            <a:r>
              <a:rPr lang="en-US" sz="1400" b="0" i="0" dirty="0">
                <a:solidFill>
                  <a:srgbClr val="222222"/>
                </a:solidFill>
                <a:effectLst/>
                <a:latin typeface="Calibri" panose="020F0502020204030204" pitchFamily="34" charset="0"/>
                <a:cs typeface="Calibri" panose="020F0502020204030204" pitchFamily="34" charset="0"/>
              </a:rPr>
              <a:t> 2.0 (</a:t>
            </a:r>
            <a:r>
              <a:rPr lang="en-US" sz="1200" b="0" i="0" dirty="0">
                <a:solidFill>
                  <a:srgbClr val="222222"/>
                </a:solidFill>
                <a:effectLst/>
                <a:latin typeface="Calibri" panose="020F0502020204030204" pitchFamily="34" charset="0"/>
                <a:cs typeface="Calibri" panose="020F0502020204030204" pitchFamily="34" charset="0"/>
              </a:rPr>
              <a:t>Bayesian optimization based). Luigi </a:t>
            </a:r>
            <a:r>
              <a:rPr lang="en-US" sz="1200" b="0" i="0" dirty="0" err="1">
                <a:solidFill>
                  <a:srgbClr val="222222"/>
                </a:solidFill>
                <a:effectLst/>
                <a:latin typeface="Calibri" panose="020F0502020204030204" pitchFamily="34" charset="0"/>
                <a:cs typeface="Calibri" panose="020F0502020204030204" pitchFamily="34" charset="0"/>
              </a:rPr>
              <a:t>Nardi</a:t>
            </a:r>
            <a:r>
              <a:rPr lang="en-US" sz="1200" b="0" i="0" dirty="0">
                <a:solidFill>
                  <a:srgbClr val="222222"/>
                </a:solidFill>
                <a:effectLst/>
                <a:latin typeface="Calibri" panose="020F0502020204030204" pitchFamily="34" charset="0"/>
                <a:cs typeface="Calibri" panose="020F0502020204030204" pitchFamily="34" charset="0"/>
              </a:rPr>
              <a:t>, David </a:t>
            </a:r>
            <a:r>
              <a:rPr lang="en-US" sz="1200" b="0" i="0" dirty="0" err="1">
                <a:solidFill>
                  <a:srgbClr val="222222"/>
                </a:solidFill>
                <a:effectLst/>
                <a:latin typeface="Calibri" panose="020F0502020204030204" pitchFamily="34" charset="0"/>
                <a:cs typeface="Calibri" panose="020F0502020204030204" pitchFamily="34" charset="0"/>
              </a:rPr>
              <a:t>Koeplinger</a:t>
            </a:r>
            <a:r>
              <a:rPr lang="en-US" sz="1200" b="0" i="0" dirty="0">
                <a:solidFill>
                  <a:srgbClr val="222222"/>
                </a:solidFill>
                <a:effectLst/>
                <a:latin typeface="Calibri" panose="020F0502020204030204" pitchFamily="34" charset="0"/>
                <a:cs typeface="Calibri" panose="020F0502020204030204" pitchFamily="34" charset="0"/>
              </a:rPr>
              <a:t>, and Kunle Olukotun. In </a:t>
            </a:r>
            <a:r>
              <a:rPr lang="en-US" sz="1400" b="0" i="1" dirty="0">
                <a:solidFill>
                  <a:srgbClr val="222222"/>
                </a:solidFill>
                <a:effectLst/>
                <a:latin typeface="Calibri" panose="020F0502020204030204" pitchFamily="34" charset="0"/>
                <a:cs typeface="Calibri" panose="020F0502020204030204" pitchFamily="34" charset="0"/>
              </a:rPr>
              <a:t>MASCOTS</a:t>
            </a:r>
            <a:r>
              <a:rPr lang="en-US" sz="1400" b="0" i="0" dirty="0">
                <a:solidFill>
                  <a:srgbClr val="222222"/>
                </a:solidFill>
                <a:effectLst/>
                <a:latin typeface="Calibri" panose="020F0502020204030204" pitchFamily="34" charset="0"/>
                <a:cs typeface="Calibri" panose="020F0502020204030204" pitchFamily="34" charset="0"/>
              </a:rPr>
              <a:t> 2019</a:t>
            </a:r>
            <a:r>
              <a:rPr lang="en-US" sz="1200" b="0" i="0" dirty="0">
                <a:solidFill>
                  <a:srgbClr val="222222"/>
                </a:solidFill>
                <a:effectLst/>
                <a:latin typeface="Calibri" panose="020F0502020204030204" pitchFamily="34" charset="0"/>
                <a:cs typeface="Calibri" panose="020F0502020204030204" pitchFamily="34" charset="0"/>
              </a:rPr>
              <a:t>.</a:t>
            </a:r>
          </a:p>
          <a:p>
            <a:r>
              <a:rPr lang="en-US" sz="1200" b="0" i="0" dirty="0">
                <a:solidFill>
                  <a:srgbClr val="222222"/>
                </a:solidFill>
                <a:effectLst/>
                <a:latin typeface="Calibri" panose="020F0502020204030204" pitchFamily="34" charset="0"/>
                <a:cs typeface="Calibri" panose="020F0502020204030204" pitchFamily="34" charset="0"/>
              </a:rPr>
              <a:t>- </a:t>
            </a:r>
            <a:r>
              <a:rPr lang="en-US" sz="1400" b="0" i="0" dirty="0" err="1">
                <a:solidFill>
                  <a:srgbClr val="222222"/>
                </a:solidFill>
                <a:effectLst/>
                <a:latin typeface="Calibri" panose="020F0502020204030204" pitchFamily="34" charset="0"/>
                <a:cs typeface="Calibri" panose="020F0502020204030204" pitchFamily="34" charset="0"/>
              </a:rPr>
              <a:t>Confuciux</a:t>
            </a:r>
            <a:r>
              <a:rPr lang="en-US" sz="1200" b="0" i="0" dirty="0">
                <a:solidFill>
                  <a:srgbClr val="222222"/>
                </a:solidFill>
                <a:effectLst/>
                <a:latin typeface="Calibri" panose="020F0502020204030204" pitchFamily="34" charset="0"/>
                <a:cs typeface="Calibri" panose="020F0502020204030204" pitchFamily="34" charset="0"/>
              </a:rPr>
              <a:t> (reinforcement learning). Felix Cao and Tushar Krishna. In </a:t>
            </a:r>
            <a:r>
              <a:rPr lang="en-US" sz="1400" b="0" i="1" dirty="0">
                <a:solidFill>
                  <a:srgbClr val="222222"/>
                </a:solidFill>
                <a:effectLst/>
                <a:latin typeface="Calibri" panose="020F0502020204030204" pitchFamily="34" charset="0"/>
                <a:cs typeface="Calibri" panose="020F0502020204030204" pitchFamily="34" charset="0"/>
              </a:rPr>
              <a:t>MICRO</a:t>
            </a:r>
            <a:r>
              <a:rPr lang="en-US" sz="1400" b="0" i="0" dirty="0">
                <a:solidFill>
                  <a:srgbClr val="222222"/>
                </a:solidFill>
                <a:effectLst/>
                <a:latin typeface="Calibri" panose="020F0502020204030204" pitchFamily="34" charset="0"/>
                <a:cs typeface="Calibri" panose="020F0502020204030204" pitchFamily="34" charset="0"/>
              </a:rPr>
              <a:t> 2020.</a:t>
            </a:r>
            <a:endParaRPr lang="en-US" sz="1200" b="0" i="0" dirty="0">
              <a:solidFill>
                <a:srgbClr val="222222"/>
              </a:solidFill>
              <a:effectLst/>
              <a:latin typeface="Calibri" panose="020F0502020204030204" pitchFamily="34" charset="0"/>
              <a:cs typeface="Calibri" panose="020F0502020204030204" pitchFamily="34" charset="0"/>
            </a:endParaRPr>
          </a:p>
          <a:p>
            <a:r>
              <a:rPr lang="en-US" sz="1200" dirty="0">
                <a:solidFill>
                  <a:srgbClr val="222222"/>
                </a:solidFill>
                <a:latin typeface="Calibri" panose="020F0502020204030204" pitchFamily="34" charset="0"/>
                <a:cs typeface="Calibri" panose="020F0502020204030204" pitchFamily="34" charset="0"/>
              </a:rPr>
              <a:t>- </a:t>
            </a:r>
            <a:r>
              <a:rPr lang="en-US" sz="1400" dirty="0">
                <a:solidFill>
                  <a:srgbClr val="222222"/>
                </a:solidFill>
                <a:latin typeface="Calibri" panose="020F0502020204030204" pitchFamily="34" charset="0"/>
                <a:cs typeface="Calibri" panose="020F0502020204030204" pitchFamily="34" charset="0"/>
              </a:rPr>
              <a:t>Google FAST</a:t>
            </a:r>
            <a:r>
              <a:rPr lang="en-US" sz="1200" dirty="0">
                <a:solidFill>
                  <a:srgbClr val="222222"/>
                </a:solidFill>
                <a:latin typeface="Calibri" panose="020F0502020204030204" pitchFamily="34" charset="0"/>
                <a:cs typeface="Calibri" panose="020F0502020204030204" pitchFamily="34" charset="0"/>
              </a:rPr>
              <a:t>. In </a:t>
            </a:r>
            <a:r>
              <a:rPr lang="en-US" sz="1400" i="1" dirty="0">
                <a:solidFill>
                  <a:srgbClr val="222222"/>
                </a:solidFill>
                <a:latin typeface="Calibri" panose="020F0502020204030204" pitchFamily="34" charset="0"/>
                <a:cs typeface="Calibri" panose="020F0502020204030204" pitchFamily="34" charset="0"/>
              </a:rPr>
              <a:t>ASPLOS 2022</a:t>
            </a:r>
            <a:endParaRPr lang="en-US" sz="1200" i="1" dirty="0">
              <a:latin typeface="Calibri" panose="020F0502020204030204" pitchFamily="34" charset="0"/>
              <a:cs typeface="Calibri" panose="020F0502020204030204" pitchFamily="34" charset="0"/>
            </a:endParaRPr>
          </a:p>
        </p:txBody>
      </p:sp>
      <p:sp>
        <p:nvSpPr>
          <p:cNvPr id="44" name="Content Placeholder 43">
            <a:extLst>
              <a:ext uri="{FF2B5EF4-FFF2-40B4-BE49-F238E27FC236}">
                <a16:creationId xmlns:a16="http://schemas.microsoft.com/office/drawing/2014/main" id="{992F671B-F33C-0C3F-D33C-627AB507E8F6}"/>
              </a:ext>
            </a:extLst>
          </p:cNvPr>
          <p:cNvSpPr>
            <a:spLocks noGrp="1"/>
          </p:cNvSpPr>
          <p:nvPr>
            <p:ph sz="quarter" idx="1"/>
          </p:nvPr>
        </p:nvSpPr>
        <p:spPr>
          <a:xfrm>
            <a:off x="117752" y="4861514"/>
            <a:ext cx="11793193" cy="1583695"/>
          </a:xfrm>
        </p:spPr>
        <p:txBody>
          <a:bodyPr>
            <a:normAutofit fontScale="77500" lnSpcReduction="20000"/>
          </a:bodyPr>
          <a:lstStyle/>
          <a:p>
            <a:pPr marL="0" indent="0">
              <a:buNone/>
            </a:pPr>
            <a:r>
              <a:rPr lang="en-US" b="1" dirty="0"/>
              <a:t>Black-box or NPU-agnostic DSEs are Non-Explainable</a:t>
            </a:r>
            <a:r>
              <a:rPr lang="en-US" dirty="0"/>
              <a:t>: </a:t>
            </a:r>
          </a:p>
          <a:p>
            <a:r>
              <a:rPr lang="en-US" dirty="0"/>
              <a:t>Process single cost value for a DNN vs. per-layer costs and domain-specific bottleneck model</a:t>
            </a:r>
          </a:p>
          <a:p>
            <a:r>
              <a:rPr lang="en-US" dirty="0"/>
              <a:t>Can’t reason about why sampled configurations cause higher costs  and </a:t>
            </a:r>
            <a:br>
              <a:rPr lang="en-US" dirty="0"/>
            </a:br>
            <a:r>
              <a:rPr lang="en-US" dirty="0"/>
              <a:t>how to change parameters for addressing underlying design/execution inefficiencies.</a:t>
            </a:r>
          </a:p>
          <a:p>
            <a:endParaRPr lang="en-US" dirty="0"/>
          </a:p>
        </p:txBody>
      </p:sp>
      <p:pic>
        <p:nvPicPr>
          <p:cNvPr id="10" name="Picture 9">
            <a:extLst>
              <a:ext uri="{FF2B5EF4-FFF2-40B4-BE49-F238E27FC236}">
                <a16:creationId xmlns:a16="http://schemas.microsoft.com/office/drawing/2014/main" id="{1D853AFD-A16D-4C03-BAFE-27F92740EFC1}"/>
              </a:ext>
            </a:extLst>
          </p:cNvPr>
          <p:cNvPicPr>
            <a:picLocks noChangeAspect="1"/>
          </p:cNvPicPr>
          <p:nvPr/>
        </p:nvPicPr>
        <p:blipFill>
          <a:blip r:embed="rId3"/>
          <a:stretch>
            <a:fillRect/>
          </a:stretch>
        </p:blipFill>
        <p:spPr>
          <a:xfrm>
            <a:off x="6255028" y="877697"/>
            <a:ext cx="3714458" cy="3035555"/>
          </a:xfrm>
          <a:prstGeom prst="rect">
            <a:avLst/>
          </a:prstGeom>
        </p:spPr>
      </p:pic>
      <p:sp>
        <p:nvSpPr>
          <p:cNvPr id="47" name="TextBox 46">
            <a:extLst>
              <a:ext uri="{FF2B5EF4-FFF2-40B4-BE49-F238E27FC236}">
                <a16:creationId xmlns:a16="http://schemas.microsoft.com/office/drawing/2014/main" id="{C3E8110B-DF16-45DB-8DFA-B7318EA43AC8}"/>
              </a:ext>
            </a:extLst>
          </p:cNvPr>
          <p:cNvSpPr txBox="1"/>
          <p:nvPr/>
        </p:nvSpPr>
        <p:spPr>
          <a:xfrm>
            <a:off x="9601200" y="982360"/>
            <a:ext cx="2226249" cy="1477328"/>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Example:</a:t>
            </a:r>
            <a:r>
              <a:rPr lang="en-US" sz="1800" dirty="0">
                <a:latin typeface="Calibri" panose="020F0502020204030204" pitchFamily="34" charset="0"/>
                <a:cs typeface="Calibri" panose="020F0502020204030204" pitchFamily="34" charset="0"/>
              </a:rPr>
              <a:t> DSE of #PEs and shared memory sizes for ResNet CONV5_2b with </a:t>
            </a:r>
            <a:r>
              <a:rPr lang="en-US" sz="1800" dirty="0" err="1">
                <a:latin typeface="Calibri" panose="020F0502020204030204" pitchFamily="34" charset="0"/>
                <a:cs typeface="Calibri" panose="020F0502020204030204" pitchFamily="34" charset="0"/>
              </a:rPr>
              <a:t>HyperMapper</a:t>
            </a:r>
            <a:r>
              <a:rPr lang="en-US" sz="1800" dirty="0">
                <a:latin typeface="Calibri" panose="020F0502020204030204" pitchFamily="34" charset="0"/>
                <a:cs typeface="Calibri" panose="020F0502020204030204" pitchFamily="34" charset="0"/>
              </a:rPr>
              <a:t> 2.0</a:t>
            </a:r>
            <a:endParaRPr lang="en-US" dirty="0"/>
          </a:p>
        </p:txBody>
      </p:sp>
      <p:pic>
        <p:nvPicPr>
          <p:cNvPr id="11" name="Picture 10">
            <a:extLst>
              <a:ext uri="{FF2B5EF4-FFF2-40B4-BE49-F238E27FC236}">
                <a16:creationId xmlns:a16="http://schemas.microsoft.com/office/drawing/2014/main" id="{2B362C87-C869-A8E6-3A9A-D6B094A41FBF}"/>
              </a:ext>
            </a:extLst>
          </p:cNvPr>
          <p:cNvPicPr>
            <a:picLocks noChangeAspect="1"/>
          </p:cNvPicPr>
          <p:nvPr/>
        </p:nvPicPr>
        <p:blipFill>
          <a:blip r:embed="rId4"/>
          <a:stretch>
            <a:fillRect/>
          </a:stretch>
        </p:blipFill>
        <p:spPr>
          <a:xfrm>
            <a:off x="117752" y="804762"/>
            <a:ext cx="6137276" cy="3784182"/>
          </a:xfrm>
          <a:prstGeom prst="rect">
            <a:avLst/>
          </a:prstGeom>
        </p:spPr>
      </p:pic>
      <p:sp>
        <p:nvSpPr>
          <p:cNvPr id="14" name="TextBox 13">
            <a:extLst>
              <a:ext uri="{FF2B5EF4-FFF2-40B4-BE49-F238E27FC236}">
                <a16:creationId xmlns:a16="http://schemas.microsoft.com/office/drawing/2014/main" id="{EDFF158C-D268-5974-4C09-52AD1ECFF057}"/>
              </a:ext>
            </a:extLst>
          </p:cNvPr>
          <p:cNvSpPr txBox="1"/>
          <p:nvPr/>
        </p:nvSpPr>
        <p:spPr>
          <a:xfrm>
            <a:off x="6588126" y="3946504"/>
            <a:ext cx="5272021" cy="1200329"/>
          </a:xfrm>
          <a:prstGeom prst="rect">
            <a:avLst/>
          </a:prstGeom>
          <a:noFill/>
        </p:spPr>
        <p:txBody>
          <a:bodyPr wrap="none" rtlCol="0">
            <a:spAutoFit/>
          </a:bodyPr>
          <a:lstStyle/>
          <a:p>
            <a:r>
              <a:rPr lang="en-US" b="1" dirty="0">
                <a:solidFill>
                  <a:srgbClr val="FF0000"/>
                </a:solidFill>
                <a:latin typeface="Calibri" panose="020F0502020204030204" pitchFamily="34" charset="0"/>
                <a:cs typeface="Calibri" panose="020F0502020204030204" pitchFamily="34" charset="0"/>
              </a:rPr>
              <a:t>E.g., obtained solutions take:</a:t>
            </a:r>
            <a:br>
              <a:rPr lang="en-US" b="1" dirty="0">
                <a:solidFill>
                  <a:srgbClr val="FF0000"/>
                </a:solidFill>
                <a:latin typeface="Calibri" panose="020F0502020204030204" pitchFamily="34" charset="0"/>
                <a:cs typeface="Calibri" panose="020F0502020204030204" pitchFamily="34" charset="0"/>
              </a:rPr>
            </a:br>
            <a:r>
              <a:rPr lang="en-US" b="1" dirty="0">
                <a:solidFill>
                  <a:srgbClr val="FF0000"/>
                </a:solidFill>
                <a:latin typeface="Calibri" panose="020F0502020204030204" pitchFamily="34" charset="0"/>
                <a:cs typeface="Calibri" panose="020F0502020204030204" pitchFamily="34" charset="0"/>
              </a:rPr>
              <a:t>- 5x higher latency</a:t>
            </a:r>
          </a:p>
          <a:p>
            <a:r>
              <a:rPr lang="en-US" b="1" dirty="0">
                <a:solidFill>
                  <a:srgbClr val="FF0000"/>
                </a:solidFill>
                <a:latin typeface="Calibri" panose="020F0502020204030204" pitchFamily="34" charset="0"/>
                <a:cs typeface="Calibri" panose="020F0502020204030204" pitchFamily="34" charset="0"/>
              </a:rPr>
              <a:t>- 50x higher search time (days-weeks)</a:t>
            </a:r>
          </a:p>
          <a:p>
            <a:r>
              <a:rPr lang="en-US" b="1" dirty="0">
                <a:solidFill>
                  <a:srgbClr val="FF0000"/>
                </a:solidFill>
                <a:latin typeface="Calibri" panose="020F0502020204030204" pitchFamily="34" charset="0"/>
                <a:cs typeface="Calibri" panose="020F0502020204030204" pitchFamily="34" charset="0"/>
              </a:rPr>
              <a:t>- only 20% of 1000s of sampled iterations are feasible</a:t>
            </a:r>
          </a:p>
        </p:txBody>
      </p:sp>
    </p:spTree>
    <p:extLst>
      <p:ext uri="{BB962C8B-B14F-4D97-AF65-F5344CB8AC3E}">
        <p14:creationId xmlns:p14="http://schemas.microsoft.com/office/powerpoint/2010/main" val="261223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8DE-B8BD-2BD9-C3F4-4354910FBD9F}"/>
              </a:ext>
            </a:extLst>
          </p:cNvPr>
          <p:cNvSpPr>
            <a:spLocks noGrp="1"/>
          </p:cNvSpPr>
          <p:nvPr>
            <p:ph type="title"/>
          </p:nvPr>
        </p:nvSpPr>
        <p:spPr/>
        <p:txBody>
          <a:bodyPr/>
          <a:lstStyle/>
          <a:p>
            <a:r>
              <a:rPr lang="en-US" dirty="0"/>
              <a:t>Enabling Explainability Using Bottleneck Analysis </a:t>
            </a:r>
          </a:p>
        </p:txBody>
      </p:sp>
      <p:sp>
        <p:nvSpPr>
          <p:cNvPr id="3" name="Slide Number Placeholder 2">
            <a:extLst>
              <a:ext uri="{FF2B5EF4-FFF2-40B4-BE49-F238E27FC236}">
                <a16:creationId xmlns:a16="http://schemas.microsoft.com/office/drawing/2014/main" id="{C53AAFAE-3CE5-ECB7-EC53-8016711DC926}"/>
              </a:ext>
            </a:extLst>
          </p:cNvPr>
          <p:cNvSpPr>
            <a:spLocks noGrp="1"/>
          </p:cNvSpPr>
          <p:nvPr>
            <p:ph type="sldNum" sz="quarter" idx="12"/>
          </p:nvPr>
        </p:nvSpPr>
        <p:spPr/>
        <p:txBody>
          <a:bodyPr/>
          <a:lstStyle/>
          <a:p>
            <a:fld id="{86E00D81-A243-204E-9897-44BD133A87DB}" type="slidenum">
              <a:rPr lang="en-US" smtClean="0"/>
              <a:t>5</a:t>
            </a:fld>
            <a:endParaRPr lang="en-US" dirty="0"/>
          </a:p>
        </p:txBody>
      </p:sp>
      <p:sp>
        <p:nvSpPr>
          <p:cNvPr id="7" name="Content Placeholder 3">
            <a:extLst>
              <a:ext uri="{FF2B5EF4-FFF2-40B4-BE49-F238E27FC236}">
                <a16:creationId xmlns:a16="http://schemas.microsoft.com/office/drawing/2014/main" id="{A3AEA15C-E371-F40E-85A7-8F27DA61E0C1}"/>
              </a:ext>
            </a:extLst>
          </p:cNvPr>
          <p:cNvSpPr>
            <a:spLocks noGrp="1"/>
          </p:cNvSpPr>
          <p:nvPr>
            <p:ph sz="quarter" idx="1"/>
          </p:nvPr>
        </p:nvSpPr>
        <p:spPr>
          <a:xfrm>
            <a:off x="593124" y="2595606"/>
            <a:ext cx="6746790" cy="3831684"/>
          </a:xfrm>
        </p:spPr>
        <p:txBody>
          <a:bodyPr>
            <a:normAutofit lnSpcReduction="10000"/>
          </a:bodyPr>
          <a:lstStyle/>
          <a:p>
            <a:r>
              <a:rPr lang="en-US" sz="2400" b="1" dirty="0"/>
              <a:t>Leverage Information about Costs to Mitigate Bottlenecks Incurring Inefficiencies</a:t>
            </a:r>
          </a:p>
          <a:p>
            <a:pPr lvl="1"/>
            <a:r>
              <a:rPr lang="en-US" dirty="0"/>
              <a:t>Rich bottleneck models embedding breakdown factors of costs and their mitigations vs. a single latency value.</a:t>
            </a:r>
          </a:p>
          <a:p>
            <a:pPr lvl="1"/>
            <a:r>
              <a:rPr lang="en-US" dirty="0"/>
              <a:t>Per DNN-layer cost value and bottleneck analysis vs. a single latency/energy value for whole DNN.</a:t>
            </a:r>
          </a:p>
          <a:p>
            <a:pPr lvl="1"/>
            <a:r>
              <a:rPr lang="en-US" dirty="0"/>
              <a:t>Bottleneck analysis suggests which parameters need update and what scaling.</a:t>
            </a:r>
          </a:p>
        </p:txBody>
      </p:sp>
      <p:sp>
        <p:nvSpPr>
          <p:cNvPr id="9" name="TextBox 8">
            <a:extLst>
              <a:ext uri="{FF2B5EF4-FFF2-40B4-BE49-F238E27FC236}">
                <a16:creationId xmlns:a16="http://schemas.microsoft.com/office/drawing/2014/main" id="{9A8A6819-47FE-47F5-3C7C-D8191A79CEE9}"/>
              </a:ext>
            </a:extLst>
          </p:cNvPr>
          <p:cNvSpPr txBox="1"/>
          <p:nvPr/>
        </p:nvSpPr>
        <p:spPr>
          <a:xfrm>
            <a:off x="7339914" y="1071721"/>
            <a:ext cx="4284593" cy="646331"/>
          </a:xfrm>
          <a:prstGeom prst="rect">
            <a:avLst/>
          </a:prstGeom>
          <a:noFill/>
        </p:spPr>
        <p:txBody>
          <a:bodyPr wrap="square">
            <a:spAutoFit/>
          </a:bodyPr>
          <a:lstStyle/>
          <a:p>
            <a:r>
              <a:rPr lang="en-US" sz="1800" b="1" dirty="0">
                <a:latin typeface="Calibri" panose="020F0502020204030204" pitchFamily="34" charset="0"/>
                <a:cs typeface="Calibri" panose="020F0502020204030204" pitchFamily="34" charset="0"/>
              </a:rPr>
              <a:t>Mini Example: </a:t>
            </a:r>
            <a:r>
              <a:rPr lang="en-US" sz="1800" dirty="0">
                <a:latin typeface="Calibri" panose="020F0502020204030204" pitchFamily="34" charset="0"/>
                <a:cs typeface="Calibri" panose="020F0502020204030204" pitchFamily="34" charset="0"/>
              </a:rPr>
              <a:t>DSE for ResNet CONV5_2b with Explainable-DSE</a:t>
            </a:r>
            <a:endParaRPr lang="en-US" dirty="0"/>
          </a:p>
        </p:txBody>
      </p:sp>
      <p:pic>
        <p:nvPicPr>
          <p:cNvPr id="10" name="Picture 9">
            <a:extLst>
              <a:ext uri="{FF2B5EF4-FFF2-40B4-BE49-F238E27FC236}">
                <a16:creationId xmlns:a16="http://schemas.microsoft.com/office/drawing/2014/main" id="{5D996524-B10E-8479-902A-21EF5252A484}"/>
              </a:ext>
            </a:extLst>
          </p:cNvPr>
          <p:cNvPicPr>
            <a:picLocks noChangeAspect="1"/>
          </p:cNvPicPr>
          <p:nvPr/>
        </p:nvPicPr>
        <p:blipFill>
          <a:blip r:embed="rId3"/>
          <a:stretch>
            <a:fillRect/>
          </a:stretch>
        </p:blipFill>
        <p:spPr>
          <a:xfrm>
            <a:off x="7339915" y="1694332"/>
            <a:ext cx="5141918" cy="4233241"/>
          </a:xfrm>
          <a:prstGeom prst="rect">
            <a:avLst/>
          </a:prstGeom>
        </p:spPr>
      </p:pic>
      <p:pic>
        <p:nvPicPr>
          <p:cNvPr id="13" name="Picture 12">
            <a:extLst>
              <a:ext uri="{FF2B5EF4-FFF2-40B4-BE49-F238E27FC236}">
                <a16:creationId xmlns:a16="http://schemas.microsoft.com/office/drawing/2014/main" id="{7BFD5C7C-D94F-79D4-150F-A1835E25ECCE}"/>
              </a:ext>
            </a:extLst>
          </p:cNvPr>
          <p:cNvPicPr>
            <a:picLocks noChangeAspect="1"/>
          </p:cNvPicPr>
          <p:nvPr/>
        </p:nvPicPr>
        <p:blipFill rotWithShape="1">
          <a:blip r:embed="rId4"/>
          <a:srcRect l="20047"/>
          <a:stretch/>
        </p:blipFill>
        <p:spPr>
          <a:xfrm>
            <a:off x="517668" y="1021013"/>
            <a:ext cx="6687636" cy="1394078"/>
          </a:xfrm>
          <a:prstGeom prst="rect">
            <a:avLst/>
          </a:prstGeom>
        </p:spPr>
      </p:pic>
    </p:spTree>
    <p:extLst>
      <p:ext uri="{BB962C8B-B14F-4D97-AF65-F5344CB8AC3E}">
        <p14:creationId xmlns:p14="http://schemas.microsoft.com/office/powerpoint/2010/main" val="360289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AB27-8CAD-4445-AAF1-6F8F378F8D66}"/>
              </a:ext>
            </a:extLst>
          </p:cNvPr>
          <p:cNvSpPr>
            <a:spLocks noGrp="1"/>
          </p:cNvSpPr>
          <p:nvPr>
            <p:ph type="title"/>
          </p:nvPr>
        </p:nvSpPr>
        <p:spPr/>
        <p:txBody>
          <a:bodyPr/>
          <a:lstStyle/>
          <a:p>
            <a:r>
              <a:rPr lang="en-US" sz="3200" dirty="0"/>
              <a:t>Bottleneck Model – The data structure for Bottleneck Analysis</a:t>
            </a:r>
          </a:p>
        </p:txBody>
      </p:sp>
      <p:sp>
        <p:nvSpPr>
          <p:cNvPr id="3" name="Slide Number Placeholder 2">
            <a:extLst>
              <a:ext uri="{FF2B5EF4-FFF2-40B4-BE49-F238E27FC236}">
                <a16:creationId xmlns:a16="http://schemas.microsoft.com/office/drawing/2014/main" id="{776F4A92-CDB1-494A-A5EA-37C9AF4967B2}"/>
              </a:ext>
            </a:extLst>
          </p:cNvPr>
          <p:cNvSpPr>
            <a:spLocks noGrp="1"/>
          </p:cNvSpPr>
          <p:nvPr>
            <p:ph type="sldNum" sz="quarter" idx="12"/>
          </p:nvPr>
        </p:nvSpPr>
        <p:spPr/>
        <p:txBody>
          <a:bodyPr/>
          <a:lstStyle/>
          <a:p>
            <a:fld id="{86E00D81-A243-204E-9897-44BD133A87DB}" type="slidenum">
              <a:rPr lang="en-US" smtClean="0"/>
              <a:t>6</a:t>
            </a:fld>
            <a:endParaRPr lang="en-US" dirty="0"/>
          </a:p>
        </p:txBody>
      </p:sp>
      <p:pic>
        <p:nvPicPr>
          <p:cNvPr id="9" name="Picture 8">
            <a:extLst>
              <a:ext uri="{FF2B5EF4-FFF2-40B4-BE49-F238E27FC236}">
                <a16:creationId xmlns:a16="http://schemas.microsoft.com/office/drawing/2014/main" id="{7EA9BFCE-5115-D288-7CDD-BB2FD4CE30A9}"/>
              </a:ext>
            </a:extLst>
          </p:cNvPr>
          <p:cNvPicPr>
            <a:picLocks noChangeAspect="1"/>
          </p:cNvPicPr>
          <p:nvPr/>
        </p:nvPicPr>
        <p:blipFill>
          <a:blip r:embed="rId3"/>
          <a:stretch>
            <a:fillRect/>
          </a:stretch>
        </p:blipFill>
        <p:spPr>
          <a:xfrm>
            <a:off x="8150552" y="1187043"/>
            <a:ext cx="1672236" cy="2097302"/>
          </a:xfrm>
          <a:prstGeom prst="rect">
            <a:avLst/>
          </a:prstGeom>
        </p:spPr>
      </p:pic>
      <p:sp>
        <p:nvSpPr>
          <p:cNvPr id="12" name="TextBox 11">
            <a:extLst>
              <a:ext uri="{FF2B5EF4-FFF2-40B4-BE49-F238E27FC236}">
                <a16:creationId xmlns:a16="http://schemas.microsoft.com/office/drawing/2014/main" id="{3DF86543-2E54-4DCA-5A59-D12E4170CB6D}"/>
              </a:ext>
            </a:extLst>
          </p:cNvPr>
          <p:cNvSpPr txBox="1"/>
          <p:nvPr/>
        </p:nvSpPr>
        <p:spPr>
          <a:xfrm>
            <a:off x="69253" y="865068"/>
            <a:ext cx="915498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API for Expressing Domain-Specific Bottleneck Model:</a:t>
            </a:r>
          </a:p>
        </p:txBody>
      </p:sp>
      <p:sp>
        <p:nvSpPr>
          <p:cNvPr id="13" name="TextBox 12">
            <a:extLst>
              <a:ext uri="{FF2B5EF4-FFF2-40B4-BE49-F238E27FC236}">
                <a16:creationId xmlns:a16="http://schemas.microsoft.com/office/drawing/2014/main" id="{E1DF4DD6-67B4-FED7-7CF1-B7136F70E170}"/>
              </a:ext>
            </a:extLst>
          </p:cNvPr>
          <p:cNvSpPr txBox="1"/>
          <p:nvPr/>
        </p:nvSpPr>
        <p:spPr>
          <a:xfrm>
            <a:off x="1514218" y="5752278"/>
            <a:ext cx="5046865"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 Bottleneck Graph of Cost Function</a:t>
            </a:r>
          </a:p>
        </p:txBody>
      </p:sp>
      <p:sp>
        <p:nvSpPr>
          <p:cNvPr id="14" name="TextBox 13">
            <a:extLst>
              <a:ext uri="{FF2B5EF4-FFF2-40B4-BE49-F238E27FC236}">
                <a16:creationId xmlns:a16="http://schemas.microsoft.com/office/drawing/2014/main" id="{86040CCB-F08A-4C7D-CCE2-04480E9D08FA}"/>
              </a:ext>
            </a:extLst>
          </p:cNvPr>
          <p:cNvSpPr txBox="1"/>
          <p:nvPr/>
        </p:nvSpPr>
        <p:spPr>
          <a:xfrm>
            <a:off x="9822788" y="1662762"/>
            <a:ext cx="2191704" cy="1015663"/>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(b) Relationship of Parameters and Bottlenecks</a:t>
            </a:r>
          </a:p>
        </p:txBody>
      </p:sp>
      <p:pic>
        <p:nvPicPr>
          <p:cNvPr id="6" name="Picture 5">
            <a:extLst>
              <a:ext uri="{FF2B5EF4-FFF2-40B4-BE49-F238E27FC236}">
                <a16:creationId xmlns:a16="http://schemas.microsoft.com/office/drawing/2014/main" id="{9769B7EE-2400-D645-3518-C5C1E2322954}"/>
              </a:ext>
            </a:extLst>
          </p:cNvPr>
          <p:cNvPicPr>
            <a:picLocks noChangeAspect="1"/>
          </p:cNvPicPr>
          <p:nvPr/>
        </p:nvPicPr>
        <p:blipFill rotWithShape="1">
          <a:blip r:embed="rId4"/>
          <a:srcRect l="55296" t="8277" b="15376"/>
          <a:stretch/>
        </p:blipFill>
        <p:spPr>
          <a:xfrm>
            <a:off x="8271488" y="3449963"/>
            <a:ext cx="3163559" cy="1600500"/>
          </a:xfrm>
          <a:prstGeom prst="rect">
            <a:avLst/>
          </a:prstGeom>
        </p:spPr>
      </p:pic>
      <p:sp>
        <p:nvSpPr>
          <p:cNvPr id="5" name="TextBox 4">
            <a:extLst>
              <a:ext uri="{FF2B5EF4-FFF2-40B4-BE49-F238E27FC236}">
                <a16:creationId xmlns:a16="http://schemas.microsoft.com/office/drawing/2014/main" id="{A80E978D-6213-95BB-10B4-FF7ED2189387}"/>
              </a:ext>
            </a:extLst>
          </p:cNvPr>
          <p:cNvSpPr txBox="1"/>
          <p:nvPr/>
        </p:nvSpPr>
        <p:spPr>
          <a:xfrm>
            <a:off x="1046369" y="5366730"/>
            <a:ext cx="5514715" cy="369332"/>
          </a:xfrm>
          <a:prstGeom prst="rect">
            <a:avLst/>
          </a:prstGeom>
          <a:noFill/>
        </p:spPr>
        <p:txBody>
          <a:bodyPr wrap="none" rtlCol="0">
            <a:spAutoFit/>
          </a:bodyPr>
          <a:lstStyle/>
          <a:p>
            <a:r>
              <a:rPr lang="en-US" dirty="0"/>
              <a:t>Simplified Latency Bottleneck Graph for Eyeriss-like DSA</a:t>
            </a:r>
          </a:p>
        </p:txBody>
      </p:sp>
      <p:sp>
        <p:nvSpPr>
          <p:cNvPr id="15" name="TextBox 14">
            <a:extLst>
              <a:ext uri="{FF2B5EF4-FFF2-40B4-BE49-F238E27FC236}">
                <a16:creationId xmlns:a16="http://schemas.microsoft.com/office/drawing/2014/main" id="{1DBC1567-8980-D31E-C78E-7030319A1D4E}"/>
              </a:ext>
            </a:extLst>
          </p:cNvPr>
          <p:cNvSpPr txBox="1"/>
          <p:nvPr/>
        </p:nvSpPr>
        <p:spPr>
          <a:xfrm>
            <a:off x="7741688" y="4993038"/>
            <a:ext cx="4145513" cy="1015663"/>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(c) Predicted Values of Parameters based on Required Scaling for Reducing Bottleneck </a:t>
            </a:r>
          </a:p>
        </p:txBody>
      </p:sp>
      <p:pic>
        <p:nvPicPr>
          <p:cNvPr id="16" name="Picture 15">
            <a:extLst>
              <a:ext uri="{FF2B5EF4-FFF2-40B4-BE49-F238E27FC236}">
                <a16:creationId xmlns:a16="http://schemas.microsoft.com/office/drawing/2014/main" id="{8D712E4C-A804-8431-C43F-5EFA5138721F}"/>
              </a:ext>
            </a:extLst>
          </p:cNvPr>
          <p:cNvPicPr>
            <a:picLocks noChangeAspect="1"/>
          </p:cNvPicPr>
          <p:nvPr/>
        </p:nvPicPr>
        <p:blipFill>
          <a:blip r:embed="rId5"/>
          <a:stretch>
            <a:fillRect/>
          </a:stretch>
        </p:blipFill>
        <p:spPr>
          <a:xfrm>
            <a:off x="126369" y="1327210"/>
            <a:ext cx="7810823" cy="4101020"/>
          </a:xfrm>
          <a:prstGeom prst="rect">
            <a:avLst/>
          </a:prstGeom>
        </p:spPr>
      </p:pic>
    </p:spTree>
    <p:extLst>
      <p:ext uri="{BB962C8B-B14F-4D97-AF65-F5344CB8AC3E}">
        <p14:creationId xmlns:p14="http://schemas.microsoft.com/office/powerpoint/2010/main" val="387783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D20F-24A6-E39A-3E2C-0FDA02BB28D7}"/>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93DA3FDA-03B2-156F-CAD1-983FC35AB721}"/>
              </a:ext>
            </a:extLst>
          </p:cNvPr>
          <p:cNvSpPr>
            <a:spLocks noGrp="1"/>
          </p:cNvSpPr>
          <p:nvPr>
            <p:ph type="sldNum" sz="quarter" idx="12"/>
          </p:nvPr>
        </p:nvSpPr>
        <p:spPr/>
        <p:txBody>
          <a:bodyPr/>
          <a:lstStyle/>
          <a:p>
            <a:fld id="{86E00D81-A243-204E-9897-44BD133A87DB}" type="slidenum">
              <a:rPr lang="en-US" smtClean="0"/>
              <a:t>7</a:t>
            </a:fld>
            <a:endParaRPr lang="en-US" dirty="0"/>
          </a:p>
        </p:txBody>
      </p:sp>
      <p:sp>
        <p:nvSpPr>
          <p:cNvPr id="4" name="Content Placeholder 3">
            <a:extLst>
              <a:ext uri="{FF2B5EF4-FFF2-40B4-BE49-F238E27FC236}">
                <a16:creationId xmlns:a16="http://schemas.microsoft.com/office/drawing/2014/main" id="{C4AF5014-DAA7-D3AA-F1B9-FC78A33D4C9C}"/>
              </a:ext>
            </a:extLst>
          </p:cNvPr>
          <p:cNvSpPr>
            <a:spLocks noGrp="1"/>
          </p:cNvSpPr>
          <p:nvPr>
            <p:ph sz="quarter" idx="1"/>
          </p:nvPr>
        </p:nvSpPr>
        <p:spPr>
          <a:xfrm>
            <a:off x="157506" y="1032691"/>
            <a:ext cx="12034493" cy="4792617"/>
          </a:xfrm>
        </p:spPr>
        <p:txBody>
          <a:bodyPr>
            <a:normAutofit/>
          </a:bodyPr>
          <a:lstStyle/>
          <a:p>
            <a:r>
              <a:rPr lang="en-US" dirty="0"/>
              <a:t>How do you create Bottleneck models?</a:t>
            </a:r>
          </a:p>
          <a:p>
            <a:r>
              <a:rPr lang="en-US" dirty="0"/>
              <a:t>How do you populate Bottleneck models?</a:t>
            </a:r>
          </a:p>
          <a:p>
            <a:r>
              <a:rPr lang="en-US" dirty="0"/>
              <a:t>How do you use Bottleneck models in DSE?</a:t>
            </a:r>
          </a:p>
          <a:p>
            <a:endParaRPr lang="en-US" dirty="0"/>
          </a:p>
          <a:p>
            <a:r>
              <a:rPr lang="en-US" dirty="0"/>
              <a:t>How do we handle multiple kernels and workloads?</a:t>
            </a:r>
          </a:p>
          <a:p>
            <a:r>
              <a:rPr lang="en-US" dirty="0"/>
              <a:t>How do we make DSE aware of constraints?</a:t>
            </a:r>
          </a:p>
          <a:p>
            <a:r>
              <a:rPr lang="en-US" dirty="0"/>
              <a:t>How Bottleneck DSE enables tightly coupled hardware/software codesign?</a:t>
            </a:r>
          </a:p>
        </p:txBody>
      </p:sp>
    </p:spTree>
    <p:extLst>
      <p:ext uri="{BB962C8B-B14F-4D97-AF65-F5344CB8AC3E}">
        <p14:creationId xmlns:p14="http://schemas.microsoft.com/office/powerpoint/2010/main" val="349616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252-CF03-C60B-4034-0B9B241F5C26}"/>
              </a:ext>
            </a:extLst>
          </p:cNvPr>
          <p:cNvSpPr>
            <a:spLocks noGrp="1"/>
          </p:cNvSpPr>
          <p:nvPr>
            <p:ph type="title"/>
          </p:nvPr>
        </p:nvSpPr>
        <p:spPr/>
        <p:txBody>
          <a:bodyPr/>
          <a:lstStyle/>
          <a:p>
            <a:r>
              <a:rPr lang="en-US" dirty="0"/>
              <a:t>Example: Accelerating ResNet18 Layer</a:t>
            </a:r>
          </a:p>
        </p:txBody>
      </p:sp>
      <p:sp>
        <p:nvSpPr>
          <p:cNvPr id="3" name="Slide Number Placeholder 2">
            <a:extLst>
              <a:ext uri="{FF2B5EF4-FFF2-40B4-BE49-F238E27FC236}">
                <a16:creationId xmlns:a16="http://schemas.microsoft.com/office/drawing/2014/main" id="{C3776A05-C14E-FD75-4FB0-0E08AD762833}"/>
              </a:ext>
            </a:extLst>
          </p:cNvPr>
          <p:cNvSpPr>
            <a:spLocks noGrp="1"/>
          </p:cNvSpPr>
          <p:nvPr>
            <p:ph type="sldNum" sz="quarter" idx="12"/>
          </p:nvPr>
        </p:nvSpPr>
        <p:spPr/>
        <p:txBody>
          <a:bodyPr/>
          <a:lstStyle/>
          <a:p>
            <a:fld id="{86E00D81-A243-204E-9897-44BD133A87DB}" type="slidenum">
              <a:rPr lang="en-US" smtClean="0"/>
              <a:t>8</a:t>
            </a:fld>
            <a:endParaRPr lang="en-US" dirty="0"/>
          </a:p>
        </p:txBody>
      </p:sp>
      <p:pic>
        <p:nvPicPr>
          <p:cNvPr id="45" name="Picture 44">
            <a:extLst>
              <a:ext uri="{FF2B5EF4-FFF2-40B4-BE49-F238E27FC236}">
                <a16:creationId xmlns:a16="http://schemas.microsoft.com/office/drawing/2014/main" id="{5C97DA39-408F-444A-0D21-6DD19A99B20E}"/>
              </a:ext>
            </a:extLst>
          </p:cNvPr>
          <p:cNvPicPr>
            <a:picLocks noChangeAspect="1"/>
          </p:cNvPicPr>
          <p:nvPr/>
        </p:nvPicPr>
        <p:blipFill>
          <a:blip r:embed="rId3"/>
          <a:stretch>
            <a:fillRect/>
          </a:stretch>
        </p:blipFill>
        <p:spPr>
          <a:xfrm>
            <a:off x="5949371" y="1095373"/>
            <a:ext cx="3870642" cy="2147805"/>
          </a:xfrm>
          <a:prstGeom prst="rect">
            <a:avLst/>
          </a:prstGeom>
        </p:spPr>
      </p:pic>
      <p:sp>
        <p:nvSpPr>
          <p:cNvPr id="47" name="TextBox 46">
            <a:extLst>
              <a:ext uri="{FF2B5EF4-FFF2-40B4-BE49-F238E27FC236}">
                <a16:creationId xmlns:a16="http://schemas.microsoft.com/office/drawing/2014/main" id="{92423071-4175-CB4C-28C5-3D88EA5410A6}"/>
              </a:ext>
            </a:extLst>
          </p:cNvPr>
          <p:cNvSpPr txBox="1"/>
          <p:nvPr/>
        </p:nvSpPr>
        <p:spPr>
          <a:xfrm>
            <a:off x="6817333" y="2935089"/>
            <a:ext cx="655949" cy="4001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NPU</a:t>
            </a:r>
          </a:p>
        </p:txBody>
      </p:sp>
      <p:sp>
        <p:nvSpPr>
          <p:cNvPr id="48" name="TextBox 47">
            <a:extLst>
              <a:ext uri="{FF2B5EF4-FFF2-40B4-BE49-F238E27FC236}">
                <a16:creationId xmlns:a16="http://schemas.microsoft.com/office/drawing/2014/main" id="{B8A4DD71-D7D9-1D77-B356-5262B9D00848}"/>
              </a:ext>
            </a:extLst>
          </p:cNvPr>
          <p:cNvSpPr txBox="1"/>
          <p:nvPr/>
        </p:nvSpPr>
        <p:spPr>
          <a:xfrm>
            <a:off x="7044315" y="2060188"/>
            <a:ext cx="399468"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L1</a:t>
            </a:r>
          </a:p>
        </p:txBody>
      </p:sp>
      <p:sp>
        <p:nvSpPr>
          <p:cNvPr id="50" name="TextBox 49">
            <a:extLst>
              <a:ext uri="{FF2B5EF4-FFF2-40B4-BE49-F238E27FC236}">
                <a16:creationId xmlns:a16="http://schemas.microsoft.com/office/drawing/2014/main" id="{EFEB8266-A78C-559B-F6D9-B338A3C472B3}"/>
              </a:ext>
            </a:extLst>
          </p:cNvPr>
          <p:cNvSpPr txBox="1"/>
          <p:nvPr/>
        </p:nvSpPr>
        <p:spPr>
          <a:xfrm>
            <a:off x="8254543" y="2852427"/>
            <a:ext cx="1046248"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L2 Buffer</a:t>
            </a:r>
          </a:p>
        </p:txBody>
      </p:sp>
      <p:sp>
        <p:nvSpPr>
          <p:cNvPr id="51" name="TextBox 50">
            <a:extLst>
              <a:ext uri="{FF2B5EF4-FFF2-40B4-BE49-F238E27FC236}">
                <a16:creationId xmlns:a16="http://schemas.microsoft.com/office/drawing/2014/main" id="{14B005A5-517A-18FF-0F95-6A814974525F}"/>
              </a:ext>
            </a:extLst>
          </p:cNvPr>
          <p:cNvSpPr txBox="1"/>
          <p:nvPr/>
        </p:nvSpPr>
        <p:spPr>
          <a:xfrm>
            <a:off x="7026443" y="2386257"/>
            <a:ext cx="420308"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PE</a:t>
            </a:r>
          </a:p>
        </p:txBody>
      </p:sp>
      <p:sp>
        <p:nvSpPr>
          <p:cNvPr id="52" name="TextBox 51">
            <a:extLst>
              <a:ext uri="{FF2B5EF4-FFF2-40B4-BE49-F238E27FC236}">
                <a16:creationId xmlns:a16="http://schemas.microsoft.com/office/drawing/2014/main" id="{A2573FF7-41C6-626D-47AD-9EF32292C48D}"/>
              </a:ext>
            </a:extLst>
          </p:cNvPr>
          <p:cNvSpPr txBox="1"/>
          <p:nvPr/>
        </p:nvSpPr>
        <p:spPr>
          <a:xfrm>
            <a:off x="886950" y="957489"/>
            <a:ext cx="2992764" cy="83099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black"/>
                </a:solidFill>
                <a:effectLst/>
                <a:uLnTx/>
                <a:uFillTx/>
                <a:latin typeface="Calibri" panose="020F0502020204030204"/>
              </a:rPr>
              <a:t>A DNN-18. </a:t>
            </a:r>
            <a:br>
              <a:rPr kumimoji="0" lang="en-US" sz="2400" b="0" i="1" u="none" strike="noStrike" kern="0" cap="none" spc="0" normalizeH="0" baseline="0" noProof="0" dirty="0">
                <a:ln>
                  <a:noFill/>
                </a:ln>
                <a:solidFill>
                  <a:prstClr val="black"/>
                </a:solidFill>
                <a:effectLst/>
                <a:uLnTx/>
                <a:uFillTx/>
                <a:latin typeface="Calibri" panose="020F0502020204030204"/>
              </a:rPr>
            </a:br>
            <a:r>
              <a:rPr kumimoji="0" lang="en-US" sz="2400" b="0" i="1" u="none" strike="noStrike" kern="0" cap="none" spc="0" normalizeH="0" baseline="0" noProof="0" dirty="0">
                <a:ln>
                  <a:noFill/>
                </a:ln>
                <a:solidFill>
                  <a:prstClr val="black"/>
                </a:solidFill>
                <a:effectLst/>
                <a:uLnTx/>
                <a:uFillTx/>
                <a:latin typeface="Calibri" panose="020F0502020204030204"/>
              </a:rPr>
              <a:t>Unique layers L: 9</a:t>
            </a:r>
          </a:p>
        </p:txBody>
      </p:sp>
      <p:sp>
        <p:nvSpPr>
          <p:cNvPr id="53" name="TextBox 52">
            <a:extLst>
              <a:ext uri="{FF2B5EF4-FFF2-40B4-BE49-F238E27FC236}">
                <a16:creationId xmlns:a16="http://schemas.microsoft.com/office/drawing/2014/main" id="{5B9D55E5-6868-8154-42D8-2A1ECC9DFFE4}"/>
              </a:ext>
            </a:extLst>
          </p:cNvPr>
          <p:cNvSpPr txBox="1"/>
          <p:nvPr/>
        </p:nvSpPr>
        <p:spPr>
          <a:xfrm>
            <a:off x="863365" y="5081078"/>
            <a:ext cx="2552302"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rPr>
              <a:t>Example workload</a:t>
            </a:r>
          </a:p>
        </p:txBody>
      </p:sp>
      <p:sp>
        <p:nvSpPr>
          <p:cNvPr id="54" name="TextBox 53">
            <a:extLst>
              <a:ext uri="{FF2B5EF4-FFF2-40B4-BE49-F238E27FC236}">
                <a16:creationId xmlns:a16="http://schemas.microsoft.com/office/drawing/2014/main" id="{17593B8D-4FC9-2970-5554-3EBFB198AEC1}"/>
              </a:ext>
            </a:extLst>
          </p:cNvPr>
          <p:cNvSpPr txBox="1"/>
          <p:nvPr/>
        </p:nvSpPr>
        <p:spPr>
          <a:xfrm>
            <a:off x="6304751" y="4360766"/>
            <a:ext cx="5023884" cy="1323439"/>
          </a:xfrm>
          <a:prstGeom prst="rect">
            <a:avLst/>
          </a:prstGeom>
          <a:noFill/>
        </p:spPr>
        <p:txBody>
          <a:bodyPr wrap="square" rtlCol="0">
            <a:spAutoFit/>
          </a:bodyPr>
          <a:lstStyle/>
          <a:p>
            <a:pPr marL="0" marR="0" lvl="0" indent="0" algn="just" defTabSz="4572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panose="020F0502020204030204"/>
              </a:rPr>
              <a:t>{PEs: 256, L1_size: 128B, L2_size: 64KB, </a:t>
            </a:r>
            <a:r>
              <a:rPr kumimoji="0" lang="en-US" sz="2000" b="0" i="1" u="none" strike="noStrike" kern="0" cap="none" spc="0" normalizeH="0" baseline="0" noProof="0" dirty="0" err="1">
                <a:ln>
                  <a:noFill/>
                </a:ln>
                <a:solidFill>
                  <a:prstClr val="black"/>
                </a:solidFill>
                <a:effectLst/>
                <a:uLnTx/>
                <a:uFillTx/>
                <a:latin typeface="Calibri" panose="020F0502020204030204"/>
              </a:rPr>
              <a:t>offchip_BW</a:t>
            </a:r>
            <a:r>
              <a:rPr kumimoji="0" lang="en-US" sz="2000" b="0" i="1" u="none" strike="noStrike" kern="0" cap="none" spc="0" normalizeH="0" baseline="0" noProof="0" dirty="0">
                <a:ln>
                  <a:noFill/>
                </a:ln>
                <a:solidFill>
                  <a:prstClr val="black"/>
                </a:solidFill>
                <a:effectLst/>
                <a:uLnTx/>
                <a:uFillTx/>
                <a:latin typeface="Calibri" panose="020F0502020204030204"/>
              </a:rPr>
              <a:t>: 51.2GBPS, NoC1_unicast_links: 1, NoC2_unicast_links: 1, NoC3_unicast_links: 64, </a:t>
            </a:r>
            <a:r>
              <a:rPr kumimoji="0" lang="en-US" sz="2000" b="0" i="1" u="none" strike="noStrike" kern="0" cap="none" spc="0" normalizeH="0" baseline="0" noProof="0" dirty="0" err="1">
                <a:ln>
                  <a:noFill/>
                </a:ln>
                <a:solidFill>
                  <a:prstClr val="black"/>
                </a:solidFill>
                <a:effectLst/>
                <a:uLnTx/>
                <a:uFillTx/>
                <a:latin typeface="Calibri" panose="020F0502020204030204"/>
              </a:rPr>
              <a:t>NoCs_bitwidth</a:t>
            </a:r>
            <a:r>
              <a:rPr kumimoji="0" lang="en-US" sz="2000" b="0" i="1" u="none" strike="noStrike" kern="0" cap="none" spc="0" normalizeH="0" baseline="0" noProof="0" dirty="0">
                <a:ln>
                  <a:noFill/>
                </a:ln>
                <a:solidFill>
                  <a:prstClr val="black"/>
                </a:solidFill>
                <a:effectLst/>
                <a:uLnTx/>
                <a:uFillTx/>
                <a:latin typeface="Calibri" panose="020F0502020204030204"/>
              </a:rPr>
              <a:t>: 48b,  frequency: 500 MHz}</a:t>
            </a:r>
          </a:p>
        </p:txBody>
      </p:sp>
      <p:sp>
        <p:nvSpPr>
          <p:cNvPr id="56" name="TextBox 55">
            <a:extLst>
              <a:ext uri="{FF2B5EF4-FFF2-40B4-BE49-F238E27FC236}">
                <a16:creationId xmlns:a16="http://schemas.microsoft.com/office/drawing/2014/main" id="{088C6E68-39A6-DFB7-78E6-A1F36D22A8C1}"/>
              </a:ext>
            </a:extLst>
          </p:cNvPr>
          <p:cNvSpPr txBox="1"/>
          <p:nvPr/>
        </p:nvSpPr>
        <p:spPr>
          <a:xfrm>
            <a:off x="6371148" y="2744232"/>
            <a:ext cx="1461881" cy="319446"/>
          </a:xfrm>
          <a:prstGeom prst="rect">
            <a:avLst/>
          </a:prstGeom>
          <a:noFill/>
        </p:spPr>
        <p:txBody>
          <a:bodyPr wrap="square" rtlCol="0">
            <a:spAutoFit/>
          </a:bodyPr>
          <a:lstStyle/>
          <a:p>
            <a:pPr algn="ctr" defTabSz="457200">
              <a:lnSpc>
                <a:spcPct val="80000"/>
              </a:lnSpc>
            </a:pPr>
            <a:r>
              <a:rPr lang="en-US" b="1" dirty="0">
                <a:solidFill>
                  <a:prstClr val="black"/>
                </a:solidFill>
                <a:latin typeface="Calibri" panose="020F0502020204030204"/>
              </a:rPr>
              <a:t>Controller</a:t>
            </a:r>
          </a:p>
        </p:txBody>
      </p:sp>
      <p:sp>
        <p:nvSpPr>
          <p:cNvPr id="57" name="TextBox 56">
            <a:extLst>
              <a:ext uri="{FF2B5EF4-FFF2-40B4-BE49-F238E27FC236}">
                <a16:creationId xmlns:a16="http://schemas.microsoft.com/office/drawing/2014/main" id="{118FFBAC-7DAE-08A5-CDBD-08937F2E4152}"/>
              </a:ext>
            </a:extLst>
          </p:cNvPr>
          <p:cNvSpPr txBox="1"/>
          <p:nvPr/>
        </p:nvSpPr>
        <p:spPr>
          <a:xfrm>
            <a:off x="6511417" y="1270819"/>
            <a:ext cx="1461881" cy="319446"/>
          </a:xfrm>
          <a:prstGeom prst="rect">
            <a:avLst/>
          </a:prstGeom>
          <a:noFill/>
        </p:spPr>
        <p:txBody>
          <a:bodyPr wrap="square" rtlCol="0">
            <a:spAutoFit/>
          </a:bodyPr>
          <a:lstStyle/>
          <a:p>
            <a:pPr algn="ctr" defTabSz="457200">
              <a:lnSpc>
                <a:spcPct val="80000"/>
              </a:lnSpc>
            </a:pPr>
            <a:r>
              <a:rPr lang="en-US" b="1" dirty="0">
                <a:solidFill>
                  <a:prstClr val="black"/>
                </a:solidFill>
                <a:latin typeface="Calibri" panose="020F0502020204030204"/>
              </a:rPr>
              <a:t>FUs</a:t>
            </a:r>
          </a:p>
        </p:txBody>
      </p:sp>
      <p:sp>
        <p:nvSpPr>
          <p:cNvPr id="58" name="TextBox 57">
            <a:extLst>
              <a:ext uri="{FF2B5EF4-FFF2-40B4-BE49-F238E27FC236}">
                <a16:creationId xmlns:a16="http://schemas.microsoft.com/office/drawing/2014/main" id="{D8051D89-FC99-DE1E-8140-886141A821BA}"/>
              </a:ext>
            </a:extLst>
          </p:cNvPr>
          <p:cNvSpPr txBox="1"/>
          <p:nvPr/>
        </p:nvSpPr>
        <p:spPr>
          <a:xfrm rot="16200000">
            <a:off x="5055173" y="1985518"/>
            <a:ext cx="2127487" cy="319446"/>
          </a:xfrm>
          <a:prstGeom prst="rect">
            <a:avLst/>
          </a:prstGeom>
          <a:noFill/>
        </p:spPr>
        <p:txBody>
          <a:bodyPr wrap="square" rtlCol="0">
            <a:spAutoFit/>
          </a:bodyPr>
          <a:lstStyle/>
          <a:p>
            <a:pPr algn="ctr" defTabSz="457200">
              <a:lnSpc>
                <a:spcPct val="80000"/>
              </a:lnSpc>
            </a:pPr>
            <a:r>
              <a:rPr lang="en-US" b="1" dirty="0">
                <a:solidFill>
                  <a:prstClr val="black"/>
                </a:solidFill>
                <a:latin typeface="Calibri" panose="020F0502020204030204"/>
              </a:rPr>
              <a:t>Off-chip Memory</a:t>
            </a:r>
          </a:p>
        </p:txBody>
      </p:sp>
      <p:sp>
        <p:nvSpPr>
          <p:cNvPr id="59" name="TextBox 58">
            <a:extLst>
              <a:ext uri="{FF2B5EF4-FFF2-40B4-BE49-F238E27FC236}">
                <a16:creationId xmlns:a16="http://schemas.microsoft.com/office/drawing/2014/main" id="{2BA8BEA2-913F-BD46-B549-06FEC2C460C6}"/>
              </a:ext>
            </a:extLst>
          </p:cNvPr>
          <p:cNvSpPr txBox="1"/>
          <p:nvPr/>
        </p:nvSpPr>
        <p:spPr>
          <a:xfrm>
            <a:off x="8122589" y="2468185"/>
            <a:ext cx="2734787" cy="444096"/>
          </a:xfrm>
          <a:prstGeom prst="rect">
            <a:avLst/>
          </a:prstGeom>
          <a:noFill/>
        </p:spPr>
        <p:txBody>
          <a:bodyPr wrap="square" rtlCol="0">
            <a:spAutoFit/>
          </a:bodyPr>
          <a:lstStyle/>
          <a:p>
            <a:pPr algn="ctr" defTabSz="457200">
              <a:lnSpc>
                <a:spcPct val="60000"/>
              </a:lnSpc>
            </a:pPr>
            <a:r>
              <a:rPr lang="en-US" b="1" dirty="0">
                <a:solidFill>
                  <a:prstClr val="black"/>
                </a:solidFill>
                <a:latin typeface="Calibri" panose="020F0502020204030204"/>
              </a:rPr>
              <a:t>collection &amp;</a:t>
            </a:r>
            <a:br>
              <a:rPr lang="en-US" b="1" dirty="0">
                <a:solidFill>
                  <a:prstClr val="black"/>
                </a:solidFill>
                <a:latin typeface="Calibri" panose="020F0502020204030204"/>
              </a:rPr>
            </a:br>
            <a:r>
              <a:rPr lang="en-US" b="1" dirty="0">
                <a:solidFill>
                  <a:prstClr val="black"/>
                </a:solidFill>
                <a:latin typeface="Calibri" panose="020F0502020204030204"/>
              </a:rPr>
              <a:t>distribution </a:t>
            </a:r>
            <a:r>
              <a:rPr lang="en-US" b="1" dirty="0" err="1">
                <a:solidFill>
                  <a:prstClr val="black"/>
                </a:solidFill>
                <a:latin typeface="Calibri" panose="020F0502020204030204"/>
              </a:rPr>
              <a:t>NoCs</a:t>
            </a:r>
            <a:endParaRPr lang="en-US" b="1" dirty="0">
              <a:solidFill>
                <a:prstClr val="black"/>
              </a:solidFill>
              <a:latin typeface="Calibri" panose="020F0502020204030204"/>
            </a:endParaRPr>
          </a:p>
        </p:txBody>
      </p:sp>
      <p:grpSp>
        <p:nvGrpSpPr>
          <p:cNvPr id="72" name="Group 71">
            <a:extLst>
              <a:ext uri="{FF2B5EF4-FFF2-40B4-BE49-F238E27FC236}">
                <a16:creationId xmlns:a16="http://schemas.microsoft.com/office/drawing/2014/main" id="{08BE3357-9964-4412-F8E9-DEAF34B66AF3}"/>
              </a:ext>
            </a:extLst>
          </p:cNvPr>
          <p:cNvGrpSpPr/>
          <p:nvPr/>
        </p:nvGrpSpPr>
        <p:grpSpPr>
          <a:xfrm>
            <a:off x="1369571" y="1864588"/>
            <a:ext cx="1117838" cy="3037080"/>
            <a:chOff x="1811531" y="1834108"/>
            <a:chExt cx="1117838" cy="3037080"/>
          </a:xfrm>
        </p:grpSpPr>
        <p:pic>
          <p:nvPicPr>
            <p:cNvPr id="55" name="Picture 54">
              <a:extLst>
                <a:ext uri="{FF2B5EF4-FFF2-40B4-BE49-F238E27FC236}">
                  <a16:creationId xmlns:a16="http://schemas.microsoft.com/office/drawing/2014/main" id="{BC232750-E7EE-6208-EDA4-326DD7E9F202}"/>
                </a:ext>
              </a:extLst>
            </p:cNvPr>
            <p:cNvPicPr>
              <a:picLocks noChangeAspect="1"/>
            </p:cNvPicPr>
            <p:nvPr/>
          </p:nvPicPr>
          <p:blipFill>
            <a:blip r:embed="rId4"/>
            <a:stretch>
              <a:fillRect/>
            </a:stretch>
          </p:blipFill>
          <p:spPr>
            <a:xfrm rot="5400000">
              <a:off x="851910" y="2793729"/>
              <a:ext cx="3037080" cy="1117838"/>
            </a:xfrm>
            <a:prstGeom prst="rect">
              <a:avLst/>
            </a:prstGeom>
          </p:spPr>
        </p:pic>
        <p:sp>
          <p:nvSpPr>
            <p:cNvPr id="60" name="Rectangle 59">
              <a:extLst>
                <a:ext uri="{FF2B5EF4-FFF2-40B4-BE49-F238E27FC236}">
                  <a16:creationId xmlns:a16="http://schemas.microsoft.com/office/drawing/2014/main" id="{21C21ECA-9EDF-8D6A-E4E4-858751BAABFC}"/>
                </a:ext>
              </a:extLst>
            </p:cNvPr>
            <p:cNvSpPr/>
            <p:nvPr/>
          </p:nvSpPr>
          <p:spPr>
            <a:xfrm>
              <a:off x="2089867" y="2027945"/>
              <a:ext cx="69273" cy="13856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E1A0D7C4-F0CE-F6AF-138A-5F58FC480E07}"/>
                </a:ext>
              </a:extLst>
            </p:cNvPr>
            <p:cNvSpPr/>
            <p:nvPr/>
          </p:nvSpPr>
          <p:spPr>
            <a:xfrm>
              <a:off x="2137186" y="2260402"/>
              <a:ext cx="69273" cy="13856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E1A7920-7563-F564-E2F5-EFE6CBFE2515}"/>
                </a:ext>
              </a:extLst>
            </p:cNvPr>
            <p:cNvSpPr/>
            <p:nvPr/>
          </p:nvSpPr>
          <p:spPr>
            <a:xfrm>
              <a:off x="2106748" y="2236236"/>
              <a:ext cx="69273" cy="13856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CDCC27AE-E3FF-3428-220B-CACB647CB0E6}"/>
                </a:ext>
              </a:extLst>
            </p:cNvPr>
            <p:cNvSpPr/>
            <p:nvPr/>
          </p:nvSpPr>
          <p:spPr>
            <a:xfrm>
              <a:off x="2106407" y="2506405"/>
              <a:ext cx="144779" cy="172442"/>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7CD89739-738E-0D2E-1CF9-EA3BE3539BCC}"/>
                </a:ext>
              </a:extLst>
            </p:cNvPr>
            <p:cNvSpPr/>
            <p:nvPr/>
          </p:nvSpPr>
          <p:spPr>
            <a:xfrm>
              <a:off x="2082281" y="4576782"/>
              <a:ext cx="69273" cy="13856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94AD1197-2F45-D6E1-546B-AE12BA983038}"/>
                </a:ext>
              </a:extLst>
            </p:cNvPr>
            <p:cNvSpPr/>
            <p:nvPr/>
          </p:nvSpPr>
          <p:spPr>
            <a:xfrm>
              <a:off x="2213531" y="2802051"/>
              <a:ext cx="102555" cy="333161"/>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0B50B2F4-C2DF-8AB6-2153-AFE08A02C92C}"/>
                </a:ext>
              </a:extLst>
            </p:cNvPr>
            <p:cNvSpPr/>
            <p:nvPr/>
          </p:nvSpPr>
          <p:spPr>
            <a:xfrm>
              <a:off x="2309986" y="3212623"/>
              <a:ext cx="75122" cy="322822"/>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E0978793-FA26-DED0-827A-C8C55C37A0C3}"/>
                </a:ext>
              </a:extLst>
            </p:cNvPr>
            <p:cNvSpPr/>
            <p:nvPr/>
          </p:nvSpPr>
          <p:spPr>
            <a:xfrm>
              <a:off x="2305290" y="3554644"/>
              <a:ext cx="128937" cy="193740"/>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CF66B42-0456-C981-9C6D-ADECB0331F88}"/>
                </a:ext>
              </a:extLst>
            </p:cNvPr>
            <p:cNvSpPr/>
            <p:nvPr/>
          </p:nvSpPr>
          <p:spPr>
            <a:xfrm>
              <a:off x="2286538" y="3669898"/>
              <a:ext cx="151681" cy="273443"/>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9" name="TextBox 68">
            <a:extLst>
              <a:ext uri="{FF2B5EF4-FFF2-40B4-BE49-F238E27FC236}">
                <a16:creationId xmlns:a16="http://schemas.microsoft.com/office/drawing/2014/main" id="{FA895C2F-8BE2-D289-8664-2C68292DA410}"/>
              </a:ext>
            </a:extLst>
          </p:cNvPr>
          <p:cNvSpPr txBox="1"/>
          <p:nvPr/>
        </p:nvSpPr>
        <p:spPr>
          <a:xfrm>
            <a:off x="6968631" y="3335199"/>
            <a:ext cx="2851382" cy="277897"/>
          </a:xfrm>
          <a:prstGeom prst="rect">
            <a:avLst/>
          </a:prstGeom>
          <a:noFill/>
        </p:spPr>
        <p:txBody>
          <a:bodyPr wrap="square" rtlCol="0">
            <a:spAutoFit/>
          </a:bodyPr>
          <a:lstStyle/>
          <a:p>
            <a:pPr algn="ctr" defTabSz="457200">
              <a:lnSpc>
                <a:spcPct val="60000"/>
              </a:lnSpc>
            </a:pPr>
            <a:r>
              <a:rPr lang="en-US" b="1" dirty="0" err="1">
                <a:solidFill>
                  <a:prstClr val="black"/>
                </a:solidFill>
                <a:latin typeface="Calibri" panose="020F0502020204030204"/>
              </a:rPr>
              <a:t>NoC</a:t>
            </a:r>
            <a:r>
              <a:rPr lang="en-US" b="1" dirty="0">
                <a:solidFill>
                  <a:prstClr val="black"/>
                </a:solidFill>
                <a:latin typeface="Calibri" panose="020F0502020204030204"/>
              </a:rPr>
              <a:t> for reduction</a:t>
            </a:r>
          </a:p>
        </p:txBody>
      </p:sp>
      <p:sp>
        <p:nvSpPr>
          <p:cNvPr id="70" name="Freeform: Shape 69">
            <a:extLst>
              <a:ext uri="{FF2B5EF4-FFF2-40B4-BE49-F238E27FC236}">
                <a16:creationId xmlns:a16="http://schemas.microsoft.com/office/drawing/2014/main" id="{F2E36BA3-1569-22BC-B036-E1025CDDEDEC}"/>
              </a:ext>
            </a:extLst>
          </p:cNvPr>
          <p:cNvSpPr/>
          <p:nvPr/>
        </p:nvSpPr>
        <p:spPr>
          <a:xfrm flipH="1">
            <a:off x="8224521" y="2274147"/>
            <a:ext cx="45719" cy="1123717"/>
          </a:xfrm>
          <a:custGeom>
            <a:avLst/>
            <a:gdLst>
              <a:gd name="connsiteX0" fmla="*/ 59267 w 145253"/>
              <a:gd name="connsiteY0" fmla="*/ 372533 h 372533"/>
              <a:gd name="connsiteX1" fmla="*/ 143933 w 145253"/>
              <a:gd name="connsiteY1" fmla="*/ 169333 h 372533"/>
              <a:gd name="connsiteX2" fmla="*/ 0 w 145253"/>
              <a:gd name="connsiteY2" fmla="*/ 0 h 372533"/>
            </a:gdLst>
            <a:ahLst/>
            <a:cxnLst>
              <a:cxn ang="0">
                <a:pos x="connsiteX0" y="connsiteY0"/>
              </a:cxn>
              <a:cxn ang="0">
                <a:pos x="connsiteX1" y="connsiteY1"/>
              </a:cxn>
              <a:cxn ang="0">
                <a:pos x="connsiteX2" y="connsiteY2"/>
              </a:cxn>
            </a:cxnLst>
            <a:rect l="l" t="t" r="r" b="b"/>
            <a:pathLst>
              <a:path w="145253" h="372533">
                <a:moveTo>
                  <a:pt x="59267" y="372533"/>
                </a:moveTo>
                <a:cubicBezTo>
                  <a:pt x="106539" y="301977"/>
                  <a:pt x="153811" y="231422"/>
                  <a:pt x="143933" y="169333"/>
                </a:cubicBezTo>
                <a:cubicBezTo>
                  <a:pt x="134055" y="107244"/>
                  <a:pt x="67027" y="53622"/>
                  <a:pt x="0" y="0"/>
                </a:cubicBezTo>
              </a:path>
            </a:pathLst>
          </a:custGeom>
          <a:noFill/>
          <a:ln w="12700" cap="flat" cmpd="sng" algn="ctr">
            <a:solidFill>
              <a:sysClr val="windowText" lastClr="000000"/>
            </a:solidFill>
            <a:prstDash val="solid"/>
            <a:miter lim="800000"/>
            <a:headEnd type="none" w="med" len="med"/>
            <a:tailEnd type="triangle"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C6C84B3E-FC33-767F-2156-00936BF6E60D}"/>
              </a:ext>
            </a:extLst>
          </p:cNvPr>
          <p:cNvSpPr txBox="1"/>
          <p:nvPr/>
        </p:nvSpPr>
        <p:spPr>
          <a:xfrm rot="16200000">
            <a:off x="5684727" y="1595942"/>
            <a:ext cx="1461881" cy="319446"/>
          </a:xfrm>
          <a:prstGeom prst="rect">
            <a:avLst/>
          </a:prstGeom>
          <a:noFill/>
        </p:spPr>
        <p:txBody>
          <a:bodyPr wrap="square" rtlCol="0">
            <a:spAutoFit/>
          </a:bodyPr>
          <a:lstStyle/>
          <a:p>
            <a:pPr algn="ctr" defTabSz="457200">
              <a:lnSpc>
                <a:spcPct val="80000"/>
              </a:lnSpc>
            </a:pPr>
            <a:r>
              <a:rPr lang="en-US" b="1" dirty="0" err="1">
                <a:solidFill>
                  <a:prstClr val="black"/>
                </a:solidFill>
                <a:latin typeface="Calibri" panose="020F0502020204030204"/>
              </a:rPr>
              <a:t>dma</a:t>
            </a:r>
            <a:endParaRPr lang="en-US" b="1" dirty="0">
              <a:solidFill>
                <a:prstClr val="black"/>
              </a:solidFill>
              <a:latin typeface="Calibri" panose="020F0502020204030204"/>
            </a:endParaRPr>
          </a:p>
        </p:txBody>
      </p:sp>
      <p:sp>
        <p:nvSpPr>
          <p:cNvPr id="74" name="TextBox 73">
            <a:extLst>
              <a:ext uri="{FF2B5EF4-FFF2-40B4-BE49-F238E27FC236}">
                <a16:creationId xmlns:a16="http://schemas.microsoft.com/office/drawing/2014/main" id="{10482E62-2D56-B653-7E3D-D15922601C87}"/>
              </a:ext>
            </a:extLst>
          </p:cNvPr>
          <p:cNvSpPr txBox="1"/>
          <p:nvPr/>
        </p:nvSpPr>
        <p:spPr>
          <a:xfrm>
            <a:off x="6415667" y="3514699"/>
            <a:ext cx="3765318" cy="461665"/>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rPr>
              <a:t>Example DNN accelerator</a:t>
            </a:r>
          </a:p>
        </p:txBody>
      </p:sp>
      <p:sp>
        <p:nvSpPr>
          <p:cNvPr id="75" name="Rectangle 74">
            <a:extLst>
              <a:ext uri="{FF2B5EF4-FFF2-40B4-BE49-F238E27FC236}">
                <a16:creationId xmlns:a16="http://schemas.microsoft.com/office/drawing/2014/main" id="{1E41CE02-282F-7FE5-44A6-025AEEC467DF}"/>
              </a:ext>
            </a:extLst>
          </p:cNvPr>
          <p:cNvSpPr/>
          <p:nvPr/>
        </p:nvSpPr>
        <p:spPr>
          <a:xfrm>
            <a:off x="1517532" y="2058425"/>
            <a:ext cx="1071809" cy="299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BD2D2C70-B1B1-C21A-8B79-6E168FF691D2}"/>
              </a:ext>
            </a:extLst>
          </p:cNvPr>
          <p:cNvSpPr txBox="1"/>
          <p:nvPr/>
        </p:nvSpPr>
        <p:spPr>
          <a:xfrm>
            <a:off x="2698115" y="1943189"/>
            <a:ext cx="2650084" cy="1631216"/>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Layer 1</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Inputs: 3 x 224 x 224</a:t>
            </a:r>
          </a:p>
          <a:p>
            <a:r>
              <a:rPr lang="en-US" sz="2000" dirty="0">
                <a:latin typeface="Calibri" panose="020F0502020204030204" pitchFamily="34" charset="0"/>
                <a:cs typeface="Calibri" panose="020F0502020204030204" pitchFamily="34" charset="0"/>
              </a:rPr>
              <a:t>Weights: 64 x 3 x 7 x 7</a:t>
            </a:r>
          </a:p>
          <a:p>
            <a:r>
              <a:rPr lang="en-US" sz="2000" dirty="0">
                <a:latin typeface="Calibri" panose="020F0502020204030204" pitchFamily="34" charset="0"/>
                <a:cs typeface="Calibri" panose="020F0502020204030204" pitchFamily="34" charset="0"/>
              </a:rPr>
              <a:t>Outputs: 64 x 112 x 112</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Batch size 1.   </a:t>
            </a:r>
          </a:p>
        </p:txBody>
      </p:sp>
      <p:sp>
        <p:nvSpPr>
          <p:cNvPr id="77" name="TextBox 76">
            <a:extLst>
              <a:ext uri="{FF2B5EF4-FFF2-40B4-BE49-F238E27FC236}">
                <a16:creationId xmlns:a16="http://schemas.microsoft.com/office/drawing/2014/main" id="{2CF6B4CD-C4E2-7FB2-0546-3959CEFF3225}"/>
              </a:ext>
            </a:extLst>
          </p:cNvPr>
          <p:cNvSpPr txBox="1"/>
          <p:nvPr/>
        </p:nvSpPr>
        <p:spPr>
          <a:xfrm>
            <a:off x="4908810" y="4362907"/>
            <a:ext cx="1343638" cy="1200329"/>
          </a:xfrm>
          <a:prstGeom prst="rect">
            <a:avLst/>
          </a:prstGeom>
          <a:noFill/>
        </p:spPr>
        <p:txBody>
          <a:bodyPr wrap="none" rtlCol="0">
            <a:spAutoFit/>
          </a:bodyPr>
          <a:lstStyle/>
          <a:p>
            <a:pPr defTabSz="457200"/>
            <a:r>
              <a:rPr lang="en-US" sz="2400" b="1" kern="0" dirty="0">
                <a:solidFill>
                  <a:prstClr val="black"/>
                </a:solidFill>
                <a:latin typeface="Calibri" panose="020F0502020204030204"/>
              </a:rPr>
              <a:t>Example </a:t>
            </a:r>
            <a:br>
              <a:rPr lang="en-US" sz="2400" b="1" kern="0" dirty="0">
                <a:solidFill>
                  <a:prstClr val="black"/>
                </a:solidFill>
                <a:latin typeface="Calibri" panose="020F0502020204030204"/>
              </a:rPr>
            </a:br>
            <a:r>
              <a:rPr lang="en-US" sz="2400" b="1" kern="0" dirty="0">
                <a:solidFill>
                  <a:prstClr val="black"/>
                </a:solidFill>
                <a:latin typeface="Calibri" panose="020F0502020204030204"/>
              </a:rPr>
              <a:t>Design </a:t>
            </a:r>
            <a:br>
              <a:rPr lang="en-US" sz="2400" b="1" kern="0" dirty="0">
                <a:solidFill>
                  <a:prstClr val="black"/>
                </a:solidFill>
                <a:latin typeface="Calibri" panose="020F0502020204030204"/>
              </a:rPr>
            </a:br>
            <a:r>
              <a:rPr lang="en-US" sz="2400" b="1" kern="0" dirty="0">
                <a:solidFill>
                  <a:prstClr val="black"/>
                </a:solidFill>
                <a:latin typeface="Calibri" panose="020F0502020204030204"/>
              </a:rPr>
              <a:t>Point</a:t>
            </a:r>
          </a:p>
        </p:txBody>
      </p:sp>
    </p:spTree>
    <p:extLst>
      <p:ext uri="{BB962C8B-B14F-4D97-AF65-F5344CB8AC3E}">
        <p14:creationId xmlns:p14="http://schemas.microsoft.com/office/powerpoint/2010/main" val="13232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D20F-24A6-E39A-3E2C-0FDA02BB28D7}"/>
              </a:ext>
            </a:extLst>
          </p:cNvPr>
          <p:cNvSpPr>
            <a:spLocks noGrp="1"/>
          </p:cNvSpPr>
          <p:nvPr>
            <p:ph type="title"/>
          </p:nvPr>
        </p:nvSpPr>
        <p:spPr/>
        <p:txBody>
          <a:bodyPr/>
          <a:lstStyle/>
          <a:p>
            <a:r>
              <a:rPr lang="en-US" sz="4000" dirty="0"/>
              <a:t>Execution Model and Constructing Bottleneck Graph</a:t>
            </a:r>
          </a:p>
        </p:txBody>
      </p:sp>
      <p:sp>
        <p:nvSpPr>
          <p:cNvPr id="3" name="Slide Number Placeholder 2">
            <a:extLst>
              <a:ext uri="{FF2B5EF4-FFF2-40B4-BE49-F238E27FC236}">
                <a16:creationId xmlns:a16="http://schemas.microsoft.com/office/drawing/2014/main" id="{93DA3FDA-03B2-156F-CAD1-983FC35AB721}"/>
              </a:ext>
            </a:extLst>
          </p:cNvPr>
          <p:cNvSpPr>
            <a:spLocks noGrp="1"/>
          </p:cNvSpPr>
          <p:nvPr>
            <p:ph type="sldNum" sz="quarter" idx="12"/>
          </p:nvPr>
        </p:nvSpPr>
        <p:spPr/>
        <p:txBody>
          <a:bodyPr/>
          <a:lstStyle/>
          <a:p>
            <a:fld id="{86E00D81-A243-204E-9897-44BD133A87DB}" type="slidenum">
              <a:rPr lang="en-US" smtClean="0"/>
              <a:t>9</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4AF5014-DAA7-D3AA-F1B9-FC78A33D4C9C}"/>
                  </a:ext>
                </a:extLst>
              </p:cNvPr>
              <p:cNvSpPr>
                <a:spLocks noGrp="1"/>
              </p:cNvSpPr>
              <p:nvPr>
                <p:ph sz="quarter" idx="1"/>
              </p:nvPr>
            </p:nvSpPr>
            <p:spPr/>
            <p:txBody>
              <a:bodyPr>
                <a:normAutofit/>
              </a:bodyPr>
              <a:lstStyle/>
              <a:p>
                <a:r>
                  <a:rPr lang="en-US" b="1" dirty="0"/>
                  <a:t>Computation Time:</a:t>
                </a:r>
                <a:r>
                  <a:rPr lang="en-US" dirty="0"/>
                  <a:t> Total Operations / #PEs</a:t>
                </a:r>
              </a:p>
              <a:p>
                <a:endParaRPr lang="en-US" dirty="0"/>
              </a:p>
              <a:p>
                <a:endParaRPr lang="en-US" dirty="0"/>
              </a:p>
              <a:p>
                <a:endParaRPr lang="en-US" dirty="0"/>
              </a:p>
              <a:p>
                <a:r>
                  <a:rPr lang="en-US" b="1" dirty="0"/>
                  <a:t>Off-chip Memory Access Time:</a:t>
                </a:r>
              </a:p>
              <a:p>
                <a:pPr marL="0" indent="0">
                  <a:buNone/>
                </a:pPr>
                <a:r>
                  <a:rPr lang="en-US" b="0" dirty="0"/>
                  <a:t>    </a:t>
                </a:r>
                <a14:m>
                  <m:oMath xmlns:m="http://schemas.openxmlformats.org/officeDocument/2006/math">
                    <m:r>
                      <m:rPr>
                        <m:sty m:val="p"/>
                      </m:rPr>
                      <a:rPr lang="en-US" b="0" i="0" smtClean="0">
                        <a:latin typeface="Cambria Math" panose="02040503050406030204" pitchFamily="18" charset="0"/>
                      </a:rPr>
                      <m:t>Σ</m:t>
                    </m:r>
                  </m:oMath>
                </a14:m>
                <a:r>
                  <a:rPr lang="en-US" dirty="0"/>
                  <a:t> { [Initiation latency + (</a:t>
                </a:r>
                <a:r>
                  <a:rPr lang="en-US" dirty="0" err="1"/>
                  <a:t>Tensor</a:t>
                </a:r>
                <a:r>
                  <a:rPr lang="en-US" baseline="-25000" dirty="0" err="1"/>
                  <a:t>i</a:t>
                </a:r>
                <a:r>
                  <a:rPr lang="en-US" dirty="0"/>
                  <a:t> footprint / Bandwidth)]</a:t>
                </a:r>
              </a:p>
              <a:p>
                <a:pPr marL="0" indent="0">
                  <a:buNone/>
                </a:pPr>
                <a:r>
                  <a:rPr lang="en-US" dirty="0"/>
                  <a:t>           * </a:t>
                </a:r>
                <a:r>
                  <a:rPr lang="en-US" dirty="0" err="1"/>
                  <a:t>Tensor</a:t>
                </a:r>
                <a:r>
                  <a:rPr lang="en-US" baseline="-25000" dirty="0" err="1"/>
                  <a:t>i</a:t>
                </a:r>
                <a:r>
                  <a:rPr lang="en-US" dirty="0"/>
                  <a:t> Invocations }</a:t>
                </a:r>
              </a:p>
              <a:p>
                <a:endParaRPr lang="en-US" dirty="0"/>
              </a:p>
            </p:txBody>
          </p:sp>
        </mc:Choice>
        <mc:Fallback xmlns="">
          <p:sp>
            <p:nvSpPr>
              <p:cNvPr id="4" name="Content Placeholder 3">
                <a:extLst>
                  <a:ext uri="{FF2B5EF4-FFF2-40B4-BE49-F238E27FC236}">
                    <a16:creationId xmlns:a16="http://schemas.microsoft.com/office/drawing/2014/main" id="{C4AF5014-DAA7-D3AA-F1B9-FC78A33D4C9C}"/>
                  </a:ext>
                </a:extLst>
              </p:cNvPr>
              <p:cNvSpPr>
                <a:spLocks noGrp="1" noRot="1" noChangeAspect="1" noMove="1" noResize="1" noEditPoints="1" noAdjustHandles="1" noChangeArrowheads="1" noChangeShapeType="1" noTextEdit="1"/>
              </p:cNvSpPr>
              <p:nvPr>
                <p:ph sz="quarter" idx="1"/>
              </p:nvPr>
            </p:nvSpPr>
            <p:spPr>
              <a:blipFill>
                <a:blip r:embed="rId3"/>
                <a:stretch>
                  <a:fillRect l="-583" t="-1144"/>
                </a:stretch>
              </a:blipFill>
            </p:spPr>
            <p:txBody>
              <a:bodyPr/>
              <a:lstStyle/>
              <a:p>
                <a:r>
                  <a:rPr lang="en-US">
                    <a:noFill/>
                  </a:rPr>
                  <a:t> </a:t>
                </a:r>
              </a:p>
            </p:txBody>
          </p:sp>
        </mc:Fallback>
      </mc:AlternateContent>
      <p:grpSp>
        <p:nvGrpSpPr>
          <p:cNvPr id="171" name="Group 170">
            <a:extLst>
              <a:ext uri="{FF2B5EF4-FFF2-40B4-BE49-F238E27FC236}">
                <a16:creationId xmlns:a16="http://schemas.microsoft.com/office/drawing/2014/main" id="{D9793971-E833-3BB7-F061-C631BF54E967}"/>
              </a:ext>
            </a:extLst>
          </p:cNvPr>
          <p:cNvGrpSpPr/>
          <p:nvPr/>
        </p:nvGrpSpPr>
        <p:grpSpPr>
          <a:xfrm>
            <a:off x="7436338" y="1248797"/>
            <a:ext cx="2338857" cy="1007973"/>
            <a:chOff x="7376040" y="938034"/>
            <a:chExt cx="2338857" cy="1007973"/>
          </a:xfrm>
        </p:grpSpPr>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333E5542-65BE-6EA4-6789-747B750BFDA2}"/>
                    </a:ext>
                  </a:extLst>
                </p:cNvPr>
                <p:cNvSpPr/>
                <p:nvPr/>
              </p:nvSpPr>
              <p:spPr>
                <a:xfrm>
                  <a:off x="8241178" y="1166012"/>
                  <a:ext cx="477812" cy="466389"/>
                </a:xfrm>
                <a:prstGeom prst="ellipse">
                  <a:avLst/>
                </a:prstGeom>
                <a:solidFill>
                  <a:srgbClr val="FFB7B7"/>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3200" b="1"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rPr>
                          <m:t>÷</m:t>
                        </m:r>
                      </m:oMath>
                    </m:oMathPara>
                  </a14:m>
                  <a:endParaRPr kumimoji="0" lang="en-US" sz="3200" b="1" i="0" u="none" strike="noStrike" kern="0" cap="none" spc="0" normalizeH="0" baseline="0" noProof="0" dirty="0">
                    <a:ln>
                      <a:noFill/>
                    </a:ln>
                    <a:solidFill>
                      <a:srgbClr val="C00000"/>
                    </a:solidFill>
                    <a:effectLst/>
                    <a:uLnTx/>
                    <a:uFillTx/>
                    <a:latin typeface="Calibri" panose="020F0502020204030204"/>
                  </a:endParaRPr>
                </a:p>
              </p:txBody>
            </p:sp>
          </mc:Choice>
          <mc:Fallback xmlns="">
            <p:sp>
              <p:nvSpPr>
                <p:cNvPr id="17" name="Oval 16">
                  <a:extLst>
                    <a:ext uri="{FF2B5EF4-FFF2-40B4-BE49-F238E27FC236}">
                      <a16:creationId xmlns:a16="http://schemas.microsoft.com/office/drawing/2014/main" id="{333E5542-65BE-6EA4-6789-747B750BFDA2}"/>
                    </a:ext>
                  </a:extLst>
                </p:cNvPr>
                <p:cNvSpPr>
                  <a:spLocks noRot="1" noChangeAspect="1" noMove="1" noResize="1" noEditPoints="1" noAdjustHandles="1" noChangeArrowheads="1" noChangeShapeType="1" noTextEdit="1"/>
                </p:cNvSpPr>
                <p:nvPr/>
              </p:nvSpPr>
              <p:spPr>
                <a:xfrm>
                  <a:off x="8241178" y="1166012"/>
                  <a:ext cx="477812" cy="466389"/>
                </a:xfrm>
                <a:prstGeom prst="ellipse">
                  <a:avLst/>
                </a:prstGeom>
                <a:blipFill>
                  <a:blip r:embed="rId4"/>
                  <a:stretch>
                    <a:fillRect/>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sp>
          <p:nvSpPr>
            <p:cNvPr id="18" name="Oval 17">
              <a:extLst>
                <a:ext uri="{FF2B5EF4-FFF2-40B4-BE49-F238E27FC236}">
                  <a16:creationId xmlns:a16="http://schemas.microsoft.com/office/drawing/2014/main" id="{6C53D460-E705-9EB2-BE3B-64F0D0D296A8}"/>
                </a:ext>
              </a:extLst>
            </p:cNvPr>
            <p:cNvSpPr/>
            <p:nvPr/>
          </p:nvSpPr>
          <p:spPr>
            <a:xfrm>
              <a:off x="7383333" y="1341568"/>
              <a:ext cx="665416" cy="515806"/>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ECD0292F-AC47-FDA2-58F4-6A77A53DCBC4}"/>
                </a:ext>
              </a:extLst>
            </p:cNvPr>
            <p:cNvCxnSpPr>
              <a:cxnSpLocks/>
              <a:stCxn id="21" idx="1"/>
              <a:endCxn id="17" idx="6"/>
            </p:cNvCxnSpPr>
            <p:nvPr/>
          </p:nvCxnSpPr>
          <p:spPr>
            <a:xfrm flipH="1" flipV="1">
              <a:off x="8718990" y="1399207"/>
              <a:ext cx="239494" cy="106533"/>
            </a:xfrm>
            <a:prstGeom prst="straightConnector1">
              <a:avLst/>
            </a:prstGeom>
            <a:noFill/>
            <a:ln w="6350" cap="flat" cmpd="sng" algn="ctr">
              <a:solidFill>
                <a:sysClr val="windowText" lastClr="000000"/>
              </a:solidFill>
              <a:prstDash val="solid"/>
              <a:miter lim="800000"/>
              <a:tailEnd type="triangle"/>
            </a:ln>
            <a:effectLst/>
          </p:spPr>
        </p:cxnSp>
        <p:sp>
          <p:nvSpPr>
            <p:cNvPr id="21" name="Oval 20">
              <a:extLst>
                <a:ext uri="{FF2B5EF4-FFF2-40B4-BE49-F238E27FC236}">
                  <a16:creationId xmlns:a16="http://schemas.microsoft.com/office/drawing/2014/main" id="{DDE2530B-C4A6-AEA4-F63A-AE49F46CF045}"/>
                </a:ext>
              </a:extLst>
            </p:cNvPr>
            <p:cNvSpPr/>
            <p:nvPr/>
          </p:nvSpPr>
          <p:spPr>
            <a:xfrm>
              <a:off x="8861036" y="1430202"/>
              <a:ext cx="665415" cy="515805"/>
            </a:xfrm>
            <a:prstGeom prst="ellipse">
              <a:avLst/>
            </a:prstGeom>
            <a:solidFill>
              <a:srgbClr val="DEBDFF"/>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2A685340-461A-E5FE-2E8C-9177B95E79F1}"/>
                </a:ext>
              </a:extLst>
            </p:cNvPr>
            <p:cNvSpPr txBox="1"/>
            <p:nvPr/>
          </p:nvSpPr>
          <p:spPr>
            <a:xfrm>
              <a:off x="8697631" y="938034"/>
              <a:ext cx="1017266" cy="461665"/>
            </a:xfrm>
            <a:prstGeom prst="rect">
              <a:avLst/>
            </a:prstGeom>
            <a:noFill/>
          </p:spPr>
          <p:txBody>
            <a:bodyPr wrap="none" rtlCol="0">
              <a:spAutoFit/>
            </a:bodyPr>
            <a:lstStyle/>
            <a:p>
              <a:pPr defTabSz="457200"/>
              <a:r>
                <a:rPr lang="en-US" sz="2400" b="1" dirty="0" err="1">
                  <a:solidFill>
                    <a:srgbClr val="FFC000">
                      <a:lumMod val="50000"/>
                    </a:srgbClr>
                  </a:solidFill>
                  <a:latin typeface="Calibri" panose="020F0502020204030204"/>
                </a:rPr>
                <a:t>Tcomp</a:t>
              </a:r>
              <a:endParaRPr lang="en-US" sz="2400" b="1" dirty="0">
                <a:solidFill>
                  <a:srgbClr val="FFC000">
                    <a:lumMod val="50000"/>
                  </a:srgbClr>
                </a:solidFill>
                <a:latin typeface="Calibri" panose="020F0502020204030204"/>
              </a:endParaRPr>
            </a:p>
          </p:txBody>
        </p:sp>
        <p:cxnSp>
          <p:nvCxnSpPr>
            <p:cNvPr id="25" name="Straight Arrow Connector 24">
              <a:extLst>
                <a:ext uri="{FF2B5EF4-FFF2-40B4-BE49-F238E27FC236}">
                  <a16:creationId xmlns:a16="http://schemas.microsoft.com/office/drawing/2014/main" id="{7A695498-9EE8-AF6F-4755-1F76718A8F83}"/>
                </a:ext>
              </a:extLst>
            </p:cNvPr>
            <p:cNvCxnSpPr>
              <a:cxnSpLocks/>
              <a:endCxn id="17" idx="2"/>
            </p:cNvCxnSpPr>
            <p:nvPr/>
          </p:nvCxnSpPr>
          <p:spPr>
            <a:xfrm flipV="1">
              <a:off x="8034746" y="1399207"/>
              <a:ext cx="206432" cy="150977"/>
            </a:xfrm>
            <a:prstGeom prst="straightConnector1">
              <a:avLst/>
            </a:prstGeom>
            <a:noFill/>
            <a:ln w="6350" cap="flat" cmpd="sng" algn="ctr">
              <a:solidFill>
                <a:sysClr val="windowText" lastClr="000000"/>
              </a:solidFill>
              <a:prstDash val="solid"/>
              <a:miter lim="800000"/>
              <a:tailEnd type="triangle"/>
            </a:ln>
            <a:effectLst/>
          </p:spPr>
        </p:cxnSp>
        <p:sp>
          <p:nvSpPr>
            <p:cNvPr id="162" name="TextBox 161">
              <a:extLst>
                <a:ext uri="{FF2B5EF4-FFF2-40B4-BE49-F238E27FC236}">
                  <a16:creationId xmlns:a16="http://schemas.microsoft.com/office/drawing/2014/main" id="{12CD5CAD-4250-9267-9FF3-347B4A6EE7E9}"/>
                </a:ext>
              </a:extLst>
            </p:cNvPr>
            <p:cNvSpPr txBox="1"/>
            <p:nvPr/>
          </p:nvSpPr>
          <p:spPr>
            <a:xfrm>
              <a:off x="7376040" y="1434295"/>
              <a:ext cx="729623" cy="367473"/>
            </a:xfrm>
            <a:prstGeom prst="rect">
              <a:avLst/>
            </a:prstGeom>
            <a:noFill/>
          </p:spPr>
          <p:txBody>
            <a:bodyPr wrap="square" rtlCol="0">
              <a:spAutoFit/>
            </a:bodyPr>
            <a:lstStyle/>
            <a:p>
              <a:pPr defTabSz="457200">
                <a:lnSpc>
                  <a:spcPct val="70000"/>
                </a:lnSpc>
              </a:pPr>
              <a:r>
                <a:rPr lang="en-US" sz="2400" b="1" dirty="0">
                  <a:solidFill>
                    <a:srgbClr val="ED7D31">
                      <a:lumMod val="50000"/>
                    </a:srgbClr>
                  </a:solidFill>
                  <a:latin typeface="Calibri" panose="020F0502020204030204"/>
                </a:rPr>
                <a:t>Ops</a:t>
              </a:r>
            </a:p>
          </p:txBody>
        </p:sp>
        <p:sp>
          <p:nvSpPr>
            <p:cNvPr id="169" name="TextBox 168">
              <a:extLst>
                <a:ext uri="{FF2B5EF4-FFF2-40B4-BE49-F238E27FC236}">
                  <a16:creationId xmlns:a16="http://schemas.microsoft.com/office/drawing/2014/main" id="{050B5433-B2BC-4209-DDF8-2720EC69441E}"/>
                </a:ext>
              </a:extLst>
            </p:cNvPr>
            <p:cNvSpPr txBox="1"/>
            <p:nvPr/>
          </p:nvSpPr>
          <p:spPr>
            <a:xfrm>
              <a:off x="8827805" y="1463140"/>
              <a:ext cx="849741" cy="461665"/>
            </a:xfrm>
            <a:prstGeom prst="rect">
              <a:avLst/>
            </a:prstGeom>
            <a:noFill/>
          </p:spPr>
          <p:txBody>
            <a:bodyPr wrap="square" rtlCol="0">
              <a:spAutoFit/>
            </a:bodyPr>
            <a:lstStyle/>
            <a:p>
              <a:pPr defTabSz="457200"/>
              <a:r>
                <a:rPr lang="en-US" sz="2400" b="1" dirty="0">
                  <a:solidFill>
                    <a:srgbClr val="7030A0"/>
                  </a:solidFill>
                  <a:latin typeface="Calibri" panose="020F0502020204030204"/>
                </a:rPr>
                <a:t>#PEs</a:t>
              </a:r>
            </a:p>
          </p:txBody>
        </p:sp>
      </p:grpSp>
      <p:grpSp>
        <p:nvGrpSpPr>
          <p:cNvPr id="305" name="Group 304">
            <a:extLst>
              <a:ext uri="{FF2B5EF4-FFF2-40B4-BE49-F238E27FC236}">
                <a16:creationId xmlns:a16="http://schemas.microsoft.com/office/drawing/2014/main" id="{0338DC9A-2A42-13BA-CF3C-1C4F4008701F}"/>
              </a:ext>
            </a:extLst>
          </p:cNvPr>
          <p:cNvGrpSpPr/>
          <p:nvPr/>
        </p:nvGrpSpPr>
        <p:grpSpPr>
          <a:xfrm>
            <a:off x="7239493" y="3032031"/>
            <a:ext cx="4575646" cy="3702240"/>
            <a:chOff x="7239493" y="3032031"/>
            <a:chExt cx="4575646" cy="3702240"/>
          </a:xfrm>
        </p:grpSpPr>
        <p:sp>
          <p:nvSpPr>
            <p:cNvPr id="286" name="Oval 285">
              <a:extLst>
                <a:ext uri="{FF2B5EF4-FFF2-40B4-BE49-F238E27FC236}">
                  <a16:creationId xmlns:a16="http://schemas.microsoft.com/office/drawing/2014/main" id="{56A5883A-5F6D-82AE-6FC0-5A2768053B6E}"/>
                </a:ext>
              </a:extLst>
            </p:cNvPr>
            <p:cNvSpPr/>
            <p:nvPr/>
          </p:nvSpPr>
          <p:spPr>
            <a:xfrm rot="16200000">
              <a:off x="8916855" y="4168213"/>
              <a:ext cx="434453" cy="550287"/>
            </a:xfrm>
            <a:prstGeom prst="ellipse">
              <a:avLst/>
            </a:prstGeom>
            <a:solidFill>
              <a:srgbClr val="70AD47">
                <a:lumMod val="40000"/>
                <a:lumOff val="60000"/>
              </a:srgbClr>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59DE7A-64B8-3A15-A9A2-6207ACD8D05A}"/>
                </a:ext>
              </a:extLst>
            </p:cNvPr>
            <p:cNvSpPr/>
            <p:nvPr/>
          </p:nvSpPr>
          <p:spPr>
            <a:xfrm rot="16200000">
              <a:off x="10308870" y="3082611"/>
              <a:ext cx="434453" cy="665414"/>
            </a:xfrm>
            <a:prstGeom prst="ellipse">
              <a:avLst/>
            </a:prstGeom>
            <a:solidFill>
              <a:srgbClr val="70AD47">
                <a:lumMod val="40000"/>
                <a:lumOff val="60000"/>
              </a:srgbClr>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ABC7A64B-22BF-38B3-6F79-F4651A0E9B9A}"/>
                </a:ext>
              </a:extLst>
            </p:cNvPr>
            <p:cNvSpPr/>
            <p:nvPr/>
          </p:nvSpPr>
          <p:spPr>
            <a:xfrm rot="16200000">
              <a:off x="8398363" y="4664317"/>
              <a:ext cx="449222" cy="550285"/>
            </a:xfrm>
            <a:prstGeom prst="ellipse">
              <a:avLst/>
            </a:prstGeom>
            <a:solidFill>
              <a:srgbClr val="FFB7B7"/>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490EEE55-E342-7507-2BD2-A6F9E74967E1}"/>
                </a:ext>
              </a:extLst>
            </p:cNvPr>
            <p:cNvCxnSpPr>
              <a:cxnSpLocks/>
            </p:cNvCxnSpPr>
            <p:nvPr/>
          </p:nvCxnSpPr>
          <p:spPr>
            <a:xfrm flipH="1" flipV="1">
              <a:off x="10771619" y="3549536"/>
              <a:ext cx="133428" cy="176661"/>
            </a:xfrm>
            <a:prstGeom prst="straightConnector1">
              <a:avLst/>
            </a:prstGeom>
            <a:noFill/>
            <a:ln w="6350" cap="flat" cmpd="sng" algn="ctr">
              <a:solidFill>
                <a:sysClr val="windowText" lastClr="000000"/>
              </a:solidFill>
              <a:prstDash val="solid"/>
              <a:miter lim="800000"/>
              <a:tailEnd type="triangle"/>
            </a:ln>
            <a:effectLst/>
          </p:spPr>
        </p:cxnSp>
        <p:cxnSp>
          <p:nvCxnSpPr>
            <p:cNvPr id="67" name="Straight Arrow Connector 66">
              <a:extLst>
                <a:ext uri="{FF2B5EF4-FFF2-40B4-BE49-F238E27FC236}">
                  <a16:creationId xmlns:a16="http://schemas.microsoft.com/office/drawing/2014/main" id="{907C1319-E86F-EE12-CB9C-6B9DFD043531}"/>
                </a:ext>
              </a:extLst>
            </p:cNvPr>
            <p:cNvCxnSpPr>
              <a:cxnSpLocks/>
              <a:stCxn id="71" idx="6"/>
            </p:cNvCxnSpPr>
            <p:nvPr/>
          </p:nvCxnSpPr>
          <p:spPr>
            <a:xfrm flipH="1" flipV="1">
              <a:off x="8817530" y="5081805"/>
              <a:ext cx="151434" cy="194635"/>
            </a:xfrm>
            <a:prstGeom prst="straightConnector1">
              <a:avLst/>
            </a:prstGeom>
            <a:noFill/>
            <a:ln w="6350" cap="flat" cmpd="sng" algn="ctr">
              <a:solidFill>
                <a:sysClr val="windowText" lastClr="000000"/>
              </a:solidFill>
              <a:prstDash val="solid"/>
              <a:miter lim="800000"/>
              <a:tailEnd type="triangle"/>
            </a:ln>
            <a:effectLst/>
          </p:spPr>
        </p:cxnSp>
        <p:cxnSp>
          <p:nvCxnSpPr>
            <p:cNvPr id="69" name="Straight Arrow Connector 68">
              <a:extLst>
                <a:ext uri="{FF2B5EF4-FFF2-40B4-BE49-F238E27FC236}">
                  <a16:creationId xmlns:a16="http://schemas.microsoft.com/office/drawing/2014/main" id="{016D4FEB-2020-BC79-D76F-A0868FA47E04}"/>
                </a:ext>
              </a:extLst>
            </p:cNvPr>
            <p:cNvCxnSpPr>
              <a:cxnSpLocks/>
            </p:cNvCxnSpPr>
            <p:nvPr/>
          </p:nvCxnSpPr>
          <p:spPr>
            <a:xfrm flipV="1">
              <a:off x="10536360" y="3613156"/>
              <a:ext cx="0" cy="256554"/>
            </a:xfrm>
            <a:prstGeom prst="straightConnector1">
              <a:avLst/>
            </a:prstGeom>
            <a:noFill/>
            <a:ln w="6350" cap="flat" cmpd="sng" algn="ctr">
              <a:solidFill>
                <a:sysClr val="windowText" lastClr="000000"/>
              </a:solidFill>
              <a:prstDash val="solid"/>
              <a:miter lim="800000"/>
              <a:tailEnd type="triangle"/>
            </a:ln>
            <a:effectLst/>
          </p:spPr>
        </p:cxnSp>
        <p:cxnSp>
          <p:nvCxnSpPr>
            <p:cNvPr id="70" name="Straight Arrow Connector 69">
              <a:extLst>
                <a:ext uri="{FF2B5EF4-FFF2-40B4-BE49-F238E27FC236}">
                  <a16:creationId xmlns:a16="http://schemas.microsoft.com/office/drawing/2014/main" id="{AEF5E75B-3E1C-BC0C-9EA9-41D925F85AA8}"/>
                </a:ext>
              </a:extLst>
            </p:cNvPr>
            <p:cNvCxnSpPr>
              <a:cxnSpLocks/>
              <a:stCxn id="64" idx="5"/>
            </p:cNvCxnSpPr>
            <p:nvPr/>
          </p:nvCxnSpPr>
          <p:spPr>
            <a:xfrm flipV="1">
              <a:off x="8817530" y="4598064"/>
              <a:ext cx="151434" cy="182572"/>
            </a:xfrm>
            <a:prstGeom prst="straightConnector1">
              <a:avLst/>
            </a:prstGeom>
            <a:noFill/>
            <a:ln w="12700" cap="flat" cmpd="sng" algn="ctr">
              <a:solidFill>
                <a:schemeClr val="tx1"/>
              </a:solidFill>
              <a:prstDash val="solid"/>
              <a:miter lim="800000"/>
              <a:tailEnd type="triangle"/>
            </a:ln>
            <a:effectLst/>
          </p:spPr>
        </p:cxnSp>
        <p:sp>
          <p:nvSpPr>
            <p:cNvPr id="71" name="Oval 70">
              <a:extLst>
                <a:ext uri="{FF2B5EF4-FFF2-40B4-BE49-F238E27FC236}">
                  <a16:creationId xmlns:a16="http://schemas.microsoft.com/office/drawing/2014/main" id="{FEB2B4BB-952C-4719-EBEB-266D488E5C08}"/>
                </a:ext>
              </a:extLst>
            </p:cNvPr>
            <p:cNvSpPr/>
            <p:nvPr/>
          </p:nvSpPr>
          <p:spPr>
            <a:xfrm rot="16200000">
              <a:off x="8713623" y="5165691"/>
              <a:ext cx="510682" cy="732180"/>
            </a:xfrm>
            <a:prstGeom prst="ellipse">
              <a:avLst/>
            </a:prstGeom>
            <a:solidFill>
              <a:srgbClr val="DEBDFF"/>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lang="en-US" sz="2400" b="1" dirty="0">
                <a:solidFill>
                  <a:srgbClr val="7030A0"/>
                </a:solidFill>
                <a:latin typeface="Calibri" panose="020F0502020204030204"/>
              </a:endParaRPr>
            </a:p>
          </p:txBody>
        </p:sp>
        <p:cxnSp>
          <p:nvCxnSpPr>
            <p:cNvPr id="72" name="Straight Arrow Connector 71">
              <a:extLst>
                <a:ext uri="{FF2B5EF4-FFF2-40B4-BE49-F238E27FC236}">
                  <a16:creationId xmlns:a16="http://schemas.microsoft.com/office/drawing/2014/main" id="{1A6E4825-C3C6-3FE6-3EE7-C5796F18D05C}"/>
                </a:ext>
              </a:extLst>
            </p:cNvPr>
            <p:cNvCxnSpPr>
              <a:cxnSpLocks/>
              <a:endCxn id="64" idx="1"/>
            </p:cNvCxnSpPr>
            <p:nvPr/>
          </p:nvCxnSpPr>
          <p:spPr>
            <a:xfrm flipV="1">
              <a:off x="8231108" y="5098284"/>
              <a:ext cx="197311" cy="195719"/>
            </a:xfrm>
            <a:prstGeom prst="straightConnector1">
              <a:avLst/>
            </a:prstGeom>
            <a:noFill/>
            <a:ln w="6350" cap="flat" cmpd="sng" algn="ctr">
              <a:solidFill>
                <a:sysClr val="windowText" lastClr="000000"/>
              </a:solidFill>
              <a:prstDash val="solid"/>
              <a:miter lim="800000"/>
              <a:tailEnd type="triangle"/>
            </a:ln>
            <a:effectLst/>
          </p:spPr>
        </p:cxnSp>
        <p:sp>
          <p:nvSpPr>
            <p:cNvPr id="118" name="TextBox 117">
              <a:extLst>
                <a:ext uri="{FF2B5EF4-FFF2-40B4-BE49-F238E27FC236}">
                  <a16:creationId xmlns:a16="http://schemas.microsoft.com/office/drawing/2014/main" id="{29DDF5B4-12F6-981C-A741-347D0AF8D195}"/>
                </a:ext>
              </a:extLst>
            </p:cNvPr>
            <p:cNvSpPr txBox="1"/>
            <p:nvPr/>
          </p:nvSpPr>
          <p:spPr>
            <a:xfrm>
              <a:off x="7239493" y="5981757"/>
              <a:ext cx="1361169" cy="752514"/>
            </a:xfrm>
            <a:prstGeom prst="rect">
              <a:avLst/>
            </a:prstGeom>
            <a:noFill/>
          </p:spPr>
          <p:txBody>
            <a:bodyPr wrap="square" rtlCol="0">
              <a:spAutoFit/>
            </a:bodyPr>
            <a:lstStyle/>
            <a:p>
              <a:pPr defTabSz="457200">
                <a:lnSpc>
                  <a:spcPct val="70000"/>
                </a:lnSpc>
              </a:pPr>
              <a:r>
                <a:rPr lang="en-US" sz="2000" dirty="0">
                  <a:solidFill>
                    <a:srgbClr val="ED7D31">
                      <a:lumMod val="50000"/>
                    </a:srgbClr>
                  </a:solidFill>
                  <a:latin typeface="Calibri" panose="020F0502020204030204"/>
                </a:rPr>
                <a:t>Tensor1 Burst Size (Bytes)</a:t>
              </a:r>
            </a:p>
          </p:txBody>
        </p:sp>
        <p:sp>
          <p:nvSpPr>
            <p:cNvPr id="119" name="TextBox 118">
              <a:extLst>
                <a:ext uri="{FF2B5EF4-FFF2-40B4-BE49-F238E27FC236}">
                  <a16:creationId xmlns:a16="http://schemas.microsoft.com/office/drawing/2014/main" id="{B813D0AD-93A4-209F-F76A-A66460FC171B}"/>
                </a:ext>
              </a:extLst>
            </p:cNvPr>
            <p:cNvSpPr txBox="1"/>
            <p:nvPr/>
          </p:nvSpPr>
          <p:spPr>
            <a:xfrm>
              <a:off x="9300424" y="5556774"/>
              <a:ext cx="1550048" cy="537070"/>
            </a:xfrm>
            <a:prstGeom prst="rect">
              <a:avLst/>
            </a:prstGeom>
            <a:noFill/>
          </p:spPr>
          <p:txBody>
            <a:bodyPr wrap="square" rtlCol="0">
              <a:spAutoFit/>
            </a:bodyPr>
            <a:lstStyle/>
            <a:p>
              <a:pPr defTabSz="457200">
                <a:lnSpc>
                  <a:spcPct val="70000"/>
                </a:lnSpc>
              </a:pPr>
              <a:r>
                <a:rPr lang="en-US" sz="2000" dirty="0">
                  <a:solidFill>
                    <a:srgbClr val="7030A0"/>
                  </a:solidFill>
                  <a:latin typeface="Calibri" panose="020F0502020204030204"/>
                </a:rPr>
                <a:t>Bandwidth</a:t>
              </a:r>
              <a:br>
                <a:rPr lang="en-US" sz="2000" dirty="0">
                  <a:solidFill>
                    <a:srgbClr val="7030A0"/>
                  </a:solidFill>
                  <a:latin typeface="Calibri" panose="020F0502020204030204"/>
                </a:rPr>
              </a:br>
              <a:r>
                <a:rPr lang="en-US" sz="2000" dirty="0">
                  <a:solidFill>
                    <a:srgbClr val="7030A0"/>
                  </a:solidFill>
                  <a:latin typeface="Calibri" panose="020F0502020204030204"/>
                </a:rPr>
                <a:t>(Bytes/Cycle)</a:t>
              </a:r>
            </a:p>
          </p:txBody>
        </p:sp>
        <p:sp>
          <p:nvSpPr>
            <p:cNvPr id="147" name="Oval 146">
              <a:extLst>
                <a:ext uri="{FF2B5EF4-FFF2-40B4-BE49-F238E27FC236}">
                  <a16:creationId xmlns:a16="http://schemas.microsoft.com/office/drawing/2014/main" id="{2EE7FD38-8B1F-A139-613C-53C2045C143A}"/>
                </a:ext>
              </a:extLst>
            </p:cNvPr>
            <p:cNvSpPr/>
            <p:nvPr/>
          </p:nvSpPr>
          <p:spPr>
            <a:xfrm rot="16200000">
              <a:off x="7605090" y="5106852"/>
              <a:ext cx="730621" cy="916044"/>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A5FD7A67-C607-E6D0-6AFD-3E5739D9B08E}"/>
                    </a:ext>
                  </a:extLst>
                </p:cNvPr>
                <p:cNvSpPr txBox="1"/>
                <p:nvPr/>
              </p:nvSpPr>
              <p:spPr>
                <a:xfrm rot="16200000">
                  <a:off x="8414175" y="4515625"/>
                  <a:ext cx="492443" cy="639916"/>
                </a:xfrm>
                <a:prstGeom prst="rect">
                  <a:avLst/>
                </a:prstGeom>
                <a:noFill/>
              </p:spPr>
              <p:txBody>
                <a:bodyPr vert="vert" wrap="square">
                  <a:spAutoFit/>
                </a:bodyPr>
                <a:lstStyle/>
                <a:p>
                  <a:pPr algn="ctr" defTabSz="457200"/>
                  <a14:m>
                    <m:oMathPara xmlns:m="http://schemas.openxmlformats.org/officeDocument/2006/math">
                      <m:oMathParaPr>
                        <m:jc m:val="centerGroup"/>
                      </m:oMathParaPr>
                      <m:oMath xmlns:m="http://schemas.openxmlformats.org/officeDocument/2006/math">
                        <m:r>
                          <a:rPr kumimoji="0" lang="en-US" sz="3200" b="1" i="1" u="none" strike="noStrike" kern="0" cap="none" spc="0" normalizeH="0" baseline="0" noProof="0" smtClean="0">
                            <a:ln>
                              <a:noFill/>
                            </a:ln>
                            <a:solidFill>
                              <a:srgbClr val="C00000"/>
                            </a:solidFill>
                            <a:effectLst/>
                            <a:uLnTx/>
                            <a:uFillTx/>
                            <a:latin typeface="Cambria Math" panose="02040503050406030204" pitchFamily="18" charset="0"/>
                            <a:ea typeface="Cambria Math" panose="02040503050406030204" pitchFamily="18" charset="0"/>
                          </a:rPr>
                          <m:t>÷</m:t>
                        </m:r>
                      </m:oMath>
                    </m:oMathPara>
                  </a14:m>
                  <a:endParaRPr kumimoji="0" lang="en-US" sz="3200" b="1" i="0" u="none" strike="noStrike" kern="0" cap="none" spc="0" normalizeH="0" baseline="0" noProof="0" dirty="0">
                    <a:ln>
                      <a:noFill/>
                    </a:ln>
                    <a:solidFill>
                      <a:srgbClr val="C00000"/>
                    </a:solidFill>
                    <a:effectLst/>
                    <a:uLnTx/>
                    <a:uFillTx/>
                    <a:latin typeface="Calibri" panose="020F0502020204030204"/>
                  </a:endParaRPr>
                </a:p>
              </p:txBody>
            </p:sp>
          </mc:Choice>
          <mc:Fallback xmlns="">
            <p:sp>
              <p:nvSpPr>
                <p:cNvPr id="151" name="TextBox 150">
                  <a:extLst>
                    <a:ext uri="{FF2B5EF4-FFF2-40B4-BE49-F238E27FC236}">
                      <a16:creationId xmlns:a16="http://schemas.microsoft.com/office/drawing/2014/main" id="{A5FD7A67-C607-E6D0-6AFD-3E5739D9B08E}"/>
                    </a:ext>
                  </a:extLst>
                </p:cNvPr>
                <p:cNvSpPr txBox="1">
                  <a:spLocks noRot="1" noChangeAspect="1" noMove="1" noResize="1" noEditPoints="1" noAdjustHandles="1" noChangeArrowheads="1" noChangeShapeType="1" noTextEdit="1"/>
                </p:cNvSpPr>
                <p:nvPr/>
              </p:nvSpPr>
              <p:spPr>
                <a:xfrm rot="16200000">
                  <a:off x="8414175" y="4515625"/>
                  <a:ext cx="492443" cy="639916"/>
                </a:xfrm>
                <a:prstGeom prst="rect">
                  <a:avLst/>
                </a:prstGeom>
                <a:blipFill>
                  <a:blip r:embed="rId5"/>
                  <a:stretch>
                    <a:fillRect/>
                  </a:stretch>
                </a:blipFill>
              </p:spPr>
              <p:txBody>
                <a:bodyPr/>
                <a:lstStyle/>
                <a:p>
                  <a:r>
                    <a:rPr lang="en-US">
                      <a:noFill/>
                    </a:rPr>
                    <a:t> </a:t>
                  </a:r>
                </a:p>
              </p:txBody>
            </p:sp>
          </mc:Fallback>
        </mc:AlternateContent>
        <p:sp>
          <p:nvSpPr>
            <p:cNvPr id="152" name="TextBox 151">
              <a:extLst>
                <a:ext uri="{FF2B5EF4-FFF2-40B4-BE49-F238E27FC236}">
                  <a16:creationId xmlns:a16="http://schemas.microsoft.com/office/drawing/2014/main" id="{389B9B9B-F9FD-7DBF-2285-0AE9FED6F5A2}"/>
                </a:ext>
              </a:extLst>
            </p:cNvPr>
            <p:cNvSpPr txBox="1"/>
            <p:nvPr/>
          </p:nvSpPr>
          <p:spPr>
            <a:xfrm rot="16200000">
              <a:off x="10201733" y="3066609"/>
              <a:ext cx="677108" cy="665415"/>
            </a:xfrm>
            <a:prstGeom prst="rect">
              <a:avLst/>
            </a:prstGeom>
            <a:noFill/>
          </p:spPr>
          <p:txBody>
            <a:bodyPr vert="vert" wrap="square">
              <a:spAutoFit/>
            </a:bodyPr>
            <a:lstStyle/>
            <a:p>
              <a:pPr algn="ctr" defTabSz="457200"/>
              <a:r>
                <a:rPr lang="en-US" sz="3200" dirty="0">
                  <a:solidFill>
                    <a:prstClr val="black"/>
                  </a:solidFill>
                  <a:latin typeface="Calibri" panose="020F0502020204030204"/>
                </a:rPr>
                <a:t>+</a:t>
              </a:r>
            </a:p>
          </p:txBody>
        </p:sp>
        <p:sp>
          <p:nvSpPr>
            <p:cNvPr id="160" name="TextBox 159">
              <a:extLst>
                <a:ext uri="{FF2B5EF4-FFF2-40B4-BE49-F238E27FC236}">
                  <a16:creationId xmlns:a16="http://schemas.microsoft.com/office/drawing/2014/main" id="{C2256BBB-354C-DF94-A950-2575FFC0F2AF}"/>
                </a:ext>
              </a:extLst>
            </p:cNvPr>
            <p:cNvSpPr txBox="1"/>
            <p:nvPr/>
          </p:nvSpPr>
          <p:spPr>
            <a:xfrm>
              <a:off x="8622974" y="5295214"/>
              <a:ext cx="665922" cy="46166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dirty="0">
                  <a:solidFill>
                    <a:srgbClr val="7030A0"/>
                  </a:solidFill>
                  <a:latin typeface="Calibri" panose="020F0502020204030204"/>
                </a:rPr>
                <a:t>BW</a:t>
              </a:r>
            </a:p>
          </p:txBody>
        </p:sp>
        <p:sp>
          <p:nvSpPr>
            <p:cNvPr id="161" name="TextBox 160">
              <a:extLst>
                <a:ext uri="{FF2B5EF4-FFF2-40B4-BE49-F238E27FC236}">
                  <a16:creationId xmlns:a16="http://schemas.microsoft.com/office/drawing/2014/main" id="{67423BF6-8CA4-980A-76BF-327DD459E09F}"/>
                </a:ext>
              </a:extLst>
            </p:cNvPr>
            <p:cNvSpPr txBox="1"/>
            <p:nvPr/>
          </p:nvSpPr>
          <p:spPr>
            <a:xfrm>
              <a:off x="7335447" y="5294003"/>
              <a:ext cx="1247978" cy="626005"/>
            </a:xfrm>
            <a:prstGeom prst="rect">
              <a:avLst/>
            </a:prstGeom>
            <a:noFill/>
          </p:spPr>
          <p:txBody>
            <a:bodyPr wrap="square">
              <a:spAutoFit/>
            </a:bodyPr>
            <a:lstStyle/>
            <a:p>
              <a:pPr marL="0" marR="0" lvl="0" indent="0" algn="ctr" defTabSz="457200" eaLnBrk="1" fontAlgn="auto" latinLnBrk="0" hangingPunct="1">
                <a:lnSpc>
                  <a:spcPct val="70000"/>
                </a:lnSpc>
                <a:spcBef>
                  <a:spcPts val="0"/>
                </a:spcBef>
                <a:spcAft>
                  <a:spcPts val="0"/>
                </a:spcAft>
                <a:buClrTx/>
                <a:buSzTx/>
                <a:buFontTx/>
                <a:buNone/>
                <a:tabLst/>
                <a:defRPr/>
              </a:pPr>
              <a:r>
                <a:rPr lang="en-US" sz="2400" b="1" kern="0" dirty="0">
                  <a:solidFill>
                    <a:schemeClr val="accent5">
                      <a:lumMod val="50000"/>
                    </a:schemeClr>
                  </a:solidFill>
                  <a:latin typeface="Calibri" panose="020F0502020204030204"/>
                </a:rPr>
                <a:t>Burst</a:t>
              </a:r>
              <a:br>
                <a:rPr lang="en-US" sz="2400" b="1" kern="0" dirty="0">
                  <a:solidFill>
                    <a:schemeClr val="accent5">
                      <a:lumMod val="50000"/>
                    </a:schemeClr>
                  </a:solidFill>
                  <a:latin typeface="Calibri" panose="020F0502020204030204"/>
                </a:rPr>
              </a:br>
              <a:r>
                <a:rPr lang="en-US" sz="2400" b="1" kern="0" dirty="0">
                  <a:solidFill>
                    <a:schemeClr val="accent5">
                      <a:lumMod val="50000"/>
                    </a:schemeClr>
                  </a:solidFill>
                  <a:latin typeface="Calibri" panose="020F0502020204030204"/>
                </a:rPr>
                <a:t>Size</a:t>
              </a:r>
              <a:endParaRPr kumimoji="0" lang="en-US" sz="2400" b="1" i="0" u="none" strike="noStrike" kern="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6C683677-8BC3-C2A6-648E-2E7A6AEA2A55}"/>
                </a:ext>
              </a:extLst>
            </p:cNvPr>
            <p:cNvSpPr txBox="1"/>
            <p:nvPr/>
          </p:nvSpPr>
          <p:spPr>
            <a:xfrm>
              <a:off x="10838333" y="3032031"/>
              <a:ext cx="976806" cy="461665"/>
            </a:xfrm>
            <a:prstGeom prst="rect">
              <a:avLst/>
            </a:prstGeom>
            <a:noFill/>
          </p:spPr>
          <p:txBody>
            <a:bodyPr wrap="none" rtlCol="0">
              <a:spAutoFit/>
            </a:bodyPr>
            <a:lstStyle/>
            <a:p>
              <a:pPr defTabSz="457200"/>
              <a:r>
                <a:rPr lang="en-US" sz="2400" b="1" dirty="0" err="1">
                  <a:solidFill>
                    <a:srgbClr val="70AD47">
                      <a:lumMod val="50000"/>
                    </a:srgbClr>
                  </a:solidFill>
                  <a:latin typeface="Calibri" panose="020F0502020204030204"/>
                </a:rPr>
                <a:t>Tmem</a:t>
              </a:r>
              <a:endParaRPr lang="en-US" sz="2400" b="1" dirty="0">
                <a:solidFill>
                  <a:srgbClr val="70AD47">
                    <a:lumMod val="50000"/>
                  </a:srgbClr>
                </a:solidFill>
                <a:latin typeface="Calibri" panose="020F0502020204030204"/>
              </a:endParaRPr>
            </a:p>
          </p:txBody>
        </p:sp>
        <p:sp>
          <p:nvSpPr>
            <p:cNvPr id="164" name="TextBox 163">
              <a:extLst>
                <a:ext uri="{FF2B5EF4-FFF2-40B4-BE49-F238E27FC236}">
                  <a16:creationId xmlns:a16="http://schemas.microsoft.com/office/drawing/2014/main" id="{71F36530-9786-5CDF-F1EF-24C8EFCB0F38}"/>
                </a:ext>
              </a:extLst>
            </p:cNvPr>
            <p:cNvSpPr txBox="1"/>
            <p:nvPr/>
          </p:nvSpPr>
          <p:spPr>
            <a:xfrm>
              <a:off x="10359013" y="3706362"/>
              <a:ext cx="492443" cy="461665"/>
            </a:xfrm>
            <a:prstGeom prst="rect">
              <a:avLst/>
            </a:prstGeom>
            <a:noFill/>
          </p:spPr>
          <p:txBody>
            <a:bodyPr wrap="none" rtlCol="0">
              <a:spAutoFit/>
            </a:bodyPr>
            <a:lstStyle/>
            <a:p>
              <a:r>
                <a:rPr lang="en-US" sz="2400" dirty="0"/>
                <a:t>…</a:t>
              </a:r>
            </a:p>
          </p:txBody>
        </p:sp>
        <p:sp>
          <p:nvSpPr>
            <p:cNvPr id="165" name="TextBox 164">
              <a:extLst>
                <a:ext uri="{FF2B5EF4-FFF2-40B4-BE49-F238E27FC236}">
                  <a16:creationId xmlns:a16="http://schemas.microsoft.com/office/drawing/2014/main" id="{D96372C5-B049-4F00-8D9A-8679D6EB515E}"/>
                </a:ext>
              </a:extLst>
            </p:cNvPr>
            <p:cNvSpPr txBox="1"/>
            <p:nvPr/>
          </p:nvSpPr>
          <p:spPr>
            <a:xfrm>
              <a:off x="10858803" y="3672603"/>
              <a:ext cx="492443" cy="461665"/>
            </a:xfrm>
            <a:prstGeom prst="rect">
              <a:avLst/>
            </a:prstGeom>
            <a:noFill/>
          </p:spPr>
          <p:txBody>
            <a:bodyPr wrap="none" rtlCol="0">
              <a:spAutoFit/>
            </a:bodyPr>
            <a:lstStyle/>
            <a:p>
              <a:r>
                <a:rPr lang="en-US" sz="2400" dirty="0"/>
                <a:t>…</a:t>
              </a:r>
            </a:p>
          </p:txBody>
        </p:sp>
        <p:sp>
          <p:nvSpPr>
            <p:cNvPr id="285" name="TextBox 284">
              <a:extLst>
                <a:ext uri="{FF2B5EF4-FFF2-40B4-BE49-F238E27FC236}">
                  <a16:creationId xmlns:a16="http://schemas.microsoft.com/office/drawing/2014/main" id="{AC0D32F4-4F4D-26F8-4D91-7E175FC4790E}"/>
                </a:ext>
              </a:extLst>
            </p:cNvPr>
            <p:cNvSpPr txBox="1"/>
            <p:nvPr/>
          </p:nvSpPr>
          <p:spPr>
            <a:xfrm rot="16200000">
              <a:off x="8794594" y="4125986"/>
              <a:ext cx="677108" cy="665415"/>
            </a:xfrm>
            <a:prstGeom prst="rect">
              <a:avLst/>
            </a:prstGeom>
            <a:noFill/>
          </p:spPr>
          <p:txBody>
            <a:bodyPr vert="vert" wrap="square">
              <a:spAutoFit/>
            </a:bodyPr>
            <a:lstStyle/>
            <a:p>
              <a:pPr algn="ctr" defTabSz="457200"/>
              <a:r>
                <a:rPr lang="en-US" sz="3200" dirty="0">
                  <a:solidFill>
                    <a:prstClr val="black"/>
                  </a:solidFill>
                  <a:latin typeface="Calibri" panose="020F0502020204030204"/>
                </a:rPr>
                <a:t>+</a:t>
              </a:r>
            </a:p>
          </p:txBody>
        </p:sp>
        <p:cxnSp>
          <p:nvCxnSpPr>
            <p:cNvPr id="287" name="Straight Arrow Connector 286">
              <a:extLst>
                <a:ext uri="{FF2B5EF4-FFF2-40B4-BE49-F238E27FC236}">
                  <a16:creationId xmlns:a16="http://schemas.microsoft.com/office/drawing/2014/main" id="{2DFAF6D2-AF01-441C-1765-E417394C156B}"/>
                </a:ext>
              </a:extLst>
            </p:cNvPr>
            <p:cNvCxnSpPr>
              <a:cxnSpLocks/>
              <a:stCxn id="288" idx="6"/>
            </p:cNvCxnSpPr>
            <p:nvPr/>
          </p:nvCxnSpPr>
          <p:spPr>
            <a:xfrm flipH="1" flipV="1">
              <a:off x="9408334" y="4526661"/>
              <a:ext cx="151434" cy="194635"/>
            </a:xfrm>
            <a:prstGeom prst="straightConnector1">
              <a:avLst/>
            </a:prstGeom>
            <a:noFill/>
            <a:ln w="6350" cap="flat" cmpd="sng" algn="ctr">
              <a:solidFill>
                <a:sysClr val="windowText" lastClr="000000"/>
              </a:solidFill>
              <a:prstDash val="solid"/>
              <a:miter lim="800000"/>
              <a:tailEnd type="triangle"/>
            </a:ln>
            <a:effectLst/>
          </p:spPr>
        </p:cxnSp>
        <p:sp>
          <p:nvSpPr>
            <p:cNvPr id="288" name="Oval 287">
              <a:extLst>
                <a:ext uri="{FF2B5EF4-FFF2-40B4-BE49-F238E27FC236}">
                  <a16:creationId xmlns:a16="http://schemas.microsoft.com/office/drawing/2014/main" id="{1540A007-FA02-FA12-F0BC-4005FD3AF0DC}"/>
                </a:ext>
              </a:extLst>
            </p:cNvPr>
            <p:cNvSpPr/>
            <p:nvPr/>
          </p:nvSpPr>
          <p:spPr>
            <a:xfrm rot="16200000">
              <a:off x="9304427" y="4610547"/>
              <a:ext cx="510682" cy="732180"/>
            </a:xfrm>
            <a:prstGeom prst="ellipse">
              <a:avLst/>
            </a:prstGeom>
            <a:solidFill>
              <a:srgbClr val="DEBDFF"/>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lang="en-US" sz="2400" b="1" dirty="0">
                <a:solidFill>
                  <a:srgbClr val="7030A0"/>
                </a:solidFill>
                <a:latin typeface="Calibri" panose="020F0502020204030204"/>
              </a:endParaRPr>
            </a:p>
          </p:txBody>
        </p:sp>
        <p:sp>
          <p:nvSpPr>
            <p:cNvPr id="289" name="TextBox 288">
              <a:extLst>
                <a:ext uri="{FF2B5EF4-FFF2-40B4-BE49-F238E27FC236}">
                  <a16:creationId xmlns:a16="http://schemas.microsoft.com/office/drawing/2014/main" id="{FC35A03F-0160-C94D-CA0E-42A3D16E79FC}"/>
                </a:ext>
              </a:extLst>
            </p:cNvPr>
            <p:cNvSpPr txBox="1"/>
            <p:nvPr/>
          </p:nvSpPr>
          <p:spPr>
            <a:xfrm>
              <a:off x="9213778" y="4740070"/>
              <a:ext cx="665922" cy="461665"/>
            </a:xfrm>
            <a:prstGeom prst="rect">
              <a:avLst/>
            </a:prstGeom>
            <a:noFill/>
          </p:spPr>
          <p:txBody>
            <a:bodyPr wrap="squar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b="1" dirty="0">
                  <a:solidFill>
                    <a:srgbClr val="7030A0"/>
                  </a:solidFill>
                  <a:latin typeface="Calibri" panose="020F0502020204030204"/>
                </a:rPr>
                <a:t>Init</a:t>
              </a:r>
            </a:p>
          </p:txBody>
        </p:sp>
        <p:sp>
          <p:nvSpPr>
            <p:cNvPr id="290" name="TextBox 289">
              <a:extLst>
                <a:ext uri="{FF2B5EF4-FFF2-40B4-BE49-F238E27FC236}">
                  <a16:creationId xmlns:a16="http://schemas.microsoft.com/office/drawing/2014/main" id="{BEE92F07-AA90-1733-71DB-64815B59E451}"/>
                </a:ext>
              </a:extLst>
            </p:cNvPr>
            <p:cNvSpPr txBox="1"/>
            <p:nvPr/>
          </p:nvSpPr>
          <p:spPr>
            <a:xfrm>
              <a:off x="9908762" y="4927608"/>
              <a:ext cx="1550048" cy="537070"/>
            </a:xfrm>
            <a:prstGeom prst="rect">
              <a:avLst/>
            </a:prstGeom>
            <a:noFill/>
          </p:spPr>
          <p:txBody>
            <a:bodyPr wrap="square" rtlCol="0">
              <a:spAutoFit/>
            </a:bodyPr>
            <a:lstStyle/>
            <a:p>
              <a:pPr defTabSz="457200">
                <a:lnSpc>
                  <a:spcPct val="70000"/>
                </a:lnSpc>
              </a:pPr>
              <a:r>
                <a:rPr lang="en-US" sz="2000" dirty="0">
                  <a:solidFill>
                    <a:srgbClr val="7030A0"/>
                  </a:solidFill>
                  <a:latin typeface="Calibri" panose="020F0502020204030204"/>
                </a:rPr>
                <a:t>Initiation</a:t>
              </a:r>
              <a:br>
                <a:rPr lang="en-US" sz="2000" dirty="0">
                  <a:solidFill>
                    <a:srgbClr val="7030A0"/>
                  </a:solidFill>
                  <a:latin typeface="Calibri" panose="020F0502020204030204"/>
                </a:rPr>
              </a:br>
              <a:r>
                <a:rPr lang="en-US" sz="2000" dirty="0">
                  <a:solidFill>
                    <a:srgbClr val="7030A0"/>
                  </a:solidFill>
                  <a:latin typeface="Calibri" panose="020F0502020204030204"/>
                </a:rPr>
                <a:t>Latency</a:t>
              </a:r>
            </a:p>
          </p:txBody>
        </p:sp>
        <p:sp>
          <p:nvSpPr>
            <p:cNvPr id="292" name="Oval 291">
              <a:extLst>
                <a:ext uri="{FF2B5EF4-FFF2-40B4-BE49-F238E27FC236}">
                  <a16:creationId xmlns:a16="http://schemas.microsoft.com/office/drawing/2014/main" id="{EA3D7035-7BE6-6AB7-43A5-3BF0F2317AF2}"/>
                </a:ext>
              </a:extLst>
            </p:cNvPr>
            <p:cNvSpPr/>
            <p:nvPr/>
          </p:nvSpPr>
          <p:spPr>
            <a:xfrm rot="16200000">
              <a:off x="10285774" y="3956012"/>
              <a:ext cx="461665" cy="1141297"/>
            </a:xfrm>
            <a:prstGeom prst="ellipse">
              <a:avLst/>
            </a:prstGeom>
            <a:solidFill>
              <a:srgbClr val="ED7D31">
                <a:lumMod val="40000"/>
                <a:lumOff val="60000"/>
              </a:srgbClr>
            </a:solidFill>
            <a:ln w="12700" cap="flat" cmpd="sng" algn="ctr">
              <a:solidFill>
                <a:sysClr val="windowText" lastClr="000000"/>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94" name="TextBox 293">
              <a:extLst>
                <a:ext uri="{FF2B5EF4-FFF2-40B4-BE49-F238E27FC236}">
                  <a16:creationId xmlns:a16="http://schemas.microsoft.com/office/drawing/2014/main" id="{38EC1BEE-7DED-AAB1-CB96-D2171A2CC9B0}"/>
                </a:ext>
              </a:extLst>
            </p:cNvPr>
            <p:cNvSpPr txBox="1"/>
            <p:nvPr/>
          </p:nvSpPr>
          <p:spPr>
            <a:xfrm>
              <a:off x="9849461" y="4381109"/>
              <a:ext cx="1361169" cy="367473"/>
            </a:xfrm>
            <a:prstGeom prst="rect">
              <a:avLst/>
            </a:prstGeom>
            <a:noFill/>
          </p:spPr>
          <p:txBody>
            <a:bodyPr wrap="square">
              <a:spAutoFit/>
            </a:bodyPr>
            <a:lstStyle/>
            <a:p>
              <a:pPr marL="0" marR="0" lvl="0" indent="0" algn="ctr" defTabSz="457200" eaLnBrk="1" fontAlgn="auto" latinLnBrk="0" hangingPunct="1">
                <a:lnSpc>
                  <a:spcPct val="70000"/>
                </a:lnSpc>
                <a:spcBef>
                  <a:spcPts val="0"/>
                </a:spcBef>
                <a:spcAft>
                  <a:spcPts val="0"/>
                </a:spcAft>
                <a:buClrTx/>
                <a:buSzTx/>
                <a:buFontTx/>
                <a:buNone/>
                <a:tabLst/>
                <a:defRPr/>
              </a:pPr>
              <a:r>
                <a:rPr lang="en-US" sz="2400" b="1" kern="0" dirty="0">
                  <a:solidFill>
                    <a:schemeClr val="accent5">
                      <a:lumMod val="50000"/>
                    </a:schemeClr>
                  </a:solidFill>
                  <a:latin typeface="Calibri" panose="020F0502020204030204"/>
                </a:rPr>
                <a:t>Accesses</a:t>
              </a:r>
              <a:endParaRPr kumimoji="0" lang="en-US" sz="2400" b="1" i="0" u="none" strike="noStrike" kern="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295" name="Oval 294">
              <a:extLst>
                <a:ext uri="{FF2B5EF4-FFF2-40B4-BE49-F238E27FC236}">
                  <a16:creationId xmlns:a16="http://schemas.microsoft.com/office/drawing/2014/main" id="{7F29FA3B-8C77-643B-6F8A-3981C7FF21AF}"/>
                </a:ext>
              </a:extLst>
            </p:cNvPr>
            <p:cNvSpPr/>
            <p:nvPr/>
          </p:nvSpPr>
          <p:spPr>
            <a:xfrm rot="16200000">
              <a:off x="9221655" y="3606238"/>
              <a:ext cx="434453" cy="550287"/>
            </a:xfrm>
            <a:prstGeom prst="ellipse">
              <a:avLst/>
            </a:prstGeom>
            <a:solidFill>
              <a:schemeClr val="accent2">
                <a:lumMod val="60000"/>
                <a:lumOff val="40000"/>
              </a:schemeClr>
            </a:solidFill>
            <a:ln w="12700" cap="flat" cmpd="sng" algn="ctr">
              <a:solidFill>
                <a:schemeClr val="tx1"/>
              </a:solidFill>
              <a:prstDash val="solid"/>
              <a:miter lim="800000"/>
            </a:ln>
            <a:effectLst/>
          </p:spPr>
          <p:txBody>
            <a:bodyPr vert="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96" name="Straight Arrow Connector 295">
              <a:extLst>
                <a:ext uri="{FF2B5EF4-FFF2-40B4-BE49-F238E27FC236}">
                  <a16:creationId xmlns:a16="http://schemas.microsoft.com/office/drawing/2014/main" id="{597F42B9-E385-C313-8DC6-BE8E459EDD50}"/>
                </a:ext>
              </a:extLst>
            </p:cNvPr>
            <p:cNvCxnSpPr>
              <a:cxnSpLocks/>
            </p:cNvCxnSpPr>
            <p:nvPr/>
          </p:nvCxnSpPr>
          <p:spPr>
            <a:xfrm flipV="1">
              <a:off x="9122330" y="4036089"/>
              <a:ext cx="151434" cy="182572"/>
            </a:xfrm>
            <a:prstGeom prst="straightConnector1">
              <a:avLst/>
            </a:prstGeom>
            <a:noFill/>
            <a:ln w="12700" cap="flat" cmpd="sng" algn="ctr">
              <a:solidFill>
                <a:schemeClr val="tx1"/>
              </a:solidFill>
              <a:prstDash val="solid"/>
              <a:miter lim="800000"/>
              <a:tailEnd type="triangle"/>
            </a:ln>
            <a:effectLst/>
          </p:spPr>
        </p:cxnSp>
        <p:cxnSp>
          <p:nvCxnSpPr>
            <p:cNvPr id="298" name="Straight Arrow Connector 297">
              <a:extLst>
                <a:ext uri="{FF2B5EF4-FFF2-40B4-BE49-F238E27FC236}">
                  <a16:creationId xmlns:a16="http://schemas.microsoft.com/office/drawing/2014/main" id="{21A4A7C2-AA5F-003A-19A7-0AC6AAE92F6F}"/>
                </a:ext>
              </a:extLst>
            </p:cNvPr>
            <p:cNvCxnSpPr>
              <a:cxnSpLocks/>
              <a:stCxn id="292" idx="7"/>
            </p:cNvCxnSpPr>
            <p:nvPr/>
          </p:nvCxnSpPr>
          <p:spPr>
            <a:xfrm flipH="1" flipV="1">
              <a:off x="9713134" y="3964686"/>
              <a:ext cx="399963" cy="398751"/>
            </a:xfrm>
            <a:prstGeom prst="straightConnector1">
              <a:avLst/>
            </a:prstGeom>
            <a:noFill/>
            <a:ln w="6350" cap="flat" cmpd="sng" algn="ctr">
              <a:solidFill>
                <a:sysClr val="windowText" lastClr="000000"/>
              </a:solidFill>
              <a:prstDash val="solid"/>
              <a:miter lim="800000"/>
              <a:tailEnd type="triangle"/>
            </a:ln>
            <a:effectLst/>
          </p:spPr>
        </p:cxnSp>
        <p:sp>
          <p:nvSpPr>
            <p:cNvPr id="299" name="TextBox 298">
              <a:extLst>
                <a:ext uri="{FF2B5EF4-FFF2-40B4-BE49-F238E27FC236}">
                  <a16:creationId xmlns:a16="http://schemas.microsoft.com/office/drawing/2014/main" id="{DF95C2B8-D012-5E10-6DD1-B888584C4EF5}"/>
                </a:ext>
              </a:extLst>
            </p:cNvPr>
            <p:cNvSpPr txBox="1"/>
            <p:nvPr/>
          </p:nvSpPr>
          <p:spPr>
            <a:xfrm rot="16200000">
              <a:off x="9099394" y="3621161"/>
              <a:ext cx="677108" cy="665415"/>
            </a:xfrm>
            <a:prstGeom prst="rect">
              <a:avLst/>
            </a:prstGeom>
            <a:noFill/>
          </p:spPr>
          <p:txBody>
            <a:bodyPr vert="vert" wrap="square">
              <a:spAutoFit/>
            </a:bodyPr>
            <a:lstStyle/>
            <a:p>
              <a:pPr algn="ctr" defTabSz="457200"/>
              <a:r>
                <a:rPr lang="en-US" sz="3200" dirty="0">
                  <a:solidFill>
                    <a:prstClr val="black"/>
                  </a:solidFill>
                  <a:latin typeface="Calibri" panose="020F0502020204030204"/>
                </a:rPr>
                <a:t>*</a:t>
              </a:r>
            </a:p>
          </p:txBody>
        </p:sp>
        <p:cxnSp>
          <p:nvCxnSpPr>
            <p:cNvPr id="301" name="Straight Arrow Connector 300">
              <a:extLst>
                <a:ext uri="{FF2B5EF4-FFF2-40B4-BE49-F238E27FC236}">
                  <a16:creationId xmlns:a16="http://schemas.microsoft.com/office/drawing/2014/main" id="{6C7342B6-D020-102E-B913-B474B6565AC9}"/>
                </a:ext>
              </a:extLst>
            </p:cNvPr>
            <p:cNvCxnSpPr>
              <a:cxnSpLocks/>
              <a:endCxn id="152" idx="0"/>
            </p:cNvCxnSpPr>
            <p:nvPr/>
          </p:nvCxnSpPr>
          <p:spPr>
            <a:xfrm flipV="1">
              <a:off x="9531734" y="3399317"/>
              <a:ext cx="675846" cy="313665"/>
            </a:xfrm>
            <a:prstGeom prst="straightConnector1">
              <a:avLst/>
            </a:prstGeom>
            <a:noFill/>
            <a:ln w="6350" cap="flat" cmpd="sng" algn="ctr">
              <a:solidFill>
                <a:sysClr val="windowText" lastClr="000000"/>
              </a:solidFill>
              <a:prstDash val="solid"/>
              <a:miter lim="800000"/>
              <a:tailEnd type="triangle"/>
            </a:ln>
            <a:effectLst/>
          </p:spPr>
        </p:cxnSp>
      </p:grpSp>
      <p:sp>
        <p:nvSpPr>
          <p:cNvPr id="306" name="TextBox 305">
            <a:extLst>
              <a:ext uri="{FF2B5EF4-FFF2-40B4-BE49-F238E27FC236}">
                <a16:creationId xmlns:a16="http://schemas.microsoft.com/office/drawing/2014/main" id="{6ED42FE9-7FE7-BD19-8D2B-27AC7266CA6E}"/>
              </a:ext>
            </a:extLst>
          </p:cNvPr>
          <p:cNvSpPr txBox="1"/>
          <p:nvPr/>
        </p:nvSpPr>
        <p:spPr>
          <a:xfrm>
            <a:off x="8749159" y="3229602"/>
            <a:ext cx="1132233" cy="461665"/>
          </a:xfrm>
          <a:prstGeom prst="rect">
            <a:avLst/>
          </a:prstGeom>
          <a:noFill/>
        </p:spPr>
        <p:txBody>
          <a:bodyPr wrap="none" rtlCol="0">
            <a:spAutoFit/>
          </a:bodyPr>
          <a:lstStyle/>
          <a:p>
            <a:pPr defTabSz="457200"/>
            <a:r>
              <a:rPr lang="en-US" sz="2400" b="1" dirty="0">
                <a:solidFill>
                  <a:srgbClr val="70AD47">
                    <a:lumMod val="50000"/>
                  </a:srgbClr>
                </a:solidFill>
                <a:latin typeface="Calibri" panose="020F0502020204030204"/>
              </a:rPr>
              <a:t>Tdma-1</a:t>
            </a:r>
          </a:p>
        </p:txBody>
      </p:sp>
      <p:sp>
        <p:nvSpPr>
          <p:cNvPr id="307" name="TextBox 306">
            <a:extLst>
              <a:ext uri="{FF2B5EF4-FFF2-40B4-BE49-F238E27FC236}">
                <a16:creationId xmlns:a16="http://schemas.microsoft.com/office/drawing/2014/main" id="{DE437874-C760-B4BD-5B2F-43685CCC43BF}"/>
              </a:ext>
            </a:extLst>
          </p:cNvPr>
          <p:cNvSpPr txBox="1"/>
          <p:nvPr/>
        </p:nvSpPr>
        <p:spPr>
          <a:xfrm>
            <a:off x="11002889" y="3918199"/>
            <a:ext cx="1141851" cy="461665"/>
          </a:xfrm>
          <a:prstGeom prst="rect">
            <a:avLst/>
          </a:prstGeom>
          <a:noFill/>
        </p:spPr>
        <p:txBody>
          <a:bodyPr wrap="none" rtlCol="0">
            <a:spAutoFit/>
          </a:bodyPr>
          <a:lstStyle/>
          <a:p>
            <a:pPr defTabSz="457200"/>
            <a:r>
              <a:rPr lang="en-US" sz="2400" b="1" dirty="0" err="1">
                <a:solidFill>
                  <a:srgbClr val="70AD47">
                    <a:lumMod val="50000"/>
                  </a:srgbClr>
                </a:solidFill>
                <a:latin typeface="Calibri" panose="020F0502020204030204"/>
              </a:rPr>
              <a:t>Tdma</a:t>
            </a:r>
            <a:r>
              <a:rPr lang="en-US" sz="2400" b="1" dirty="0">
                <a:solidFill>
                  <a:srgbClr val="70AD47">
                    <a:lumMod val="50000"/>
                  </a:srgbClr>
                </a:solidFill>
                <a:latin typeface="Calibri" panose="020F0502020204030204"/>
              </a:rPr>
              <a:t>-n</a:t>
            </a:r>
          </a:p>
        </p:txBody>
      </p:sp>
    </p:spTree>
    <p:extLst>
      <p:ext uri="{BB962C8B-B14F-4D97-AF65-F5344CB8AC3E}">
        <p14:creationId xmlns:p14="http://schemas.microsoft.com/office/powerpoint/2010/main" val="188080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PS-Lab-Theme-Org">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0000"/>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PS-Lab-Theme-Org" id="{8FEA965F-B9B0-4104-9216-180B7190E38D}" vid="{717A95AA-5F40-4FFC-942B-DFFAB2E527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25038</TotalTime>
  <Words>6373</Words>
  <Application>Microsoft Office PowerPoint</Application>
  <PresentationFormat>Widescreen</PresentationFormat>
  <Paragraphs>705</Paragraphs>
  <Slides>29</Slides>
  <Notes>25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Calibri</vt:lpstr>
      <vt:lpstr>Calibri Light</vt:lpstr>
      <vt:lpstr>Cambria Math</vt:lpstr>
      <vt:lpstr>Candara</vt:lpstr>
      <vt:lpstr>CMSY10</vt:lpstr>
      <vt:lpstr>Comic Sans MS</vt:lpstr>
      <vt:lpstr>Gill Sans MT</vt:lpstr>
      <vt:lpstr>NimbusRomNo9L-Medi</vt:lpstr>
      <vt:lpstr>NimbusRomNo9L-Regu</vt:lpstr>
      <vt:lpstr>Times New Roman</vt:lpstr>
      <vt:lpstr>Wingdings</vt:lpstr>
      <vt:lpstr>Wingdings 3</vt:lpstr>
      <vt:lpstr>MPS-Lab-Theme-Org</vt:lpstr>
      <vt:lpstr>Agile and Explainable Exploration of HW/SW Codesigns of Deep Learning Accelerators</vt:lpstr>
      <vt:lpstr>Goal: Fast and Efficient DNN HW/SW Codesign</vt:lpstr>
      <vt:lpstr>Related Recent Works</vt:lpstr>
      <vt:lpstr>Efficient HW/SW Codesign: Need Explainability</vt:lpstr>
      <vt:lpstr>Enabling Explainability Using Bottleneck Analysis </vt:lpstr>
      <vt:lpstr>Bottleneck Model – The data structure for Bottleneck Analysis</vt:lpstr>
      <vt:lpstr>Outline</vt:lpstr>
      <vt:lpstr>Example: Accelerating ResNet18 Layer</vt:lpstr>
      <vt:lpstr>Execution Model and Constructing Bottleneck Graph</vt:lpstr>
      <vt:lpstr>Execution Model and Constructing Bottleneck Graph</vt:lpstr>
      <vt:lpstr>Constructing Bottleneck Graph: Putting Altogether</vt:lpstr>
      <vt:lpstr>Populating Bottleneck Graph</vt:lpstr>
      <vt:lpstr>Analyzing Bottleneck Graph of DL Accelerator</vt:lpstr>
      <vt:lpstr>Using Bottleneck Mitigation in DSE</vt:lpstr>
      <vt:lpstr>Outline</vt:lpstr>
      <vt:lpstr>Need to Find Single Efficient Solution for Multi-Functionality</vt:lpstr>
      <vt:lpstr>Mitigating Bottlenecks for Multiple Kernels/Workloads</vt:lpstr>
      <vt:lpstr>Aggregating Multiple Bottleneck Mitigations</vt:lpstr>
      <vt:lpstr>Outline</vt:lpstr>
      <vt:lpstr>Strive for Finding Feasible Sub-Spaces</vt:lpstr>
      <vt:lpstr>Updating New Solutions with Constraints-Awareness</vt:lpstr>
      <vt:lpstr>Outline</vt:lpstr>
      <vt:lpstr>Tightly Coupled Hardware/Software Codesign</vt:lpstr>
      <vt:lpstr>Experimental Methodology</vt:lpstr>
      <vt:lpstr>Efficient HW/SW Codesigns Explored in Minutes</vt:lpstr>
      <vt:lpstr>Quick/Consistent Objective Reduction Over Iterations</vt:lpstr>
      <vt:lpstr>Constraints-Aware DSE Majorly Explores Feasible Solutions</vt:lpstr>
      <vt:lpstr>Runtime DSE Capabilities</vt:lpstr>
      <vt:lpstr>Conclusions: Know what designs you explore and why!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 Dave</dc:creator>
  <cp:lastModifiedBy>SHAIL DAVE (Student)</cp:lastModifiedBy>
  <cp:revision>1943</cp:revision>
  <dcterms:created xsi:type="dcterms:W3CDTF">2020-10-03T18:55:48Z</dcterms:created>
  <dcterms:modified xsi:type="dcterms:W3CDTF">2023-08-21T04:53:37Z</dcterms:modified>
</cp:coreProperties>
</file>