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87" r:id="rId4"/>
    <p:sldId id="259" r:id="rId5"/>
    <p:sldId id="300" r:id="rId6"/>
    <p:sldId id="260" r:id="rId7"/>
    <p:sldId id="288" r:id="rId8"/>
    <p:sldId id="289" r:id="rId9"/>
    <p:sldId id="290" r:id="rId10"/>
    <p:sldId id="291" r:id="rId11"/>
    <p:sldId id="292" r:id="rId12"/>
    <p:sldId id="294" r:id="rId13"/>
    <p:sldId id="295" r:id="rId14"/>
    <p:sldId id="293" r:id="rId15"/>
    <p:sldId id="296" r:id="rId16"/>
    <p:sldId id="297" r:id="rId17"/>
    <p:sldId id="298" r:id="rId18"/>
    <p:sldId id="29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3"/>
    <p:restoredTop sz="94617"/>
  </p:normalViewPr>
  <p:slideViewPr>
    <p:cSldViewPr snapToGrid="0" snapToObjects="1">
      <p:cViewPr varScale="1">
        <p:scale>
          <a:sx n="73" d="100"/>
          <a:sy n="73" d="100"/>
        </p:scale>
        <p:origin x="21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537D7A-D203-9645-9728-30CD6A5067E9}" type="doc">
      <dgm:prSet loTypeId="urn:microsoft.com/office/officeart/2005/8/layout/hierarchy3" loCatId="" qsTypeId="urn:microsoft.com/office/officeart/2005/8/quickstyle/simple1" qsCatId="simple" csTypeId="urn:microsoft.com/office/officeart/2005/8/colors/accent0_1" csCatId="mainScheme" phldr="1"/>
      <dgm:spPr/>
      <dgm:t>
        <a:bodyPr/>
        <a:lstStyle/>
        <a:p>
          <a:endParaRPr lang="en-US"/>
        </a:p>
      </dgm:t>
    </dgm:pt>
    <dgm:pt modelId="{F59C62E0-7B57-6842-864F-1CAD601190D1}">
      <dgm:prSet phldrT="[Text]"/>
      <dgm:spPr/>
      <dgm:t>
        <a:bodyPr/>
        <a:lstStyle/>
        <a:p>
          <a:r>
            <a:rPr lang="en-US" dirty="0"/>
            <a:t>Loop Extraction</a:t>
          </a:r>
        </a:p>
      </dgm:t>
    </dgm:pt>
    <dgm:pt modelId="{33148FC9-4EC9-9D48-B3AA-AEDDF9DF9779}" type="parTrans" cxnId="{6A3DC9E6-F145-BE46-BCED-2AF513F1A7FD}">
      <dgm:prSet/>
      <dgm:spPr/>
      <dgm:t>
        <a:bodyPr/>
        <a:lstStyle/>
        <a:p>
          <a:endParaRPr lang="en-US"/>
        </a:p>
      </dgm:t>
    </dgm:pt>
    <dgm:pt modelId="{4AD4082B-759F-104D-9E9E-C23FB16112D4}" type="sibTrans" cxnId="{6A3DC9E6-F145-BE46-BCED-2AF513F1A7FD}">
      <dgm:prSet/>
      <dgm:spPr/>
      <dgm:t>
        <a:bodyPr/>
        <a:lstStyle/>
        <a:p>
          <a:endParaRPr lang="en-US"/>
        </a:p>
      </dgm:t>
    </dgm:pt>
    <dgm:pt modelId="{957A992E-6E61-8D49-AC2C-F921FDDD93CE}">
      <dgm:prSet phldrT="[Text]"/>
      <dgm:spPr/>
      <dgm:t>
        <a:bodyPr/>
        <a:lstStyle/>
        <a:p>
          <a:r>
            <a:rPr lang="en-US" dirty="0"/>
            <a:t>LLVM frontend passes to extract the loop</a:t>
          </a:r>
        </a:p>
      </dgm:t>
    </dgm:pt>
    <dgm:pt modelId="{93EC1B84-AFA6-1147-BBF0-17D8D234FFF5}" type="parTrans" cxnId="{1F327CD5-6D6D-5E4E-A8EF-378D5D557F40}">
      <dgm:prSet/>
      <dgm:spPr/>
      <dgm:t>
        <a:bodyPr/>
        <a:lstStyle/>
        <a:p>
          <a:endParaRPr lang="en-US"/>
        </a:p>
      </dgm:t>
    </dgm:pt>
    <dgm:pt modelId="{C6B049A5-30E9-9E43-9A0F-E30AD0712FC3}" type="sibTrans" cxnId="{1F327CD5-6D6D-5E4E-A8EF-378D5D557F40}">
      <dgm:prSet/>
      <dgm:spPr/>
      <dgm:t>
        <a:bodyPr/>
        <a:lstStyle/>
        <a:p>
          <a:endParaRPr lang="en-US"/>
        </a:p>
      </dgm:t>
    </dgm:pt>
    <dgm:pt modelId="{62FC2635-EAF0-F04C-A572-C264D8B40FD1}">
      <dgm:prSet phldrT="[Text]"/>
      <dgm:spPr/>
      <dgm:t>
        <a:bodyPr/>
        <a:lstStyle/>
        <a:p>
          <a:r>
            <a:rPr lang="en-US" dirty="0"/>
            <a:t>DFG generation</a:t>
          </a:r>
        </a:p>
      </dgm:t>
    </dgm:pt>
    <dgm:pt modelId="{8DE485A5-04E8-E248-866A-4EB18CA75F7A}" type="parTrans" cxnId="{DA196483-8D33-A94A-B86D-4AA2FCA1B9E7}">
      <dgm:prSet/>
      <dgm:spPr/>
      <dgm:t>
        <a:bodyPr/>
        <a:lstStyle/>
        <a:p>
          <a:endParaRPr lang="en-US"/>
        </a:p>
      </dgm:t>
    </dgm:pt>
    <dgm:pt modelId="{B12E7707-FEE0-EE4F-A68B-89F799B5141B}" type="sibTrans" cxnId="{DA196483-8D33-A94A-B86D-4AA2FCA1B9E7}">
      <dgm:prSet/>
      <dgm:spPr/>
      <dgm:t>
        <a:bodyPr/>
        <a:lstStyle/>
        <a:p>
          <a:endParaRPr lang="en-US"/>
        </a:p>
      </dgm:t>
    </dgm:pt>
    <dgm:pt modelId="{2CCA3EA7-16FF-C448-A4AF-3F9FC6505E5C}">
      <dgm:prSet phldrT="[Text]"/>
      <dgm:spPr/>
      <dgm:t>
        <a:bodyPr/>
        <a:lstStyle/>
        <a:p>
          <a:r>
            <a:rPr lang="en-US" dirty="0"/>
            <a:t>Frontend pass to extract loop from IR</a:t>
          </a:r>
        </a:p>
      </dgm:t>
    </dgm:pt>
    <dgm:pt modelId="{F3C4DC98-2946-E240-9415-DA465A35DCA0}" type="parTrans" cxnId="{F772C23C-C2D8-8E46-AD0E-13B0617A63C5}">
      <dgm:prSet/>
      <dgm:spPr/>
      <dgm:t>
        <a:bodyPr/>
        <a:lstStyle/>
        <a:p>
          <a:endParaRPr lang="en-US"/>
        </a:p>
      </dgm:t>
    </dgm:pt>
    <dgm:pt modelId="{1B28D406-A0C6-E248-8F63-FAF3C1C6D355}" type="sibTrans" cxnId="{F772C23C-C2D8-8E46-AD0E-13B0617A63C5}">
      <dgm:prSet/>
      <dgm:spPr/>
      <dgm:t>
        <a:bodyPr/>
        <a:lstStyle/>
        <a:p>
          <a:endParaRPr lang="en-US"/>
        </a:p>
      </dgm:t>
    </dgm:pt>
    <dgm:pt modelId="{021ED56C-12E0-0245-BA53-529AAC571FDB}">
      <dgm:prSet phldrT="[Text]"/>
      <dgm:spPr/>
      <dgm:t>
        <a:bodyPr/>
        <a:lstStyle/>
        <a:p>
          <a:r>
            <a:rPr lang="en-US" dirty="0"/>
            <a:t>Support for nested loops</a:t>
          </a:r>
        </a:p>
      </dgm:t>
    </dgm:pt>
    <dgm:pt modelId="{57CD9A79-F6D9-B147-B849-80CBCC5A061F}" type="parTrans" cxnId="{033EB03A-8A86-CC4B-9CFF-56FEB412FC39}">
      <dgm:prSet/>
      <dgm:spPr/>
      <dgm:t>
        <a:bodyPr/>
        <a:lstStyle/>
        <a:p>
          <a:endParaRPr lang="en-US"/>
        </a:p>
      </dgm:t>
    </dgm:pt>
    <dgm:pt modelId="{F2A4E2AE-3804-8645-B20A-0C218EDA2039}" type="sibTrans" cxnId="{033EB03A-8A86-CC4B-9CFF-56FEB412FC39}">
      <dgm:prSet/>
      <dgm:spPr/>
      <dgm:t>
        <a:bodyPr/>
        <a:lstStyle/>
        <a:p>
          <a:endParaRPr lang="en-US"/>
        </a:p>
      </dgm:t>
    </dgm:pt>
    <dgm:pt modelId="{261B089C-2FF4-244C-B8CC-0E3EAF2306E9}">
      <dgm:prSet/>
      <dgm:spPr/>
      <dgm:t>
        <a:bodyPr/>
        <a:lstStyle/>
        <a:p>
          <a:r>
            <a:rPr lang="en-US" dirty="0"/>
            <a:t>Mapping on Target CGRA</a:t>
          </a:r>
        </a:p>
      </dgm:t>
    </dgm:pt>
    <dgm:pt modelId="{8EAF4BC9-F07C-6742-9DB8-C8F22CDE326A}" type="parTrans" cxnId="{B01D1578-3108-8549-84FC-66C16C3FEEA9}">
      <dgm:prSet/>
      <dgm:spPr/>
      <dgm:t>
        <a:bodyPr/>
        <a:lstStyle/>
        <a:p>
          <a:endParaRPr lang="en-US"/>
        </a:p>
      </dgm:t>
    </dgm:pt>
    <dgm:pt modelId="{9024FEEF-1A87-9A4B-BF65-A67D302AA841}" type="sibTrans" cxnId="{B01D1578-3108-8549-84FC-66C16C3FEEA9}">
      <dgm:prSet/>
      <dgm:spPr/>
      <dgm:t>
        <a:bodyPr/>
        <a:lstStyle/>
        <a:p>
          <a:endParaRPr lang="en-US"/>
        </a:p>
      </dgm:t>
    </dgm:pt>
    <dgm:pt modelId="{85C4E340-E81C-E84A-9A08-CCDA1D55932D}">
      <dgm:prSet/>
      <dgm:spPr/>
      <dgm:t>
        <a:bodyPr/>
        <a:lstStyle/>
        <a:p>
          <a:r>
            <a:rPr lang="en-US" dirty="0"/>
            <a:t>Loop Annotation</a:t>
          </a:r>
        </a:p>
      </dgm:t>
    </dgm:pt>
    <dgm:pt modelId="{ECD14909-0D84-D041-A066-5286D9A928B1}" type="parTrans" cxnId="{0404FD02-D84C-A445-806A-F99C9DAE052A}">
      <dgm:prSet/>
      <dgm:spPr/>
      <dgm:t>
        <a:bodyPr/>
        <a:lstStyle/>
        <a:p>
          <a:endParaRPr lang="en-US"/>
        </a:p>
      </dgm:t>
    </dgm:pt>
    <dgm:pt modelId="{5E169471-98A2-5045-B072-49D120254770}" type="sibTrans" cxnId="{0404FD02-D84C-A445-806A-F99C9DAE052A}">
      <dgm:prSet/>
      <dgm:spPr/>
      <dgm:t>
        <a:bodyPr/>
        <a:lstStyle/>
        <a:p>
          <a:endParaRPr lang="en-US"/>
        </a:p>
      </dgm:t>
    </dgm:pt>
    <dgm:pt modelId="{43FA2396-6DC2-8E49-83BE-5419D3768B6B}">
      <dgm:prSet/>
      <dgm:spPr/>
      <dgm:t>
        <a:bodyPr/>
        <a:lstStyle/>
        <a:p>
          <a:r>
            <a:rPr lang="en-US" dirty="0"/>
            <a:t>Pragma CGRA on the loop of C file</a:t>
          </a:r>
        </a:p>
      </dgm:t>
    </dgm:pt>
    <dgm:pt modelId="{7A51B30B-950C-7644-814B-C7725420AE5D}" type="parTrans" cxnId="{A64241E0-39E1-C74C-9B13-6A67BCA13A7F}">
      <dgm:prSet/>
      <dgm:spPr/>
      <dgm:t>
        <a:bodyPr/>
        <a:lstStyle/>
        <a:p>
          <a:endParaRPr lang="en-US"/>
        </a:p>
      </dgm:t>
    </dgm:pt>
    <dgm:pt modelId="{2D39F764-21D0-214B-AAE0-B9B02F3C5997}" type="sibTrans" cxnId="{A64241E0-39E1-C74C-9B13-6A67BCA13A7F}">
      <dgm:prSet/>
      <dgm:spPr/>
      <dgm:t>
        <a:bodyPr/>
        <a:lstStyle/>
        <a:p>
          <a:endParaRPr lang="en-US"/>
        </a:p>
      </dgm:t>
    </dgm:pt>
    <dgm:pt modelId="{8A9FC904-3DD1-D040-82CF-4EED2F4950F2}">
      <dgm:prSet/>
      <dgm:spPr/>
      <dgm:t>
        <a:bodyPr/>
        <a:lstStyle/>
        <a:p>
          <a:r>
            <a:rPr lang="en-US" dirty="0"/>
            <a:t>Include Target CGRA CSV and the execution script</a:t>
          </a:r>
        </a:p>
      </dgm:t>
    </dgm:pt>
    <dgm:pt modelId="{EE317581-4D9F-B747-BBFF-B71724E89E65}" type="parTrans" cxnId="{E1067996-9578-7945-BCCD-5A1149270AA5}">
      <dgm:prSet/>
      <dgm:spPr/>
      <dgm:t>
        <a:bodyPr/>
        <a:lstStyle/>
        <a:p>
          <a:endParaRPr lang="en-US"/>
        </a:p>
      </dgm:t>
    </dgm:pt>
    <dgm:pt modelId="{4B6EF8CF-38A4-EE4E-A965-884D10314CDC}" type="sibTrans" cxnId="{E1067996-9578-7945-BCCD-5A1149270AA5}">
      <dgm:prSet/>
      <dgm:spPr/>
      <dgm:t>
        <a:bodyPr/>
        <a:lstStyle/>
        <a:p>
          <a:endParaRPr lang="en-US"/>
        </a:p>
      </dgm:t>
    </dgm:pt>
    <dgm:pt modelId="{8EA3A9FF-3ADB-0147-8EA0-6685A0196725}">
      <dgm:prSet phldrT="[Text]"/>
      <dgm:spPr/>
      <dgm:t>
        <a:bodyPr/>
        <a:lstStyle/>
        <a:p>
          <a:r>
            <a:rPr lang="en-US" dirty="0"/>
            <a:t>Generate IR for the CGRA</a:t>
          </a:r>
        </a:p>
      </dgm:t>
    </dgm:pt>
    <dgm:pt modelId="{326B5623-9F43-2B4A-A728-79F60753FF7E}" type="parTrans" cxnId="{2F8E14FE-6E0F-3443-BD6F-6AD6EBC25FB3}">
      <dgm:prSet/>
      <dgm:spPr/>
      <dgm:t>
        <a:bodyPr/>
        <a:lstStyle/>
        <a:p>
          <a:endParaRPr lang="en-US"/>
        </a:p>
      </dgm:t>
    </dgm:pt>
    <dgm:pt modelId="{699396C8-1597-CF4D-AB2E-580CF579BF40}" type="sibTrans" cxnId="{2F8E14FE-6E0F-3443-BD6F-6AD6EBC25FB3}">
      <dgm:prSet/>
      <dgm:spPr/>
      <dgm:t>
        <a:bodyPr/>
        <a:lstStyle/>
        <a:p>
          <a:endParaRPr lang="en-US"/>
        </a:p>
      </dgm:t>
    </dgm:pt>
    <dgm:pt modelId="{4E8D2205-C3E3-0A4C-A834-05D10F07A75E}">
      <dgm:prSet/>
      <dgm:spPr/>
      <dgm:t>
        <a:bodyPr/>
        <a:lstStyle/>
        <a:p>
          <a:r>
            <a:rPr lang="en-US" dirty="0"/>
            <a:t>Schedules and Maps on the CGRA</a:t>
          </a:r>
        </a:p>
      </dgm:t>
    </dgm:pt>
    <dgm:pt modelId="{9F94F020-B636-044B-B2DD-9B5751EA722F}" type="parTrans" cxnId="{76E40D78-78AD-874F-AF8E-273FD086B8B0}">
      <dgm:prSet/>
      <dgm:spPr/>
      <dgm:t>
        <a:bodyPr/>
        <a:lstStyle/>
        <a:p>
          <a:endParaRPr lang="en-US"/>
        </a:p>
      </dgm:t>
    </dgm:pt>
    <dgm:pt modelId="{EA63EA58-6D72-8448-9040-28551F08B205}" type="sibTrans" cxnId="{76E40D78-78AD-874F-AF8E-273FD086B8B0}">
      <dgm:prSet/>
      <dgm:spPr/>
      <dgm:t>
        <a:bodyPr/>
        <a:lstStyle/>
        <a:p>
          <a:endParaRPr lang="en-US"/>
        </a:p>
      </dgm:t>
    </dgm:pt>
    <dgm:pt modelId="{BA85675F-79B6-1B4C-BE6C-602940E4A752}">
      <dgm:prSet/>
      <dgm:spPr/>
      <dgm:t>
        <a:bodyPr/>
        <a:lstStyle/>
        <a:p>
          <a:r>
            <a:rPr lang="en-US" dirty="0"/>
            <a:t>Includes support for IMS CRIMSON -- Also support for multiple mapping algos.</a:t>
          </a:r>
        </a:p>
      </dgm:t>
    </dgm:pt>
    <dgm:pt modelId="{B39A12DD-5ADD-224B-A2E8-1A3B19B38AD6}" type="parTrans" cxnId="{74383A6D-3959-BD42-9391-185C257D9638}">
      <dgm:prSet/>
      <dgm:spPr/>
      <dgm:t>
        <a:bodyPr/>
        <a:lstStyle/>
        <a:p>
          <a:endParaRPr lang="en-US"/>
        </a:p>
      </dgm:t>
    </dgm:pt>
    <dgm:pt modelId="{49A2D11F-D593-B649-8119-D3DCD01E4B2F}" type="sibTrans" cxnId="{74383A6D-3959-BD42-9391-185C257D9638}">
      <dgm:prSet/>
      <dgm:spPr/>
      <dgm:t>
        <a:bodyPr/>
        <a:lstStyle/>
        <a:p>
          <a:endParaRPr lang="en-US"/>
        </a:p>
      </dgm:t>
    </dgm:pt>
    <dgm:pt modelId="{C521CAC0-B81F-9846-94F9-293DB8575C01}">
      <dgm:prSet/>
      <dgm:spPr/>
      <dgm:t>
        <a:bodyPr/>
        <a:lstStyle/>
        <a:p>
          <a:r>
            <a:rPr lang="en-US" dirty="0"/>
            <a:t>Generate Machine Instructions</a:t>
          </a:r>
        </a:p>
      </dgm:t>
    </dgm:pt>
    <dgm:pt modelId="{B189CB57-62D9-D842-BDFA-49CAA5D56718}" type="parTrans" cxnId="{8DEC8FE1-62D4-B247-B225-92371EF6DA7F}">
      <dgm:prSet/>
      <dgm:spPr/>
      <dgm:t>
        <a:bodyPr/>
        <a:lstStyle/>
        <a:p>
          <a:endParaRPr lang="en-US"/>
        </a:p>
      </dgm:t>
    </dgm:pt>
    <dgm:pt modelId="{EF823BED-2EE1-0345-9211-AE64896BDE1B}" type="sibTrans" cxnId="{8DEC8FE1-62D4-B247-B225-92371EF6DA7F}">
      <dgm:prSet/>
      <dgm:spPr/>
      <dgm:t>
        <a:bodyPr/>
        <a:lstStyle/>
        <a:p>
          <a:endParaRPr lang="en-US"/>
        </a:p>
      </dgm:t>
    </dgm:pt>
    <dgm:pt modelId="{F3A2CF8A-08F9-1A4D-AFB5-C6F037DFE498}">
      <dgm:prSet/>
      <dgm:spPr/>
      <dgm:t>
        <a:bodyPr/>
        <a:lstStyle/>
        <a:p>
          <a:r>
            <a:rPr lang="en-US" dirty="0"/>
            <a:t>From the mapping and DFG generate machine instructions.</a:t>
          </a:r>
        </a:p>
      </dgm:t>
    </dgm:pt>
    <dgm:pt modelId="{3907EF2D-C5E0-D149-8EBE-F1B9301C5308}" type="parTrans" cxnId="{953DA890-785D-DF4A-B9A0-84AF01EA0049}">
      <dgm:prSet/>
      <dgm:spPr/>
      <dgm:t>
        <a:bodyPr/>
        <a:lstStyle/>
        <a:p>
          <a:endParaRPr lang="en-US"/>
        </a:p>
      </dgm:t>
    </dgm:pt>
    <dgm:pt modelId="{E297CC4A-8C68-2242-828A-47090EEB1E36}" type="sibTrans" cxnId="{953DA890-785D-DF4A-B9A0-84AF01EA0049}">
      <dgm:prSet/>
      <dgm:spPr/>
      <dgm:t>
        <a:bodyPr/>
        <a:lstStyle/>
        <a:p>
          <a:endParaRPr lang="en-US"/>
        </a:p>
      </dgm:t>
    </dgm:pt>
    <dgm:pt modelId="{267B51BE-BF99-0F46-9ACA-A5B213E0AC82}">
      <dgm:prSet/>
      <dgm:spPr/>
      <dgm:t>
        <a:bodyPr/>
        <a:lstStyle/>
        <a:p>
          <a:r>
            <a:rPr lang="en-US" dirty="0"/>
            <a:t>Support for multiple DFG structures, single precision floating point support.</a:t>
          </a:r>
        </a:p>
      </dgm:t>
    </dgm:pt>
    <dgm:pt modelId="{A33E1B7E-CDF3-894C-9D21-25EB65EEB351}" type="parTrans" cxnId="{921E7214-0580-CA4B-B22F-88DA8C31D09E}">
      <dgm:prSet/>
      <dgm:spPr/>
      <dgm:t>
        <a:bodyPr/>
        <a:lstStyle/>
        <a:p>
          <a:endParaRPr lang="en-US"/>
        </a:p>
      </dgm:t>
    </dgm:pt>
    <dgm:pt modelId="{377CB475-9D55-D84F-9C70-BCAFD4D5B0D7}" type="sibTrans" cxnId="{921E7214-0580-CA4B-B22F-88DA8C31D09E}">
      <dgm:prSet/>
      <dgm:spPr/>
      <dgm:t>
        <a:bodyPr/>
        <a:lstStyle/>
        <a:p>
          <a:endParaRPr lang="en-US"/>
        </a:p>
      </dgm:t>
    </dgm:pt>
    <dgm:pt modelId="{8E9348FF-D110-0740-A7FB-0E949C203DC4}">
      <dgm:prSet/>
      <dgm:spPr/>
      <dgm:t>
        <a:bodyPr/>
        <a:lstStyle/>
        <a:p>
          <a:r>
            <a:rPr lang="en-US" dirty="0"/>
            <a:t>Architectural Simulation</a:t>
          </a:r>
        </a:p>
      </dgm:t>
    </dgm:pt>
    <dgm:pt modelId="{E825BE6E-9E80-1D44-9786-765B004282DC}" type="parTrans" cxnId="{470B1658-F732-6144-966C-0682A4B1886F}">
      <dgm:prSet/>
      <dgm:spPr/>
      <dgm:t>
        <a:bodyPr/>
        <a:lstStyle/>
        <a:p>
          <a:endParaRPr lang="en-US"/>
        </a:p>
      </dgm:t>
    </dgm:pt>
    <dgm:pt modelId="{3ED47C94-FA9F-824E-924E-DB3843C16885}" type="sibTrans" cxnId="{470B1658-F732-6144-966C-0682A4B1886F}">
      <dgm:prSet/>
      <dgm:spPr/>
      <dgm:t>
        <a:bodyPr/>
        <a:lstStyle/>
        <a:p>
          <a:endParaRPr lang="en-US"/>
        </a:p>
      </dgm:t>
    </dgm:pt>
    <dgm:pt modelId="{E64E3288-5730-2947-B5BC-AC7A74B9B6A4}">
      <dgm:prSet/>
      <dgm:spPr/>
      <dgm:t>
        <a:bodyPr/>
        <a:lstStyle/>
        <a:p>
          <a:r>
            <a:rPr lang="en-US" dirty="0"/>
            <a:t>gem5 based CGRA simulation. Support for multiple CGRA dimensions.</a:t>
          </a:r>
        </a:p>
      </dgm:t>
    </dgm:pt>
    <dgm:pt modelId="{37C4A54D-932B-C049-B0C7-7E8FD1486480}" type="parTrans" cxnId="{825E3861-3AAE-8D47-8DA6-65F7A3A94141}">
      <dgm:prSet/>
      <dgm:spPr/>
      <dgm:t>
        <a:bodyPr/>
        <a:lstStyle/>
        <a:p>
          <a:endParaRPr lang="en-US"/>
        </a:p>
      </dgm:t>
    </dgm:pt>
    <dgm:pt modelId="{20F21FC1-ABAA-9644-804E-EACE52099A02}" type="sibTrans" cxnId="{825E3861-3AAE-8D47-8DA6-65F7A3A94141}">
      <dgm:prSet/>
      <dgm:spPr/>
      <dgm:t>
        <a:bodyPr/>
        <a:lstStyle/>
        <a:p>
          <a:endParaRPr lang="en-US"/>
        </a:p>
      </dgm:t>
    </dgm:pt>
    <dgm:pt modelId="{0EA2B3FF-512F-EA4B-A211-EDF2A1BA4D7D}">
      <dgm:prSet/>
      <dgm:spPr/>
      <dgm:t>
        <a:bodyPr/>
        <a:lstStyle/>
        <a:p>
          <a:r>
            <a:rPr lang="en-US" dirty="0"/>
            <a:t>Support for Single Precision FP Executions.</a:t>
          </a:r>
        </a:p>
      </dgm:t>
    </dgm:pt>
    <dgm:pt modelId="{2F43DDE6-230B-A747-9DE7-449B3F730FC7}" type="parTrans" cxnId="{76CFE17E-4049-2E42-9621-A83C2CFEB284}">
      <dgm:prSet/>
      <dgm:spPr/>
      <dgm:t>
        <a:bodyPr/>
        <a:lstStyle/>
        <a:p>
          <a:endParaRPr lang="en-US"/>
        </a:p>
      </dgm:t>
    </dgm:pt>
    <dgm:pt modelId="{35E2D640-8FDD-9B48-8811-F0A394B2540F}" type="sibTrans" cxnId="{76CFE17E-4049-2E42-9621-A83C2CFEB284}">
      <dgm:prSet/>
      <dgm:spPr/>
      <dgm:t>
        <a:bodyPr/>
        <a:lstStyle/>
        <a:p>
          <a:endParaRPr lang="en-US"/>
        </a:p>
      </dgm:t>
    </dgm:pt>
    <dgm:pt modelId="{889F324B-B233-234E-866A-6DFF8FFD710C}" type="pres">
      <dgm:prSet presAssocID="{B3537D7A-D203-9645-9728-30CD6A5067E9}" presName="diagram" presStyleCnt="0">
        <dgm:presLayoutVars>
          <dgm:chPref val="1"/>
          <dgm:dir/>
          <dgm:animOne val="branch"/>
          <dgm:animLvl val="lvl"/>
          <dgm:resizeHandles/>
        </dgm:presLayoutVars>
      </dgm:prSet>
      <dgm:spPr/>
    </dgm:pt>
    <dgm:pt modelId="{DE5EB34E-8C9B-0F4A-BEBC-3E4A117779B5}" type="pres">
      <dgm:prSet presAssocID="{85C4E340-E81C-E84A-9A08-CCDA1D55932D}" presName="root" presStyleCnt="0"/>
      <dgm:spPr/>
    </dgm:pt>
    <dgm:pt modelId="{4C96ADCA-F983-4F4C-9A76-77F9D3216BB7}" type="pres">
      <dgm:prSet presAssocID="{85C4E340-E81C-E84A-9A08-CCDA1D55932D}" presName="rootComposite" presStyleCnt="0"/>
      <dgm:spPr/>
    </dgm:pt>
    <dgm:pt modelId="{4ECBF37D-C49F-C242-8DB0-E7ED58F5E94A}" type="pres">
      <dgm:prSet presAssocID="{85C4E340-E81C-E84A-9A08-CCDA1D55932D}" presName="rootText" presStyleLbl="node1" presStyleIdx="0" presStyleCnt="6"/>
      <dgm:spPr/>
    </dgm:pt>
    <dgm:pt modelId="{611F76D1-5924-1E41-B52A-322C5744272D}" type="pres">
      <dgm:prSet presAssocID="{85C4E340-E81C-E84A-9A08-CCDA1D55932D}" presName="rootConnector" presStyleLbl="node1" presStyleIdx="0" presStyleCnt="6"/>
      <dgm:spPr/>
    </dgm:pt>
    <dgm:pt modelId="{4AAF6EB9-9379-A843-B79B-AF89D0148930}" type="pres">
      <dgm:prSet presAssocID="{85C4E340-E81C-E84A-9A08-CCDA1D55932D}" presName="childShape" presStyleCnt="0"/>
      <dgm:spPr/>
    </dgm:pt>
    <dgm:pt modelId="{795BCC7C-1B60-4F44-A40C-FB839C08F258}" type="pres">
      <dgm:prSet presAssocID="{7A51B30B-950C-7644-814B-C7725420AE5D}" presName="Name13" presStyleLbl="parChTrans1D2" presStyleIdx="0" presStyleCnt="12"/>
      <dgm:spPr/>
    </dgm:pt>
    <dgm:pt modelId="{6C4679D5-04C3-F440-91DF-361D4A0CFFDE}" type="pres">
      <dgm:prSet presAssocID="{43FA2396-6DC2-8E49-83BE-5419D3768B6B}" presName="childText" presStyleLbl="bgAcc1" presStyleIdx="0" presStyleCnt="12">
        <dgm:presLayoutVars>
          <dgm:bulletEnabled val="1"/>
        </dgm:presLayoutVars>
      </dgm:prSet>
      <dgm:spPr/>
    </dgm:pt>
    <dgm:pt modelId="{3A5C2006-F9B9-C142-8EDF-74EA25F70CF3}" type="pres">
      <dgm:prSet presAssocID="{EE317581-4D9F-B747-BBFF-B71724E89E65}" presName="Name13" presStyleLbl="parChTrans1D2" presStyleIdx="1" presStyleCnt="12"/>
      <dgm:spPr/>
    </dgm:pt>
    <dgm:pt modelId="{0612FBF4-8E8C-DB42-B632-02ED47D7D8DE}" type="pres">
      <dgm:prSet presAssocID="{8A9FC904-3DD1-D040-82CF-4EED2F4950F2}" presName="childText" presStyleLbl="bgAcc1" presStyleIdx="1" presStyleCnt="12">
        <dgm:presLayoutVars>
          <dgm:bulletEnabled val="1"/>
        </dgm:presLayoutVars>
      </dgm:prSet>
      <dgm:spPr/>
    </dgm:pt>
    <dgm:pt modelId="{6DBA6274-AF7D-6449-8B8E-2157A22ABFEB}" type="pres">
      <dgm:prSet presAssocID="{F59C62E0-7B57-6842-864F-1CAD601190D1}" presName="root" presStyleCnt="0"/>
      <dgm:spPr/>
    </dgm:pt>
    <dgm:pt modelId="{B88C2C4A-9F49-6840-96FF-C5BF3FEA8145}" type="pres">
      <dgm:prSet presAssocID="{F59C62E0-7B57-6842-864F-1CAD601190D1}" presName="rootComposite" presStyleCnt="0"/>
      <dgm:spPr/>
    </dgm:pt>
    <dgm:pt modelId="{0D4DB9DA-A903-1947-9966-6FEAC6B19F69}" type="pres">
      <dgm:prSet presAssocID="{F59C62E0-7B57-6842-864F-1CAD601190D1}" presName="rootText" presStyleLbl="node1" presStyleIdx="1" presStyleCnt="6"/>
      <dgm:spPr/>
    </dgm:pt>
    <dgm:pt modelId="{0F7E907E-6A65-A844-9F76-E40A1837BD8A}" type="pres">
      <dgm:prSet presAssocID="{F59C62E0-7B57-6842-864F-1CAD601190D1}" presName="rootConnector" presStyleLbl="node1" presStyleIdx="1" presStyleCnt="6"/>
      <dgm:spPr/>
    </dgm:pt>
    <dgm:pt modelId="{FB634630-6937-DA43-8486-A83BD7E08409}" type="pres">
      <dgm:prSet presAssocID="{F59C62E0-7B57-6842-864F-1CAD601190D1}" presName="childShape" presStyleCnt="0"/>
      <dgm:spPr/>
    </dgm:pt>
    <dgm:pt modelId="{1DC022DF-F435-DD43-BC26-2E8516AF14A8}" type="pres">
      <dgm:prSet presAssocID="{93EC1B84-AFA6-1147-BBF0-17D8D234FFF5}" presName="Name13" presStyleLbl="parChTrans1D2" presStyleIdx="2" presStyleCnt="12"/>
      <dgm:spPr/>
    </dgm:pt>
    <dgm:pt modelId="{2643FC94-FE74-CD45-AF69-02AF62ABBEB8}" type="pres">
      <dgm:prSet presAssocID="{957A992E-6E61-8D49-AC2C-F921FDDD93CE}" presName="childText" presStyleLbl="bgAcc1" presStyleIdx="2" presStyleCnt="12">
        <dgm:presLayoutVars>
          <dgm:bulletEnabled val="1"/>
        </dgm:presLayoutVars>
      </dgm:prSet>
      <dgm:spPr/>
    </dgm:pt>
    <dgm:pt modelId="{39CFB83B-E72F-FF48-BE37-3B6AB96AF427}" type="pres">
      <dgm:prSet presAssocID="{326B5623-9F43-2B4A-A728-79F60753FF7E}" presName="Name13" presStyleLbl="parChTrans1D2" presStyleIdx="3" presStyleCnt="12"/>
      <dgm:spPr/>
    </dgm:pt>
    <dgm:pt modelId="{F77EBEA2-D744-0F4E-A426-E7421AF76DD5}" type="pres">
      <dgm:prSet presAssocID="{8EA3A9FF-3ADB-0147-8EA0-6685A0196725}" presName="childText" presStyleLbl="bgAcc1" presStyleIdx="3" presStyleCnt="12">
        <dgm:presLayoutVars>
          <dgm:bulletEnabled val="1"/>
        </dgm:presLayoutVars>
      </dgm:prSet>
      <dgm:spPr/>
    </dgm:pt>
    <dgm:pt modelId="{A700C212-2CA3-0A4A-9A3C-02126C400747}" type="pres">
      <dgm:prSet presAssocID="{62FC2635-EAF0-F04C-A572-C264D8B40FD1}" presName="root" presStyleCnt="0"/>
      <dgm:spPr/>
    </dgm:pt>
    <dgm:pt modelId="{FB2EB45C-3372-B14B-A478-E1ADB04F2C24}" type="pres">
      <dgm:prSet presAssocID="{62FC2635-EAF0-F04C-A572-C264D8B40FD1}" presName="rootComposite" presStyleCnt="0"/>
      <dgm:spPr/>
    </dgm:pt>
    <dgm:pt modelId="{EE396330-29D6-D144-9E19-03B368EC1A34}" type="pres">
      <dgm:prSet presAssocID="{62FC2635-EAF0-F04C-A572-C264D8B40FD1}" presName="rootText" presStyleLbl="node1" presStyleIdx="2" presStyleCnt="6"/>
      <dgm:spPr/>
    </dgm:pt>
    <dgm:pt modelId="{1CA406D2-D316-8F46-BCEF-15BAFA3AE77E}" type="pres">
      <dgm:prSet presAssocID="{62FC2635-EAF0-F04C-A572-C264D8B40FD1}" presName="rootConnector" presStyleLbl="node1" presStyleIdx="2" presStyleCnt="6"/>
      <dgm:spPr/>
    </dgm:pt>
    <dgm:pt modelId="{4AF01B00-6AEB-014E-B0C9-325E8FEEAE83}" type="pres">
      <dgm:prSet presAssocID="{62FC2635-EAF0-F04C-A572-C264D8B40FD1}" presName="childShape" presStyleCnt="0"/>
      <dgm:spPr/>
    </dgm:pt>
    <dgm:pt modelId="{4AF16ED4-8610-CA4F-BF1A-13044E1E716F}" type="pres">
      <dgm:prSet presAssocID="{F3C4DC98-2946-E240-9415-DA465A35DCA0}" presName="Name13" presStyleLbl="parChTrans1D2" presStyleIdx="4" presStyleCnt="12"/>
      <dgm:spPr/>
    </dgm:pt>
    <dgm:pt modelId="{16893C48-7B78-A446-8AA3-8DDC24C2842E}" type="pres">
      <dgm:prSet presAssocID="{2CCA3EA7-16FF-C448-A4AF-3F9FC6505E5C}" presName="childText" presStyleLbl="bgAcc1" presStyleIdx="4" presStyleCnt="12">
        <dgm:presLayoutVars>
          <dgm:bulletEnabled val="1"/>
        </dgm:presLayoutVars>
      </dgm:prSet>
      <dgm:spPr/>
    </dgm:pt>
    <dgm:pt modelId="{D96AE44A-3C44-EC44-998E-ED9191EF9690}" type="pres">
      <dgm:prSet presAssocID="{57CD9A79-F6D9-B147-B849-80CBCC5A061F}" presName="Name13" presStyleLbl="parChTrans1D2" presStyleIdx="5" presStyleCnt="12"/>
      <dgm:spPr/>
    </dgm:pt>
    <dgm:pt modelId="{FDF818B7-DE24-D044-9512-BFB3D6EF2F85}" type="pres">
      <dgm:prSet presAssocID="{021ED56C-12E0-0245-BA53-529AAC571FDB}" presName="childText" presStyleLbl="bgAcc1" presStyleIdx="5" presStyleCnt="12">
        <dgm:presLayoutVars>
          <dgm:bulletEnabled val="1"/>
        </dgm:presLayoutVars>
      </dgm:prSet>
      <dgm:spPr/>
    </dgm:pt>
    <dgm:pt modelId="{CFD3DD44-2B70-B342-8F87-B4C0BAE776BE}" type="pres">
      <dgm:prSet presAssocID="{261B089C-2FF4-244C-B8CC-0E3EAF2306E9}" presName="root" presStyleCnt="0"/>
      <dgm:spPr/>
    </dgm:pt>
    <dgm:pt modelId="{34BD009B-08FB-2B4E-9D51-209E2586943D}" type="pres">
      <dgm:prSet presAssocID="{261B089C-2FF4-244C-B8CC-0E3EAF2306E9}" presName="rootComposite" presStyleCnt="0"/>
      <dgm:spPr/>
    </dgm:pt>
    <dgm:pt modelId="{5DC654FE-0AD6-8B43-81B5-A67069049B06}" type="pres">
      <dgm:prSet presAssocID="{261B089C-2FF4-244C-B8CC-0E3EAF2306E9}" presName="rootText" presStyleLbl="node1" presStyleIdx="3" presStyleCnt="6"/>
      <dgm:spPr/>
    </dgm:pt>
    <dgm:pt modelId="{272C8D20-EA98-A943-972C-E9B103466273}" type="pres">
      <dgm:prSet presAssocID="{261B089C-2FF4-244C-B8CC-0E3EAF2306E9}" presName="rootConnector" presStyleLbl="node1" presStyleIdx="3" presStyleCnt="6"/>
      <dgm:spPr/>
    </dgm:pt>
    <dgm:pt modelId="{BFE16D30-559B-2A49-9B3A-92E1825C843B}" type="pres">
      <dgm:prSet presAssocID="{261B089C-2FF4-244C-B8CC-0E3EAF2306E9}" presName="childShape" presStyleCnt="0"/>
      <dgm:spPr/>
    </dgm:pt>
    <dgm:pt modelId="{03DBB6AF-AD82-F545-94F8-AEA2EB905ACC}" type="pres">
      <dgm:prSet presAssocID="{9F94F020-B636-044B-B2DD-9B5751EA722F}" presName="Name13" presStyleLbl="parChTrans1D2" presStyleIdx="6" presStyleCnt="12"/>
      <dgm:spPr/>
    </dgm:pt>
    <dgm:pt modelId="{F1CC7143-46DD-1B4B-8A7F-ECC8516F60BA}" type="pres">
      <dgm:prSet presAssocID="{4E8D2205-C3E3-0A4C-A834-05D10F07A75E}" presName="childText" presStyleLbl="bgAcc1" presStyleIdx="6" presStyleCnt="12">
        <dgm:presLayoutVars>
          <dgm:bulletEnabled val="1"/>
        </dgm:presLayoutVars>
      </dgm:prSet>
      <dgm:spPr/>
    </dgm:pt>
    <dgm:pt modelId="{5672D9CC-3B58-6947-AD03-0F22AF403140}" type="pres">
      <dgm:prSet presAssocID="{B39A12DD-5ADD-224B-A2E8-1A3B19B38AD6}" presName="Name13" presStyleLbl="parChTrans1D2" presStyleIdx="7" presStyleCnt="12"/>
      <dgm:spPr/>
    </dgm:pt>
    <dgm:pt modelId="{C7407322-89CE-4345-B049-0497F113A025}" type="pres">
      <dgm:prSet presAssocID="{BA85675F-79B6-1B4C-BE6C-602940E4A752}" presName="childText" presStyleLbl="bgAcc1" presStyleIdx="7" presStyleCnt="12">
        <dgm:presLayoutVars>
          <dgm:bulletEnabled val="1"/>
        </dgm:presLayoutVars>
      </dgm:prSet>
      <dgm:spPr/>
    </dgm:pt>
    <dgm:pt modelId="{BA14621C-26E8-174C-9163-0725BF8FDBF7}" type="pres">
      <dgm:prSet presAssocID="{C521CAC0-B81F-9846-94F9-293DB8575C01}" presName="root" presStyleCnt="0"/>
      <dgm:spPr/>
    </dgm:pt>
    <dgm:pt modelId="{5E6E90E5-7F51-4647-8AEE-AD4535A8135A}" type="pres">
      <dgm:prSet presAssocID="{C521CAC0-B81F-9846-94F9-293DB8575C01}" presName="rootComposite" presStyleCnt="0"/>
      <dgm:spPr/>
    </dgm:pt>
    <dgm:pt modelId="{A9631200-5F6B-4B4B-9E76-F194645A90F9}" type="pres">
      <dgm:prSet presAssocID="{C521CAC0-B81F-9846-94F9-293DB8575C01}" presName="rootText" presStyleLbl="node1" presStyleIdx="4" presStyleCnt="6"/>
      <dgm:spPr/>
    </dgm:pt>
    <dgm:pt modelId="{9C03B6D7-FB38-4541-B931-184867C815C0}" type="pres">
      <dgm:prSet presAssocID="{C521CAC0-B81F-9846-94F9-293DB8575C01}" presName="rootConnector" presStyleLbl="node1" presStyleIdx="4" presStyleCnt="6"/>
      <dgm:spPr/>
    </dgm:pt>
    <dgm:pt modelId="{0D8F72A7-C5D4-FC40-97C5-485431433055}" type="pres">
      <dgm:prSet presAssocID="{C521CAC0-B81F-9846-94F9-293DB8575C01}" presName="childShape" presStyleCnt="0"/>
      <dgm:spPr/>
    </dgm:pt>
    <dgm:pt modelId="{EFB874F0-9351-6A43-AC85-F1771C375DE8}" type="pres">
      <dgm:prSet presAssocID="{3907EF2D-C5E0-D149-8EBE-F1B9301C5308}" presName="Name13" presStyleLbl="parChTrans1D2" presStyleIdx="8" presStyleCnt="12"/>
      <dgm:spPr/>
    </dgm:pt>
    <dgm:pt modelId="{DCD076A0-670D-034A-B7BD-AE2F4AA41ADB}" type="pres">
      <dgm:prSet presAssocID="{F3A2CF8A-08F9-1A4D-AFB5-C6F037DFE498}" presName="childText" presStyleLbl="bgAcc1" presStyleIdx="8" presStyleCnt="12">
        <dgm:presLayoutVars>
          <dgm:bulletEnabled val="1"/>
        </dgm:presLayoutVars>
      </dgm:prSet>
      <dgm:spPr/>
    </dgm:pt>
    <dgm:pt modelId="{2E941969-605B-AE46-A34C-7E312135B267}" type="pres">
      <dgm:prSet presAssocID="{A33E1B7E-CDF3-894C-9D21-25EB65EEB351}" presName="Name13" presStyleLbl="parChTrans1D2" presStyleIdx="9" presStyleCnt="12"/>
      <dgm:spPr/>
    </dgm:pt>
    <dgm:pt modelId="{200E1E33-D45A-774C-AE29-A11F473086F8}" type="pres">
      <dgm:prSet presAssocID="{267B51BE-BF99-0F46-9ACA-A5B213E0AC82}" presName="childText" presStyleLbl="bgAcc1" presStyleIdx="9" presStyleCnt="12">
        <dgm:presLayoutVars>
          <dgm:bulletEnabled val="1"/>
        </dgm:presLayoutVars>
      </dgm:prSet>
      <dgm:spPr/>
    </dgm:pt>
    <dgm:pt modelId="{755D3A9B-A96A-B24B-A5D6-63DBB2AB0010}" type="pres">
      <dgm:prSet presAssocID="{8E9348FF-D110-0740-A7FB-0E949C203DC4}" presName="root" presStyleCnt="0"/>
      <dgm:spPr/>
    </dgm:pt>
    <dgm:pt modelId="{66A7B131-A37D-B741-BB7C-7798F880FEF1}" type="pres">
      <dgm:prSet presAssocID="{8E9348FF-D110-0740-A7FB-0E949C203DC4}" presName="rootComposite" presStyleCnt="0"/>
      <dgm:spPr/>
    </dgm:pt>
    <dgm:pt modelId="{B87FDFA1-193C-9D4D-8797-EE90BA5EEC80}" type="pres">
      <dgm:prSet presAssocID="{8E9348FF-D110-0740-A7FB-0E949C203DC4}" presName="rootText" presStyleLbl="node1" presStyleIdx="5" presStyleCnt="6"/>
      <dgm:spPr/>
    </dgm:pt>
    <dgm:pt modelId="{54920ABF-079F-6148-A2A9-3EC3A28FB43F}" type="pres">
      <dgm:prSet presAssocID="{8E9348FF-D110-0740-A7FB-0E949C203DC4}" presName="rootConnector" presStyleLbl="node1" presStyleIdx="5" presStyleCnt="6"/>
      <dgm:spPr/>
    </dgm:pt>
    <dgm:pt modelId="{6833C30B-9AA9-1C41-B353-4489161D53FB}" type="pres">
      <dgm:prSet presAssocID="{8E9348FF-D110-0740-A7FB-0E949C203DC4}" presName="childShape" presStyleCnt="0"/>
      <dgm:spPr/>
    </dgm:pt>
    <dgm:pt modelId="{BBA9FAC3-6635-7648-8873-67D9390F9610}" type="pres">
      <dgm:prSet presAssocID="{37C4A54D-932B-C049-B0C7-7E8FD1486480}" presName="Name13" presStyleLbl="parChTrans1D2" presStyleIdx="10" presStyleCnt="12"/>
      <dgm:spPr/>
    </dgm:pt>
    <dgm:pt modelId="{8272AA49-B2C0-C548-BE6E-1DA66EB004E6}" type="pres">
      <dgm:prSet presAssocID="{E64E3288-5730-2947-B5BC-AC7A74B9B6A4}" presName="childText" presStyleLbl="bgAcc1" presStyleIdx="10" presStyleCnt="12">
        <dgm:presLayoutVars>
          <dgm:bulletEnabled val="1"/>
        </dgm:presLayoutVars>
      </dgm:prSet>
      <dgm:spPr/>
    </dgm:pt>
    <dgm:pt modelId="{899EFC35-E689-FF48-80ED-332DEE8E4915}" type="pres">
      <dgm:prSet presAssocID="{2F43DDE6-230B-A747-9DE7-449B3F730FC7}" presName="Name13" presStyleLbl="parChTrans1D2" presStyleIdx="11" presStyleCnt="12"/>
      <dgm:spPr/>
    </dgm:pt>
    <dgm:pt modelId="{B12BF8E6-5B53-544E-AC7F-BC090E97569F}" type="pres">
      <dgm:prSet presAssocID="{0EA2B3FF-512F-EA4B-A211-EDF2A1BA4D7D}" presName="childText" presStyleLbl="bgAcc1" presStyleIdx="11" presStyleCnt="12">
        <dgm:presLayoutVars>
          <dgm:bulletEnabled val="1"/>
        </dgm:presLayoutVars>
      </dgm:prSet>
      <dgm:spPr/>
    </dgm:pt>
  </dgm:ptLst>
  <dgm:cxnLst>
    <dgm:cxn modelId="{0404FD02-D84C-A445-806A-F99C9DAE052A}" srcId="{B3537D7A-D203-9645-9728-30CD6A5067E9}" destId="{85C4E340-E81C-E84A-9A08-CCDA1D55932D}" srcOrd="0" destOrd="0" parTransId="{ECD14909-0D84-D041-A066-5286D9A928B1}" sibTransId="{5E169471-98A2-5045-B072-49D120254770}"/>
    <dgm:cxn modelId="{BAF8B803-9A83-184D-968B-CFF338DE1A61}" type="presOf" srcId="{F3A2CF8A-08F9-1A4D-AFB5-C6F037DFE498}" destId="{DCD076A0-670D-034A-B7BD-AE2F4AA41ADB}" srcOrd="0" destOrd="0" presId="urn:microsoft.com/office/officeart/2005/8/layout/hierarchy3"/>
    <dgm:cxn modelId="{7AB9F907-90D3-374E-ADC4-E644DF0D402F}" type="presOf" srcId="{85C4E340-E81C-E84A-9A08-CCDA1D55932D}" destId="{611F76D1-5924-1E41-B52A-322C5744272D}" srcOrd="1" destOrd="0" presId="urn:microsoft.com/office/officeart/2005/8/layout/hierarchy3"/>
    <dgm:cxn modelId="{A4EA890E-2556-C94E-A13C-1D29AAFD4631}" type="presOf" srcId="{57CD9A79-F6D9-B147-B849-80CBCC5A061F}" destId="{D96AE44A-3C44-EC44-998E-ED9191EF9690}" srcOrd="0" destOrd="0" presId="urn:microsoft.com/office/officeart/2005/8/layout/hierarchy3"/>
    <dgm:cxn modelId="{921E7214-0580-CA4B-B22F-88DA8C31D09E}" srcId="{C521CAC0-B81F-9846-94F9-293DB8575C01}" destId="{267B51BE-BF99-0F46-9ACA-A5B213E0AC82}" srcOrd="1" destOrd="0" parTransId="{A33E1B7E-CDF3-894C-9D21-25EB65EEB351}" sibTransId="{377CB475-9D55-D84F-9C70-BCAFD4D5B0D7}"/>
    <dgm:cxn modelId="{59667215-C396-D94E-B04B-3F42FDCBA848}" type="presOf" srcId="{2CCA3EA7-16FF-C448-A4AF-3F9FC6505E5C}" destId="{16893C48-7B78-A446-8AA3-8DDC24C2842E}" srcOrd="0" destOrd="0" presId="urn:microsoft.com/office/officeart/2005/8/layout/hierarchy3"/>
    <dgm:cxn modelId="{882CDF24-E32C-F949-ADE3-A4585B06E3DE}" type="presOf" srcId="{A33E1B7E-CDF3-894C-9D21-25EB65EEB351}" destId="{2E941969-605B-AE46-A34C-7E312135B267}" srcOrd="0" destOrd="0" presId="urn:microsoft.com/office/officeart/2005/8/layout/hierarchy3"/>
    <dgm:cxn modelId="{A89DB62A-C967-BF4D-804F-717BB452B00C}" type="presOf" srcId="{F59C62E0-7B57-6842-864F-1CAD601190D1}" destId="{0F7E907E-6A65-A844-9F76-E40A1837BD8A}" srcOrd="1" destOrd="0" presId="urn:microsoft.com/office/officeart/2005/8/layout/hierarchy3"/>
    <dgm:cxn modelId="{033EB03A-8A86-CC4B-9CFF-56FEB412FC39}" srcId="{62FC2635-EAF0-F04C-A572-C264D8B40FD1}" destId="{021ED56C-12E0-0245-BA53-529AAC571FDB}" srcOrd="1" destOrd="0" parTransId="{57CD9A79-F6D9-B147-B849-80CBCC5A061F}" sibTransId="{F2A4E2AE-3804-8645-B20A-0C218EDA2039}"/>
    <dgm:cxn modelId="{F772C23C-C2D8-8E46-AD0E-13B0617A63C5}" srcId="{62FC2635-EAF0-F04C-A572-C264D8B40FD1}" destId="{2CCA3EA7-16FF-C448-A4AF-3F9FC6505E5C}" srcOrd="0" destOrd="0" parTransId="{F3C4DC98-2946-E240-9415-DA465A35DCA0}" sibTransId="{1B28D406-A0C6-E248-8F63-FAF3C1C6D355}"/>
    <dgm:cxn modelId="{94DC403F-398C-3C4F-A46B-5509E9905CCA}" type="presOf" srcId="{261B089C-2FF4-244C-B8CC-0E3EAF2306E9}" destId="{272C8D20-EA98-A943-972C-E9B103466273}" srcOrd="1" destOrd="0" presId="urn:microsoft.com/office/officeart/2005/8/layout/hierarchy3"/>
    <dgm:cxn modelId="{59554F44-94C8-0E45-AC79-71E24718D6B3}" type="presOf" srcId="{F3C4DC98-2946-E240-9415-DA465A35DCA0}" destId="{4AF16ED4-8610-CA4F-BF1A-13044E1E716F}" srcOrd="0" destOrd="0" presId="urn:microsoft.com/office/officeart/2005/8/layout/hierarchy3"/>
    <dgm:cxn modelId="{E2E74845-263B-2F4F-A8D0-F56A9C78A97D}" type="presOf" srcId="{85C4E340-E81C-E84A-9A08-CCDA1D55932D}" destId="{4ECBF37D-C49F-C242-8DB0-E7ED58F5E94A}" srcOrd="0" destOrd="0" presId="urn:microsoft.com/office/officeart/2005/8/layout/hierarchy3"/>
    <dgm:cxn modelId="{66CF454D-80F3-8F45-BBDC-0CE6C9AA23FA}" type="presOf" srcId="{EE317581-4D9F-B747-BBFF-B71724E89E65}" destId="{3A5C2006-F9B9-C142-8EDF-74EA25F70CF3}" srcOrd="0" destOrd="0" presId="urn:microsoft.com/office/officeart/2005/8/layout/hierarchy3"/>
    <dgm:cxn modelId="{A0DA904D-E36C-E04C-8EAD-D700629525CB}" type="presOf" srcId="{957A992E-6E61-8D49-AC2C-F921FDDD93CE}" destId="{2643FC94-FE74-CD45-AF69-02AF62ABBEB8}" srcOrd="0" destOrd="0" presId="urn:microsoft.com/office/officeart/2005/8/layout/hierarchy3"/>
    <dgm:cxn modelId="{7CF4F64D-1CB4-8847-BB11-9849B852015A}" type="presOf" srcId="{261B089C-2FF4-244C-B8CC-0E3EAF2306E9}" destId="{5DC654FE-0AD6-8B43-81B5-A67069049B06}" srcOrd="0" destOrd="0" presId="urn:microsoft.com/office/officeart/2005/8/layout/hierarchy3"/>
    <dgm:cxn modelId="{41EB1055-8D31-9F47-A52A-ACB222A4F493}" type="presOf" srcId="{62FC2635-EAF0-F04C-A572-C264D8B40FD1}" destId="{1CA406D2-D316-8F46-BCEF-15BAFA3AE77E}" srcOrd="1" destOrd="0" presId="urn:microsoft.com/office/officeart/2005/8/layout/hierarchy3"/>
    <dgm:cxn modelId="{9E5A9555-1CA3-D44C-B64E-71815FFD2A61}" type="presOf" srcId="{7A51B30B-950C-7644-814B-C7725420AE5D}" destId="{795BCC7C-1B60-4F44-A40C-FB839C08F258}" srcOrd="0" destOrd="0" presId="urn:microsoft.com/office/officeart/2005/8/layout/hierarchy3"/>
    <dgm:cxn modelId="{470B1658-F732-6144-966C-0682A4B1886F}" srcId="{B3537D7A-D203-9645-9728-30CD6A5067E9}" destId="{8E9348FF-D110-0740-A7FB-0E949C203DC4}" srcOrd="5" destOrd="0" parTransId="{E825BE6E-9E80-1D44-9786-765B004282DC}" sibTransId="{3ED47C94-FA9F-824E-924E-DB3843C16885}"/>
    <dgm:cxn modelId="{825E3861-3AAE-8D47-8DA6-65F7A3A94141}" srcId="{8E9348FF-D110-0740-A7FB-0E949C203DC4}" destId="{E64E3288-5730-2947-B5BC-AC7A74B9B6A4}" srcOrd="0" destOrd="0" parTransId="{37C4A54D-932B-C049-B0C7-7E8FD1486480}" sibTransId="{20F21FC1-ABAA-9644-804E-EACE52099A02}"/>
    <dgm:cxn modelId="{34BD7866-2AD8-5849-A7F2-B56649B2DF2D}" type="presOf" srcId="{267B51BE-BF99-0F46-9ACA-A5B213E0AC82}" destId="{200E1E33-D45A-774C-AE29-A11F473086F8}" srcOrd="0" destOrd="0" presId="urn:microsoft.com/office/officeart/2005/8/layout/hierarchy3"/>
    <dgm:cxn modelId="{74383A6D-3959-BD42-9391-185C257D9638}" srcId="{261B089C-2FF4-244C-B8CC-0E3EAF2306E9}" destId="{BA85675F-79B6-1B4C-BE6C-602940E4A752}" srcOrd="1" destOrd="0" parTransId="{B39A12DD-5ADD-224B-A2E8-1A3B19B38AD6}" sibTransId="{49A2D11F-D593-B649-8119-D3DCD01E4B2F}"/>
    <dgm:cxn modelId="{A6704A71-C496-364F-B742-D51CFE5463D5}" type="presOf" srcId="{F59C62E0-7B57-6842-864F-1CAD601190D1}" destId="{0D4DB9DA-A903-1947-9966-6FEAC6B19F69}" srcOrd="0" destOrd="0" presId="urn:microsoft.com/office/officeart/2005/8/layout/hierarchy3"/>
    <dgm:cxn modelId="{6148E971-560F-984A-83F2-56203A9B81F8}" type="presOf" srcId="{8E9348FF-D110-0740-A7FB-0E949C203DC4}" destId="{54920ABF-079F-6148-A2A9-3EC3A28FB43F}" srcOrd="1" destOrd="0" presId="urn:microsoft.com/office/officeart/2005/8/layout/hierarchy3"/>
    <dgm:cxn modelId="{E4EC7075-D38E-8F4D-82EE-5BEDF54531DA}" type="presOf" srcId="{C521CAC0-B81F-9846-94F9-293DB8575C01}" destId="{9C03B6D7-FB38-4541-B931-184867C815C0}" srcOrd="1" destOrd="0" presId="urn:microsoft.com/office/officeart/2005/8/layout/hierarchy3"/>
    <dgm:cxn modelId="{76E40D78-78AD-874F-AF8E-273FD086B8B0}" srcId="{261B089C-2FF4-244C-B8CC-0E3EAF2306E9}" destId="{4E8D2205-C3E3-0A4C-A834-05D10F07A75E}" srcOrd="0" destOrd="0" parTransId="{9F94F020-B636-044B-B2DD-9B5751EA722F}" sibTransId="{EA63EA58-6D72-8448-9040-28551F08B205}"/>
    <dgm:cxn modelId="{B01D1578-3108-8549-84FC-66C16C3FEEA9}" srcId="{B3537D7A-D203-9645-9728-30CD6A5067E9}" destId="{261B089C-2FF4-244C-B8CC-0E3EAF2306E9}" srcOrd="3" destOrd="0" parTransId="{8EAF4BC9-F07C-6742-9DB8-C8F22CDE326A}" sibTransId="{9024FEEF-1A87-9A4B-BF65-A67D302AA841}"/>
    <dgm:cxn modelId="{76CFE17E-4049-2E42-9621-A83C2CFEB284}" srcId="{8E9348FF-D110-0740-A7FB-0E949C203DC4}" destId="{0EA2B3FF-512F-EA4B-A211-EDF2A1BA4D7D}" srcOrd="1" destOrd="0" parTransId="{2F43DDE6-230B-A747-9DE7-449B3F730FC7}" sibTransId="{35E2D640-8FDD-9B48-8811-F0A394B2540F}"/>
    <dgm:cxn modelId="{DA196483-8D33-A94A-B86D-4AA2FCA1B9E7}" srcId="{B3537D7A-D203-9645-9728-30CD6A5067E9}" destId="{62FC2635-EAF0-F04C-A572-C264D8B40FD1}" srcOrd="2" destOrd="0" parTransId="{8DE485A5-04E8-E248-866A-4EB18CA75F7A}" sibTransId="{B12E7707-FEE0-EE4F-A68B-89F799B5141B}"/>
    <dgm:cxn modelId="{B8B59A83-F4AD-584B-8149-95944E540A20}" type="presOf" srcId="{93EC1B84-AFA6-1147-BBF0-17D8D234FFF5}" destId="{1DC022DF-F435-DD43-BC26-2E8516AF14A8}" srcOrd="0" destOrd="0" presId="urn:microsoft.com/office/officeart/2005/8/layout/hierarchy3"/>
    <dgm:cxn modelId="{2B868F86-5C91-D948-AFD1-7C915BE46B7F}" type="presOf" srcId="{43FA2396-6DC2-8E49-83BE-5419D3768B6B}" destId="{6C4679D5-04C3-F440-91DF-361D4A0CFFDE}" srcOrd="0" destOrd="0" presId="urn:microsoft.com/office/officeart/2005/8/layout/hierarchy3"/>
    <dgm:cxn modelId="{C6AC188A-28C9-194F-8CCB-DE188948A3FB}" type="presOf" srcId="{B39A12DD-5ADD-224B-A2E8-1A3B19B38AD6}" destId="{5672D9CC-3B58-6947-AD03-0F22AF403140}" srcOrd="0" destOrd="0" presId="urn:microsoft.com/office/officeart/2005/8/layout/hierarchy3"/>
    <dgm:cxn modelId="{C1DCD38E-373F-8949-9EFF-B72461294817}" type="presOf" srcId="{C521CAC0-B81F-9846-94F9-293DB8575C01}" destId="{A9631200-5F6B-4B4B-9E76-F194645A90F9}" srcOrd="0" destOrd="0" presId="urn:microsoft.com/office/officeart/2005/8/layout/hierarchy3"/>
    <dgm:cxn modelId="{953DA890-785D-DF4A-B9A0-84AF01EA0049}" srcId="{C521CAC0-B81F-9846-94F9-293DB8575C01}" destId="{F3A2CF8A-08F9-1A4D-AFB5-C6F037DFE498}" srcOrd="0" destOrd="0" parTransId="{3907EF2D-C5E0-D149-8EBE-F1B9301C5308}" sibTransId="{E297CC4A-8C68-2242-828A-47090EEB1E36}"/>
    <dgm:cxn modelId="{E1067996-9578-7945-BCCD-5A1149270AA5}" srcId="{85C4E340-E81C-E84A-9A08-CCDA1D55932D}" destId="{8A9FC904-3DD1-D040-82CF-4EED2F4950F2}" srcOrd="1" destOrd="0" parTransId="{EE317581-4D9F-B747-BBFF-B71724E89E65}" sibTransId="{4B6EF8CF-38A4-EE4E-A965-884D10314CDC}"/>
    <dgm:cxn modelId="{39BD9E97-8733-024B-B872-D0201113FB0C}" type="presOf" srcId="{B3537D7A-D203-9645-9728-30CD6A5067E9}" destId="{889F324B-B233-234E-866A-6DFF8FFD710C}" srcOrd="0" destOrd="0" presId="urn:microsoft.com/office/officeart/2005/8/layout/hierarchy3"/>
    <dgm:cxn modelId="{FEA3619D-867A-5D43-8DA8-6A75C36BDB66}" type="presOf" srcId="{4E8D2205-C3E3-0A4C-A834-05D10F07A75E}" destId="{F1CC7143-46DD-1B4B-8A7F-ECC8516F60BA}" srcOrd="0" destOrd="0" presId="urn:microsoft.com/office/officeart/2005/8/layout/hierarchy3"/>
    <dgm:cxn modelId="{631019B7-60CC-084D-AA9B-D533E7DBED2F}" type="presOf" srcId="{326B5623-9F43-2B4A-A728-79F60753FF7E}" destId="{39CFB83B-E72F-FF48-BE37-3B6AB96AF427}" srcOrd="0" destOrd="0" presId="urn:microsoft.com/office/officeart/2005/8/layout/hierarchy3"/>
    <dgm:cxn modelId="{390E92B7-C9B0-B244-9487-A7D722BBF914}" type="presOf" srcId="{9F94F020-B636-044B-B2DD-9B5751EA722F}" destId="{03DBB6AF-AD82-F545-94F8-AEA2EB905ACC}" srcOrd="0" destOrd="0" presId="urn:microsoft.com/office/officeart/2005/8/layout/hierarchy3"/>
    <dgm:cxn modelId="{35F70FBF-E1A8-7A4D-ABFD-0088B8A45682}" type="presOf" srcId="{021ED56C-12E0-0245-BA53-529AAC571FDB}" destId="{FDF818B7-DE24-D044-9512-BFB3D6EF2F85}" srcOrd="0" destOrd="0" presId="urn:microsoft.com/office/officeart/2005/8/layout/hierarchy3"/>
    <dgm:cxn modelId="{04BBACC0-5A84-2845-AE29-445ED17348E0}" type="presOf" srcId="{2F43DDE6-230B-A747-9DE7-449B3F730FC7}" destId="{899EFC35-E689-FF48-80ED-332DEE8E4915}" srcOrd="0" destOrd="0" presId="urn:microsoft.com/office/officeart/2005/8/layout/hierarchy3"/>
    <dgm:cxn modelId="{1B112FC1-6709-4A46-8F0A-5C8DB48B13D9}" type="presOf" srcId="{E64E3288-5730-2947-B5BC-AC7A74B9B6A4}" destId="{8272AA49-B2C0-C548-BE6E-1DA66EB004E6}" srcOrd="0" destOrd="0" presId="urn:microsoft.com/office/officeart/2005/8/layout/hierarchy3"/>
    <dgm:cxn modelId="{FED6B7CB-711D-BA40-B774-9BC71EB4E780}" type="presOf" srcId="{37C4A54D-932B-C049-B0C7-7E8FD1486480}" destId="{BBA9FAC3-6635-7648-8873-67D9390F9610}" srcOrd="0" destOrd="0" presId="urn:microsoft.com/office/officeart/2005/8/layout/hierarchy3"/>
    <dgm:cxn modelId="{663DDCD4-69C7-7A49-B20E-C76F2FA12304}" type="presOf" srcId="{62FC2635-EAF0-F04C-A572-C264D8B40FD1}" destId="{EE396330-29D6-D144-9E19-03B368EC1A34}" srcOrd="0" destOrd="0" presId="urn:microsoft.com/office/officeart/2005/8/layout/hierarchy3"/>
    <dgm:cxn modelId="{1F327CD5-6D6D-5E4E-A8EF-378D5D557F40}" srcId="{F59C62E0-7B57-6842-864F-1CAD601190D1}" destId="{957A992E-6E61-8D49-AC2C-F921FDDD93CE}" srcOrd="0" destOrd="0" parTransId="{93EC1B84-AFA6-1147-BBF0-17D8D234FFF5}" sibTransId="{C6B049A5-30E9-9E43-9A0F-E30AD0712FC3}"/>
    <dgm:cxn modelId="{0AD6A7D5-C662-CE46-A817-49299782CEE7}" type="presOf" srcId="{8EA3A9FF-3ADB-0147-8EA0-6685A0196725}" destId="{F77EBEA2-D744-0F4E-A426-E7421AF76DD5}" srcOrd="0" destOrd="0" presId="urn:microsoft.com/office/officeart/2005/8/layout/hierarchy3"/>
    <dgm:cxn modelId="{A64241E0-39E1-C74C-9B13-6A67BCA13A7F}" srcId="{85C4E340-E81C-E84A-9A08-CCDA1D55932D}" destId="{43FA2396-6DC2-8E49-83BE-5419D3768B6B}" srcOrd="0" destOrd="0" parTransId="{7A51B30B-950C-7644-814B-C7725420AE5D}" sibTransId="{2D39F764-21D0-214B-AAE0-B9B02F3C5997}"/>
    <dgm:cxn modelId="{8DEC8FE1-62D4-B247-B225-92371EF6DA7F}" srcId="{B3537D7A-D203-9645-9728-30CD6A5067E9}" destId="{C521CAC0-B81F-9846-94F9-293DB8575C01}" srcOrd="4" destOrd="0" parTransId="{B189CB57-62D9-D842-BDFA-49CAA5D56718}" sibTransId="{EF823BED-2EE1-0345-9211-AE64896BDE1B}"/>
    <dgm:cxn modelId="{6A3DC9E6-F145-BE46-BCED-2AF513F1A7FD}" srcId="{B3537D7A-D203-9645-9728-30CD6A5067E9}" destId="{F59C62E0-7B57-6842-864F-1CAD601190D1}" srcOrd="1" destOrd="0" parTransId="{33148FC9-4EC9-9D48-B3AA-AEDDF9DF9779}" sibTransId="{4AD4082B-759F-104D-9E9E-C23FB16112D4}"/>
    <dgm:cxn modelId="{C89CC1EA-4B92-7842-90EA-EDC4892ECBB3}" type="presOf" srcId="{0EA2B3FF-512F-EA4B-A211-EDF2A1BA4D7D}" destId="{B12BF8E6-5B53-544E-AC7F-BC090E97569F}" srcOrd="0" destOrd="0" presId="urn:microsoft.com/office/officeart/2005/8/layout/hierarchy3"/>
    <dgm:cxn modelId="{0FF68FED-5917-1A4F-9E15-9F08A5E019D7}" type="presOf" srcId="{8E9348FF-D110-0740-A7FB-0E949C203DC4}" destId="{B87FDFA1-193C-9D4D-8797-EE90BA5EEC80}" srcOrd="0" destOrd="0" presId="urn:microsoft.com/office/officeart/2005/8/layout/hierarchy3"/>
    <dgm:cxn modelId="{C00FB5F3-7DE5-354A-A2D0-BF5D006349E6}" type="presOf" srcId="{BA85675F-79B6-1B4C-BE6C-602940E4A752}" destId="{C7407322-89CE-4345-B049-0497F113A025}" srcOrd="0" destOrd="0" presId="urn:microsoft.com/office/officeart/2005/8/layout/hierarchy3"/>
    <dgm:cxn modelId="{76B1CCF6-A4F7-B44A-A940-5C62F6722628}" type="presOf" srcId="{3907EF2D-C5E0-D149-8EBE-F1B9301C5308}" destId="{EFB874F0-9351-6A43-AC85-F1771C375DE8}" srcOrd="0" destOrd="0" presId="urn:microsoft.com/office/officeart/2005/8/layout/hierarchy3"/>
    <dgm:cxn modelId="{2F8E14FE-6E0F-3443-BD6F-6AD6EBC25FB3}" srcId="{F59C62E0-7B57-6842-864F-1CAD601190D1}" destId="{8EA3A9FF-3ADB-0147-8EA0-6685A0196725}" srcOrd="1" destOrd="0" parTransId="{326B5623-9F43-2B4A-A728-79F60753FF7E}" sibTransId="{699396C8-1597-CF4D-AB2E-580CF579BF40}"/>
    <dgm:cxn modelId="{2387F8FF-2D42-DE48-8E54-FBB73A02604E}" type="presOf" srcId="{8A9FC904-3DD1-D040-82CF-4EED2F4950F2}" destId="{0612FBF4-8E8C-DB42-B632-02ED47D7D8DE}" srcOrd="0" destOrd="0" presId="urn:microsoft.com/office/officeart/2005/8/layout/hierarchy3"/>
    <dgm:cxn modelId="{4C48B80B-60A2-6243-8E76-EE31A013A567}" type="presParOf" srcId="{889F324B-B233-234E-866A-6DFF8FFD710C}" destId="{DE5EB34E-8C9B-0F4A-BEBC-3E4A117779B5}" srcOrd="0" destOrd="0" presId="urn:microsoft.com/office/officeart/2005/8/layout/hierarchy3"/>
    <dgm:cxn modelId="{379E7AE2-C79E-FA43-A761-23E28FD861BE}" type="presParOf" srcId="{DE5EB34E-8C9B-0F4A-BEBC-3E4A117779B5}" destId="{4C96ADCA-F983-4F4C-9A76-77F9D3216BB7}" srcOrd="0" destOrd="0" presId="urn:microsoft.com/office/officeart/2005/8/layout/hierarchy3"/>
    <dgm:cxn modelId="{1F143F48-49BC-1E40-BD3B-2DF357C2B8F2}" type="presParOf" srcId="{4C96ADCA-F983-4F4C-9A76-77F9D3216BB7}" destId="{4ECBF37D-C49F-C242-8DB0-E7ED58F5E94A}" srcOrd="0" destOrd="0" presId="urn:microsoft.com/office/officeart/2005/8/layout/hierarchy3"/>
    <dgm:cxn modelId="{E62186CB-0810-3942-929C-B0554D289A37}" type="presParOf" srcId="{4C96ADCA-F983-4F4C-9A76-77F9D3216BB7}" destId="{611F76D1-5924-1E41-B52A-322C5744272D}" srcOrd="1" destOrd="0" presId="urn:microsoft.com/office/officeart/2005/8/layout/hierarchy3"/>
    <dgm:cxn modelId="{78F65ED1-20AF-C740-9D4A-9DB4534ED39F}" type="presParOf" srcId="{DE5EB34E-8C9B-0F4A-BEBC-3E4A117779B5}" destId="{4AAF6EB9-9379-A843-B79B-AF89D0148930}" srcOrd="1" destOrd="0" presId="urn:microsoft.com/office/officeart/2005/8/layout/hierarchy3"/>
    <dgm:cxn modelId="{F94C4F3E-471A-C744-B84F-92CAB794D3F1}" type="presParOf" srcId="{4AAF6EB9-9379-A843-B79B-AF89D0148930}" destId="{795BCC7C-1B60-4F44-A40C-FB839C08F258}" srcOrd="0" destOrd="0" presId="urn:microsoft.com/office/officeart/2005/8/layout/hierarchy3"/>
    <dgm:cxn modelId="{F1ABD230-076E-5548-B449-7E2399DEAAE8}" type="presParOf" srcId="{4AAF6EB9-9379-A843-B79B-AF89D0148930}" destId="{6C4679D5-04C3-F440-91DF-361D4A0CFFDE}" srcOrd="1" destOrd="0" presId="urn:microsoft.com/office/officeart/2005/8/layout/hierarchy3"/>
    <dgm:cxn modelId="{3DD0B435-EAA2-B345-948F-6358F492275E}" type="presParOf" srcId="{4AAF6EB9-9379-A843-B79B-AF89D0148930}" destId="{3A5C2006-F9B9-C142-8EDF-74EA25F70CF3}" srcOrd="2" destOrd="0" presId="urn:microsoft.com/office/officeart/2005/8/layout/hierarchy3"/>
    <dgm:cxn modelId="{1506F4B8-FB7E-1246-80DB-8332D1C9E1A5}" type="presParOf" srcId="{4AAF6EB9-9379-A843-B79B-AF89D0148930}" destId="{0612FBF4-8E8C-DB42-B632-02ED47D7D8DE}" srcOrd="3" destOrd="0" presId="urn:microsoft.com/office/officeart/2005/8/layout/hierarchy3"/>
    <dgm:cxn modelId="{0D09D85E-FD6A-5A42-958C-67656E1DE3B7}" type="presParOf" srcId="{889F324B-B233-234E-866A-6DFF8FFD710C}" destId="{6DBA6274-AF7D-6449-8B8E-2157A22ABFEB}" srcOrd="1" destOrd="0" presId="urn:microsoft.com/office/officeart/2005/8/layout/hierarchy3"/>
    <dgm:cxn modelId="{5DBB6EA9-F1DB-3C4E-B6E5-7F9E8D456C89}" type="presParOf" srcId="{6DBA6274-AF7D-6449-8B8E-2157A22ABFEB}" destId="{B88C2C4A-9F49-6840-96FF-C5BF3FEA8145}" srcOrd="0" destOrd="0" presId="urn:microsoft.com/office/officeart/2005/8/layout/hierarchy3"/>
    <dgm:cxn modelId="{74E2FE58-275C-B74F-9E7A-E930D5F47250}" type="presParOf" srcId="{B88C2C4A-9F49-6840-96FF-C5BF3FEA8145}" destId="{0D4DB9DA-A903-1947-9966-6FEAC6B19F69}" srcOrd="0" destOrd="0" presId="urn:microsoft.com/office/officeart/2005/8/layout/hierarchy3"/>
    <dgm:cxn modelId="{5F8EB2E4-B64B-144E-9DA4-543F26B08C26}" type="presParOf" srcId="{B88C2C4A-9F49-6840-96FF-C5BF3FEA8145}" destId="{0F7E907E-6A65-A844-9F76-E40A1837BD8A}" srcOrd="1" destOrd="0" presId="urn:microsoft.com/office/officeart/2005/8/layout/hierarchy3"/>
    <dgm:cxn modelId="{1FF835DB-AA92-6A4F-B798-E31E1821E567}" type="presParOf" srcId="{6DBA6274-AF7D-6449-8B8E-2157A22ABFEB}" destId="{FB634630-6937-DA43-8486-A83BD7E08409}" srcOrd="1" destOrd="0" presId="urn:microsoft.com/office/officeart/2005/8/layout/hierarchy3"/>
    <dgm:cxn modelId="{FE4BCCC2-80BF-4C41-8A94-50CD80EA6FAA}" type="presParOf" srcId="{FB634630-6937-DA43-8486-A83BD7E08409}" destId="{1DC022DF-F435-DD43-BC26-2E8516AF14A8}" srcOrd="0" destOrd="0" presId="urn:microsoft.com/office/officeart/2005/8/layout/hierarchy3"/>
    <dgm:cxn modelId="{AC2F0825-4387-004F-B2FD-A25DB34ECFCE}" type="presParOf" srcId="{FB634630-6937-DA43-8486-A83BD7E08409}" destId="{2643FC94-FE74-CD45-AF69-02AF62ABBEB8}" srcOrd="1" destOrd="0" presId="urn:microsoft.com/office/officeart/2005/8/layout/hierarchy3"/>
    <dgm:cxn modelId="{9396EF14-7C89-9C4F-8873-89145797B7B7}" type="presParOf" srcId="{FB634630-6937-DA43-8486-A83BD7E08409}" destId="{39CFB83B-E72F-FF48-BE37-3B6AB96AF427}" srcOrd="2" destOrd="0" presId="urn:microsoft.com/office/officeart/2005/8/layout/hierarchy3"/>
    <dgm:cxn modelId="{5AFF0A4D-8A35-6E4E-AE1E-388FF6F80F03}" type="presParOf" srcId="{FB634630-6937-DA43-8486-A83BD7E08409}" destId="{F77EBEA2-D744-0F4E-A426-E7421AF76DD5}" srcOrd="3" destOrd="0" presId="urn:microsoft.com/office/officeart/2005/8/layout/hierarchy3"/>
    <dgm:cxn modelId="{64471013-4FFB-A642-86D6-45A6AE2B4587}" type="presParOf" srcId="{889F324B-B233-234E-866A-6DFF8FFD710C}" destId="{A700C212-2CA3-0A4A-9A3C-02126C400747}" srcOrd="2" destOrd="0" presId="urn:microsoft.com/office/officeart/2005/8/layout/hierarchy3"/>
    <dgm:cxn modelId="{4D9CD48D-A62F-0944-BE06-2A426908D14F}" type="presParOf" srcId="{A700C212-2CA3-0A4A-9A3C-02126C400747}" destId="{FB2EB45C-3372-B14B-A478-E1ADB04F2C24}" srcOrd="0" destOrd="0" presId="urn:microsoft.com/office/officeart/2005/8/layout/hierarchy3"/>
    <dgm:cxn modelId="{4FBBEED2-B5CB-E048-9F00-B4B89ACE4026}" type="presParOf" srcId="{FB2EB45C-3372-B14B-A478-E1ADB04F2C24}" destId="{EE396330-29D6-D144-9E19-03B368EC1A34}" srcOrd="0" destOrd="0" presId="urn:microsoft.com/office/officeart/2005/8/layout/hierarchy3"/>
    <dgm:cxn modelId="{B4287C3C-3BBA-A64D-9205-9203FF719B17}" type="presParOf" srcId="{FB2EB45C-3372-B14B-A478-E1ADB04F2C24}" destId="{1CA406D2-D316-8F46-BCEF-15BAFA3AE77E}" srcOrd="1" destOrd="0" presId="urn:microsoft.com/office/officeart/2005/8/layout/hierarchy3"/>
    <dgm:cxn modelId="{2DEB6799-566B-2B41-8654-562EC6B19589}" type="presParOf" srcId="{A700C212-2CA3-0A4A-9A3C-02126C400747}" destId="{4AF01B00-6AEB-014E-B0C9-325E8FEEAE83}" srcOrd="1" destOrd="0" presId="urn:microsoft.com/office/officeart/2005/8/layout/hierarchy3"/>
    <dgm:cxn modelId="{8925DB67-810C-9F41-B05F-B0B40550B3CB}" type="presParOf" srcId="{4AF01B00-6AEB-014E-B0C9-325E8FEEAE83}" destId="{4AF16ED4-8610-CA4F-BF1A-13044E1E716F}" srcOrd="0" destOrd="0" presId="urn:microsoft.com/office/officeart/2005/8/layout/hierarchy3"/>
    <dgm:cxn modelId="{5EBF3FA7-669C-1F41-A3E6-0F1F5FE8C086}" type="presParOf" srcId="{4AF01B00-6AEB-014E-B0C9-325E8FEEAE83}" destId="{16893C48-7B78-A446-8AA3-8DDC24C2842E}" srcOrd="1" destOrd="0" presId="urn:microsoft.com/office/officeart/2005/8/layout/hierarchy3"/>
    <dgm:cxn modelId="{22547C0F-BFAC-684B-A19A-3298A6C6DAAC}" type="presParOf" srcId="{4AF01B00-6AEB-014E-B0C9-325E8FEEAE83}" destId="{D96AE44A-3C44-EC44-998E-ED9191EF9690}" srcOrd="2" destOrd="0" presId="urn:microsoft.com/office/officeart/2005/8/layout/hierarchy3"/>
    <dgm:cxn modelId="{5C8A4850-7E4A-FC43-8024-61FEDB0F4A12}" type="presParOf" srcId="{4AF01B00-6AEB-014E-B0C9-325E8FEEAE83}" destId="{FDF818B7-DE24-D044-9512-BFB3D6EF2F85}" srcOrd="3" destOrd="0" presId="urn:microsoft.com/office/officeart/2005/8/layout/hierarchy3"/>
    <dgm:cxn modelId="{93E2C2E4-F800-C94B-895D-0A41EC86C482}" type="presParOf" srcId="{889F324B-B233-234E-866A-6DFF8FFD710C}" destId="{CFD3DD44-2B70-B342-8F87-B4C0BAE776BE}" srcOrd="3" destOrd="0" presId="urn:microsoft.com/office/officeart/2005/8/layout/hierarchy3"/>
    <dgm:cxn modelId="{6891B6C1-B16D-8649-9AC8-121BE3ADC4D7}" type="presParOf" srcId="{CFD3DD44-2B70-B342-8F87-B4C0BAE776BE}" destId="{34BD009B-08FB-2B4E-9D51-209E2586943D}" srcOrd="0" destOrd="0" presId="urn:microsoft.com/office/officeart/2005/8/layout/hierarchy3"/>
    <dgm:cxn modelId="{F86C50C1-1347-384E-A9DC-3D2E015C7DBD}" type="presParOf" srcId="{34BD009B-08FB-2B4E-9D51-209E2586943D}" destId="{5DC654FE-0AD6-8B43-81B5-A67069049B06}" srcOrd="0" destOrd="0" presId="urn:microsoft.com/office/officeart/2005/8/layout/hierarchy3"/>
    <dgm:cxn modelId="{CC76432E-FD7E-B944-84E3-791DC67A6DED}" type="presParOf" srcId="{34BD009B-08FB-2B4E-9D51-209E2586943D}" destId="{272C8D20-EA98-A943-972C-E9B103466273}" srcOrd="1" destOrd="0" presId="urn:microsoft.com/office/officeart/2005/8/layout/hierarchy3"/>
    <dgm:cxn modelId="{CA9AE162-FDA9-C443-B5DD-D8C401DFF8EA}" type="presParOf" srcId="{CFD3DD44-2B70-B342-8F87-B4C0BAE776BE}" destId="{BFE16D30-559B-2A49-9B3A-92E1825C843B}" srcOrd="1" destOrd="0" presId="urn:microsoft.com/office/officeart/2005/8/layout/hierarchy3"/>
    <dgm:cxn modelId="{C3A22478-19A8-4F49-8667-DD359D5C3E5A}" type="presParOf" srcId="{BFE16D30-559B-2A49-9B3A-92E1825C843B}" destId="{03DBB6AF-AD82-F545-94F8-AEA2EB905ACC}" srcOrd="0" destOrd="0" presId="urn:microsoft.com/office/officeart/2005/8/layout/hierarchy3"/>
    <dgm:cxn modelId="{6495E62B-084C-294E-A18A-D1764C95A04D}" type="presParOf" srcId="{BFE16D30-559B-2A49-9B3A-92E1825C843B}" destId="{F1CC7143-46DD-1B4B-8A7F-ECC8516F60BA}" srcOrd="1" destOrd="0" presId="urn:microsoft.com/office/officeart/2005/8/layout/hierarchy3"/>
    <dgm:cxn modelId="{FD124E33-F300-BA43-B620-579E240D02DA}" type="presParOf" srcId="{BFE16D30-559B-2A49-9B3A-92E1825C843B}" destId="{5672D9CC-3B58-6947-AD03-0F22AF403140}" srcOrd="2" destOrd="0" presId="urn:microsoft.com/office/officeart/2005/8/layout/hierarchy3"/>
    <dgm:cxn modelId="{8CBD1CEC-38D5-D748-B621-316290F70C9E}" type="presParOf" srcId="{BFE16D30-559B-2A49-9B3A-92E1825C843B}" destId="{C7407322-89CE-4345-B049-0497F113A025}" srcOrd="3" destOrd="0" presId="urn:microsoft.com/office/officeart/2005/8/layout/hierarchy3"/>
    <dgm:cxn modelId="{5B7976FF-376A-B14B-B362-AC7AA31E5EC1}" type="presParOf" srcId="{889F324B-B233-234E-866A-6DFF8FFD710C}" destId="{BA14621C-26E8-174C-9163-0725BF8FDBF7}" srcOrd="4" destOrd="0" presId="urn:microsoft.com/office/officeart/2005/8/layout/hierarchy3"/>
    <dgm:cxn modelId="{DC71A198-656E-DF44-81EA-9E8849B3ECA3}" type="presParOf" srcId="{BA14621C-26E8-174C-9163-0725BF8FDBF7}" destId="{5E6E90E5-7F51-4647-8AEE-AD4535A8135A}" srcOrd="0" destOrd="0" presId="urn:microsoft.com/office/officeart/2005/8/layout/hierarchy3"/>
    <dgm:cxn modelId="{F46D7F01-C1EF-E54E-AC21-48E5CD1F17CD}" type="presParOf" srcId="{5E6E90E5-7F51-4647-8AEE-AD4535A8135A}" destId="{A9631200-5F6B-4B4B-9E76-F194645A90F9}" srcOrd="0" destOrd="0" presId="urn:microsoft.com/office/officeart/2005/8/layout/hierarchy3"/>
    <dgm:cxn modelId="{A58B56D0-2513-A249-95C7-618E89ED12E3}" type="presParOf" srcId="{5E6E90E5-7F51-4647-8AEE-AD4535A8135A}" destId="{9C03B6D7-FB38-4541-B931-184867C815C0}" srcOrd="1" destOrd="0" presId="urn:microsoft.com/office/officeart/2005/8/layout/hierarchy3"/>
    <dgm:cxn modelId="{49A6D0B4-AFF1-BB49-91DC-6EB768D74F16}" type="presParOf" srcId="{BA14621C-26E8-174C-9163-0725BF8FDBF7}" destId="{0D8F72A7-C5D4-FC40-97C5-485431433055}" srcOrd="1" destOrd="0" presId="urn:microsoft.com/office/officeart/2005/8/layout/hierarchy3"/>
    <dgm:cxn modelId="{40E940D6-F43C-CB4D-A002-F35D380FB775}" type="presParOf" srcId="{0D8F72A7-C5D4-FC40-97C5-485431433055}" destId="{EFB874F0-9351-6A43-AC85-F1771C375DE8}" srcOrd="0" destOrd="0" presId="urn:microsoft.com/office/officeart/2005/8/layout/hierarchy3"/>
    <dgm:cxn modelId="{1077AD70-1C5D-934F-9393-F8A8AF28E12C}" type="presParOf" srcId="{0D8F72A7-C5D4-FC40-97C5-485431433055}" destId="{DCD076A0-670D-034A-B7BD-AE2F4AA41ADB}" srcOrd="1" destOrd="0" presId="urn:microsoft.com/office/officeart/2005/8/layout/hierarchy3"/>
    <dgm:cxn modelId="{E5134103-EEC7-114C-B8BF-D65BCFA55098}" type="presParOf" srcId="{0D8F72A7-C5D4-FC40-97C5-485431433055}" destId="{2E941969-605B-AE46-A34C-7E312135B267}" srcOrd="2" destOrd="0" presId="urn:microsoft.com/office/officeart/2005/8/layout/hierarchy3"/>
    <dgm:cxn modelId="{B8DCD66E-2BB8-6A41-AD24-7ECE41F5A237}" type="presParOf" srcId="{0D8F72A7-C5D4-FC40-97C5-485431433055}" destId="{200E1E33-D45A-774C-AE29-A11F473086F8}" srcOrd="3" destOrd="0" presId="urn:microsoft.com/office/officeart/2005/8/layout/hierarchy3"/>
    <dgm:cxn modelId="{87A509E7-E726-F648-BA07-361D605C4FFA}" type="presParOf" srcId="{889F324B-B233-234E-866A-6DFF8FFD710C}" destId="{755D3A9B-A96A-B24B-A5D6-63DBB2AB0010}" srcOrd="5" destOrd="0" presId="urn:microsoft.com/office/officeart/2005/8/layout/hierarchy3"/>
    <dgm:cxn modelId="{B1724950-E291-DE4D-B7D9-3AD5854F1AE2}" type="presParOf" srcId="{755D3A9B-A96A-B24B-A5D6-63DBB2AB0010}" destId="{66A7B131-A37D-B741-BB7C-7798F880FEF1}" srcOrd="0" destOrd="0" presId="urn:microsoft.com/office/officeart/2005/8/layout/hierarchy3"/>
    <dgm:cxn modelId="{8FAE45FE-1E86-B243-AA5E-3472E5D56D01}" type="presParOf" srcId="{66A7B131-A37D-B741-BB7C-7798F880FEF1}" destId="{B87FDFA1-193C-9D4D-8797-EE90BA5EEC80}" srcOrd="0" destOrd="0" presId="urn:microsoft.com/office/officeart/2005/8/layout/hierarchy3"/>
    <dgm:cxn modelId="{A3B1451E-ACC7-044C-9379-5BE6FB61705D}" type="presParOf" srcId="{66A7B131-A37D-B741-BB7C-7798F880FEF1}" destId="{54920ABF-079F-6148-A2A9-3EC3A28FB43F}" srcOrd="1" destOrd="0" presId="urn:microsoft.com/office/officeart/2005/8/layout/hierarchy3"/>
    <dgm:cxn modelId="{436EDD6A-D312-7E4E-A0C9-985BA037B15C}" type="presParOf" srcId="{755D3A9B-A96A-B24B-A5D6-63DBB2AB0010}" destId="{6833C30B-9AA9-1C41-B353-4489161D53FB}" srcOrd="1" destOrd="0" presId="urn:microsoft.com/office/officeart/2005/8/layout/hierarchy3"/>
    <dgm:cxn modelId="{899ADBC9-60B8-CF40-9193-44ECD3F624A8}" type="presParOf" srcId="{6833C30B-9AA9-1C41-B353-4489161D53FB}" destId="{BBA9FAC3-6635-7648-8873-67D9390F9610}" srcOrd="0" destOrd="0" presId="urn:microsoft.com/office/officeart/2005/8/layout/hierarchy3"/>
    <dgm:cxn modelId="{DF21CE2A-6604-0A4C-A3D7-424930A53345}" type="presParOf" srcId="{6833C30B-9AA9-1C41-B353-4489161D53FB}" destId="{8272AA49-B2C0-C548-BE6E-1DA66EB004E6}" srcOrd="1" destOrd="0" presId="urn:microsoft.com/office/officeart/2005/8/layout/hierarchy3"/>
    <dgm:cxn modelId="{21066249-2C57-7049-AECA-3ECA8BA567B4}" type="presParOf" srcId="{6833C30B-9AA9-1C41-B353-4489161D53FB}" destId="{899EFC35-E689-FF48-80ED-332DEE8E4915}" srcOrd="2" destOrd="0" presId="urn:microsoft.com/office/officeart/2005/8/layout/hierarchy3"/>
    <dgm:cxn modelId="{EA3A1E6C-93AF-4B49-8260-E65D53B5439D}" type="presParOf" srcId="{6833C30B-9AA9-1C41-B353-4489161D53FB}" destId="{B12BF8E6-5B53-544E-AC7F-BC090E97569F}"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BF37D-C49F-C242-8DB0-E7ED58F5E94A}">
      <dsp:nvSpPr>
        <dsp:cNvPr id="0" name=""/>
        <dsp:cNvSpPr/>
      </dsp:nvSpPr>
      <dsp:spPr>
        <a:xfrm>
          <a:off x="9834" y="1008848"/>
          <a:ext cx="1584786" cy="792393"/>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Loop Annotation</a:t>
          </a:r>
        </a:p>
      </dsp:txBody>
      <dsp:txXfrm>
        <a:off x="33042" y="1032056"/>
        <a:ext cx="1538370" cy="745977"/>
      </dsp:txXfrm>
    </dsp:sp>
    <dsp:sp modelId="{795BCC7C-1B60-4F44-A40C-FB839C08F258}">
      <dsp:nvSpPr>
        <dsp:cNvPr id="0" name=""/>
        <dsp:cNvSpPr/>
      </dsp:nvSpPr>
      <dsp:spPr>
        <a:xfrm>
          <a:off x="168313" y="1801242"/>
          <a:ext cx="158478" cy="594295"/>
        </a:xfrm>
        <a:custGeom>
          <a:avLst/>
          <a:gdLst/>
          <a:ahLst/>
          <a:cxnLst/>
          <a:rect l="0" t="0" r="0" b="0"/>
          <a:pathLst>
            <a:path>
              <a:moveTo>
                <a:pt x="0" y="0"/>
              </a:moveTo>
              <a:lnTo>
                <a:pt x="0" y="594295"/>
              </a:lnTo>
              <a:lnTo>
                <a:pt x="158478" y="594295"/>
              </a:lnTo>
            </a:path>
          </a:pathLst>
        </a:custGeom>
        <a:noFill/>
        <a:ln w="1905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4679D5-04C3-F440-91DF-361D4A0CFFDE}">
      <dsp:nvSpPr>
        <dsp:cNvPr id="0" name=""/>
        <dsp:cNvSpPr/>
      </dsp:nvSpPr>
      <dsp:spPr>
        <a:xfrm>
          <a:off x="326792" y="1999340"/>
          <a:ext cx="1267829" cy="79239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Pragma CGRA on the loop of C file</a:t>
          </a:r>
        </a:p>
      </dsp:txBody>
      <dsp:txXfrm>
        <a:off x="350000" y="2022548"/>
        <a:ext cx="1221413" cy="745977"/>
      </dsp:txXfrm>
    </dsp:sp>
    <dsp:sp modelId="{3A5C2006-F9B9-C142-8EDF-74EA25F70CF3}">
      <dsp:nvSpPr>
        <dsp:cNvPr id="0" name=""/>
        <dsp:cNvSpPr/>
      </dsp:nvSpPr>
      <dsp:spPr>
        <a:xfrm>
          <a:off x="168313" y="1801242"/>
          <a:ext cx="158478" cy="1584786"/>
        </a:xfrm>
        <a:custGeom>
          <a:avLst/>
          <a:gdLst/>
          <a:ahLst/>
          <a:cxnLst/>
          <a:rect l="0" t="0" r="0" b="0"/>
          <a:pathLst>
            <a:path>
              <a:moveTo>
                <a:pt x="0" y="0"/>
              </a:moveTo>
              <a:lnTo>
                <a:pt x="0" y="1584786"/>
              </a:lnTo>
              <a:lnTo>
                <a:pt x="158478" y="1584786"/>
              </a:lnTo>
            </a:path>
          </a:pathLst>
        </a:custGeom>
        <a:noFill/>
        <a:ln w="1905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12FBF4-8E8C-DB42-B632-02ED47D7D8DE}">
      <dsp:nvSpPr>
        <dsp:cNvPr id="0" name=""/>
        <dsp:cNvSpPr/>
      </dsp:nvSpPr>
      <dsp:spPr>
        <a:xfrm>
          <a:off x="326792" y="2989832"/>
          <a:ext cx="1267829" cy="79239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Include Target CGRA CSV and the execution script</a:t>
          </a:r>
        </a:p>
      </dsp:txBody>
      <dsp:txXfrm>
        <a:off x="350000" y="3013040"/>
        <a:ext cx="1221413" cy="745977"/>
      </dsp:txXfrm>
    </dsp:sp>
    <dsp:sp modelId="{0D4DB9DA-A903-1947-9966-6FEAC6B19F69}">
      <dsp:nvSpPr>
        <dsp:cNvPr id="0" name=""/>
        <dsp:cNvSpPr/>
      </dsp:nvSpPr>
      <dsp:spPr>
        <a:xfrm>
          <a:off x="1990818" y="1008848"/>
          <a:ext cx="1584786" cy="792393"/>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Loop Extraction</a:t>
          </a:r>
        </a:p>
      </dsp:txBody>
      <dsp:txXfrm>
        <a:off x="2014026" y="1032056"/>
        <a:ext cx="1538370" cy="745977"/>
      </dsp:txXfrm>
    </dsp:sp>
    <dsp:sp modelId="{1DC022DF-F435-DD43-BC26-2E8516AF14A8}">
      <dsp:nvSpPr>
        <dsp:cNvPr id="0" name=""/>
        <dsp:cNvSpPr/>
      </dsp:nvSpPr>
      <dsp:spPr>
        <a:xfrm>
          <a:off x="2149297" y="1801242"/>
          <a:ext cx="158478" cy="594295"/>
        </a:xfrm>
        <a:custGeom>
          <a:avLst/>
          <a:gdLst/>
          <a:ahLst/>
          <a:cxnLst/>
          <a:rect l="0" t="0" r="0" b="0"/>
          <a:pathLst>
            <a:path>
              <a:moveTo>
                <a:pt x="0" y="0"/>
              </a:moveTo>
              <a:lnTo>
                <a:pt x="0" y="594295"/>
              </a:lnTo>
              <a:lnTo>
                <a:pt x="158478" y="594295"/>
              </a:lnTo>
            </a:path>
          </a:pathLst>
        </a:custGeom>
        <a:noFill/>
        <a:ln w="1905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43FC94-FE74-CD45-AF69-02AF62ABBEB8}">
      <dsp:nvSpPr>
        <dsp:cNvPr id="0" name=""/>
        <dsp:cNvSpPr/>
      </dsp:nvSpPr>
      <dsp:spPr>
        <a:xfrm>
          <a:off x="2307775" y="1999340"/>
          <a:ext cx="1267829" cy="79239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LLVM frontend passes to extract the loop</a:t>
          </a:r>
        </a:p>
      </dsp:txBody>
      <dsp:txXfrm>
        <a:off x="2330983" y="2022548"/>
        <a:ext cx="1221413" cy="745977"/>
      </dsp:txXfrm>
    </dsp:sp>
    <dsp:sp modelId="{39CFB83B-E72F-FF48-BE37-3B6AB96AF427}">
      <dsp:nvSpPr>
        <dsp:cNvPr id="0" name=""/>
        <dsp:cNvSpPr/>
      </dsp:nvSpPr>
      <dsp:spPr>
        <a:xfrm>
          <a:off x="2149297" y="1801242"/>
          <a:ext cx="158478" cy="1584786"/>
        </a:xfrm>
        <a:custGeom>
          <a:avLst/>
          <a:gdLst/>
          <a:ahLst/>
          <a:cxnLst/>
          <a:rect l="0" t="0" r="0" b="0"/>
          <a:pathLst>
            <a:path>
              <a:moveTo>
                <a:pt x="0" y="0"/>
              </a:moveTo>
              <a:lnTo>
                <a:pt x="0" y="1584786"/>
              </a:lnTo>
              <a:lnTo>
                <a:pt x="158478" y="1584786"/>
              </a:lnTo>
            </a:path>
          </a:pathLst>
        </a:custGeom>
        <a:noFill/>
        <a:ln w="1905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7EBEA2-D744-0F4E-A426-E7421AF76DD5}">
      <dsp:nvSpPr>
        <dsp:cNvPr id="0" name=""/>
        <dsp:cNvSpPr/>
      </dsp:nvSpPr>
      <dsp:spPr>
        <a:xfrm>
          <a:off x="2307775" y="2989832"/>
          <a:ext cx="1267829" cy="79239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Generate IR for the CGRA</a:t>
          </a:r>
        </a:p>
      </dsp:txBody>
      <dsp:txXfrm>
        <a:off x="2330983" y="3013040"/>
        <a:ext cx="1221413" cy="745977"/>
      </dsp:txXfrm>
    </dsp:sp>
    <dsp:sp modelId="{EE396330-29D6-D144-9E19-03B368EC1A34}">
      <dsp:nvSpPr>
        <dsp:cNvPr id="0" name=""/>
        <dsp:cNvSpPr/>
      </dsp:nvSpPr>
      <dsp:spPr>
        <a:xfrm>
          <a:off x="3971802" y="1008848"/>
          <a:ext cx="1584786" cy="792393"/>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DFG generation</a:t>
          </a:r>
        </a:p>
      </dsp:txBody>
      <dsp:txXfrm>
        <a:off x="3995010" y="1032056"/>
        <a:ext cx="1538370" cy="745977"/>
      </dsp:txXfrm>
    </dsp:sp>
    <dsp:sp modelId="{4AF16ED4-8610-CA4F-BF1A-13044E1E716F}">
      <dsp:nvSpPr>
        <dsp:cNvPr id="0" name=""/>
        <dsp:cNvSpPr/>
      </dsp:nvSpPr>
      <dsp:spPr>
        <a:xfrm>
          <a:off x="4130280" y="1801242"/>
          <a:ext cx="158478" cy="594295"/>
        </a:xfrm>
        <a:custGeom>
          <a:avLst/>
          <a:gdLst/>
          <a:ahLst/>
          <a:cxnLst/>
          <a:rect l="0" t="0" r="0" b="0"/>
          <a:pathLst>
            <a:path>
              <a:moveTo>
                <a:pt x="0" y="0"/>
              </a:moveTo>
              <a:lnTo>
                <a:pt x="0" y="594295"/>
              </a:lnTo>
              <a:lnTo>
                <a:pt x="158478" y="594295"/>
              </a:lnTo>
            </a:path>
          </a:pathLst>
        </a:custGeom>
        <a:noFill/>
        <a:ln w="1905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893C48-7B78-A446-8AA3-8DDC24C2842E}">
      <dsp:nvSpPr>
        <dsp:cNvPr id="0" name=""/>
        <dsp:cNvSpPr/>
      </dsp:nvSpPr>
      <dsp:spPr>
        <a:xfrm>
          <a:off x="4288759" y="1999340"/>
          <a:ext cx="1267829" cy="79239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Frontend pass to extract loop from IR</a:t>
          </a:r>
        </a:p>
      </dsp:txBody>
      <dsp:txXfrm>
        <a:off x="4311967" y="2022548"/>
        <a:ext cx="1221413" cy="745977"/>
      </dsp:txXfrm>
    </dsp:sp>
    <dsp:sp modelId="{D96AE44A-3C44-EC44-998E-ED9191EF9690}">
      <dsp:nvSpPr>
        <dsp:cNvPr id="0" name=""/>
        <dsp:cNvSpPr/>
      </dsp:nvSpPr>
      <dsp:spPr>
        <a:xfrm>
          <a:off x="4130280" y="1801242"/>
          <a:ext cx="158478" cy="1584786"/>
        </a:xfrm>
        <a:custGeom>
          <a:avLst/>
          <a:gdLst/>
          <a:ahLst/>
          <a:cxnLst/>
          <a:rect l="0" t="0" r="0" b="0"/>
          <a:pathLst>
            <a:path>
              <a:moveTo>
                <a:pt x="0" y="0"/>
              </a:moveTo>
              <a:lnTo>
                <a:pt x="0" y="1584786"/>
              </a:lnTo>
              <a:lnTo>
                <a:pt x="158478" y="1584786"/>
              </a:lnTo>
            </a:path>
          </a:pathLst>
        </a:custGeom>
        <a:noFill/>
        <a:ln w="1905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F818B7-DE24-D044-9512-BFB3D6EF2F85}">
      <dsp:nvSpPr>
        <dsp:cNvPr id="0" name=""/>
        <dsp:cNvSpPr/>
      </dsp:nvSpPr>
      <dsp:spPr>
        <a:xfrm>
          <a:off x="4288759" y="2989832"/>
          <a:ext cx="1267829" cy="79239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Support for nested loops</a:t>
          </a:r>
        </a:p>
      </dsp:txBody>
      <dsp:txXfrm>
        <a:off x="4311967" y="3013040"/>
        <a:ext cx="1221413" cy="745977"/>
      </dsp:txXfrm>
    </dsp:sp>
    <dsp:sp modelId="{5DC654FE-0AD6-8B43-81B5-A67069049B06}">
      <dsp:nvSpPr>
        <dsp:cNvPr id="0" name=""/>
        <dsp:cNvSpPr/>
      </dsp:nvSpPr>
      <dsp:spPr>
        <a:xfrm>
          <a:off x="5952785" y="1008848"/>
          <a:ext cx="1584786" cy="792393"/>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Mapping on Target CGRA</a:t>
          </a:r>
        </a:p>
      </dsp:txBody>
      <dsp:txXfrm>
        <a:off x="5975993" y="1032056"/>
        <a:ext cx="1538370" cy="745977"/>
      </dsp:txXfrm>
    </dsp:sp>
    <dsp:sp modelId="{03DBB6AF-AD82-F545-94F8-AEA2EB905ACC}">
      <dsp:nvSpPr>
        <dsp:cNvPr id="0" name=""/>
        <dsp:cNvSpPr/>
      </dsp:nvSpPr>
      <dsp:spPr>
        <a:xfrm>
          <a:off x="6111264" y="1801242"/>
          <a:ext cx="158478" cy="594295"/>
        </a:xfrm>
        <a:custGeom>
          <a:avLst/>
          <a:gdLst/>
          <a:ahLst/>
          <a:cxnLst/>
          <a:rect l="0" t="0" r="0" b="0"/>
          <a:pathLst>
            <a:path>
              <a:moveTo>
                <a:pt x="0" y="0"/>
              </a:moveTo>
              <a:lnTo>
                <a:pt x="0" y="594295"/>
              </a:lnTo>
              <a:lnTo>
                <a:pt x="158478" y="594295"/>
              </a:lnTo>
            </a:path>
          </a:pathLst>
        </a:custGeom>
        <a:noFill/>
        <a:ln w="1905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CC7143-46DD-1B4B-8A7F-ECC8516F60BA}">
      <dsp:nvSpPr>
        <dsp:cNvPr id="0" name=""/>
        <dsp:cNvSpPr/>
      </dsp:nvSpPr>
      <dsp:spPr>
        <a:xfrm>
          <a:off x="6269743" y="1999340"/>
          <a:ext cx="1267829" cy="79239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Schedules and Maps on the CGRA</a:t>
          </a:r>
        </a:p>
      </dsp:txBody>
      <dsp:txXfrm>
        <a:off x="6292951" y="2022548"/>
        <a:ext cx="1221413" cy="745977"/>
      </dsp:txXfrm>
    </dsp:sp>
    <dsp:sp modelId="{5672D9CC-3B58-6947-AD03-0F22AF403140}">
      <dsp:nvSpPr>
        <dsp:cNvPr id="0" name=""/>
        <dsp:cNvSpPr/>
      </dsp:nvSpPr>
      <dsp:spPr>
        <a:xfrm>
          <a:off x="6111264" y="1801242"/>
          <a:ext cx="158478" cy="1584786"/>
        </a:xfrm>
        <a:custGeom>
          <a:avLst/>
          <a:gdLst/>
          <a:ahLst/>
          <a:cxnLst/>
          <a:rect l="0" t="0" r="0" b="0"/>
          <a:pathLst>
            <a:path>
              <a:moveTo>
                <a:pt x="0" y="0"/>
              </a:moveTo>
              <a:lnTo>
                <a:pt x="0" y="1584786"/>
              </a:lnTo>
              <a:lnTo>
                <a:pt x="158478" y="1584786"/>
              </a:lnTo>
            </a:path>
          </a:pathLst>
        </a:custGeom>
        <a:noFill/>
        <a:ln w="1905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407322-89CE-4345-B049-0497F113A025}">
      <dsp:nvSpPr>
        <dsp:cNvPr id="0" name=""/>
        <dsp:cNvSpPr/>
      </dsp:nvSpPr>
      <dsp:spPr>
        <a:xfrm>
          <a:off x="6269743" y="2989832"/>
          <a:ext cx="1267829" cy="79239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Includes support for IMS CRIMSON -- Also support for multiple mapping algos.</a:t>
          </a:r>
        </a:p>
      </dsp:txBody>
      <dsp:txXfrm>
        <a:off x="6292951" y="3013040"/>
        <a:ext cx="1221413" cy="745977"/>
      </dsp:txXfrm>
    </dsp:sp>
    <dsp:sp modelId="{A9631200-5F6B-4B4B-9E76-F194645A90F9}">
      <dsp:nvSpPr>
        <dsp:cNvPr id="0" name=""/>
        <dsp:cNvSpPr/>
      </dsp:nvSpPr>
      <dsp:spPr>
        <a:xfrm>
          <a:off x="7933769" y="1008848"/>
          <a:ext cx="1584786" cy="792393"/>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Generate Machine Instructions</a:t>
          </a:r>
        </a:p>
      </dsp:txBody>
      <dsp:txXfrm>
        <a:off x="7956977" y="1032056"/>
        <a:ext cx="1538370" cy="745977"/>
      </dsp:txXfrm>
    </dsp:sp>
    <dsp:sp modelId="{EFB874F0-9351-6A43-AC85-F1771C375DE8}">
      <dsp:nvSpPr>
        <dsp:cNvPr id="0" name=""/>
        <dsp:cNvSpPr/>
      </dsp:nvSpPr>
      <dsp:spPr>
        <a:xfrm>
          <a:off x="8092248" y="1801242"/>
          <a:ext cx="158478" cy="594295"/>
        </a:xfrm>
        <a:custGeom>
          <a:avLst/>
          <a:gdLst/>
          <a:ahLst/>
          <a:cxnLst/>
          <a:rect l="0" t="0" r="0" b="0"/>
          <a:pathLst>
            <a:path>
              <a:moveTo>
                <a:pt x="0" y="0"/>
              </a:moveTo>
              <a:lnTo>
                <a:pt x="0" y="594295"/>
              </a:lnTo>
              <a:lnTo>
                <a:pt x="158478" y="594295"/>
              </a:lnTo>
            </a:path>
          </a:pathLst>
        </a:custGeom>
        <a:noFill/>
        <a:ln w="1905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D076A0-670D-034A-B7BD-AE2F4AA41ADB}">
      <dsp:nvSpPr>
        <dsp:cNvPr id="0" name=""/>
        <dsp:cNvSpPr/>
      </dsp:nvSpPr>
      <dsp:spPr>
        <a:xfrm>
          <a:off x="8250727" y="1999340"/>
          <a:ext cx="1267829" cy="79239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From the mapping and DFG generate machine instructions.</a:t>
          </a:r>
        </a:p>
      </dsp:txBody>
      <dsp:txXfrm>
        <a:off x="8273935" y="2022548"/>
        <a:ext cx="1221413" cy="745977"/>
      </dsp:txXfrm>
    </dsp:sp>
    <dsp:sp modelId="{2E941969-605B-AE46-A34C-7E312135B267}">
      <dsp:nvSpPr>
        <dsp:cNvPr id="0" name=""/>
        <dsp:cNvSpPr/>
      </dsp:nvSpPr>
      <dsp:spPr>
        <a:xfrm>
          <a:off x="8092248" y="1801242"/>
          <a:ext cx="158478" cy="1584786"/>
        </a:xfrm>
        <a:custGeom>
          <a:avLst/>
          <a:gdLst/>
          <a:ahLst/>
          <a:cxnLst/>
          <a:rect l="0" t="0" r="0" b="0"/>
          <a:pathLst>
            <a:path>
              <a:moveTo>
                <a:pt x="0" y="0"/>
              </a:moveTo>
              <a:lnTo>
                <a:pt x="0" y="1584786"/>
              </a:lnTo>
              <a:lnTo>
                <a:pt x="158478" y="1584786"/>
              </a:lnTo>
            </a:path>
          </a:pathLst>
        </a:custGeom>
        <a:noFill/>
        <a:ln w="1905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0E1E33-D45A-774C-AE29-A11F473086F8}">
      <dsp:nvSpPr>
        <dsp:cNvPr id="0" name=""/>
        <dsp:cNvSpPr/>
      </dsp:nvSpPr>
      <dsp:spPr>
        <a:xfrm>
          <a:off x="8250727" y="2989832"/>
          <a:ext cx="1267829" cy="79239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Support for multiple DFG structures, single precision floating point support.</a:t>
          </a:r>
        </a:p>
      </dsp:txBody>
      <dsp:txXfrm>
        <a:off x="8273935" y="3013040"/>
        <a:ext cx="1221413" cy="745977"/>
      </dsp:txXfrm>
    </dsp:sp>
    <dsp:sp modelId="{B87FDFA1-193C-9D4D-8797-EE90BA5EEC80}">
      <dsp:nvSpPr>
        <dsp:cNvPr id="0" name=""/>
        <dsp:cNvSpPr/>
      </dsp:nvSpPr>
      <dsp:spPr>
        <a:xfrm>
          <a:off x="9914753" y="1008848"/>
          <a:ext cx="1584786" cy="792393"/>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Architectural Simulation</a:t>
          </a:r>
        </a:p>
      </dsp:txBody>
      <dsp:txXfrm>
        <a:off x="9937961" y="1032056"/>
        <a:ext cx="1538370" cy="745977"/>
      </dsp:txXfrm>
    </dsp:sp>
    <dsp:sp modelId="{BBA9FAC3-6635-7648-8873-67D9390F9610}">
      <dsp:nvSpPr>
        <dsp:cNvPr id="0" name=""/>
        <dsp:cNvSpPr/>
      </dsp:nvSpPr>
      <dsp:spPr>
        <a:xfrm>
          <a:off x="10073232" y="1801242"/>
          <a:ext cx="158478" cy="594295"/>
        </a:xfrm>
        <a:custGeom>
          <a:avLst/>
          <a:gdLst/>
          <a:ahLst/>
          <a:cxnLst/>
          <a:rect l="0" t="0" r="0" b="0"/>
          <a:pathLst>
            <a:path>
              <a:moveTo>
                <a:pt x="0" y="0"/>
              </a:moveTo>
              <a:lnTo>
                <a:pt x="0" y="594295"/>
              </a:lnTo>
              <a:lnTo>
                <a:pt x="158478" y="594295"/>
              </a:lnTo>
            </a:path>
          </a:pathLst>
        </a:custGeom>
        <a:noFill/>
        <a:ln w="1905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72AA49-B2C0-C548-BE6E-1DA66EB004E6}">
      <dsp:nvSpPr>
        <dsp:cNvPr id="0" name=""/>
        <dsp:cNvSpPr/>
      </dsp:nvSpPr>
      <dsp:spPr>
        <a:xfrm>
          <a:off x="10231710" y="1999340"/>
          <a:ext cx="1267829" cy="79239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gem5 based CGRA simulation. Support for multiple CGRA dimensions.</a:t>
          </a:r>
        </a:p>
      </dsp:txBody>
      <dsp:txXfrm>
        <a:off x="10254918" y="2022548"/>
        <a:ext cx="1221413" cy="745977"/>
      </dsp:txXfrm>
    </dsp:sp>
    <dsp:sp modelId="{899EFC35-E689-FF48-80ED-332DEE8E4915}">
      <dsp:nvSpPr>
        <dsp:cNvPr id="0" name=""/>
        <dsp:cNvSpPr/>
      </dsp:nvSpPr>
      <dsp:spPr>
        <a:xfrm>
          <a:off x="10073232" y="1801242"/>
          <a:ext cx="158478" cy="1584786"/>
        </a:xfrm>
        <a:custGeom>
          <a:avLst/>
          <a:gdLst/>
          <a:ahLst/>
          <a:cxnLst/>
          <a:rect l="0" t="0" r="0" b="0"/>
          <a:pathLst>
            <a:path>
              <a:moveTo>
                <a:pt x="0" y="0"/>
              </a:moveTo>
              <a:lnTo>
                <a:pt x="0" y="1584786"/>
              </a:lnTo>
              <a:lnTo>
                <a:pt x="158478" y="1584786"/>
              </a:lnTo>
            </a:path>
          </a:pathLst>
        </a:custGeom>
        <a:noFill/>
        <a:ln w="1905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2BF8E6-5B53-544E-AC7F-BC090E97569F}">
      <dsp:nvSpPr>
        <dsp:cNvPr id="0" name=""/>
        <dsp:cNvSpPr/>
      </dsp:nvSpPr>
      <dsp:spPr>
        <a:xfrm>
          <a:off x="10231710" y="2989832"/>
          <a:ext cx="1267829" cy="79239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Support for Single Precision FP Executions.</a:t>
          </a:r>
        </a:p>
      </dsp:txBody>
      <dsp:txXfrm>
        <a:off x="10254918" y="3013040"/>
        <a:ext cx="1221413" cy="7459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511300" y="1114425"/>
            <a:ext cx="9448800" cy="1280160"/>
          </a:xfrm>
        </p:spPr>
        <p:txBody>
          <a:bodyPr anchor="t" anchorCtr="0"/>
          <a:lstStyle>
            <a:lvl1pPr algn="r">
              <a:defRPr sz="3200">
                <a:solidFill>
                  <a:schemeClr val="tx1"/>
                </a:solidFill>
              </a:defRPr>
            </a:lvl1pPr>
          </a:lstStyle>
          <a:p>
            <a:r>
              <a:rPr kumimoji="0" lang="en-US" dirty="0"/>
              <a:t>Click to edit Master title style</a:t>
            </a:r>
          </a:p>
        </p:txBody>
      </p:sp>
      <p:sp>
        <p:nvSpPr>
          <p:cNvPr id="9" name="Subtitle 8"/>
          <p:cNvSpPr>
            <a:spLocks noGrp="1"/>
          </p:cNvSpPr>
          <p:nvPr>
            <p:ph type="subTitle" idx="1"/>
          </p:nvPr>
        </p:nvSpPr>
        <p:spPr>
          <a:xfrm>
            <a:off x="1524000" y="3124200"/>
            <a:ext cx="9436100" cy="762000"/>
          </a:xfrm>
        </p:spPr>
        <p:txBody>
          <a:bodyPr/>
          <a:lstStyle>
            <a:lvl1pPr marL="0" indent="0" algn="r">
              <a:buNone/>
              <a:defRPr sz="2000">
                <a:solidFill>
                  <a:schemeClr val="tx2"/>
                </a:solidFill>
                <a:latin typeface="Candara" panose="020E0502030303020204" pitchFamily="34" charset="0"/>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21" name="Rectangle 20"/>
          <p:cNvSpPr/>
          <p:nvPr/>
        </p:nvSpPr>
        <p:spPr>
          <a:xfrm>
            <a:off x="1206500" y="111442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3124200"/>
            <a:ext cx="9753600" cy="7620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111442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3124200"/>
            <a:ext cx="304800" cy="7620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Date Placeholder 27">
            <a:extLst>
              <a:ext uri="{FF2B5EF4-FFF2-40B4-BE49-F238E27FC236}">
                <a16:creationId xmlns:a16="http://schemas.microsoft.com/office/drawing/2014/main" id="{BCE0B330-C09A-8B4E-AA0B-69C4967F3F7C}"/>
              </a:ext>
            </a:extLst>
          </p:cNvPr>
          <p:cNvSpPr>
            <a:spLocks noGrp="1"/>
          </p:cNvSpPr>
          <p:nvPr>
            <p:ph type="dt" sz="half" idx="10"/>
          </p:nvPr>
        </p:nvSpPr>
        <p:spPr>
          <a:xfrm>
            <a:off x="4820050" y="6365810"/>
            <a:ext cx="2551899" cy="365760"/>
          </a:xfrm>
          <a:prstGeom prst="rect">
            <a:avLst/>
          </a:prstGeom>
        </p:spPr>
        <p:txBody>
          <a:bodyPr/>
          <a:lstStyle>
            <a:lvl1pPr algn="ctr">
              <a:defRPr sz="1800"/>
            </a:lvl1pPr>
          </a:lstStyle>
          <a:p>
            <a:fld id="{4CEC71B1-1136-1B4E-97D7-AA143072B72F}" type="datetime3">
              <a:rPr lang="en-US" smtClean="0"/>
              <a:t>14 September 2021</a:t>
            </a:fld>
            <a:endParaRPr lang="en-US" dirty="0"/>
          </a:p>
        </p:txBody>
      </p:sp>
      <p:pic>
        <p:nvPicPr>
          <p:cNvPr id="17" name="Picture 16" descr="A picture containing object, clock, screen, room&#10;&#10;Description automatically generated">
            <a:extLst>
              <a:ext uri="{FF2B5EF4-FFF2-40B4-BE49-F238E27FC236}">
                <a16:creationId xmlns:a16="http://schemas.microsoft.com/office/drawing/2014/main" id="{CDD5D102-CB1C-F145-B6F8-B83F3880C7D9}"/>
              </a:ext>
            </a:extLst>
          </p:cNvPr>
          <p:cNvPicPr>
            <a:picLocks noChangeAspect="1"/>
          </p:cNvPicPr>
          <p:nvPr userDrawn="1"/>
        </p:nvPicPr>
        <p:blipFill>
          <a:blip r:embed="rId2"/>
          <a:stretch>
            <a:fillRect/>
          </a:stretch>
        </p:blipFill>
        <p:spPr>
          <a:xfrm>
            <a:off x="9009128" y="5797598"/>
            <a:ext cx="3315392" cy="1044111"/>
          </a:xfrm>
          <a:prstGeom prst="rect">
            <a:avLst/>
          </a:prstGeom>
        </p:spPr>
      </p:pic>
    </p:spTree>
    <p:extLst>
      <p:ext uri="{BB962C8B-B14F-4D97-AF65-F5344CB8AC3E}">
        <p14:creationId xmlns:p14="http://schemas.microsoft.com/office/powerpoint/2010/main" val="204936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a:p>
        </p:txBody>
      </p:sp>
      <p:grpSp>
        <p:nvGrpSpPr>
          <p:cNvPr id="8" name="Group 13"/>
          <p:cNvGrpSpPr>
            <a:grpSpLocks/>
          </p:cNvGrpSpPr>
          <p:nvPr/>
        </p:nvGrpSpPr>
        <p:grpSpPr bwMode="auto">
          <a:xfrm>
            <a:off x="10570634" y="5932488"/>
            <a:ext cx="1722966" cy="1008062"/>
            <a:chOff x="4850" y="3497"/>
            <a:chExt cx="814" cy="635"/>
          </a:xfrm>
        </p:grpSpPr>
        <p:sp>
          <p:nvSpPr>
            <p:cNvPr id="9" name="Text Box 8"/>
            <p:cNvSpPr txBox="1">
              <a:spLocks noChangeAspect="1" noChangeArrowheads="1"/>
            </p:cNvSpPr>
            <p:nvPr/>
          </p:nvSpPr>
          <p:spPr bwMode="auto">
            <a:xfrm>
              <a:off x="4850" y="3634"/>
              <a:ext cx="298"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0" name="Text Box 9"/>
            <p:cNvSpPr txBox="1">
              <a:spLocks noChangeAspect="1" noChangeArrowheads="1"/>
            </p:cNvSpPr>
            <p:nvPr/>
          </p:nvSpPr>
          <p:spPr bwMode="auto">
            <a:xfrm>
              <a:off x="5089" y="3497"/>
              <a:ext cx="362"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1" name="Text Box 10"/>
            <p:cNvSpPr txBox="1">
              <a:spLocks noChangeAspect="1" noChangeArrowheads="1"/>
            </p:cNvSpPr>
            <p:nvPr/>
          </p:nvSpPr>
          <p:spPr bwMode="auto">
            <a:xfrm>
              <a:off x="5382" y="3641"/>
              <a:ext cx="282"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2" name="Date Placeholder 27"/>
          <p:cNvSpPr>
            <a:spLocks noGrp="1"/>
          </p:cNvSpPr>
          <p:nvPr>
            <p:ph type="dt" sz="half" idx="10"/>
          </p:nvPr>
        </p:nvSpPr>
        <p:spPr>
          <a:xfrm>
            <a:off x="7209536" y="6355080"/>
            <a:ext cx="3048000" cy="365760"/>
          </a:xfrm>
          <a:prstGeom prst="rect">
            <a:avLst/>
          </a:prstGeom>
        </p:spPr>
        <p:txBody>
          <a:bodyPr/>
          <a:lstStyle>
            <a:lvl1pPr algn="ctr">
              <a:defRPr sz="1400"/>
            </a:lvl1pPr>
          </a:lstStyle>
          <a:p>
            <a:fld id="{E8C3A03C-BB25-AA4D-9554-A689669F5193}" type="datetime3">
              <a:rPr lang="en-US" smtClean="0"/>
              <a:t>14 September 2021</a:t>
            </a:fld>
            <a:endParaRPr lang="en-US"/>
          </a:p>
        </p:txBody>
      </p:sp>
    </p:spTree>
    <p:extLst>
      <p:ext uri="{BB962C8B-B14F-4D97-AF65-F5344CB8AC3E}">
        <p14:creationId xmlns:p14="http://schemas.microsoft.com/office/powerpoint/2010/main" val="309368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endParaRPr kumimoji="0"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a:p>
        </p:txBody>
      </p:sp>
      <p:grpSp>
        <p:nvGrpSpPr>
          <p:cNvPr id="11" name="Group 13"/>
          <p:cNvGrpSpPr>
            <a:grpSpLocks/>
          </p:cNvGrpSpPr>
          <p:nvPr/>
        </p:nvGrpSpPr>
        <p:grpSpPr bwMode="auto">
          <a:xfrm>
            <a:off x="10570634" y="5932488"/>
            <a:ext cx="1722966" cy="1008062"/>
            <a:chOff x="4850" y="3497"/>
            <a:chExt cx="814" cy="635"/>
          </a:xfrm>
        </p:grpSpPr>
        <p:sp>
          <p:nvSpPr>
            <p:cNvPr id="12" name="Text Box 8"/>
            <p:cNvSpPr txBox="1">
              <a:spLocks noChangeAspect="1" noChangeArrowheads="1"/>
            </p:cNvSpPr>
            <p:nvPr/>
          </p:nvSpPr>
          <p:spPr bwMode="auto">
            <a:xfrm>
              <a:off x="4850" y="3634"/>
              <a:ext cx="298"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3" name="Text Box 9"/>
            <p:cNvSpPr txBox="1">
              <a:spLocks noChangeAspect="1" noChangeArrowheads="1"/>
            </p:cNvSpPr>
            <p:nvPr/>
          </p:nvSpPr>
          <p:spPr bwMode="auto">
            <a:xfrm>
              <a:off x="5089" y="3497"/>
              <a:ext cx="362"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4" name="Text Box 10"/>
            <p:cNvSpPr txBox="1">
              <a:spLocks noChangeAspect="1" noChangeArrowheads="1"/>
            </p:cNvSpPr>
            <p:nvPr/>
          </p:nvSpPr>
          <p:spPr bwMode="auto">
            <a:xfrm>
              <a:off x="5382" y="3641"/>
              <a:ext cx="282"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5" name="Date Placeholder 27"/>
          <p:cNvSpPr>
            <a:spLocks noGrp="1"/>
          </p:cNvSpPr>
          <p:nvPr>
            <p:ph type="dt" sz="half" idx="10"/>
          </p:nvPr>
        </p:nvSpPr>
        <p:spPr>
          <a:xfrm>
            <a:off x="7209536" y="6355080"/>
            <a:ext cx="3048000" cy="365760"/>
          </a:xfrm>
          <a:prstGeom prst="rect">
            <a:avLst/>
          </a:prstGeom>
        </p:spPr>
        <p:txBody>
          <a:bodyPr/>
          <a:lstStyle>
            <a:lvl1pPr algn="ctr">
              <a:defRPr sz="1400"/>
            </a:lvl1pPr>
          </a:lstStyle>
          <a:p>
            <a:fld id="{613A5ECC-1BF1-CE40-8E79-93230B01CD05}" type="datetime3">
              <a:rPr lang="en-US" smtClean="0"/>
              <a:t>14 September 2021</a:t>
            </a:fld>
            <a:endParaRPr lang="en-US"/>
          </a:p>
        </p:txBody>
      </p:sp>
      <p:sp>
        <p:nvSpPr>
          <p:cNvPr id="17" name="TextBox 16"/>
          <p:cNvSpPr txBox="1"/>
          <p:nvPr/>
        </p:nvSpPr>
        <p:spPr>
          <a:xfrm>
            <a:off x="2540000" y="6397824"/>
            <a:ext cx="4572000" cy="307777"/>
          </a:xfrm>
          <a:prstGeom prst="rect">
            <a:avLst/>
          </a:prstGeom>
          <a:noFill/>
        </p:spPr>
        <p:txBody>
          <a:bodyPr wrap="square" rtlCol="0">
            <a:spAutoFit/>
          </a:bodyPr>
          <a:lstStyle/>
          <a:p>
            <a:r>
              <a:rPr kumimoji="0" lang="en-US" sz="1400" kern="1200" dirty="0">
                <a:solidFill>
                  <a:srgbClr val="0808C0"/>
                </a:solidFill>
                <a:latin typeface="Comic Sans MS" pitchFamily="66" charset="0"/>
                <a:ea typeface="+mn-ea"/>
                <a:cs typeface="+mn-cs"/>
              </a:rPr>
              <a:t>Web page:  aviral.lab.asu.edu</a:t>
            </a:r>
          </a:p>
        </p:txBody>
      </p:sp>
    </p:spTree>
    <p:extLst>
      <p:ext uri="{BB962C8B-B14F-4D97-AF65-F5344CB8AC3E}">
        <p14:creationId xmlns:p14="http://schemas.microsoft.com/office/powerpoint/2010/main" val="2791925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610"/>
          </a:xfrm>
        </p:spPr>
        <p:txBody>
          <a:bodyPr/>
          <a:lstStyle/>
          <a:p>
            <a:r>
              <a:rPr kumimoji="0" lang="en-US" dirty="0"/>
              <a:t>Click to edit Master title style</a:t>
            </a:r>
          </a:p>
        </p:txBody>
      </p:sp>
      <p:sp>
        <p:nvSpPr>
          <p:cNvPr id="6" name="Slide Number Placeholder 5"/>
          <p:cNvSpPr>
            <a:spLocks noGrp="1"/>
          </p:cNvSpPr>
          <p:nvPr>
            <p:ph type="sldNum" sz="quarter" idx="12"/>
          </p:nvPr>
        </p:nvSpPr>
        <p:spPr>
          <a:xfrm>
            <a:off x="886950" y="6338389"/>
            <a:ext cx="1261164" cy="365760"/>
          </a:xfrm>
          <a:prstGeom prst="rect">
            <a:avLst/>
          </a:prstGeom>
        </p:spPr>
        <p:txBody>
          <a:bodyPr/>
          <a:lstStyle/>
          <a:p>
            <a:fld id="{86E00D81-A243-204E-9897-44BD133A87DB}" type="slidenum">
              <a:rPr lang="en-US" smtClean="0"/>
              <a:t>‹#›</a:t>
            </a:fld>
            <a:endParaRPr lang="en-US" dirty="0"/>
          </a:p>
        </p:txBody>
      </p:sp>
      <p:sp>
        <p:nvSpPr>
          <p:cNvPr id="8" name="Content Placeholder 7"/>
          <p:cNvSpPr>
            <a:spLocks noGrp="1"/>
          </p:cNvSpPr>
          <p:nvPr>
            <p:ph sz="quarter" idx="1"/>
          </p:nvPr>
        </p:nvSpPr>
        <p:spPr>
          <a:xfrm>
            <a:off x="157507" y="1032691"/>
            <a:ext cx="11508922" cy="4792617"/>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4" name="Date Placeholder 27"/>
          <p:cNvSpPr>
            <a:spLocks noGrp="1"/>
          </p:cNvSpPr>
          <p:nvPr>
            <p:ph type="dt" sz="half" idx="10"/>
          </p:nvPr>
        </p:nvSpPr>
        <p:spPr>
          <a:xfrm>
            <a:off x="4820050" y="6365810"/>
            <a:ext cx="2551899" cy="365760"/>
          </a:xfrm>
          <a:prstGeom prst="rect">
            <a:avLst/>
          </a:prstGeom>
        </p:spPr>
        <p:txBody>
          <a:bodyPr/>
          <a:lstStyle>
            <a:lvl1pPr algn="ctr">
              <a:defRPr sz="1800">
                <a:latin typeface="Candara" panose="020E0502030303020204" pitchFamily="34" charset="0"/>
              </a:defRPr>
            </a:lvl1pPr>
          </a:lstStyle>
          <a:p>
            <a:fld id="{B9040F5D-9D8B-314E-9704-CED87613668D}" type="datetime3">
              <a:rPr lang="en-US" smtClean="0"/>
              <a:t>14 September 2021</a:t>
            </a:fld>
            <a:endParaRPr lang="en-US" dirty="0"/>
          </a:p>
        </p:txBody>
      </p:sp>
    </p:spTree>
    <p:extLst>
      <p:ext uri="{BB962C8B-B14F-4D97-AF65-F5344CB8AC3E}">
        <p14:creationId xmlns:p14="http://schemas.microsoft.com/office/powerpoint/2010/main" val="1547238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066800"/>
            <a:ext cx="9448800" cy="1280160"/>
          </a:xfrm>
        </p:spPr>
        <p:txBody>
          <a:bodyPr anchor="t" anchorCtr="0"/>
          <a:lstStyle>
            <a:lvl1pPr algn="r">
              <a:buNone/>
              <a:defRPr sz="3200" b="0" cap="none" baseline="0">
                <a:effectLst>
                  <a:outerShdw blurRad="38100" dist="38100" dir="2700000" algn="tl">
                    <a:srgbClr val="000000">
                      <a:alpha val="43137"/>
                    </a:srgbClr>
                  </a:outerShdw>
                </a:effectLst>
              </a:defRPr>
            </a:lvl1pPr>
          </a:lstStyle>
          <a:p>
            <a:r>
              <a:rPr kumimoji="0" lang="en-US" dirty="0"/>
              <a:t>Click to edit Master title style</a:t>
            </a:r>
          </a:p>
        </p:txBody>
      </p:sp>
      <p:sp>
        <p:nvSpPr>
          <p:cNvPr id="3" name="Text Placeholder 2"/>
          <p:cNvSpPr>
            <a:spLocks noGrp="1"/>
          </p:cNvSpPr>
          <p:nvPr>
            <p:ph type="body" idx="1"/>
          </p:nvPr>
        </p:nvSpPr>
        <p:spPr>
          <a:xfrm>
            <a:off x="1727200" y="28956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Click to edit Master text styles</a:t>
            </a:r>
          </a:p>
        </p:txBody>
      </p:sp>
      <p:sp>
        <p:nvSpPr>
          <p:cNvPr id="7" name="Rectangle 6"/>
          <p:cNvSpPr/>
          <p:nvPr/>
        </p:nvSpPr>
        <p:spPr>
          <a:xfrm>
            <a:off x="1219200" y="10668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10668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Date Placeholder 27">
            <a:extLst>
              <a:ext uri="{FF2B5EF4-FFF2-40B4-BE49-F238E27FC236}">
                <a16:creationId xmlns:a16="http://schemas.microsoft.com/office/drawing/2014/main" id="{8092CCAB-AB79-FF48-BB64-9B731D39FE94}"/>
              </a:ext>
            </a:extLst>
          </p:cNvPr>
          <p:cNvSpPr>
            <a:spLocks noGrp="1"/>
          </p:cNvSpPr>
          <p:nvPr>
            <p:ph type="dt" sz="half" idx="10"/>
          </p:nvPr>
        </p:nvSpPr>
        <p:spPr>
          <a:xfrm>
            <a:off x="4820050" y="6365810"/>
            <a:ext cx="2551899" cy="365760"/>
          </a:xfrm>
          <a:prstGeom prst="rect">
            <a:avLst/>
          </a:prstGeom>
        </p:spPr>
        <p:txBody>
          <a:bodyPr/>
          <a:lstStyle>
            <a:lvl1pPr algn="ctr">
              <a:defRPr sz="1800"/>
            </a:lvl1pPr>
          </a:lstStyle>
          <a:p>
            <a:fld id="{71F5E9E3-B12C-644C-AFF9-11F0CFE8D963}" type="datetime3">
              <a:rPr lang="en-US" smtClean="0"/>
              <a:t>14 September 2021</a:t>
            </a:fld>
            <a:endParaRPr lang="en-US" dirty="0"/>
          </a:p>
        </p:txBody>
      </p:sp>
      <p:pic>
        <p:nvPicPr>
          <p:cNvPr id="18" name="Picture 17" descr="A picture containing object, clock, screen, room&#10;&#10;Description automatically generated">
            <a:extLst>
              <a:ext uri="{FF2B5EF4-FFF2-40B4-BE49-F238E27FC236}">
                <a16:creationId xmlns:a16="http://schemas.microsoft.com/office/drawing/2014/main" id="{3A78478A-CCF5-A64D-882E-20C5BAD06934}"/>
              </a:ext>
            </a:extLst>
          </p:cNvPr>
          <p:cNvPicPr>
            <a:picLocks noChangeAspect="1"/>
          </p:cNvPicPr>
          <p:nvPr userDrawn="1"/>
        </p:nvPicPr>
        <p:blipFill>
          <a:blip r:embed="rId2"/>
          <a:stretch>
            <a:fillRect/>
          </a:stretch>
        </p:blipFill>
        <p:spPr>
          <a:xfrm>
            <a:off x="9009128" y="5797598"/>
            <a:ext cx="3315392" cy="1044111"/>
          </a:xfrm>
          <a:prstGeom prst="rect">
            <a:avLst/>
          </a:prstGeom>
        </p:spPr>
      </p:pic>
    </p:spTree>
    <p:extLst>
      <p:ext uri="{BB962C8B-B14F-4D97-AF65-F5344CB8AC3E}">
        <p14:creationId xmlns:p14="http://schemas.microsoft.com/office/powerpoint/2010/main" val="33811157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5371"/>
          </a:xfrm>
        </p:spPr>
        <p:txBody>
          <a:bodyPr/>
          <a:lstStyle/>
          <a:p>
            <a:r>
              <a:rPr kumimoji="0" lang="en-US" dirty="0"/>
              <a:t>Click to edit Master title style</a:t>
            </a:r>
          </a:p>
        </p:txBody>
      </p:sp>
      <p:sp>
        <p:nvSpPr>
          <p:cNvPr id="9" name="Content Placeholder 8"/>
          <p:cNvSpPr>
            <a:spLocks noGrp="1"/>
          </p:cNvSpPr>
          <p:nvPr>
            <p:ph sz="quarter" idx="1"/>
          </p:nvPr>
        </p:nvSpPr>
        <p:spPr>
          <a:xfrm>
            <a:off x="336550" y="1007758"/>
            <a:ext cx="5388864" cy="493776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1" name="Content Placeholder 10"/>
          <p:cNvSpPr>
            <a:spLocks noGrp="1"/>
          </p:cNvSpPr>
          <p:nvPr>
            <p:ph sz="quarter" idx="2"/>
          </p:nvPr>
        </p:nvSpPr>
        <p:spPr>
          <a:xfrm>
            <a:off x="6231297" y="1048793"/>
            <a:ext cx="5388864" cy="493776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8"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a:p>
        </p:txBody>
      </p:sp>
      <p:sp>
        <p:nvSpPr>
          <p:cNvPr id="16" name="Date Placeholder 27">
            <a:extLst>
              <a:ext uri="{FF2B5EF4-FFF2-40B4-BE49-F238E27FC236}">
                <a16:creationId xmlns:a16="http://schemas.microsoft.com/office/drawing/2014/main" id="{AF625E83-E07C-2D4D-BD0C-10946C3C975A}"/>
              </a:ext>
            </a:extLst>
          </p:cNvPr>
          <p:cNvSpPr>
            <a:spLocks noGrp="1"/>
          </p:cNvSpPr>
          <p:nvPr>
            <p:ph type="dt" sz="half" idx="10"/>
          </p:nvPr>
        </p:nvSpPr>
        <p:spPr>
          <a:xfrm>
            <a:off x="4820050" y="6365810"/>
            <a:ext cx="2551899" cy="365760"/>
          </a:xfrm>
          <a:prstGeom prst="rect">
            <a:avLst/>
          </a:prstGeom>
        </p:spPr>
        <p:txBody>
          <a:bodyPr/>
          <a:lstStyle>
            <a:lvl1pPr algn="ctr">
              <a:defRPr sz="1800"/>
            </a:lvl1pPr>
          </a:lstStyle>
          <a:p>
            <a:fld id="{FE469B46-0238-E54C-BE2E-A7A5BD920259}" type="datetime3">
              <a:rPr lang="en-US" smtClean="0"/>
              <a:t>14 September 2021</a:t>
            </a:fld>
            <a:endParaRPr lang="en-US" dirty="0"/>
          </a:p>
        </p:txBody>
      </p:sp>
    </p:spTree>
    <p:extLst>
      <p:ext uri="{BB962C8B-B14F-4D97-AF65-F5344CB8AC3E}">
        <p14:creationId xmlns:p14="http://schemas.microsoft.com/office/powerpoint/2010/main" val="66697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70857"/>
          </a:xfrm>
        </p:spPr>
        <p:txBody>
          <a:bodyPr anchor="ctr"/>
          <a:lstStyle>
            <a:lvl1pPr>
              <a:defRPr/>
            </a:lvl1pPr>
          </a:lstStyle>
          <a:p>
            <a:r>
              <a:rPr kumimoji="0" lang="en-US" dirty="0"/>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a:t>Click to edit Master text styles</a:t>
            </a:r>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0"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dirty="0"/>
          </a:p>
        </p:txBody>
      </p:sp>
      <p:sp>
        <p:nvSpPr>
          <p:cNvPr id="18" name="Date Placeholder 27">
            <a:extLst>
              <a:ext uri="{FF2B5EF4-FFF2-40B4-BE49-F238E27FC236}">
                <a16:creationId xmlns:a16="http://schemas.microsoft.com/office/drawing/2014/main" id="{E7970657-EC88-024C-8290-A7B6534FF319}"/>
              </a:ext>
            </a:extLst>
          </p:cNvPr>
          <p:cNvSpPr>
            <a:spLocks noGrp="1"/>
          </p:cNvSpPr>
          <p:nvPr>
            <p:ph type="dt" sz="half" idx="10"/>
          </p:nvPr>
        </p:nvSpPr>
        <p:spPr>
          <a:xfrm>
            <a:off x="4820050" y="6365810"/>
            <a:ext cx="2551899" cy="365760"/>
          </a:xfrm>
          <a:prstGeom prst="rect">
            <a:avLst/>
          </a:prstGeom>
        </p:spPr>
        <p:txBody>
          <a:bodyPr/>
          <a:lstStyle>
            <a:lvl1pPr algn="ctr">
              <a:defRPr sz="1800"/>
            </a:lvl1pPr>
          </a:lstStyle>
          <a:p>
            <a:fld id="{F85DF853-2302-D648-965D-934709AE933F}" type="datetime3">
              <a:rPr lang="en-US" smtClean="0"/>
              <a:t>14 September 2021</a:t>
            </a:fld>
            <a:endParaRPr lang="en-US" dirty="0"/>
          </a:p>
        </p:txBody>
      </p:sp>
    </p:spTree>
    <p:extLst>
      <p:ext uri="{BB962C8B-B14F-4D97-AF65-F5344CB8AC3E}">
        <p14:creationId xmlns:p14="http://schemas.microsoft.com/office/powerpoint/2010/main" val="1564895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5371"/>
          </a:xfrm>
        </p:spPr>
        <p:txBody>
          <a:bodyPr/>
          <a:lstStyle/>
          <a:p>
            <a:r>
              <a:rPr kumimoji="0" lang="en-US" dirty="0"/>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dirty="0"/>
          </a:p>
        </p:txBody>
      </p:sp>
      <p:sp>
        <p:nvSpPr>
          <p:cNvPr id="13" name="Date Placeholder 27">
            <a:extLst>
              <a:ext uri="{FF2B5EF4-FFF2-40B4-BE49-F238E27FC236}">
                <a16:creationId xmlns:a16="http://schemas.microsoft.com/office/drawing/2014/main" id="{CAF2259C-C183-3640-A509-F39E34FA1F70}"/>
              </a:ext>
            </a:extLst>
          </p:cNvPr>
          <p:cNvSpPr>
            <a:spLocks noGrp="1"/>
          </p:cNvSpPr>
          <p:nvPr>
            <p:ph type="dt" sz="half" idx="10"/>
          </p:nvPr>
        </p:nvSpPr>
        <p:spPr>
          <a:xfrm>
            <a:off x="4820050" y="6365810"/>
            <a:ext cx="2551899" cy="365760"/>
          </a:xfrm>
          <a:prstGeom prst="rect">
            <a:avLst/>
          </a:prstGeom>
        </p:spPr>
        <p:txBody>
          <a:bodyPr/>
          <a:lstStyle>
            <a:lvl1pPr algn="ctr">
              <a:defRPr sz="1800"/>
            </a:lvl1pPr>
          </a:lstStyle>
          <a:p>
            <a:fld id="{795569A7-622E-2449-87EC-9DE881A1FADA}" type="datetime3">
              <a:rPr lang="en-US" smtClean="0"/>
              <a:t>14 September 2021</a:t>
            </a:fld>
            <a:endParaRPr lang="en-US" dirty="0"/>
          </a:p>
        </p:txBody>
      </p:sp>
    </p:spTree>
    <p:extLst>
      <p:ext uri="{BB962C8B-B14F-4D97-AF65-F5344CB8AC3E}">
        <p14:creationId xmlns:p14="http://schemas.microsoft.com/office/powerpoint/2010/main" val="36479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a:p>
        </p:txBody>
      </p:sp>
      <p:sp>
        <p:nvSpPr>
          <p:cNvPr id="13" name="Date Placeholder 27">
            <a:extLst>
              <a:ext uri="{FF2B5EF4-FFF2-40B4-BE49-F238E27FC236}">
                <a16:creationId xmlns:a16="http://schemas.microsoft.com/office/drawing/2014/main" id="{483D13DE-6015-8A4F-BDFC-71BF62E8204A}"/>
              </a:ext>
            </a:extLst>
          </p:cNvPr>
          <p:cNvSpPr>
            <a:spLocks noGrp="1"/>
          </p:cNvSpPr>
          <p:nvPr>
            <p:ph type="dt" sz="half" idx="10"/>
          </p:nvPr>
        </p:nvSpPr>
        <p:spPr>
          <a:xfrm>
            <a:off x="4820050" y="6365810"/>
            <a:ext cx="2551899" cy="365760"/>
          </a:xfrm>
          <a:prstGeom prst="rect">
            <a:avLst/>
          </a:prstGeom>
        </p:spPr>
        <p:txBody>
          <a:bodyPr/>
          <a:lstStyle>
            <a:lvl1pPr algn="ctr">
              <a:defRPr sz="1800"/>
            </a:lvl1pPr>
          </a:lstStyle>
          <a:p>
            <a:fld id="{7ECBA14A-2A5E-1B4D-862B-105AE2D767AD}" type="datetime3">
              <a:rPr lang="en-US" smtClean="0"/>
              <a:t>14 September 2021</a:t>
            </a:fld>
            <a:endParaRPr lang="en-US" dirty="0"/>
          </a:p>
        </p:txBody>
      </p:sp>
      <p:pic>
        <p:nvPicPr>
          <p:cNvPr id="16" name="Picture 15" descr="A picture containing object, clock, screen, room&#10;&#10;Description automatically generated">
            <a:extLst>
              <a:ext uri="{FF2B5EF4-FFF2-40B4-BE49-F238E27FC236}">
                <a16:creationId xmlns:a16="http://schemas.microsoft.com/office/drawing/2014/main" id="{29EBD462-D640-5448-9ABD-588D241C240E}"/>
              </a:ext>
            </a:extLst>
          </p:cNvPr>
          <p:cNvPicPr>
            <a:picLocks noChangeAspect="1"/>
          </p:cNvPicPr>
          <p:nvPr userDrawn="1"/>
        </p:nvPicPr>
        <p:blipFill>
          <a:blip r:embed="rId2"/>
          <a:stretch>
            <a:fillRect/>
          </a:stretch>
        </p:blipFill>
        <p:spPr>
          <a:xfrm>
            <a:off x="9009128" y="5797598"/>
            <a:ext cx="3315392" cy="1044111"/>
          </a:xfrm>
          <a:prstGeom prst="rect">
            <a:avLst/>
          </a:prstGeom>
        </p:spPr>
      </p:pic>
    </p:spTree>
    <p:extLst>
      <p:ext uri="{BB962C8B-B14F-4D97-AF65-F5344CB8AC3E}">
        <p14:creationId xmlns:p14="http://schemas.microsoft.com/office/powerpoint/2010/main" val="1902986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endParaRPr kumimoji="0" lang="en-US" dirty="0"/>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a:p>
        </p:txBody>
      </p:sp>
      <p:sp>
        <p:nvSpPr>
          <p:cNvPr id="19" name="TextBox 18"/>
          <p:cNvSpPr txBox="1"/>
          <p:nvPr/>
        </p:nvSpPr>
        <p:spPr>
          <a:xfrm>
            <a:off x="5234432" y="6353175"/>
            <a:ext cx="1723136" cy="338554"/>
          </a:xfrm>
          <a:prstGeom prst="rect">
            <a:avLst/>
          </a:prstGeom>
          <a:noFill/>
        </p:spPr>
        <p:txBody>
          <a:bodyPr wrap="square" rtlCol="0">
            <a:spAutoFit/>
          </a:bodyPr>
          <a:lstStyle/>
          <a:p>
            <a:r>
              <a:rPr kumimoji="0" lang="en-US" sz="1600" kern="1200" dirty="0" err="1">
                <a:solidFill>
                  <a:srgbClr val="0808C0"/>
                </a:solidFill>
                <a:latin typeface="Candara" panose="020E0502030303020204" pitchFamily="34" charset="0"/>
                <a:ea typeface="+mn-ea"/>
                <a:cs typeface="+mn-cs"/>
              </a:rPr>
              <a:t>aviral.lab.asu.edu</a:t>
            </a:r>
            <a:endParaRPr kumimoji="0" lang="en-US" sz="1600" kern="1200" dirty="0">
              <a:solidFill>
                <a:srgbClr val="0808C0"/>
              </a:solidFill>
              <a:latin typeface="Candara" panose="020E0502030303020204" pitchFamily="34" charset="0"/>
              <a:ea typeface="+mn-ea"/>
              <a:cs typeface="+mn-cs"/>
            </a:endParaRPr>
          </a:p>
        </p:txBody>
      </p:sp>
      <p:pic>
        <p:nvPicPr>
          <p:cNvPr id="18" name="Picture 17" descr="A picture containing object, clock, screen, room&#10;&#10;Description automatically generated">
            <a:extLst>
              <a:ext uri="{FF2B5EF4-FFF2-40B4-BE49-F238E27FC236}">
                <a16:creationId xmlns:a16="http://schemas.microsoft.com/office/drawing/2014/main" id="{732FA9EB-AFF4-3F4C-84AF-EC57F8F87443}"/>
              </a:ext>
            </a:extLst>
          </p:cNvPr>
          <p:cNvPicPr>
            <a:picLocks noChangeAspect="1"/>
          </p:cNvPicPr>
          <p:nvPr userDrawn="1"/>
        </p:nvPicPr>
        <p:blipFill>
          <a:blip r:embed="rId2"/>
          <a:stretch>
            <a:fillRect/>
          </a:stretch>
        </p:blipFill>
        <p:spPr>
          <a:xfrm>
            <a:off x="9009128" y="5797598"/>
            <a:ext cx="3315392" cy="1044111"/>
          </a:xfrm>
          <a:prstGeom prst="rect">
            <a:avLst/>
          </a:prstGeom>
        </p:spPr>
      </p:pic>
    </p:spTree>
    <p:extLst>
      <p:ext uri="{BB962C8B-B14F-4D97-AF65-F5344CB8AC3E}">
        <p14:creationId xmlns:p14="http://schemas.microsoft.com/office/powerpoint/2010/main" val="2631644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endParaRPr kumimoji="0" lang="en-US" dirty="0"/>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a:p>
        </p:txBody>
      </p:sp>
      <p:grpSp>
        <p:nvGrpSpPr>
          <p:cNvPr id="12" name="Group 13"/>
          <p:cNvGrpSpPr>
            <a:grpSpLocks/>
          </p:cNvGrpSpPr>
          <p:nvPr/>
        </p:nvGrpSpPr>
        <p:grpSpPr bwMode="auto">
          <a:xfrm>
            <a:off x="10570634" y="5932488"/>
            <a:ext cx="1722966" cy="1008062"/>
            <a:chOff x="4850" y="3497"/>
            <a:chExt cx="814" cy="635"/>
          </a:xfrm>
        </p:grpSpPr>
        <p:sp>
          <p:nvSpPr>
            <p:cNvPr id="13" name="Text Box 8"/>
            <p:cNvSpPr txBox="1">
              <a:spLocks noChangeAspect="1" noChangeArrowheads="1"/>
            </p:cNvSpPr>
            <p:nvPr/>
          </p:nvSpPr>
          <p:spPr bwMode="auto">
            <a:xfrm>
              <a:off x="4850" y="3634"/>
              <a:ext cx="298"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4" name="Text Box 9"/>
            <p:cNvSpPr txBox="1">
              <a:spLocks noChangeAspect="1" noChangeArrowheads="1"/>
            </p:cNvSpPr>
            <p:nvPr/>
          </p:nvSpPr>
          <p:spPr bwMode="auto">
            <a:xfrm>
              <a:off x="5089" y="3497"/>
              <a:ext cx="362"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5" name="Text Box 10"/>
            <p:cNvSpPr txBox="1">
              <a:spLocks noChangeAspect="1" noChangeArrowheads="1"/>
            </p:cNvSpPr>
            <p:nvPr/>
          </p:nvSpPr>
          <p:spPr bwMode="auto">
            <a:xfrm>
              <a:off x="5382" y="3641"/>
              <a:ext cx="282"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6" name="Date Placeholder 27"/>
          <p:cNvSpPr>
            <a:spLocks noGrp="1"/>
          </p:cNvSpPr>
          <p:nvPr>
            <p:ph type="dt" sz="half" idx="10"/>
          </p:nvPr>
        </p:nvSpPr>
        <p:spPr>
          <a:xfrm>
            <a:off x="7209536" y="6355080"/>
            <a:ext cx="3048000" cy="365760"/>
          </a:xfrm>
          <a:prstGeom prst="rect">
            <a:avLst/>
          </a:prstGeom>
        </p:spPr>
        <p:txBody>
          <a:bodyPr/>
          <a:lstStyle>
            <a:lvl1pPr algn="ctr">
              <a:defRPr sz="1400"/>
            </a:lvl1pPr>
          </a:lstStyle>
          <a:p>
            <a:fld id="{5AF1F7F8-6DA5-614B-94BD-389EAE67B9E2}" type="datetime3">
              <a:rPr lang="en-US" smtClean="0"/>
              <a:t>14 September 2021</a:t>
            </a:fld>
            <a:endParaRPr lang="en-US"/>
          </a:p>
        </p:txBody>
      </p:sp>
      <p:sp>
        <p:nvSpPr>
          <p:cNvPr id="18" name="TextBox 17"/>
          <p:cNvSpPr txBox="1"/>
          <p:nvPr/>
        </p:nvSpPr>
        <p:spPr>
          <a:xfrm>
            <a:off x="2540000" y="6397824"/>
            <a:ext cx="4572000" cy="307777"/>
          </a:xfrm>
          <a:prstGeom prst="rect">
            <a:avLst/>
          </a:prstGeom>
          <a:noFill/>
        </p:spPr>
        <p:txBody>
          <a:bodyPr wrap="square" rtlCol="0">
            <a:spAutoFit/>
          </a:bodyPr>
          <a:lstStyle/>
          <a:p>
            <a:r>
              <a:rPr kumimoji="0" lang="en-US" sz="1400" kern="1200" dirty="0">
                <a:solidFill>
                  <a:schemeClr val="tx1"/>
                </a:solidFill>
                <a:latin typeface="Comic Sans MS" pitchFamily="66" charset="0"/>
                <a:ea typeface="+mn-ea"/>
                <a:cs typeface="+mn-cs"/>
              </a:rPr>
              <a:t>Web page:  aviral.lab.asu.edu</a:t>
            </a:r>
          </a:p>
        </p:txBody>
      </p:sp>
    </p:spTree>
    <p:extLst>
      <p:ext uri="{BB962C8B-B14F-4D97-AF65-F5344CB8AC3E}">
        <p14:creationId xmlns:p14="http://schemas.microsoft.com/office/powerpoint/2010/main" val="364095833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0" y="0"/>
            <a:ext cx="12192000" cy="838200"/>
          </a:xfrm>
          <a:prstGeom prst="rect">
            <a:avLst/>
          </a:prstGeom>
        </p:spPr>
        <p:txBody>
          <a:bodyPr vert="horz" anchor="b" anchorCtr="0">
            <a:noAutofit/>
          </a:bodyPr>
          <a:lstStyle/>
          <a:p>
            <a:r>
              <a:rPr kumimoji="0" lang="en-US" dirty="0"/>
              <a:t>Click to edit Master title style</a:t>
            </a:r>
          </a:p>
        </p:txBody>
      </p:sp>
      <p:sp>
        <p:nvSpPr>
          <p:cNvPr id="13" name="Text Placeholder 12"/>
          <p:cNvSpPr>
            <a:spLocks noGrp="1"/>
          </p:cNvSpPr>
          <p:nvPr>
            <p:ph type="body" idx="1"/>
          </p:nvPr>
        </p:nvSpPr>
        <p:spPr>
          <a:xfrm>
            <a:off x="203201" y="990600"/>
            <a:ext cx="11696700" cy="525780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28" name="Straight Connector 27"/>
          <p:cNvSpPr>
            <a:spLocks noChangeShapeType="1"/>
          </p:cNvSpPr>
          <p:nvPr/>
        </p:nvSpPr>
        <p:spPr bwMode="auto">
          <a:xfrm>
            <a:off x="609600" y="6353174"/>
            <a:ext cx="8803340" cy="12636"/>
          </a:xfrm>
          <a:prstGeom prst="line">
            <a:avLst/>
          </a:prstGeom>
          <a:noFill/>
          <a:ln w="12700"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Straight Connector 28"/>
          <p:cNvSpPr>
            <a:spLocks noChangeShapeType="1"/>
          </p:cNvSpPr>
          <p:nvPr/>
        </p:nvSpPr>
        <p:spPr bwMode="auto">
          <a:xfrm>
            <a:off x="0" y="838200"/>
            <a:ext cx="12192000" cy="0"/>
          </a:xfrm>
          <a:prstGeom prst="line">
            <a:avLst/>
          </a:prstGeom>
          <a:noFill/>
          <a:ln w="63500" cap="flat" cmpd="sng" algn="ctr">
            <a:gradFill flip="none" rotWithShape="1">
              <a:gsLst>
                <a:gs pos="0">
                  <a:srgbClr val="0808C0"/>
                </a:gs>
                <a:gs pos="50000">
                  <a:schemeClr val="accent1">
                    <a:tint val="44500"/>
                    <a:satMod val="160000"/>
                  </a:schemeClr>
                </a:gs>
                <a:gs pos="100000">
                  <a:schemeClr val="accent1">
                    <a:tint val="23500"/>
                    <a:satMod val="160000"/>
                  </a:schemeClr>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lide Number Placeholder 5"/>
          <p:cNvSpPr>
            <a:spLocks noGrp="1"/>
          </p:cNvSpPr>
          <p:nvPr>
            <p:ph type="sldNum" sz="quarter" idx="4"/>
          </p:nvPr>
        </p:nvSpPr>
        <p:spPr>
          <a:xfrm>
            <a:off x="816864" y="6356350"/>
            <a:ext cx="1723136" cy="365760"/>
          </a:xfrm>
          <a:prstGeom prst="rect">
            <a:avLst/>
          </a:prstGeom>
        </p:spPr>
        <p:txBody>
          <a:bodyPr/>
          <a:lstStyle>
            <a:lvl1pPr>
              <a:defRPr sz="2000">
                <a:latin typeface="Candara" panose="020E0502030303020204" pitchFamily="34" charset="0"/>
              </a:defRPr>
            </a:lvl1pPr>
          </a:lstStyle>
          <a:p>
            <a:fld id="{86E00D81-A243-204E-9897-44BD133A87DB}" type="slidenum">
              <a:rPr lang="en-US" smtClean="0"/>
              <a:pPr/>
              <a:t>‹#›</a:t>
            </a:fld>
            <a:endParaRPr lang="en-US" sz="2000" dirty="0"/>
          </a:p>
        </p:txBody>
      </p:sp>
      <p:pic>
        <p:nvPicPr>
          <p:cNvPr id="3" name="Picture 2" descr="A picture containing object, clock, screen, room&#10;&#10;Description automatically generated">
            <a:extLst>
              <a:ext uri="{FF2B5EF4-FFF2-40B4-BE49-F238E27FC236}">
                <a16:creationId xmlns:a16="http://schemas.microsoft.com/office/drawing/2014/main" id="{08BFDCC2-5E3C-F64F-A838-CACDA0738A6A}"/>
              </a:ext>
            </a:extLst>
          </p:cNvPr>
          <p:cNvPicPr>
            <a:picLocks noChangeAspect="1"/>
          </p:cNvPicPr>
          <p:nvPr userDrawn="1"/>
        </p:nvPicPr>
        <p:blipFill>
          <a:blip r:embed="rId13"/>
          <a:stretch>
            <a:fillRect/>
          </a:stretch>
        </p:blipFill>
        <p:spPr>
          <a:xfrm>
            <a:off x="9412940" y="5888912"/>
            <a:ext cx="2911579" cy="916939"/>
          </a:xfrm>
          <a:prstGeom prst="rect">
            <a:avLst/>
          </a:prstGeom>
        </p:spPr>
      </p:pic>
      <p:sp>
        <p:nvSpPr>
          <p:cNvPr id="21" name="Date Placeholder 27">
            <a:extLst>
              <a:ext uri="{FF2B5EF4-FFF2-40B4-BE49-F238E27FC236}">
                <a16:creationId xmlns:a16="http://schemas.microsoft.com/office/drawing/2014/main" id="{301C601F-B298-1347-BC11-1F805E41861E}"/>
              </a:ext>
            </a:extLst>
          </p:cNvPr>
          <p:cNvSpPr>
            <a:spLocks noGrp="1"/>
          </p:cNvSpPr>
          <p:nvPr>
            <p:ph type="dt" sz="half" idx="2"/>
          </p:nvPr>
        </p:nvSpPr>
        <p:spPr>
          <a:xfrm>
            <a:off x="4820050" y="6365810"/>
            <a:ext cx="2551899" cy="365760"/>
          </a:xfrm>
          <a:prstGeom prst="rect">
            <a:avLst/>
          </a:prstGeom>
        </p:spPr>
        <p:txBody>
          <a:bodyPr/>
          <a:lstStyle>
            <a:lvl1pPr algn="ctr">
              <a:defRPr sz="1800"/>
            </a:lvl1pPr>
          </a:lstStyle>
          <a:p>
            <a:fld id="{484BF05B-EAEE-4542-A26A-642F8FA722E4}" type="datetime3">
              <a:rPr lang="en-US" smtClean="0"/>
              <a:t>14 September 2021</a:t>
            </a:fld>
            <a:endParaRPr lang="en-US" dirty="0"/>
          </a:p>
        </p:txBody>
      </p:sp>
    </p:spTree>
    <p:extLst>
      <p:ext uri="{BB962C8B-B14F-4D97-AF65-F5344CB8AC3E}">
        <p14:creationId xmlns:p14="http://schemas.microsoft.com/office/powerpoint/2010/main" val="3878041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b="1" kern="1200">
          <a:solidFill>
            <a:srgbClr val="000066"/>
          </a:solidFill>
          <a:effectLst>
            <a:outerShdw blurRad="38100" dist="38100" dir="2700000" algn="tl">
              <a:srgbClr val="000000">
                <a:alpha val="43137"/>
              </a:srgbClr>
            </a:outerShdw>
          </a:effectLst>
          <a:latin typeface="Candara"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70C93-2D3C-2944-8D8E-E6F2A5DB74E4}"/>
              </a:ext>
            </a:extLst>
          </p:cNvPr>
          <p:cNvSpPr>
            <a:spLocks noGrp="1"/>
          </p:cNvSpPr>
          <p:nvPr>
            <p:ph type="ctrTitle"/>
          </p:nvPr>
        </p:nvSpPr>
        <p:spPr/>
        <p:txBody>
          <a:bodyPr/>
          <a:lstStyle/>
          <a:p>
            <a:pPr algn="l"/>
            <a:r>
              <a:rPr lang="en-US" dirty="0"/>
              <a:t>CCF Tutorial</a:t>
            </a:r>
          </a:p>
        </p:txBody>
      </p:sp>
      <p:sp>
        <p:nvSpPr>
          <p:cNvPr id="3" name="Subtitle 2">
            <a:extLst>
              <a:ext uri="{FF2B5EF4-FFF2-40B4-BE49-F238E27FC236}">
                <a16:creationId xmlns:a16="http://schemas.microsoft.com/office/drawing/2014/main" id="{CFB08AA6-9C7D-CE48-885A-93F4C83995DA}"/>
              </a:ext>
            </a:extLst>
          </p:cNvPr>
          <p:cNvSpPr>
            <a:spLocks noGrp="1"/>
          </p:cNvSpPr>
          <p:nvPr>
            <p:ph type="subTitle" idx="1"/>
          </p:nvPr>
        </p:nvSpPr>
        <p:spPr/>
        <p:txBody>
          <a:bodyPr>
            <a:normAutofit/>
          </a:bodyPr>
          <a:lstStyle/>
          <a:p>
            <a:pPr algn="l"/>
            <a:r>
              <a:rPr lang="en-US" sz="2800" dirty="0" err="1"/>
              <a:t>MPSLab</a:t>
            </a:r>
            <a:r>
              <a:rPr lang="en-US" sz="2800" dirty="0"/>
              <a:t> Accelerated Computing Group @ ASU</a:t>
            </a:r>
          </a:p>
        </p:txBody>
      </p:sp>
    </p:spTree>
    <p:extLst>
      <p:ext uri="{BB962C8B-B14F-4D97-AF65-F5344CB8AC3E}">
        <p14:creationId xmlns:p14="http://schemas.microsoft.com/office/powerpoint/2010/main" val="1590325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9185F58-55DD-4989-A570-CB702C497821}"/>
              </a:ext>
            </a:extLst>
          </p:cNvPr>
          <p:cNvSpPr>
            <a:spLocks noGrp="1"/>
          </p:cNvSpPr>
          <p:nvPr>
            <p:ph type="title"/>
          </p:nvPr>
        </p:nvSpPr>
        <p:spPr>
          <a:xfrm>
            <a:off x="0" y="0"/>
            <a:ext cx="12192000" cy="816610"/>
          </a:xfrm>
        </p:spPr>
        <p:txBody>
          <a:bodyPr/>
          <a:lstStyle/>
          <a:p>
            <a:r>
              <a:rPr lang="en-US" dirty="0"/>
              <a:t>Mapping the DFG onto the CGRA</a:t>
            </a:r>
          </a:p>
        </p:txBody>
      </p:sp>
      <p:sp>
        <p:nvSpPr>
          <p:cNvPr id="5" name="Slide Number Placeholder 4">
            <a:extLst>
              <a:ext uri="{FF2B5EF4-FFF2-40B4-BE49-F238E27FC236}">
                <a16:creationId xmlns:a16="http://schemas.microsoft.com/office/drawing/2014/main" id="{7E1607EE-2F15-D74A-89A5-9B52FAA0BE57}"/>
              </a:ext>
            </a:extLst>
          </p:cNvPr>
          <p:cNvSpPr>
            <a:spLocks noGrp="1"/>
          </p:cNvSpPr>
          <p:nvPr>
            <p:ph type="sldNum" sz="quarter" idx="12"/>
          </p:nvPr>
        </p:nvSpPr>
        <p:spPr>
          <a:xfrm>
            <a:off x="886950" y="6338389"/>
            <a:ext cx="1261164" cy="365760"/>
          </a:xfrm>
        </p:spPr>
        <p:txBody>
          <a:bodyPr>
            <a:normAutofit/>
          </a:bodyPr>
          <a:lstStyle/>
          <a:p>
            <a:pPr>
              <a:lnSpc>
                <a:spcPct val="90000"/>
              </a:lnSpc>
              <a:spcAft>
                <a:spcPts val="600"/>
              </a:spcAft>
            </a:pPr>
            <a:fld id="{86E00D81-A243-204E-9897-44BD133A87DB}" type="slidenum">
              <a:rPr lang="en-US" smtClean="0"/>
              <a:pPr>
                <a:lnSpc>
                  <a:spcPct val="90000"/>
                </a:lnSpc>
                <a:spcAft>
                  <a:spcPts val="600"/>
                </a:spcAft>
              </a:pPr>
              <a:t>10</a:t>
            </a:fld>
            <a:endParaRPr lang="en-US"/>
          </a:p>
        </p:txBody>
      </p:sp>
      <p:sp>
        <p:nvSpPr>
          <p:cNvPr id="12" name="Content Placeholder 3">
            <a:extLst>
              <a:ext uri="{FF2B5EF4-FFF2-40B4-BE49-F238E27FC236}">
                <a16:creationId xmlns:a16="http://schemas.microsoft.com/office/drawing/2014/main" id="{DB503A0D-AE6E-496B-813A-EA4CFBF3FD5A}"/>
              </a:ext>
            </a:extLst>
          </p:cNvPr>
          <p:cNvSpPr>
            <a:spLocks noGrp="1"/>
          </p:cNvSpPr>
          <p:nvPr>
            <p:ph sz="quarter" idx="1"/>
          </p:nvPr>
        </p:nvSpPr>
        <p:spPr>
          <a:xfrm>
            <a:off x="157507" y="1032691"/>
            <a:ext cx="11508922" cy="4792617"/>
          </a:xfrm>
        </p:spPr>
        <p:txBody>
          <a:bodyPr>
            <a:normAutofit/>
          </a:bodyPr>
          <a:lstStyle/>
          <a:p>
            <a:r>
              <a:rPr lang="en-US" dirty="0" err="1"/>
              <a:t>CGRA_config.csv</a:t>
            </a:r>
            <a:r>
              <a:rPr lang="en-US" dirty="0"/>
              <a:t> has the dimension of the CGRA </a:t>
            </a:r>
            <a:r>
              <a:rPr lang="en-US" dirty="0">
                <a:latin typeface="Courier" pitchFamily="2" charset="0"/>
              </a:rPr>
              <a:t>X</a:t>
            </a:r>
            <a:r>
              <a:rPr lang="en-US" dirty="0"/>
              <a:t>,</a:t>
            </a:r>
            <a:r>
              <a:rPr lang="en-US" dirty="0">
                <a:latin typeface="Courier" pitchFamily="2" charset="0"/>
              </a:rPr>
              <a:t>Y, </a:t>
            </a:r>
            <a:r>
              <a:rPr lang="en-US" dirty="0"/>
              <a:t>the registers required (</a:t>
            </a:r>
            <a:r>
              <a:rPr lang="en-US" dirty="0">
                <a:latin typeface="Courier" pitchFamily="2" charset="0"/>
              </a:rPr>
              <a:t>R</a:t>
            </a:r>
            <a:r>
              <a:rPr lang="en-US" dirty="0"/>
              <a:t>) and the mapping algorithm for the mapping (</a:t>
            </a:r>
            <a:r>
              <a:rPr lang="en-US" dirty="0">
                <a:latin typeface="Courier" pitchFamily="2" charset="0"/>
              </a:rPr>
              <a:t>ALGO</a:t>
            </a:r>
            <a:r>
              <a:rPr lang="en-US" dirty="0"/>
              <a:t>).</a:t>
            </a:r>
          </a:p>
          <a:p>
            <a:pPr lvl="1"/>
            <a:r>
              <a:rPr lang="en-US" dirty="0"/>
              <a:t>We currently support the following IMS based mapping algorithms</a:t>
            </a:r>
          </a:p>
          <a:p>
            <a:pPr lvl="2"/>
            <a:r>
              <a:rPr lang="en-US" dirty="0" err="1"/>
              <a:t>GraphMinor</a:t>
            </a:r>
            <a:endParaRPr lang="en-US" dirty="0"/>
          </a:p>
          <a:p>
            <a:pPr lvl="2"/>
            <a:r>
              <a:rPr lang="en-US" dirty="0"/>
              <a:t>Simulated Annealing</a:t>
            </a:r>
          </a:p>
          <a:p>
            <a:pPr lvl="2"/>
            <a:r>
              <a:rPr lang="en-US" dirty="0" err="1"/>
              <a:t>REGIMap</a:t>
            </a:r>
            <a:endParaRPr lang="en-US" dirty="0"/>
          </a:p>
          <a:p>
            <a:pPr lvl="2"/>
            <a:r>
              <a:rPr lang="en-US" dirty="0"/>
              <a:t>RAMP</a:t>
            </a:r>
          </a:p>
          <a:p>
            <a:r>
              <a:rPr lang="en-US" dirty="0"/>
              <a:t>Following the software pipelining the mapping will have three parts, (1) Prolog, (2) Kernel, and (3) Epilog.</a:t>
            </a:r>
          </a:p>
        </p:txBody>
      </p:sp>
    </p:spTree>
    <p:extLst>
      <p:ext uri="{BB962C8B-B14F-4D97-AF65-F5344CB8AC3E}">
        <p14:creationId xmlns:p14="http://schemas.microsoft.com/office/powerpoint/2010/main" val="2329105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7449C-AA4A-5C43-BE6F-DDB8651B5961}"/>
              </a:ext>
            </a:extLst>
          </p:cNvPr>
          <p:cNvSpPr>
            <a:spLocks noGrp="1"/>
          </p:cNvSpPr>
          <p:nvPr>
            <p:ph type="title"/>
          </p:nvPr>
        </p:nvSpPr>
        <p:spPr/>
        <p:txBody>
          <a:bodyPr/>
          <a:lstStyle/>
          <a:p>
            <a:r>
              <a:rPr lang="en-US" dirty="0"/>
              <a:t>Mapping</a:t>
            </a:r>
          </a:p>
        </p:txBody>
      </p:sp>
      <p:pic>
        <p:nvPicPr>
          <p:cNvPr id="9" name="Content Placeholder 8" descr="Table&#10;&#10;Description automatically generated">
            <a:extLst>
              <a:ext uri="{FF2B5EF4-FFF2-40B4-BE49-F238E27FC236}">
                <a16:creationId xmlns:a16="http://schemas.microsoft.com/office/drawing/2014/main" id="{4BBD0580-FEE5-B149-A622-D5B55DD91DB5}"/>
              </a:ext>
            </a:extLst>
          </p:cNvPr>
          <p:cNvPicPr>
            <a:picLocks noGrp="1" noChangeAspect="1"/>
          </p:cNvPicPr>
          <p:nvPr>
            <p:ph sz="quarter" idx="1"/>
          </p:nvPr>
        </p:nvPicPr>
        <p:blipFill>
          <a:blip r:embed="rId2"/>
          <a:stretch>
            <a:fillRect/>
          </a:stretch>
        </p:blipFill>
        <p:spPr>
          <a:xfrm>
            <a:off x="249238" y="1950696"/>
            <a:ext cx="3725862" cy="2956608"/>
          </a:xfrm>
        </p:spPr>
      </p:pic>
      <p:pic>
        <p:nvPicPr>
          <p:cNvPr id="11" name="Content Placeholder 10" descr="Table&#10;&#10;Description automatically generated">
            <a:extLst>
              <a:ext uri="{FF2B5EF4-FFF2-40B4-BE49-F238E27FC236}">
                <a16:creationId xmlns:a16="http://schemas.microsoft.com/office/drawing/2014/main" id="{539D0A5B-0935-8D48-882B-4568D351907F}"/>
              </a:ext>
            </a:extLst>
          </p:cNvPr>
          <p:cNvPicPr>
            <a:picLocks noGrp="1" noChangeAspect="1"/>
          </p:cNvPicPr>
          <p:nvPr>
            <p:ph sz="quarter" idx="2"/>
          </p:nvPr>
        </p:nvPicPr>
        <p:blipFill>
          <a:blip r:embed="rId3"/>
          <a:stretch>
            <a:fillRect/>
          </a:stretch>
        </p:blipFill>
        <p:spPr>
          <a:xfrm>
            <a:off x="4141662" y="2738043"/>
            <a:ext cx="3146425" cy="1381914"/>
          </a:xfrm>
        </p:spPr>
      </p:pic>
      <p:sp>
        <p:nvSpPr>
          <p:cNvPr id="3" name="Slide Number Placeholder 2">
            <a:extLst>
              <a:ext uri="{FF2B5EF4-FFF2-40B4-BE49-F238E27FC236}">
                <a16:creationId xmlns:a16="http://schemas.microsoft.com/office/drawing/2014/main" id="{69FC6CD4-25AC-E944-A37F-ADD1CA573588}"/>
              </a:ext>
            </a:extLst>
          </p:cNvPr>
          <p:cNvSpPr>
            <a:spLocks noGrp="1"/>
          </p:cNvSpPr>
          <p:nvPr>
            <p:ph type="sldNum" sz="quarter" idx="12"/>
          </p:nvPr>
        </p:nvSpPr>
        <p:spPr/>
        <p:txBody>
          <a:bodyPr/>
          <a:lstStyle/>
          <a:p>
            <a:fld id="{86E00D81-A243-204E-9897-44BD133A87DB}" type="slidenum">
              <a:rPr lang="en-US" smtClean="0"/>
              <a:t>11</a:t>
            </a:fld>
            <a:endParaRPr lang="en-US" dirty="0"/>
          </a:p>
        </p:txBody>
      </p:sp>
      <p:pic>
        <p:nvPicPr>
          <p:cNvPr id="13" name="Picture 12" descr="Table&#10;&#10;Description automatically generated">
            <a:extLst>
              <a:ext uri="{FF2B5EF4-FFF2-40B4-BE49-F238E27FC236}">
                <a16:creationId xmlns:a16="http://schemas.microsoft.com/office/drawing/2014/main" id="{A0076FB3-CDEE-864B-B909-8F5F95203C81}"/>
              </a:ext>
            </a:extLst>
          </p:cNvPr>
          <p:cNvPicPr>
            <a:picLocks noChangeAspect="1"/>
          </p:cNvPicPr>
          <p:nvPr/>
        </p:nvPicPr>
        <p:blipFill>
          <a:blip r:embed="rId4"/>
          <a:stretch>
            <a:fillRect/>
          </a:stretch>
        </p:blipFill>
        <p:spPr>
          <a:xfrm>
            <a:off x="7839685" y="2675526"/>
            <a:ext cx="4103077" cy="1506948"/>
          </a:xfrm>
          <a:prstGeom prst="rect">
            <a:avLst/>
          </a:prstGeom>
        </p:spPr>
      </p:pic>
      <p:sp>
        <p:nvSpPr>
          <p:cNvPr id="14" name="TextBox 13">
            <a:extLst>
              <a:ext uri="{FF2B5EF4-FFF2-40B4-BE49-F238E27FC236}">
                <a16:creationId xmlns:a16="http://schemas.microsoft.com/office/drawing/2014/main" id="{14A4B616-1EE9-7C45-9614-20A6F6D17DEC}"/>
              </a:ext>
            </a:extLst>
          </p:cNvPr>
          <p:cNvSpPr txBox="1"/>
          <p:nvPr/>
        </p:nvSpPr>
        <p:spPr>
          <a:xfrm>
            <a:off x="1283677" y="5126513"/>
            <a:ext cx="1102225" cy="369332"/>
          </a:xfrm>
          <a:prstGeom prst="rect">
            <a:avLst/>
          </a:prstGeom>
          <a:noFill/>
        </p:spPr>
        <p:txBody>
          <a:bodyPr wrap="none" rtlCol="0">
            <a:spAutoFit/>
          </a:bodyPr>
          <a:lstStyle/>
          <a:p>
            <a:r>
              <a:rPr lang="en-US" dirty="0"/>
              <a:t>(a) Prolog</a:t>
            </a:r>
          </a:p>
        </p:txBody>
      </p:sp>
      <p:sp>
        <p:nvSpPr>
          <p:cNvPr id="15" name="TextBox 14">
            <a:extLst>
              <a:ext uri="{FF2B5EF4-FFF2-40B4-BE49-F238E27FC236}">
                <a16:creationId xmlns:a16="http://schemas.microsoft.com/office/drawing/2014/main" id="{8E3CA7D8-6B18-0B44-A90C-F1C77F10B489}"/>
              </a:ext>
            </a:extLst>
          </p:cNvPr>
          <p:cNvSpPr txBox="1"/>
          <p:nvPr/>
        </p:nvSpPr>
        <p:spPr>
          <a:xfrm>
            <a:off x="5033837" y="5122226"/>
            <a:ext cx="2124326" cy="1200329"/>
          </a:xfrm>
          <a:prstGeom prst="rect">
            <a:avLst/>
          </a:prstGeom>
          <a:noFill/>
        </p:spPr>
        <p:txBody>
          <a:bodyPr wrap="square" rtlCol="0">
            <a:spAutoFit/>
          </a:bodyPr>
          <a:lstStyle/>
          <a:p>
            <a:r>
              <a:rPr lang="en-US" dirty="0"/>
              <a:t>(b) Kernel: Executes for the longest time. The Kernel cycles is the II, which is 3.</a:t>
            </a:r>
          </a:p>
        </p:txBody>
      </p:sp>
      <p:sp>
        <p:nvSpPr>
          <p:cNvPr id="16" name="TextBox 15">
            <a:extLst>
              <a:ext uri="{FF2B5EF4-FFF2-40B4-BE49-F238E27FC236}">
                <a16:creationId xmlns:a16="http://schemas.microsoft.com/office/drawing/2014/main" id="{CEEDD6C5-B82D-F349-9FED-AA00DABEFD8C}"/>
              </a:ext>
            </a:extLst>
          </p:cNvPr>
          <p:cNvSpPr txBox="1"/>
          <p:nvPr/>
        </p:nvSpPr>
        <p:spPr>
          <a:xfrm>
            <a:off x="9363674" y="5126513"/>
            <a:ext cx="1058303" cy="369332"/>
          </a:xfrm>
          <a:prstGeom prst="rect">
            <a:avLst/>
          </a:prstGeom>
          <a:noFill/>
        </p:spPr>
        <p:txBody>
          <a:bodyPr wrap="none" rtlCol="0">
            <a:spAutoFit/>
          </a:bodyPr>
          <a:lstStyle/>
          <a:p>
            <a:r>
              <a:rPr lang="en-US" dirty="0"/>
              <a:t>(c) Epilog</a:t>
            </a:r>
          </a:p>
        </p:txBody>
      </p:sp>
    </p:spTree>
    <p:extLst>
      <p:ext uri="{BB962C8B-B14F-4D97-AF65-F5344CB8AC3E}">
        <p14:creationId xmlns:p14="http://schemas.microsoft.com/office/powerpoint/2010/main" val="993515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AA72FC5-2B69-ED43-92E7-D52D2A51BA53}"/>
              </a:ext>
            </a:extLst>
          </p:cNvPr>
          <p:cNvSpPr>
            <a:spLocks noGrp="1"/>
          </p:cNvSpPr>
          <p:nvPr>
            <p:ph type="title"/>
          </p:nvPr>
        </p:nvSpPr>
        <p:spPr/>
        <p:txBody>
          <a:bodyPr/>
          <a:lstStyle/>
          <a:p>
            <a:r>
              <a:rPr lang="en-US" dirty="0"/>
              <a:t>Instruction Generation</a:t>
            </a:r>
          </a:p>
        </p:txBody>
      </p:sp>
      <p:sp>
        <p:nvSpPr>
          <p:cNvPr id="5" name="Slide Number Placeholder 4">
            <a:extLst>
              <a:ext uri="{FF2B5EF4-FFF2-40B4-BE49-F238E27FC236}">
                <a16:creationId xmlns:a16="http://schemas.microsoft.com/office/drawing/2014/main" id="{4A4D23FF-09B7-0548-8CFF-94B426107A8B}"/>
              </a:ext>
            </a:extLst>
          </p:cNvPr>
          <p:cNvSpPr>
            <a:spLocks noGrp="1"/>
          </p:cNvSpPr>
          <p:nvPr>
            <p:ph type="sldNum" sz="quarter" idx="12"/>
          </p:nvPr>
        </p:nvSpPr>
        <p:spPr/>
        <p:txBody>
          <a:bodyPr/>
          <a:lstStyle/>
          <a:p>
            <a:fld id="{86E00D81-A243-204E-9897-44BD133A87DB}" type="slidenum">
              <a:rPr lang="en-US" smtClean="0"/>
              <a:t>12</a:t>
            </a:fld>
            <a:endParaRPr lang="en-US"/>
          </a:p>
        </p:txBody>
      </p:sp>
      <p:sp>
        <p:nvSpPr>
          <p:cNvPr id="9" name="Content Placeholder 8">
            <a:extLst>
              <a:ext uri="{FF2B5EF4-FFF2-40B4-BE49-F238E27FC236}">
                <a16:creationId xmlns:a16="http://schemas.microsoft.com/office/drawing/2014/main" id="{C72E5ECC-980A-1641-A080-FEE7A96F457C}"/>
              </a:ext>
            </a:extLst>
          </p:cNvPr>
          <p:cNvSpPr>
            <a:spLocks noGrp="1"/>
          </p:cNvSpPr>
          <p:nvPr>
            <p:ph sz="quarter" idx="1"/>
          </p:nvPr>
        </p:nvSpPr>
        <p:spPr/>
        <p:txBody>
          <a:bodyPr/>
          <a:lstStyle/>
          <a:p>
            <a:r>
              <a:rPr lang="en-US" dirty="0"/>
              <a:t>The mapping essentially allots a node of the DFG, a time and a PE (in the time extended CGRA). </a:t>
            </a:r>
          </a:p>
          <a:p>
            <a:r>
              <a:rPr lang="en-US" dirty="0"/>
              <a:t>The instruction generator, with the DFG information and the mapping information, creates CGRA instructions to execute the prolog, epilog and kernel, which together constitutes the loop execution, for execution on CGRA.</a:t>
            </a:r>
          </a:p>
          <a:p>
            <a:r>
              <a:rPr lang="en-US" dirty="0"/>
              <a:t>The instruction generator can be found in the </a:t>
            </a:r>
            <a:r>
              <a:rPr lang="en-US" dirty="0" err="1">
                <a:latin typeface="Courier" pitchFamily="2" charset="0"/>
              </a:rPr>
              <a:t>InstructionGenerator</a:t>
            </a:r>
            <a:r>
              <a:rPr lang="en-US" dirty="0">
                <a:latin typeface="Courier" pitchFamily="2" charset="0"/>
              </a:rPr>
              <a:t> </a:t>
            </a:r>
            <a:r>
              <a:rPr lang="en-US" dirty="0"/>
              <a:t>directory. </a:t>
            </a:r>
          </a:p>
          <a:p>
            <a:r>
              <a:rPr lang="en-US" dirty="0"/>
              <a:t>The generated instructions can be found </a:t>
            </a:r>
            <a:r>
              <a:rPr lang="en-US" dirty="0" err="1">
                <a:latin typeface="Courier" pitchFamily="2" charset="0"/>
              </a:rPr>
              <a:t>cgra_instruction.debug</a:t>
            </a:r>
            <a:r>
              <a:rPr lang="en-US" dirty="0"/>
              <a:t> in the </a:t>
            </a:r>
            <a:r>
              <a:rPr lang="en-US" dirty="0" err="1">
                <a:latin typeface="Courier" pitchFamily="2" charset="0"/>
              </a:rPr>
              <a:t>CGRAExec</a:t>
            </a:r>
            <a:r>
              <a:rPr lang="en-US" dirty="0">
                <a:latin typeface="Courier" pitchFamily="2" charset="0"/>
              </a:rPr>
              <a:t>/L1</a:t>
            </a:r>
            <a:r>
              <a:rPr lang="en-US" dirty="0"/>
              <a:t> directory.</a:t>
            </a:r>
          </a:p>
        </p:txBody>
      </p:sp>
    </p:spTree>
    <p:extLst>
      <p:ext uri="{BB962C8B-B14F-4D97-AF65-F5344CB8AC3E}">
        <p14:creationId xmlns:p14="http://schemas.microsoft.com/office/powerpoint/2010/main" val="2225171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46866-0686-6448-8202-BC49694E5458}"/>
              </a:ext>
            </a:extLst>
          </p:cNvPr>
          <p:cNvSpPr>
            <a:spLocks noGrp="1"/>
          </p:cNvSpPr>
          <p:nvPr>
            <p:ph type="title"/>
          </p:nvPr>
        </p:nvSpPr>
        <p:spPr/>
        <p:txBody>
          <a:bodyPr/>
          <a:lstStyle/>
          <a:p>
            <a:r>
              <a:rPr lang="en-US" dirty="0"/>
              <a:t>Gem5 -- </a:t>
            </a:r>
            <a:r>
              <a:rPr lang="en-US" dirty="0" err="1"/>
              <a:t>AtomicCGRA</a:t>
            </a:r>
            <a:endParaRPr lang="en-US" dirty="0"/>
          </a:p>
        </p:txBody>
      </p:sp>
      <p:sp>
        <p:nvSpPr>
          <p:cNvPr id="3" name="Slide Number Placeholder 2">
            <a:extLst>
              <a:ext uri="{FF2B5EF4-FFF2-40B4-BE49-F238E27FC236}">
                <a16:creationId xmlns:a16="http://schemas.microsoft.com/office/drawing/2014/main" id="{5A044C9D-FA86-9743-8A98-263F7BF98E81}"/>
              </a:ext>
            </a:extLst>
          </p:cNvPr>
          <p:cNvSpPr>
            <a:spLocks noGrp="1"/>
          </p:cNvSpPr>
          <p:nvPr>
            <p:ph type="sldNum" sz="quarter" idx="12"/>
          </p:nvPr>
        </p:nvSpPr>
        <p:spPr/>
        <p:txBody>
          <a:bodyPr/>
          <a:lstStyle/>
          <a:p>
            <a:fld id="{86E00D81-A243-204E-9897-44BD133A87DB}" type="slidenum">
              <a:rPr lang="en-US" smtClean="0"/>
              <a:t>13</a:t>
            </a:fld>
            <a:endParaRPr lang="en-US" dirty="0"/>
          </a:p>
        </p:txBody>
      </p:sp>
      <p:sp>
        <p:nvSpPr>
          <p:cNvPr id="4" name="Content Placeholder 3">
            <a:extLst>
              <a:ext uri="{FF2B5EF4-FFF2-40B4-BE49-F238E27FC236}">
                <a16:creationId xmlns:a16="http://schemas.microsoft.com/office/drawing/2014/main" id="{049A752F-EFBC-C342-8688-0065423E47CF}"/>
              </a:ext>
            </a:extLst>
          </p:cNvPr>
          <p:cNvSpPr>
            <a:spLocks noGrp="1"/>
          </p:cNvSpPr>
          <p:nvPr>
            <p:ph sz="quarter" idx="1"/>
          </p:nvPr>
        </p:nvSpPr>
        <p:spPr/>
        <p:txBody>
          <a:bodyPr/>
          <a:lstStyle/>
          <a:p>
            <a:r>
              <a:rPr lang="en-US" dirty="0"/>
              <a:t>CPU+CGRA execution is simulated on gem5 with the </a:t>
            </a:r>
            <a:r>
              <a:rPr lang="en-US" dirty="0" err="1"/>
              <a:t>AtomicSimpleCPU</a:t>
            </a:r>
            <a:r>
              <a:rPr lang="en-US" dirty="0"/>
              <a:t> model. </a:t>
            </a:r>
          </a:p>
          <a:p>
            <a:r>
              <a:rPr lang="en-US" dirty="0"/>
              <a:t>The main CPU core executes all the instructions that are not annotated by </a:t>
            </a:r>
            <a:r>
              <a:rPr lang="en-US" dirty="0">
                <a:latin typeface="Courier" pitchFamily="2" charset="0"/>
              </a:rPr>
              <a:t>#pragma CGRA</a:t>
            </a:r>
            <a:r>
              <a:rPr lang="en-US" dirty="0"/>
              <a:t>. </a:t>
            </a:r>
          </a:p>
          <a:p>
            <a:pPr lvl="1"/>
            <a:r>
              <a:rPr lang="en-US" dirty="0"/>
              <a:t>The main CPU core in ARMv7 like core, for which the sequential sections of the code is compiled for.</a:t>
            </a:r>
          </a:p>
          <a:p>
            <a:r>
              <a:rPr lang="en-US" dirty="0"/>
              <a:t>Additional instructions are added to the app object file to transfer the execution control from the CPU to CGRA.</a:t>
            </a:r>
          </a:p>
          <a:p>
            <a:r>
              <a:rPr lang="en-US" dirty="0"/>
              <a:t>After the CGRA execution (updating respective memory locations) the control comes back to CPU.</a:t>
            </a:r>
          </a:p>
        </p:txBody>
      </p:sp>
    </p:spTree>
    <p:extLst>
      <p:ext uri="{BB962C8B-B14F-4D97-AF65-F5344CB8AC3E}">
        <p14:creationId xmlns:p14="http://schemas.microsoft.com/office/powerpoint/2010/main" val="1548158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04A91F6-A252-564A-9741-95001860B053}"/>
              </a:ext>
            </a:extLst>
          </p:cNvPr>
          <p:cNvSpPr>
            <a:spLocks noGrp="1"/>
          </p:cNvSpPr>
          <p:nvPr>
            <p:ph type="title"/>
          </p:nvPr>
        </p:nvSpPr>
        <p:spPr/>
        <p:txBody>
          <a:bodyPr/>
          <a:lstStyle/>
          <a:p>
            <a:r>
              <a:rPr lang="en-US" dirty="0"/>
              <a:t>Executing the benchmark</a:t>
            </a:r>
          </a:p>
        </p:txBody>
      </p:sp>
      <p:sp>
        <p:nvSpPr>
          <p:cNvPr id="5" name="Slide Number Placeholder 4">
            <a:extLst>
              <a:ext uri="{FF2B5EF4-FFF2-40B4-BE49-F238E27FC236}">
                <a16:creationId xmlns:a16="http://schemas.microsoft.com/office/drawing/2014/main" id="{E47A68F4-C52A-EE48-80FC-9295333A26A4}"/>
              </a:ext>
            </a:extLst>
          </p:cNvPr>
          <p:cNvSpPr>
            <a:spLocks noGrp="1"/>
          </p:cNvSpPr>
          <p:nvPr>
            <p:ph type="sldNum" sz="quarter" idx="12"/>
          </p:nvPr>
        </p:nvSpPr>
        <p:spPr/>
        <p:txBody>
          <a:bodyPr/>
          <a:lstStyle/>
          <a:p>
            <a:fld id="{86E00D81-A243-204E-9897-44BD133A87DB}" type="slidenum">
              <a:rPr lang="en-US" smtClean="0"/>
              <a:t>14</a:t>
            </a:fld>
            <a:endParaRPr lang="en-US"/>
          </a:p>
        </p:txBody>
      </p:sp>
      <p:sp>
        <p:nvSpPr>
          <p:cNvPr id="7" name="Content Placeholder 6">
            <a:extLst>
              <a:ext uri="{FF2B5EF4-FFF2-40B4-BE49-F238E27FC236}">
                <a16:creationId xmlns:a16="http://schemas.microsoft.com/office/drawing/2014/main" id="{7100BE3C-2227-2240-A88B-59FE39A6E702}"/>
              </a:ext>
            </a:extLst>
          </p:cNvPr>
          <p:cNvSpPr>
            <a:spLocks noGrp="1"/>
          </p:cNvSpPr>
          <p:nvPr>
            <p:ph sz="quarter" idx="1"/>
          </p:nvPr>
        </p:nvSpPr>
        <p:spPr>
          <a:xfrm>
            <a:off x="157507" y="1032691"/>
            <a:ext cx="11508922" cy="2840809"/>
          </a:xfrm>
        </p:spPr>
        <p:txBody>
          <a:bodyPr/>
          <a:lstStyle/>
          <a:p>
            <a:r>
              <a:rPr lang="en-US" dirty="0"/>
              <a:t>As per the </a:t>
            </a:r>
            <a:r>
              <a:rPr lang="en-US" dirty="0" err="1"/>
              <a:t>Makefile</a:t>
            </a:r>
            <a:r>
              <a:rPr lang="en-US" dirty="0"/>
              <a:t>, an object file will be available, in this case </a:t>
            </a:r>
            <a:r>
              <a:rPr lang="en-US" dirty="0" err="1">
                <a:latin typeface="Courier" pitchFamily="2" charset="0"/>
              </a:rPr>
              <a:t>fibonacci</a:t>
            </a:r>
            <a:r>
              <a:rPr lang="en-US" dirty="0"/>
              <a:t>.</a:t>
            </a:r>
          </a:p>
          <a:p>
            <a:r>
              <a:rPr lang="en-US" dirty="0"/>
              <a:t>The LLVM frontend deletes the loop in the object file and substitutes it with calls to prolog kernel and epilog instruction.</a:t>
            </a:r>
          </a:p>
          <a:p>
            <a:r>
              <a:rPr lang="en-US" dirty="0" err="1"/>
              <a:t>cgraexe</a:t>
            </a:r>
            <a:r>
              <a:rPr lang="en-US" dirty="0"/>
              <a:t> is a script that takes the obj file and the program </a:t>
            </a:r>
            <a:r>
              <a:rPr lang="en-US" dirty="0" err="1"/>
              <a:t>args</a:t>
            </a:r>
            <a:r>
              <a:rPr lang="en-US" dirty="0"/>
              <a:t> as input to execute it on the user-defined size of the CGRA. </a:t>
            </a:r>
          </a:p>
        </p:txBody>
      </p:sp>
      <p:sp>
        <p:nvSpPr>
          <p:cNvPr id="8" name="TextBox 7">
            <a:extLst>
              <a:ext uri="{FF2B5EF4-FFF2-40B4-BE49-F238E27FC236}">
                <a16:creationId xmlns:a16="http://schemas.microsoft.com/office/drawing/2014/main" id="{325A0FA7-A9CD-8A42-890F-B11BA7F76423}"/>
              </a:ext>
            </a:extLst>
          </p:cNvPr>
          <p:cNvSpPr txBox="1"/>
          <p:nvPr/>
        </p:nvSpPr>
        <p:spPr>
          <a:xfrm>
            <a:off x="1905000" y="4292781"/>
            <a:ext cx="7374135" cy="461665"/>
          </a:xfrm>
          <a:prstGeom prst="rect">
            <a:avLst/>
          </a:prstGeom>
          <a:noFill/>
        </p:spPr>
        <p:txBody>
          <a:bodyPr wrap="none" rtlCol="0">
            <a:spAutoFit/>
          </a:bodyPr>
          <a:lstStyle/>
          <a:p>
            <a:r>
              <a:rPr lang="en-US" sz="2400" dirty="0">
                <a:latin typeface="Courier" pitchFamily="2" charset="0"/>
              </a:rPr>
              <a:t>&gt; </a:t>
            </a:r>
            <a:r>
              <a:rPr lang="en-US" sz="2400" dirty="0" err="1">
                <a:latin typeface="Courier" pitchFamily="2" charset="0"/>
              </a:rPr>
              <a:t>cgraexe</a:t>
            </a:r>
            <a:r>
              <a:rPr lang="en-US" sz="2400" dirty="0">
                <a:latin typeface="Courier" pitchFamily="2" charset="0"/>
              </a:rPr>
              <a:t> </a:t>
            </a:r>
            <a:r>
              <a:rPr lang="en-US" sz="2400" dirty="0" err="1">
                <a:latin typeface="Courier" pitchFamily="2" charset="0"/>
              </a:rPr>
              <a:t>fibonacci</a:t>
            </a:r>
            <a:r>
              <a:rPr lang="en-US" sz="2400" dirty="0">
                <a:latin typeface="Courier" pitchFamily="2" charset="0"/>
              </a:rPr>
              <a:t> –prog-</a:t>
            </a:r>
            <a:r>
              <a:rPr lang="en-US" sz="2400" dirty="0" err="1">
                <a:latin typeface="Courier" pitchFamily="2" charset="0"/>
              </a:rPr>
              <a:t>args</a:t>
            </a:r>
            <a:r>
              <a:rPr lang="en-US" sz="2400" dirty="0">
                <a:latin typeface="Courier" pitchFamily="2" charset="0"/>
              </a:rPr>
              <a:t> 6 &amp;&gt; out</a:t>
            </a:r>
          </a:p>
        </p:txBody>
      </p:sp>
    </p:spTree>
    <p:extLst>
      <p:ext uri="{BB962C8B-B14F-4D97-AF65-F5344CB8AC3E}">
        <p14:creationId xmlns:p14="http://schemas.microsoft.com/office/powerpoint/2010/main" val="1005933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21530-B471-9042-99E4-A97FFB2F1246}"/>
              </a:ext>
            </a:extLst>
          </p:cNvPr>
          <p:cNvSpPr>
            <a:spLocks noGrp="1"/>
          </p:cNvSpPr>
          <p:nvPr>
            <p:ph type="title"/>
          </p:nvPr>
        </p:nvSpPr>
        <p:spPr>
          <a:xfrm>
            <a:off x="0" y="0"/>
            <a:ext cx="12192000" cy="885371"/>
          </a:xfrm>
        </p:spPr>
        <p:txBody>
          <a:bodyPr anchor="b">
            <a:normAutofit/>
          </a:bodyPr>
          <a:lstStyle/>
          <a:p>
            <a:r>
              <a:rPr lang="en-US" dirty="0"/>
              <a:t>Output file</a:t>
            </a:r>
          </a:p>
        </p:txBody>
      </p:sp>
      <p:pic>
        <p:nvPicPr>
          <p:cNvPr id="6" name="Content Placeholder 5" descr="Table&#10;&#10;Description automatically generated">
            <a:extLst>
              <a:ext uri="{FF2B5EF4-FFF2-40B4-BE49-F238E27FC236}">
                <a16:creationId xmlns:a16="http://schemas.microsoft.com/office/drawing/2014/main" id="{68200C39-6B25-4449-A553-A227EEA77374}"/>
              </a:ext>
            </a:extLst>
          </p:cNvPr>
          <p:cNvPicPr>
            <a:picLocks noGrp="1" noChangeAspect="1"/>
          </p:cNvPicPr>
          <p:nvPr>
            <p:ph sz="quarter" idx="1"/>
          </p:nvPr>
        </p:nvPicPr>
        <p:blipFill>
          <a:blip r:embed="rId2"/>
          <a:stretch>
            <a:fillRect/>
          </a:stretch>
        </p:blipFill>
        <p:spPr>
          <a:xfrm>
            <a:off x="492288" y="1007758"/>
            <a:ext cx="5077388" cy="4937760"/>
          </a:xfrm>
          <a:noFill/>
        </p:spPr>
      </p:pic>
      <p:sp>
        <p:nvSpPr>
          <p:cNvPr id="11" name="Content Placeholder 3">
            <a:extLst>
              <a:ext uri="{FF2B5EF4-FFF2-40B4-BE49-F238E27FC236}">
                <a16:creationId xmlns:a16="http://schemas.microsoft.com/office/drawing/2014/main" id="{B0C97A09-1359-4807-BEC9-73C94071B058}"/>
              </a:ext>
            </a:extLst>
          </p:cNvPr>
          <p:cNvSpPr>
            <a:spLocks noGrp="1"/>
          </p:cNvSpPr>
          <p:nvPr>
            <p:ph sz="quarter" idx="2"/>
          </p:nvPr>
        </p:nvSpPr>
        <p:spPr>
          <a:xfrm>
            <a:off x="6231297" y="1048793"/>
            <a:ext cx="5388864" cy="4937760"/>
          </a:xfrm>
        </p:spPr>
        <p:txBody>
          <a:bodyPr/>
          <a:lstStyle/>
          <a:p>
            <a:r>
              <a:rPr lang="en-US" dirty="0"/>
              <a:t>We can see that the 6</a:t>
            </a:r>
            <a:r>
              <a:rPr lang="en-US" baseline="30000" dirty="0"/>
              <a:t>th</a:t>
            </a:r>
            <a:r>
              <a:rPr lang="en-US" dirty="0"/>
              <a:t> </a:t>
            </a:r>
            <a:r>
              <a:rPr lang="en-US" dirty="0" err="1"/>
              <a:t>fibonacci</a:t>
            </a:r>
            <a:r>
              <a:rPr lang="en-US" dirty="0"/>
              <a:t> element is 5 in the output file.</a:t>
            </a:r>
          </a:p>
          <a:p>
            <a:r>
              <a:rPr lang="en-US" dirty="0"/>
              <a:t>The user can edit the </a:t>
            </a:r>
            <a:r>
              <a:rPr lang="en-US" dirty="0" err="1"/>
              <a:t>cgraexe</a:t>
            </a:r>
            <a:r>
              <a:rPr lang="en-US" dirty="0"/>
              <a:t> file in ~/</a:t>
            </a:r>
            <a:r>
              <a:rPr lang="en-US" dirty="0" err="1"/>
              <a:t>sw</a:t>
            </a:r>
            <a:r>
              <a:rPr lang="en-US" dirty="0"/>
              <a:t>/bin directory to print more stats from the </a:t>
            </a:r>
            <a:r>
              <a:rPr lang="en-US" dirty="0" err="1"/>
              <a:t>AtoicCGRA</a:t>
            </a:r>
            <a:r>
              <a:rPr lang="en-US" dirty="0"/>
              <a:t> model in gem5. </a:t>
            </a:r>
          </a:p>
        </p:txBody>
      </p:sp>
      <p:sp>
        <p:nvSpPr>
          <p:cNvPr id="3" name="Slide Number Placeholder 2">
            <a:extLst>
              <a:ext uri="{FF2B5EF4-FFF2-40B4-BE49-F238E27FC236}">
                <a16:creationId xmlns:a16="http://schemas.microsoft.com/office/drawing/2014/main" id="{AC6BB66A-E6D6-404C-99A6-179AD32A2959}"/>
              </a:ext>
            </a:extLst>
          </p:cNvPr>
          <p:cNvSpPr>
            <a:spLocks noGrp="1"/>
          </p:cNvSpPr>
          <p:nvPr>
            <p:ph type="sldNum" sz="quarter" idx="12"/>
          </p:nvPr>
        </p:nvSpPr>
        <p:spPr>
          <a:xfrm>
            <a:off x="816864" y="6356350"/>
            <a:ext cx="1723136" cy="365760"/>
          </a:xfrm>
        </p:spPr>
        <p:txBody>
          <a:bodyPr>
            <a:normAutofit/>
          </a:bodyPr>
          <a:lstStyle/>
          <a:p>
            <a:pPr>
              <a:lnSpc>
                <a:spcPct val="90000"/>
              </a:lnSpc>
              <a:spcAft>
                <a:spcPts val="600"/>
              </a:spcAft>
            </a:pPr>
            <a:fld id="{86E00D81-A243-204E-9897-44BD133A87DB}" type="slidenum">
              <a:rPr lang="en-US" smtClean="0"/>
              <a:pPr>
                <a:lnSpc>
                  <a:spcPct val="90000"/>
                </a:lnSpc>
                <a:spcAft>
                  <a:spcPts val="600"/>
                </a:spcAft>
              </a:pPr>
              <a:t>15</a:t>
            </a:fld>
            <a:endParaRPr lang="en-US"/>
          </a:p>
        </p:txBody>
      </p:sp>
    </p:spTree>
    <p:extLst>
      <p:ext uri="{BB962C8B-B14F-4D97-AF65-F5344CB8AC3E}">
        <p14:creationId xmlns:p14="http://schemas.microsoft.com/office/powerpoint/2010/main" val="3473065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498B826-50DE-D340-AFC9-A0F46BF54DDE}"/>
              </a:ext>
            </a:extLst>
          </p:cNvPr>
          <p:cNvSpPr>
            <a:spLocks noGrp="1"/>
          </p:cNvSpPr>
          <p:nvPr>
            <p:ph type="title"/>
          </p:nvPr>
        </p:nvSpPr>
        <p:spPr/>
        <p:txBody>
          <a:bodyPr/>
          <a:lstStyle/>
          <a:p>
            <a:r>
              <a:rPr lang="en-US" dirty="0"/>
              <a:t>Understanding LLVM</a:t>
            </a:r>
          </a:p>
        </p:txBody>
      </p:sp>
      <p:sp>
        <p:nvSpPr>
          <p:cNvPr id="5" name="Slide Number Placeholder 4">
            <a:extLst>
              <a:ext uri="{FF2B5EF4-FFF2-40B4-BE49-F238E27FC236}">
                <a16:creationId xmlns:a16="http://schemas.microsoft.com/office/drawing/2014/main" id="{98944A35-2544-F443-89FD-2F55DA7FE5FF}"/>
              </a:ext>
            </a:extLst>
          </p:cNvPr>
          <p:cNvSpPr>
            <a:spLocks noGrp="1"/>
          </p:cNvSpPr>
          <p:nvPr>
            <p:ph type="sldNum" sz="quarter" idx="12"/>
          </p:nvPr>
        </p:nvSpPr>
        <p:spPr/>
        <p:txBody>
          <a:bodyPr/>
          <a:lstStyle/>
          <a:p>
            <a:fld id="{86E00D81-A243-204E-9897-44BD133A87DB}" type="slidenum">
              <a:rPr lang="en-US" smtClean="0"/>
              <a:t>16</a:t>
            </a:fld>
            <a:endParaRPr lang="en-US"/>
          </a:p>
        </p:txBody>
      </p:sp>
      <p:sp>
        <p:nvSpPr>
          <p:cNvPr id="7" name="Content Placeholder 6">
            <a:extLst>
              <a:ext uri="{FF2B5EF4-FFF2-40B4-BE49-F238E27FC236}">
                <a16:creationId xmlns:a16="http://schemas.microsoft.com/office/drawing/2014/main" id="{882152AD-7D04-8C47-84A8-A5D084BFFE4A}"/>
              </a:ext>
            </a:extLst>
          </p:cNvPr>
          <p:cNvSpPr>
            <a:spLocks noGrp="1"/>
          </p:cNvSpPr>
          <p:nvPr>
            <p:ph sz="quarter" idx="1"/>
          </p:nvPr>
        </p:nvSpPr>
        <p:spPr/>
        <p:txBody>
          <a:bodyPr>
            <a:normAutofit fontScale="92500" lnSpcReduction="10000"/>
          </a:bodyPr>
          <a:lstStyle/>
          <a:p>
            <a:r>
              <a:rPr lang="en-US" dirty="0"/>
              <a:t>The clang compiler modules are modified to identity the CGRA pragma. </a:t>
            </a:r>
          </a:p>
          <a:p>
            <a:r>
              <a:rPr lang="en-US" dirty="0"/>
              <a:t>The program Intermediate Representation (IR) becomes the input for later models. </a:t>
            </a:r>
          </a:p>
          <a:p>
            <a:r>
              <a:rPr lang="en-US" dirty="0"/>
              <a:t>Generating the DFG</a:t>
            </a:r>
          </a:p>
          <a:p>
            <a:pPr lvl="1"/>
            <a:r>
              <a:rPr lang="en-US" dirty="0"/>
              <a:t>The DFG is generated from </a:t>
            </a:r>
            <a:r>
              <a:rPr lang="en-US" dirty="0" err="1"/>
              <a:t>CondDDGGen</a:t>
            </a:r>
            <a:r>
              <a:rPr lang="en-US" dirty="0"/>
              <a:t> module in the LLVM. (</a:t>
            </a:r>
            <a:r>
              <a:rPr lang="en-US" dirty="0" err="1"/>
              <a:t>llvm</a:t>
            </a:r>
            <a:r>
              <a:rPr lang="en-US" dirty="0"/>
              <a:t>/lib/Transforms/</a:t>
            </a:r>
            <a:r>
              <a:rPr lang="en-US" dirty="0" err="1"/>
              <a:t>CondDDGGen</a:t>
            </a:r>
            <a:r>
              <a:rPr lang="en-US" dirty="0"/>
              <a:t>). </a:t>
            </a:r>
          </a:p>
          <a:p>
            <a:pPr lvl="1"/>
            <a:r>
              <a:rPr lang="en-US" dirty="0"/>
              <a:t>This analyzes the loop with pragma and creates the nodes for the operations in IR and creates edges for data dependencies.</a:t>
            </a:r>
          </a:p>
          <a:p>
            <a:pPr lvl="1"/>
            <a:r>
              <a:rPr lang="en-US" dirty="0"/>
              <a:t>For conversion of conditional statements, CCF uses </a:t>
            </a:r>
            <a:r>
              <a:rPr lang="en-US" dirty="0" err="1"/>
              <a:t>PartialPredication</a:t>
            </a:r>
            <a:r>
              <a:rPr lang="en-US" dirty="0"/>
              <a:t> method using select nodes. CGRA ISA is equipped to execute the select instruction.</a:t>
            </a:r>
          </a:p>
          <a:p>
            <a:r>
              <a:rPr lang="en-US" dirty="0"/>
              <a:t>Deleting the loop in IR:</a:t>
            </a:r>
          </a:p>
          <a:p>
            <a:pPr lvl="1"/>
            <a:r>
              <a:rPr lang="en-US" dirty="0"/>
              <a:t>The LLVM modules </a:t>
            </a:r>
            <a:r>
              <a:rPr lang="en-US" dirty="0" err="1"/>
              <a:t>CGRAGen</a:t>
            </a:r>
            <a:r>
              <a:rPr lang="en-US" dirty="0"/>
              <a:t> and </a:t>
            </a:r>
            <a:r>
              <a:rPr lang="en-US" dirty="0" err="1"/>
              <a:t>InvokeCGRA</a:t>
            </a:r>
            <a:r>
              <a:rPr lang="en-US" dirty="0"/>
              <a:t> are responsible to delete the loop from the IR and substitute with appropriate CGRA execution functions.</a:t>
            </a:r>
          </a:p>
        </p:txBody>
      </p:sp>
    </p:spTree>
    <p:extLst>
      <p:ext uri="{BB962C8B-B14F-4D97-AF65-F5344CB8AC3E}">
        <p14:creationId xmlns:p14="http://schemas.microsoft.com/office/powerpoint/2010/main" val="1675916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4508-D242-BB45-BC8B-9B8F993273D7}"/>
              </a:ext>
            </a:extLst>
          </p:cNvPr>
          <p:cNvSpPr>
            <a:spLocks noGrp="1"/>
          </p:cNvSpPr>
          <p:nvPr>
            <p:ph type="title"/>
          </p:nvPr>
        </p:nvSpPr>
        <p:spPr>
          <a:xfrm>
            <a:off x="0" y="0"/>
            <a:ext cx="12192000" cy="885371"/>
          </a:xfrm>
        </p:spPr>
        <p:txBody>
          <a:bodyPr anchor="b">
            <a:normAutofit/>
          </a:bodyPr>
          <a:lstStyle/>
          <a:p>
            <a:r>
              <a:rPr lang="en-US" dirty="0"/>
              <a:t>Understanding DFG</a:t>
            </a:r>
          </a:p>
        </p:txBody>
      </p:sp>
      <p:pic>
        <p:nvPicPr>
          <p:cNvPr id="6" name="Content Placeholder 5" descr="Diagram&#10;&#10;Description automatically generated">
            <a:extLst>
              <a:ext uri="{FF2B5EF4-FFF2-40B4-BE49-F238E27FC236}">
                <a16:creationId xmlns:a16="http://schemas.microsoft.com/office/drawing/2014/main" id="{CA816D05-F128-8A40-832D-638EEE254EC0}"/>
              </a:ext>
            </a:extLst>
          </p:cNvPr>
          <p:cNvPicPr>
            <a:picLocks noGrp="1" noChangeAspect="1"/>
          </p:cNvPicPr>
          <p:nvPr>
            <p:ph sz="quarter" idx="1"/>
          </p:nvPr>
        </p:nvPicPr>
        <p:blipFill>
          <a:blip r:embed="rId2"/>
          <a:stretch>
            <a:fillRect/>
          </a:stretch>
        </p:blipFill>
        <p:spPr>
          <a:xfrm>
            <a:off x="1210183" y="1007758"/>
            <a:ext cx="3641598" cy="4937760"/>
          </a:xfrm>
          <a:noFill/>
        </p:spPr>
      </p:pic>
      <p:sp>
        <p:nvSpPr>
          <p:cNvPr id="11" name="Content Placeholder 3">
            <a:extLst>
              <a:ext uri="{FF2B5EF4-FFF2-40B4-BE49-F238E27FC236}">
                <a16:creationId xmlns:a16="http://schemas.microsoft.com/office/drawing/2014/main" id="{E77C7E1C-293D-4D3C-944B-B1A5E80035BD}"/>
              </a:ext>
            </a:extLst>
          </p:cNvPr>
          <p:cNvSpPr>
            <a:spLocks noGrp="1"/>
          </p:cNvSpPr>
          <p:nvPr>
            <p:ph sz="quarter" idx="2"/>
          </p:nvPr>
        </p:nvSpPr>
        <p:spPr>
          <a:xfrm>
            <a:off x="6231297" y="1048793"/>
            <a:ext cx="5388864" cy="4937760"/>
          </a:xfrm>
        </p:spPr>
        <p:txBody>
          <a:bodyPr>
            <a:normAutofit fontScale="92500" lnSpcReduction="10000"/>
          </a:bodyPr>
          <a:lstStyle/>
          <a:p>
            <a:r>
              <a:rPr lang="en-US" dirty="0"/>
              <a:t>The instruction names are provided in each node. The </a:t>
            </a:r>
            <a:r>
              <a:rPr lang="en-US" dirty="0" err="1"/>
              <a:t>nodeIDs</a:t>
            </a:r>
            <a:r>
              <a:rPr lang="en-US" dirty="0"/>
              <a:t> are used for mapping and reference purposes. </a:t>
            </a:r>
          </a:p>
          <a:p>
            <a:r>
              <a:rPr lang="en-US" dirty="0"/>
              <a:t>The numbers seen in the mapping is the number associated with the </a:t>
            </a:r>
            <a:r>
              <a:rPr lang="en-US" dirty="0" err="1"/>
              <a:t>nodeID</a:t>
            </a:r>
            <a:r>
              <a:rPr lang="en-US" dirty="0"/>
              <a:t>.</a:t>
            </a:r>
          </a:p>
          <a:p>
            <a:r>
              <a:rPr lang="en-US" dirty="0"/>
              <a:t>Edge color representation:</a:t>
            </a:r>
          </a:p>
          <a:p>
            <a:pPr lvl="1"/>
            <a:r>
              <a:rPr lang="en-US" dirty="0"/>
              <a:t>Black: normal data dependency</a:t>
            </a:r>
          </a:p>
          <a:p>
            <a:pPr lvl="1"/>
            <a:r>
              <a:rPr lang="en-US" dirty="0"/>
              <a:t>Red: Loop Carried dependency</a:t>
            </a:r>
          </a:p>
          <a:p>
            <a:pPr lvl="1"/>
            <a:r>
              <a:rPr lang="en-US" dirty="0"/>
              <a:t>Yellow: Live variables dependency.</a:t>
            </a:r>
          </a:p>
          <a:p>
            <a:pPr lvl="1"/>
            <a:r>
              <a:rPr lang="en-US" dirty="0"/>
              <a:t>Blue: Memory.</a:t>
            </a:r>
          </a:p>
          <a:p>
            <a:pPr lvl="1"/>
            <a:r>
              <a:rPr lang="en-US" dirty="0"/>
              <a:t>Gray: Constant node dependency. </a:t>
            </a:r>
          </a:p>
        </p:txBody>
      </p:sp>
      <p:sp>
        <p:nvSpPr>
          <p:cNvPr id="3" name="Slide Number Placeholder 2">
            <a:extLst>
              <a:ext uri="{FF2B5EF4-FFF2-40B4-BE49-F238E27FC236}">
                <a16:creationId xmlns:a16="http://schemas.microsoft.com/office/drawing/2014/main" id="{D58FAB11-3FA1-3741-A52F-9EA871ED0EA9}"/>
              </a:ext>
            </a:extLst>
          </p:cNvPr>
          <p:cNvSpPr>
            <a:spLocks noGrp="1"/>
          </p:cNvSpPr>
          <p:nvPr>
            <p:ph type="sldNum" sz="quarter" idx="12"/>
          </p:nvPr>
        </p:nvSpPr>
        <p:spPr>
          <a:xfrm>
            <a:off x="816864" y="6356350"/>
            <a:ext cx="1723136" cy="365760"/>
          </a:xfrm>
        </p:spPr>
        <p:txBody>
          <a:bodyPr>
            <a:normAutofit/>
          </a:bodyPr>
          <a:lstStyle/>
          <a:p>
            <a:pPr>
              <a:lnSpc>
                <a:spcPct val="90000"/>
              </a:lnSpc>
              <a:spcAft>
                <a:spcPts val="600"/>
              </a:spcAft>
            </a:pPr>
            <a:fld id="{86E00D81-A243-204E-9897-44BD133A87DB}" type="slidenum">
              <a:rPr lang="en-US" smtClean="0"/>
              <a:pPr>
                <a:lnSpc>
                  <a:spcPct val="90000"/>
                </a:lnSpc>
                <a:spcAft>
                  <a:spcPts val="600"/>
                </a:spcAft>
              </a:pPr>
              <a:t>17</a:t>
            </a:fld>
            <a:endParaRPr lang="en-US"/>
          </a:p>
        </p:txBody>
      </p:sp>
    </p:spTree>
    <p:extLst>
      <p:ext uri="{BB962C8B-B14F-4D97-AF65-F5344CB8AC3E}">
        <p14:creationId xmlns:p14="http://schemas.microsoft.com/office/powerpoint/2010/main" val="1641116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EC1EC-FE52-3E47-B132-DC1BEB8841DB}"/>
              </a:ext>
            </a:extLst>
          </p:cNvPr>
          <p:cNvSpPr>
            <a:spLocks noGrp="1"/>
          </p:cNvSpPr>
          <p:nvPr>
            <p:ph type="title"/>
          </p:nvPr>
        </p:nvSpPr>
        <p:spPr/>
        <p:txBody>
          <a:bodyPr/>
          <a:lstStyle/>
          <a:p>
            <a:r>
              <a:rPr lang="en-US" dirty="0"/>
              <a:t>Understanding </a:t>
            </a:r>
            <a:r>
              <a:rPr lang="en-US" dirty="0" err="1"/>
              <a:t>AtomicCGRA</a:t>
            </a:r>
            <a:r>
              <a:rPr lang="en-US" dirty="0"/>
              <a:t> – gem5</a:t>
            </a:r>
          </a:p>
        </p:txBody>
      </p:sp>
      <p:sp>
        <p:nvSpPr>
          <p:cNvPr id="3" name="Slide Number Placeholder 2">
            <a:extLst>
              <a:ext uri="{FF2B5EF4-FFF2-40B4-BE49-F238E27FC236}">
                <a16:creationId xmlns:a16="http://schemas.microsoft.com/office/drawing/2014/main" id="{29D4640C-A029-5541-ADD0-DD6FCBE268BA}"/>
              </a:ext>
            </a:extLst>
          </p:cNvPr>
          <p:cNvSpPr>
            <a:spLocks noGrp="1"/>
          </p:cNvSpPr>
          <p:nvPr>
            <p:ph type="sldNum" sz="quarter" idx="12"/>
          </p:nvPr>
        </p:nvSpPr>
        <p:spPr/>
        <p:txBody>
          <a:bodyPr/>
          <a:lstStyle/>
          <a:p>
            <a:fld id="{86E00D81-A243-204E-9897-44BD133A87DB}" type="slidenum">
              <a:rPr lang="en-US" smtClean="0"/>
              <a:t>18</a:t>
            </a:fld>
            <a:endParaRPr lang="en-US" dirty="0"/>
          </a:p>
        </p:txBody>
      </p:sp>
      <p:sp>
        <p:nvSpPr>
          <p:cNvPr id="4" name="Content Placeholder 3">
            <a:extLst>
              <a:ext uri="{FF2B5EF4-FFF2-40B4-BE49-F238E27FC236}">
                <a16:creationId xmlns:a16="http://schemas.microsoft.com/office/drawing/2014/main" id="{5A8828D1-24AE-7A49-884E-D56FD62E2CC9}"/>
              </a:ext>
            </a:extLst>
          </p:cNvPr>
          <p:cNvSpPr>
            <a:spLocks noGrp="1"/>
          </p:cNvSpPr>
          <p:nvPr>
            <p:ph sz="quarter" idx="1"/>
          </p:nvPr>
        </p:nvSpPr>
        <p:spPr/>
        <p:txBody>
          <a:bodyPr/>
          <a:lstStyle/>
          <a:p>
            <a:r>
              <a:rPr lang="en-US" dirty="0"/>
              <a:t>On hitting the loop execution, the CPU transfers the control to CGRA by setting Prolog, Kernel, Epilog instruction start addresses, and the II in a shared memory location. </a:t>
            </a:r>
          </a:p>
          <a:p>
            <a:r>
              <a:rPr lang="en-US" dirty="0"/>
              <a:t>The gem5 CGRA instructions can be found in  </a:t>
            </a:r>
            <a:r>
              <a:rPr lang="en-US" b="1" dirty="0">
                <a:latin typeface="Courier" pitchFamily="2" charset="0"/>
              </a:rPr>
              <a:t>gem5/</a:t>
            </a:r>
            <a:r>
              <a:rPr lang="en-US" b="1" dirty="0" err="1">
                <a:latin typeface="Courier" pitchFamily="2" charset="0"/>
              </a:rPr>
              <a:t>src</a:t>
            </a:r>
            <a:r>
              <a:rPr lang="en-US" b="1" dirty="0">
                <a:latin typeface="Courier" pitchFamily="2" charset="0"/>
              </a:rPr>
              <a:t>/</a:t>
            </a:r>
            <a:r>
              <a:rPr lang="en-US" b="1" dirty="0" err="1">
                <a:latin typeface="Courier" pitchFamily="2" charset="0"/>
              </a:rPr>
              <a:t>cpu</a:t>
            </a:r>
            <a:r>
              <a:rPr lang="en-US" b="1" dirty="0">
                <a:latin typeface="Courier" pitchFamily="2" charset="0"/>
              </a:rPr>
              <a:t>/</a:t>
            </a:r>
            <a:r>
              <a:rPr lang="en-US" b="1" dirty="0" err="1">
                <a:latin typeface="Courier" pitchFamily="2" charset="0"/>
              </a:rPr>
              <a:t>atomiccgra</a:t>
            </a:r>
            <a:r>
              <a:rPr lang="en-US" b="1" dirty="0">
                <a:latin typeface="Courier" pitchFamily="2" charset="0"/>
              </a:rPr>
              <a:t>/</a:t>
            </a:r>
            <a:r>
              <a:rPr lang="en-US" b="1" dirty="0" err="1">
                <a:latin typeface="Courier" pitchFamily="2" charset="0"/>
              </a:rPr>
              <a:t>atomiccgra.cc</a:t>
            </a:r>
            <a:endParaRPr lang="en-US" b="1" dirty="0">
              <a:latin typeface="Courier" pitchFamily="2" charset="0"/>
            </a:endParaRPr>
          </a:p>
          <a:p>
            <a:r>
              <a:rPr lang="en-US" dirty="0"/>
              <a:t>Per tick the instructions are fetched and executed by CGRA and the state (pro, kern, epi) are computed based on the compare instructions. </a:t>
            </a:r>
          </a:p>
          <a:p>
            <a:r>
              <a:rPr lang="en-US" dirty="0"/>
              <a:t>CGRA execution details can be found in </a:t>
            </a:r>
            <a:r>
              <a:rPr lang="en-US" b="1" dirty="0">
                <a:latin typeface="Courier" pitchFamily="2" charset="0"/>
              </a:rPr>
              <a:t>gem5/</a:t>
            </a:r>
            <a:r>
              <a:rPr lang="en-US" b="1" dirty="0" err="1">
                <a:latin typeface="Courier" pitchFamily="2" charset="0"/>
              </a:rPr>
              <a:t>src</a:t>
            </a:r>
            <a:r>
              <a:rPr lang="en-US" b="1" dirty="0">
                <a:latin typeface="Courier" pitchFamily="2" charset="0"/>
              </a:rPr>
              <a:t>/</a:t>
            </a:r>
            <a:r>
              <a:rPr lang="en-US" b="1" dirty="0" err="1">
                <a:latin typeface="Courier" pitchFamily="2" charset="0"/>
              </a:rPr>
              <a:t>cpu</a:t>
            </a:r>
            <a:r>
              <a:rPr lang="en-US" b="1" dirty="0">
                <a:latin typeface="Courier" pitchFamily="2" charset="0"/>
              </a:rPr>
              <a:t>/</a:t>
            </a:r>
            <a:r>
              <a:rPr lang="en-US" b="1" dirty="0" err="1">
                <a:latin typeface="Courier" pitchFamily="2" charset="0"/>
              </a:rPr>
              <a:t>atomiccgra</a:t>
            </a:r>
            <a:r>
              <a:rPr lang="en-US" b="1" dirty="0">
                <a:latin typeface="Courier" pitchFamily="2" charset="0"/>
              </a:rPr>
              <a:t>/</a:t>
            </a:r>
            <a:r>
              <a:rPr lang="en-US" b="1" dirty="0" err="1">
                <a:latin typeface="Courier" pitchFamily="2" charset="0"/>
              </a:rPr>
              <a:t>CGRAPE.cpp</a:t>
            </a:r>
            <a:endParaRPr lang="en-US" b="1" dirty="0">
              <a:latin typeface="Courier" pitchFamily="2" charset="0"/>
            </a:endParaRPr>
          </a:p>
        </p:txBody>
      </p:sp>
    </p:spTree>
    <p:extLst>
      <p:ext uri="{BB962C8B-B14F-4D97-AF65-F5344CB8AC3E}">
        <p14:creationId xmlns:p14="http://schemas.microsoft.com/office/powerpoint/2010/main" val="3903679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DDDE6-FA03-BF4A-A13A-9A868A1B5409}"/>
              </a:ext>
            </a:extLst>
          </p:cNvPr>
          <p:cNvSpPr>
            <a:spLocks noGrp="1"/>
          </p:cNvSpPr>
          <p:nvPr>
            <p:ph type="title"/>
          </p:nvPr>
        </p:nvSpPr>
        <p:spPr/>
        <p:txBody>
          <a:bodyPr/>
          <a:lstStyle/>
          <a:p>
            <a:r>
              <a:rPr lang="en-US" dirty="0"/>
              <a:t>What is CCF?</a:t>
            </a:r>
          </a:p>
        </p:txBody>
      </p:sp>
      <p:sp>
        <p:nvSpPr>
          <p:cNvPr id="3" name="Slide Number Placeholder 2">
            <a:extLst>
              <a:ext uri="{FF2B5EF4-FFF2-40B4-BE49-F238E27FC236}">
                <a16:creationId xmlns:a16="http://schemas.microsoft.com/office/drawing/2014/main" id="{23E33C8B-8188-D848-8DDF-F93817E00BE8}"/>
              </a:ext>
            </a:extLst>
          </p:cNvPr>
          <p:cNvSpPr>
            <a:spLocks noGrp="1"/>
          </p:cNvSpPr>
          <p:nvPr>
            <p:ph type="sldNum" sz="quarter" idx="12"/>
          </p:nvPr>
        </p:nvSpPr>
        <p:spPr/>
        <p:txBody>
          <a:bodyPr/>
          <a:lstStyle/>
          <a:p>
            <a:fld id="{86E00D81-A243-204E-9897-44BD133A87DB}" type="slidenum">
              <a:rPr lang="en-US" smtClean="0"/>
              <a:t>2</a:t>
            </a:fld>
            <a:endParaRPr lang="en-US" dirty="0"/>
          </a:p>
        </p:txBody>
      </p:sp>
      <p:sp>
        <p:nvSpPr>
          <p:cNvPr id="4" name="Content Placeholder 3">
            <a:extLst>
              <a:ext uri="{FF2B5EF4-FFF2-40B4-BE49-F238E27FC236}">
                <a16:creationId xmlns:a16="http://schemas.microsoft.com/office/drawing/2014/main" id="{6D128B40-8AE6-534F-AC20-0C63ED77073C}"/>
              </a:ext>
            </a:extLst>
          </p:cNvPr>
          <p:cNvSpPr>
            <a:spLocks noGrp="1"/>
          </p:cNvSpPr>
          <p:nvPr>
            <p:ph sz="quarter" idx="1"/>
          </p:nvPr>
        </p:nvSpPr>
        <p:spPr>
          <a:xfrm>
            <a:off x="157507" y="1032691"/>
            <a:ext cx="11508922" cy="5431609"/>
          </a:xfrm>
        </p:spPr>
        <p:txBody>
          <a:bodyPr>
            <a:normAutofit fontScale="92500" lnSpcReduction="20000"/>
          </a:bodyPr>
          <a:lstStyle/>
          <a:p>
            <a:r>
              <a:rPr lang="en-US" dirty="0"/>
              <a:t>CCF 20.04 (</a:t>
            </a:r>
            <a:r>
              <a:rPr lang="en-US" b="1" u="sng" dirty="0"/>
              <a:t>C</a:t>
            </a:r>
            <a:r>
              <a:rPr lang="en-US" dirty="0"/>
              <a:t>GRA </a:t>
            </a:r>
            <a:r>
              <a:rPr lang="en-US" b="1" u="sng" dirty="0"/>
              <a:t>C</a:t>
            </a:r>
            <a:r>
              <a:rPr lang="en-US" dirty="0"/>
              <a:t>ompilation </a:t>
            </a:r>
            <a:r>
              <a:rPr lang="en-US" b="1" u="sng" dirty="0"/>
              <a:t>F</a:t>
            </a:r>
            <a:r>
              <a:rPr lang="en-US" dirty="0"/>
              <a:t>ramework) is an end-to-end prototype that generates machine code for CGRAs (Coarse-Grained Reconfigurable Arrays) and simulate their performance. </a:t>
            </a:r>
          </a:p>
          <a:p>
            <a:r>
              <a:rPr lang="en-US" dirty="0"/>
              <a:t>Through CCF, users can benchmark how CGRAs accelerate kernels designed for general-purpose applications. </a:t>
            </a:r>
          </a:p>
          <a:p>
            <a:r>
              <a:rPr lang="en-US" dirty="0"/>
              <a:t>Currently, CCF 20.04 can execute benchmarks from three benchmark suites, Parboil, </a:t>
            </a:r>
            <a:r>
              <a:rPr lang="en-US" dirty="0" err="1"/>
              <a:t>MiBench</a:t>
            </a:r>
            <a:r>
              <a:rPr lang="en-US" dirty="0"/>
              <a:t>, and </a:t>
            </a:r>
            <a:r>
              <a:rPr lang="en-US" dirty="0" err="1"/>
              <a:t>Rodinia</a:t>
            </a:r>
            <a:r>
              <a:rPr lang="en-US" dirty="0"/>
              <a:t>. It is named CCF 20.04 because this framework has been built and verified on Ubuntu 20.04.</a:t>
            </a:r>
          </a:p>
          <a:p>
            <a:r>
              <a:rPr lang="en-US" dirty="0"/>
              <a:t>This framework can be seen in three parts: Scheduling and Mapping, Instruction Generation, and Simulation. </a:t>
            </a:r>
          </a:p>
          <a:p>
            <a:pPr lvl="1"/>
            <a:r>
              <a:rPr lang="en-US" dirty="0"/>
              <a:t>The Scheduling and Mapping part of CCF is built upon the foundations of the cross-compiler LLVM 13.</a:t>
            </a:r>
          </a:p>
          <a:p>
            <a:pPr lvl="1"/>
            <a:r>
              <a:rPr lang="en-US" dirty="0"/>
              <a:t>Simulation part of CCF is built upon the cycle-accurate computer architecture simulation gem5. </a:t>
            </a:r>
          </a:p>
          <a:p>
            <a:pPr lvl="1"/>
            <a:r>
              <a:rPr lang="en-US" dirty="0"/>
              <a:t>Instruction Generation is what bridges the two parts together.</a:t>
            </a:r>
          </a:p>
        </p:txBody>
      </p:sp>
    </p:spTree>
    <p:extLst>
      <p:ext uri="{BB962C8B-B14F-4D97-AF65-F5344CB8AC3E}">
        <p14:creationId xmlns:p14="http://schemas.microsoft.com/office/powerpoint/2010/main" val="3659062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E9676-E6E8-2A46-8D4F-1ADB34AEE51D}"/>
              </a:ext>
            </a:extLst>
          </p:cNvPr>
          <p:cNvSpPr>
            <a:spLocks noGrp="1"/>
          </p:cNvSpPr>
          <p:nvPr>
            <p:ph type="title"/>
          </p:nvPr>
        </p:nvSpPr>
        <p:spPr/>
        <p:txBody>
          <a:bodyPr/>
          <a:lstStyle/>
          <a:p>
            <a:r>
              <a:rPr lang="en-US" dirty="0"/>
              <a:t>Compilation Simulation Framework -- CCF</a:t>
            </a:r>
          </a:p>
        </p:txBody>
      </p:sp>
      <p:sp>
        <p:nvSpPr>
          <p:cNvPr id="3" name="Slide Number Placeholder 2">
            <a:extLst>
              <a:ext uri="{FF2B5EF4-FFF2-40B4-BE49-F238E27FC236}">
                <a16:creationId xmlns:a16="http://schemas.microsoft.com/office/drawing/2014/main" id="{79B78E8C-6212-AB40-8C6F-8F6F61007263}"/>
              </a:ext>
            </a:extLst>
          </p:cNvPr>
          <p:cNvSpPr>
            <a:spLocks noGrp="1"/>
          </p:cNvSpPr>
          <p:nvPr>
            <p:ph type="sldNum" sz="quarter" idx="12"/>
          </p:nvPr>
        </p:nvSpPr>
        <p:spPr/>
        <p:txBody>
          <a:bodyPr/>
          <a:lstStyle/>
          <a:p>
            <a:fld id="{86E00D81-A243-204E-9897-44BD133A87DB}" type="slidenum">
              <a:rPr lang="en-US" smtClean="0"/>
              <a:t>3</a:t>
            </a:fld>
            <a:endParaRPr lang="en-US" dirty="0"/>
          </a:p>
        </p:txBody>
      </p:sp>
      <p:graphicFrame>
        <p:nvGraphicFramePr>
          <p:cNvPr id="10" name="Content Placeholder 9">
            <a:extLst>
              <a:ext uri="{FF2B5EF4-FFF2-40B4-BE49-F238E27FC236}">
                <a16:creationId xmlns:a16="http://schemas.microsoft.com/office/drawing/2014/main" id="{20E608B3-A103-4944-8C9E-A6044F720F4C}"/>
              </a:ext>
            </a:extLst>
          </p:cNvPr>
          <p:cNvGraphicFramePr>
            <a:graphicFrameLocks noGrp="1"/>
          </p:cNvGraphicFramePr>
          <p:nvPr>
            <p:ph sz="quarter" idx="1"/>
          </p:nvPr>
        </p:nvGraphicFramePr>
        <p:xfrm>
          <a:off x="157163" y="1033463"/>
          <a:ext cx="11509375" cy="4791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a:extLst>
              <a:ext uri="{FF2B5EF4-FFF2-40B4-BE49-F238E27FC236}">
                <a16:creationId xmlns:a16="http://schemas.microsoft.com/office/drawing/2014/main" id="{8A522FA2-5D9A-9B4C-A606-1E2A1205F285}"/>
              </a:ext>
            </a:extLst>
          </p:cNvPr>
          <p:cNvSpPr/>
          <p:nvPr/>
        </p:nvSpPr>
        <p:spPr>
          <a:xfrm>
            <a:off x="2038865" y="1899138"/>
            <a:ext cx="3869566" cy="311247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D7FBE72-D413-A641-9846-7BC80DCFEB9F}"/>
              </a:ext>
            </a:extLst>
          </p:cNvPr>
          <p:cNvSpPr/>
          <p:nvPr/>
        </p:nvSpPr>
        <p:spPr>
          <a:xfrm>
            <a:off x="6038298" y="1910861"/>
            <a:ext cx="1777144" cy="311247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3DD0FA-AAE2-BB43-9B7C-199749FE4767}"/>
              </a:ext>
            </a:extLst>
          </p:cNvPr>
          <p:cNvSpPr/>
          <p:nvPr/>
        </p:nvSpPr>
        <p:spPr>
          <a:xfrm>
            <a:off x="7999901" y="1910861"/>
            <a:ext cx="1777144" cy="311247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23873C9-3666-4B49-A6AF-D010DA8606B4}"/>
              </a:ext>
            </a:extLst>
          </p:cNvPr>
          <p:cNvSpPr/>
          <p:nvPr/>
        </p:nvSpPr>
        <p:spPr>
          <a:xfrm>
            <a:off x="9979638" y="1910861"/>
            <a:ext cx="1777144" cy="311247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ACCA64-C8BB-554F-9EFE-CEB12AE67A84}"/>
              </a:ext>
            </a:extLst>
          </p:cNvPr>
          <p:cNvSpPr/>
          <p:nvPr/>
        </p:nvSpPr>
        <p:spPr>
          <a:xfrm>
            <a:off x="2905218" y="5367537"/>
            <a:ext cx="2163857" cy="557785"/>
          </a:xfrm>
          <a:prstGeom prst="rect">
            <a:avLst/>
          </a:prstGeom>
          <a:solidFill>
            <a:schemeClr val="accent4">
              <a:lumMod val="60000"/>
              <a:lumOff val="40000"/>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2"/>
                </a:solidFill>
              </a:rPr>
              <a:t>LLVM</a:t>
            </a:r>
          </a:p>
        </p:txBody>
      </p:sp>
      <p:sp>
        <p:nvSpPr>
          <p:cNvPr id="16" name="Rectangle 15">
            <a:extLst>
              <a:ext uri="{FF2B5EF4-FFF2-40B4-BE49-F238E27FC236}">
                <a16:creationId xmlns:a16="http://schemas.microsoft.com/office/drawing/2014/main" id="{C6DDF3F1-5BFA-B145-BFC9-155A14437A5B}"/>
              </a:ext>
            </a:extLst>
          </p:cNvPr>
          <p:cNvSpPr/>
          <p:nvPr/>
        </p:nvSpPr>
        <p:spPr>
          <a:xfrm>
            <a:off x="6315259" y="5367536"/>
            <a:ext cx="1277814" cy="557785"/>
          </a:xfrm>
          <a:prstGeom prst="rect">
            <a:avLst/>
          </a:prstGeom>
          <a:solidFill>
            <a:srgbClr val="00B05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2"/>
                </a:solidFill>
              </a:rPr>
              <a:t>C++</a:t>
            </a:r>
          </a:p>
        </p:txBody>
      </p:sp>
      <p:sp>
        <p:nvSpPr>
          <p:cNvPr id="17" name="Rectangle 16">
            <a:extLst>
              <a:ext uri="{FF2B5EF4-FFF2-40B4-BE49-F238E27FC236}">
                <a16:creationId xmlns:a16="http://schemas.microsoft.com/office/drawing/2014/main" id="{C7231DDE-AB93-6B40-9F62-F03F287B56C0}"/>
              </a:ext>
            </a:extLst>
          </p:cNvPr>
          <p:cNvSpPr/>
          <p:nvPr/>
        </p:nvSpPr>
        <p:spPr>
          <a:xfrm>
            <a:off x="8286280" y="5366758"/>
            <a:ext cx="1277814" cy="557785"/>
          </a:xfrm>
          <a:prstGeom prst="rect">
            <a:avLst/>
          </a:prstGeom>
          <a:solidFill>
            <a:srgbClr val="00B05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2"/>
                </a:solidFill>
              </a:rPr>
              <a:t>C++</a:t>
            </a:r>
          </a:p>
        </p:txBody>
      </p:sp>
      <p:sp>
        <p:nvSpPr>
          <p:cNvPr id="18" name="Rectangle 17">
            <a:extLst>
              <a:ext uri="{FF2B5EF4-FFF2-40B4-BE49-F238E27FC236}">
                <a16:creationId xmlns:a16="http://schemas.microsoft.com/office/drawing/2014/main" id="{6222D8A0-726E-F54D-87B8-10EC6ECE9D08}"/>
              </a:ext>
            </a:extLst>
          </p:cNvPr>
          <p:cNvSpPr/>
          <p:nvPr/>
        </p:nvSpPr>
        <p:spPr>
          <a:xfrm>
            <a:off x="10257301" y="5342951"/>
            <a:ext cx="1277814" cy="557785"/>
          </a:xfrm>
          <a:prstGeom prst="rect">
            <a:avLst/>
          </a:prstGeom>
          <a:solidFill>
            <a:srgbClr val="00B0F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2"/>
                </a:solidFill>
              </a:rPr>
              <a:t>gem5</a:t>
            </a:r>
          </a:p>
        </p:txBody>
      </p:sp>
      <p:sp>
        <p:nvSpPr>
          <p:cNvPr id="19" name="Rectangle 18">
            <a:extLst>
              <a:ext uri="{FF2B5EF4-FFF2-40B4-BE49-F238E27FC236}">
                <a16:creationId xmlns:a16="http://schemas.microsoft.com/office/drawing/2014/main" id="{78B1C838-A60A-4349-920E-03CF0ECC8D32}"/>
              </a:ext>
            </a:extLst>
          </p:cNvPr>
          <p:cNvSpPr/>
          <p:nvPr/>
        </p:nvSpPr>
        <p:spPr>
          <a:xfrm>
            <a:off x="104558" y="1910861"/>
            <a:ext cx="1777144" cy="311247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320F35B-02A3-3D49-9CC9-B059EF1E6831}"/>
              </a:ext>
            </a:extLst>
          </p:cNvPr>
          <p:cNvSpPr/>
          <p:nvPr/>
        </p:nvSpPr>
        <p:spPr>
          <a:xfrm>
            <a:off x="381221" y="5367537"/>
            <a:ext cx="1277814" cy="557785"/>
          </a:xfrm>
          <a:prstGeom prst="rect">
            <a:avLst/>
          </a:prstGeom>
          <a:solidFill>
            <a:schemeClr val="accent3">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2"/>
                </a:solidFill>
              </a:rPr>
              <a:t>App</a:t>
            </a:r>
          </a:p>
        </p:txBody>
      </p:sp>
    </p:spTree>
    <p:extLst>
      <p:ext uri="{BB962C8B-B14F-4D97-AF65-F5344CB8AC3E}">
        <p14:creationId xmlns:p14="http://schemas.microsoft.com/office/powerpoint/2010/main" val="254570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linds(horizontal)">
                                      <p:cBhvr>
                                        <p:cTn id="19" dur="500"/>
                                        <p:tgtEl>
                                          <p:spTgt spid="1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linds(horizontal)">
                                      <p:cBhvr>
                                        <p:cTn id="25" dur="500"/>
                                        <p:tgtEl>
                                          <p:spTgt spid="1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E772E-0710-D04E-9B77-F04B06008AC2}"/>
              </a:ext>
            </a:extLst>
          </p:cNvPr>
          <p:cNvSpPr>
            <a:spLocks noGrp="1"/>
          </p:cNvSpPr>
          <p:nvPr>
            <p:ph type="title"/>
          </p:nvPr>
        </p:nvSpPr>
        <p:spPr>
          <a:xfrm>
            <a:off x="0" y="0"/>
            <a:ext cx="12192000" cy="885371"/>
          </a:xfrm>
        </p:spPr>
        <p:txBody>
          <a:bodyPr anchor="b">
            <a:normAutofit/>
          </a:bodyPr>
          <a:lstStyle/>
          <a:p>
            <a:r>
              <a:rPr lang="en-US" dirty="0"/>
              <a:t>Getting Started with CCF</a:t>
            </a:r>
          </a:p>
        </p:txBody>
      </p:sp>
      <p:pic>
        <p:nvPicPr>
          <p:cNvPr id="6" name="Picture 5" descr="Graphical user interface, application, Teams&#10;&#10;Description automatically generated">
            <a:extLst>
              <a:ext uri="{FF2B5EF4-FFF2-40B4-BE49-F238E27FC236}">
                <a16:creationId xmlns:a16="http://schemas.microsoft.com/office/drawing/2014/main" id="{C15E0F70-D201-C940-AE3D-824601C19C89}"/>
              </a:ext>
            </a:extLst>
          </p:cNvPr>
          <p:cNvPicPr>
            <a:picLocks noChangeAspect="1"/>
          </p:cNvPicPr>
          <p:nvPr/>
        </p:nvPicPr>
        <p:blipFill>
          <a:blip r:embed="rId2"/>
          <a:stretch>
            <a:fillRect/>
          </a:stretch>
        </p:blipFill>
        <p:spPr>
          <a:xfrm>
            <a:off x="44188" y="1048794"/>
            <a:ext cx="6753888" cy="5101182"/>
          </a:xfrm>
          <a:prstGeom prst="rect">
            <a:avLst/>
          </a:prstGeom>
          <a:noFill/>
        </p:spPr>
      </p:pic>
      <p:sp>
        <p:nvSpPr>
          <p:cNvPr id="4" name="Content Placeholder 3">
            <a:extLst>
              <a:ext uri="{FF2B5EF4-FFF2-40B4-BE49-F238E27FC236}">
                <a16:creationId xmlns:a16="http://schemas.microsoft.com/office/drawing/2014/main" id="{59DF211A-EFBB-614C-A21C-AB3FC1A854C4}"/>
              </a:ext>
            </a:extLst>
          </p:cNvPr>
          <p:cNvSpPr>
            <a:spLocks noGrp="1"/>
          </p:cNvSpPr>
          <p:nvPr>
            <p:ph sz="quarter" idx="2"/>
          </p:nvPr>
        </p:nvSpPr>
        <p:spPr>
          <a:xfrm>
            <a:off x="6803136" y="1048794"/>
            <a:ext cx="5388864" cy="4937760"/>
          </a:xfrm>
        </p:spPr>
        <p:txBody>
          <a:bodyPr>
            <a:normAutofit/>
          </a:bodyPr>
          <a:lstStyle/>
          <a:p>
            <a:r>
              <a:rPr lang="en-US" dirty="0"/>
              <a:t>Pull from </a:t>
            </a:r>
            <a:r>
              <a:rPr lang="en-US" dirty="0" err="1"/>
              <a:t>github</a:t>
            </a:r>
            <a:r>
              <a:rPr lang="en-US" dirty="0"/>
              <a:t> CCF20.04 repository. </a:t>
            </a:r>
          </a:p>
          <a:p>
            <a:pPr lvl="1"/>
            <a:r>
              <a:rPr lang="en-US" sz="2800" dirty="0">
                <a:solidFill>
                  <a:schemeClr val="tx1"/>
                </a:solidFill>
              </a:rPr>
              <a:t>https://</a:t>
            </a:r>
            <a:r>
              <a:rPr lang="en-US" sz="2800" dirty="0" err="1">
                <a:solidFill>
                  <a:schemeClr val="tx1"/>
                </a:solidFill>
              </a:rPr>
              <a:t>github.com</a:t>
            </a:r>
            <a:r>
              <a:rPr lang="en-US" sz="2800" dirty="0">
                <a:solidFill>
                  <a:schemeClr val="tx1"/>
                </a:solidFill>
              </a:rPr>
              <a:t>/</a:t>
            </a:r>
            <a:r>
              <a:rPr lang="en-US" sz="2800" dirty="0" err="1">
                <a:solidFill>
                  <a:schemeClr val="tx1"/>
                </a:solidFill>
              </a:rPr>
              <a:t>MPSLab</a:t>
            </a:r>
            <a:r>
              <a:rPr lang="en-US" sz="2800" dirty="0">
                <a:solidFill>
                  <a:schemeClr val="tx1"/>
                </a:solidFill>
              </a:rPr>
              <a:t>-ASU/CCF-20.04.git</a:t>
            </a:r>
          </a:p>
          <a:p>
            <a:r>
              <a:rPr lang="en-US" dirty="0"/>
              <a:t>The </a:t>
            </a:r>
            <a:r>
              <a:rPr lang="en-US" dirty="0" err="1"/>
              <a:t>README.md</a:t>
            </a:r>
            <a:r>
              <a:rPr lang="en-US" dirty="0"/>
              <a:t> file in the repo will give you the next steps to install the CCF.</a:t>
            </a:r>
          </a:p>
          <a:p>
            <a:r>
              <a:rPr lang="en-US" dirty="0"/>
              <a:t>The </a:t>
            </a:r>
            <a:r>
              <a:rPr lang="en-US" dirty="0" err="1"/>
              <a:t>install.sh</a:t>
            </a:r>
            <a:r>
              <a:rPr lang="en-US" dirty="0"/>
              <a:t> file will look for the dependencies and install the LLVM and gem5 modules.</a:t>
            </a:r>
          </a:p>
        </p:txBody>
      </p:sp>
      <p:sp>
        <p:nvSpPr>
          <p:cNvPr id="3" name="Slide Number Placeholder 2">
            <a:extLst>
              <a:ext uri="{FF2B5EF4-FFF2-40B4-BE49-F238E27FC236}">
                <a16:creationId xmlns:a16="http://schemas.microsoft.com/office/drawing/2014/main" id="{B16BB215-FD8B-224E-9806-D7AB681CBAE0}"/>
              </a:ext>
            </a:extLst>
          </p:cNvPr>
          <p:cNvSpPr>
            <a:spLocks noGrp="1"/>
          </p:cNvSpPr>
          <p:nvPr>
            <p:ph type="sldNum" sz="quarter" idx="12"/>
          </p:nvPr>
        </p:nvSpPr>
        <p:spPr>
          <a:xfrm>
            <a:off x="816864" y="6356350"/>
            <a:ext cx="1723136" cy="365760"/>
          </a:xfrm>
        </p:spPr>
        <p:txBody>
          <a:bodyPr>
            <a:normAutofit/>
          </a:bodyPr>
          <a:lstStyle/>
          <a:p>
            <a:pPr>
              <a:lnSpc>
                <a:spcPct val="90000"/>
              </a:lnSpc>
              <a:spcAft>
                <a:spcPts val="600"/>
              </a:spcAft>
            </a:pPr>
            <a:fld id="{86E00D81-A243-204E-9897-44BD133A87DB}" type="slidenum">
              <a:rPr lang="en-US" smtClean="0"/>
              <a:pPr>
                <a:lnSpc>
                  <a:spcPct val="90000"/>
                </a:lnSpc>
                <a:spcAft>
                  <a:spcPts val="600"/>
                </a:spcAft>
              </a:pPr>
              <a:t>4</a:t>
            </a:fld>
            <a:endParaRPr lang="en-US"/>
          </a:p>
        </p:txBody>
      </p:sp>
    </p:spTree>
    <p:extLst>
      <p:ext uri="{BB962C8B-B14F-4D97-AF65-F5344CB8AC3E}">
        <p14:creationId xmlns:p14="http://schemas.microsoft.com/office/powerpoint/2010/main" val="1230703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A01DCE-68F0-8E4F-A718-520862D32401}"/>
              </a:ext>
            </a:extLst>
          </p:cNvPr>
          <p:cNvSpPr>
            <a:spLocks noGrp="1"/>
          </p:cNvSpPr>
          <p:nvPr>
            <p:ph type="title"/>
          </p:nvPr>
        </p:nvSpPr>
        <p:spPr/>
        <p:txBody>
          <a:bodyPr/>
          <a:lstStyle/>
          <a:p>
            <a:r>
              <a:rPr lang="en-US" dirty="0"/>
              <a:t>Getting Started with CCF (1)</a:t>
            </a:r>
          </a:p>
        </p:txBody>
      </p:sp>
      <p:sp>
        <p:nvSpPr>
          <p:cNvPr id="5" name="Slide Number Placeholder 4">
            <a:extLst>
              <a:ext uri="{FF2B5EF4-FFF2-40B4-BE49-F238E27FC236}">
                <a16:creationId xmlns:a16="http://schemas.microsoft.com/office/drawing/2014/main" id="{7F8FF4E2-55CB-D34D-88DB-7A3345755204}"/>
              </a:ext>
            </a:extLst>
          </p:cNvPr>
          <p:cNvSpPr>
            <a:spLocks noGrp="1"/>
          </p:cNvSpPr>
          <p:nvPr>
            <p:ph type="sldNum" sz="quarter" idx="12"/>
          </p:nvPr>
        </p:nvSpPr>
        <p:spPr/>
        <p:txBody>
          <a:bodyPr/>
          <a:lstStyle/>
          <a:p>
            <a:fld id="{86E00D81-A243-204E-9897-44BD133A87DB}" type="slidenum">
              <a:rPr lang="en-US" smtClean="0"/>
              <a:t>5</a:t>
            </a:fld>
            <a:endParaRPr lang="en-US"/>
          </a:p>
        </p:txBody>
      </p:sp>
      <p:pic>
        <p:nvPicPr>
          <p:cNvPr id="9" name="Content Placeholder 8" descr="Text, letter&#10;&#10;Description automatically generated">
            <a:extLst>
              <a:ext uri="{FF2B5EF4-FFF2-40B4-BE49-F238E27FC236}">
                <a16:creationId xmlns:a16="http://schemas.microsoft.com/office/drawing/2014/main" id="{B0E5EE23-1B87-4846-96D3-4F2058FACDA9}"/>
              </a:ext>
            </a:extLst>
          </p:cNvPr>
          <p:cNvPicPr>
            <a:picLocks noGrp="1" noChangeAspect="1"/>
          </p:cNvPicPr>
          <p:nvPr>
            <p:ph sz="quarter" idx="1"/>
          </p:nvPr>
        </p:nvPicPr>
        <p:blipFill>
          <a:blip r:embed="rId2"/>
          <a:stretch>
            <a:fillRect/>
          </a:stretch>
        </p:blipFill>
        <p:spPr>
          <a:xfrm>
            <a:off x="526698" y="1143000"/>
            <a:ext cx="10541000" cy="1816100"/>
          </a:xfrm>
        </p:spPr>
      </p:pic>
    </p:spTree>
    <p:extLst>
      <p:ext uri="{BB962C8B-B14F-4D97-AF65-F5344CB8AC3E}">
        <p14:creationId xmlns:p14="http://schemas.microsoft.com/office/powerpoint/2010/main" val="3987402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1F5C8-3442-8B4D-A400-81D3762F473A}"/>
              </a:ext>
            </a:extLst>
          </p:cNvPr>
          <p:cNvSpPr>
            <a:spLocks noGrp="1"/>
          </p:cNvSpPr>
          <p:nvPr>
            <p:ph type="title"/>
          </p:nvPr>
        </p:nvSpPr>
        <p:spPr/>
        <p:txBody>
          <a:bodyPr/>
          <a:lstStyle/>
          <a:p>
            <a:r>
              <a:rPr lang="en-US" dirty="0"/>
              <a:t>App Setup</a:t>
            </a:r>
          </a:p>
        </p:txBody>
      </p:sp>
      <p:sp>
        <p:nvSpPr>
          <p:cNvPr id="3" name="Slide Number Placeholder 2">
            <a:extLst>
              <a:ext uri="{FF2B5EF4-FFF2-40B4-BE49-F238E27FC236}">
                <a16:creationId xmlns:a16="http://schemas.microsoft.com/office/drawing/2014/main" id="{61D91945-D30B-6F4B-A564-BA39CA5252D1}"/>
              </a:ext>
            </a:extLst>
          </p:cNvPr>
          <p:cNvSpPr>
            <a:spLocks noGrp="1"/>
          </p:cNvSpPr>
          <p:nvPr>
            <p:ph type="sldNum" sz="quarter" idx="12"/>
          </p:nvPr>
        </p:nvSpPr>
        <p:spPr/>
        <p:txBody>
          <a:bodyPr/>
          <a:lstStyle/>
          <a:p>
            <a:fld id="{86E00D81-A243-204E-9897-44BD133A87DB}" type="slidenum">
              <a:rPr lang="en-US" smtClean="0"/>
              <a:t>6</a:t>
            </a:fld>
            <a:endParaRPr lang="en-US" dirty="0"/>
          </a:p>
        </p:txBody>
      </p:sp>
      <p:pic>
        <p:nvPicPr>
          <p:cNvPr id="6" name="Content Placeholder 5" descr="Text&#10;&#10;Description automatically generated">
            <a:extLst>
              <a:ext uri="{FF2B5EF4-FFF2-40B4-BE49-F238E27FC236}">
                <a16:creationId xmlns:a16="http://schemas.microsoft.com/office/drawing/2014/main" id="{E34605EA-3E8D-B246-9DC5-27EF744837D4}"/>
              </a:ext>
            </a:extLst>
          </p:cNvPr>
          <p:cNvPicPr>
            <a:picLocks noGrp="1" noChangeAspect="1"/>
          </p:cNvPicPr>
          <p:nvPr>
            <p:ph sz="quarter" idx="1"/>
          </p:nvPr>
        </p:nvPicPr>
        <p:blipFill>
          <a:blip r:embed="rId2"/>
          <a:stretch>
            <a:fillRect/>
          </a:stretch>
        </p:blipFill>
        <p:spPr>
          <a:xfrm>
            <a:off x="254977" y="1472712"/>
            <a:ext cx="5524500" cy="3467100"/>
          </a:xfrm>
        </p:spPr>
      </p:pic>
      <p:pic>
        <p:nvPicPr>
          <p:cNvPr id="8" name="Picture 7" descr="Graphical user interface, text, application&#10;&#10;Description automatically generated">
            <a:extLst>
              <a:ext uri="{FF2B5EF4-FFF2-40B4-BE49-F238E27FC236}">
                <a16:creationId xmlns:a16="http://schemas.microsoft.com/office/drawing/2014/main" id="{254614CC-A102-034D-A38A-3CCF197316A5}"/>
              </a:ext>
            </a:extLst>
          </p:cNvPr>
          <p:cNvPicPr>
            <a:picLocks noChangeAspect="1"/>
          </p:cNvPicPr>
          <p:nvPr/>
        </p:nvPicPr>
        <p:blipFill>
          <a:blip r:embed="rId3"/>
          <a:stretch>
            <a:fillRect/>
          </a:stretch>
        </p:blipFill>
        <p:spPr>
          <a:xfrm>
            <a:off x="6656265" y="1645627"/>
            <a:ext cx="4330700" cy="2019300"/>
          </a:xfrm>
          <a:prstGeom prst="rect">
            <a:avLst/>
          </a:prstGeom>
        </p:spPr>
      </p:pic>
      <p:sp>
        <p:nvSpPr>
          <p:cNvPr id="9" name="TextBox 8">
            <a:extLst>
              <a:ext uri="{FF2B5EF4-FFF2-40B4-BE49-F238E27FC236}">
                <a16:creationId xmlns:a16="http://schemas.microsoft.com/office/drawing/2014/main" id="{55A81756-8089-B347-A7B0-ADC5700C27E9}"/>
              </a:ext>
            </a:extLst>
          </p:cNvPr>
          <p:cNvSpPr txBox="1"/>
          <p:nvPr/>
        </p:nvSpPr>
        <p:spPr>
          <a:xfrm>
            <a:off x="545123" y="5226582"/>
            <a:ext cx="3952685" cy="369332"/>
          </a:xfrm>
          <a:prstGeom prst="rect">
            <a:avLst/>
          </a:prstGeom>
          <a:noFill/>
        </p:spPr>
        <p:txBody>
          <a:bodyPr wrap="none" rtlCol="0">
            <a:spAutoFit/>
          </a:bodyPr>
          <a:lstStyle/>
          <a:p>
            <a:r>
              <a:rPr lang="en-US" dirty="0"/>
              <a:t>(a) </a:t>
            </a:r>
            <a:r>
              <a:rPr lang="en-US" dirty="0" err="1"/>
              <a:t>fib.c</a:t>
            </a:r>
            <a:r>
              <a:rPr lang="en-US" dirty="0"/>
              <a:t> : program to calculate Fibonacci </a:t>
            </a:r>
          </a:p>
        </p:txBody>
      </p:sp>
      <p:sp>
        <p:nvSpPr>
          <p:cNvPr id="10" name="TextBox 9">
            <a:extLst>
              <a:ext uri="{FF2B5EF4-FFF2-40B4-BE49-F238E27FC236}">
                <a16:creationId xmlns:a16="http://schemas.microsoft.com/office/drawing/2014/main" id="{2FE4C740-3E46-5E4B-AEA5-DCB09EBC5EB7}"/>
              </a:ext>
            </a:extLst>
          </p:cNvPr>
          <p:cNvSpPr txBox="1"/>
          <p:nvPr/>
        </p:nvSpPr>
        <p:spPr>
          <a:xfrm>
            <a:off x="7071039" y="5084412"/>
            <a:ext cx="3501151" cy="369332"/>
          </a:xfrm>
          <a:prstGeom prst="rect">
            <a:avLst/>
          </a:prstGeom>
          <a:noFill/>
        </p:spPr>
        <p:txBody>
          <a:bodyPr wrap="none" rtlCol="0">
            <a:spAutoFit/>
          </a:bodyPr>
          <a:lstStyle/>
          <a:p>
            <a:r>
              <a:rPr lang="en-US" dirty="0"/>
              <a:t>(b) </a:t>
            </a:r>
            <a:r>
              <a:rPr lang="en-US" dirty="0" err="1"/>
              <a:t>Makefile</a:t>
            </a:r>
            <a:r>
              <a:rPr lang="en-US" dirty="0"/>
              <a:t> for the app with </a:t>
            </a:r>
            <a:r>
              <a:rPr lang="en-US" dirty="0" err="1"/>
              <a:t>cgracc</a:t>
            </a:r>
            <a:endParaRPr lang="en-US" dirty="0"/>
          </a:p>
        </p:txBody>
      </p:sp>
    </p:spTree>
    <p:extLst>
      <p:ext uri="{BB962C8B-B14F-4D97-AF65-F5344CB8AC3E}">
        <p14:creationId xmlns:p14="http://schemas.microsoft.com/office/powerpoint/2010/main" val="2074229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ACAB-7FB9-C74D-A308-49C82EAE0B5A}"/>
              </a:ext>
            </a:extLst>
          </p:cNvPr>
          <p:cNvSpPr>
            <a:spLocks noGrp="1"/>
          </p:cNvSpPr>
          <p:nvPr>
            <p:ph type="title"/>
          </p:nvPr>
        </p:nvSpPr>
        <p:spPr>
          <a:xfrm>
            <a:off x="0" y="0"/>
            <a:ext cx="12192000" cy="885371"/>
          </a:xfrm>
        </p:spPr>
        <p:txBody>
          <a:bodyPr anchor="b">
            <a:normAutofit/>
          </a:bodyPr>
          <a:lstStyle/>
          <a:p>
            <a:r>
              <a:rPr lang="en-US" dirty="0"/>
              <a:t>App Setup – </a:t>
            </a:r>
            <a:r>
              <a:rPr lang="en-US" dirty="0" err="1"/>
              <a:t>CGRA_config.csv</a:t>
            </a:r>
            <a:endParaRPr lang="en-US" dirty="0"/>
          </a:p>
        </p:txBody>
      </p:sp>
      <p:pic>
        <p:nvPicPr>
          <p:cNvPr id="8" name="Content Placeholder 7" descr="Text&#10;&#10;Description automatically generated">
            <a:extLst>
              <a:ext uri="{FF2B5EF4-FFF2-40B4-BE49-F238E27FC236}">
                <a16:creationId xmlns:a16="http://schemas.microsoft.com/office/drawing/2014/main" id="{AAB12853-FF1F-F44D-B8BF-4C58EEBF78C4}"/>
              </a:ext>
            </a:extLst>
          </p:cNvPr>
          <p:cNvPicPr>
            <a:picLocks noGrp="1" noChangeAspect="1"/>
          </p:cNvPicPr>
          <p:nvPr>
            <p:ph sz="quarter" idx="1"/>
          </p:nvPr>
        </p:nvPicPr>
        <p:blipFill>
          <a:blip r:embed="rId2"/>
          <a:stretch>
            <a:fillRect/>
          </a:stretch>
        </p:blipFill>
        <p:spPr>
          <a:xfrm>
            <a:off x="2301081" y="2212975"/>
            <a:ext cx="1460500" cy="2527300"/>
          </a:xfrm>
        </p:spPr>
      </p:pic>
      <p:sp>
        <p:nvSpPr>
          <p:cNvPr id="11" name="Content Placeholder 3">
            <a:extLst>
              <a:ext uri="{FF2B5EF4-FFF2-40B4-BE49-F238E27FC236}">
                <a16:creationId xmlns:a16="http://schemas.microsoft.com/office/drawing/2014/main" id="{72B8D437-5981-467A-9789-1DFE8409D3E3}"/>
              </a:ext>
            </a:extLst>
          </p:cNvPr>
          <p:cNvSpPr>
            <a:spLocks noGrp="1"/>
          </p:cNvSpPr>
          <p:nvPr>
            <p:ph sz="quarter" idx="2"/>
          </p:nvPr>
        </p:nvSpPr>
        <p:spPr>
          <a:xfrm>
            <a:off x="6231297" y="1048793"/>
            <a:ext cx="5388864" cy="4937760"/>
          </a:xfrm>
        </p:spPr>
        <p:txBody>
          <a:bodyPr/>
          <a:lstStyle/>
          <a:p>
            <a:r>
              <a:rPr lang="en-US" dirty="0" err="1"/>
              <a:t>CGRA_config.csv</a:t>
            </a:r>
            <a:r>
              <a:rPr lang="en-US" dirty="0"/>
              <a:t> file with the app files.</a:t>
            </a:r>
          </a:p>
          <a:p>
            <a:endParaRPr lang="en-US" dirty="0"/>
          </a:p>
          <a:p>
            <a:endParaRPr lang="en-US" dirty="0"/>
          </a:p>
          <a:p>
            <a:endParaRPr lang="en-US" dirty="0"/>
          </a:p>
          <a:p>
            <a:endParaRPr lang="en-US" dirty="0"/>
          </a:p>
          <a:p>
            <a:r>
              <a:rPr lang="en-US" dirty="0"/>
              <a:t>ALGO: RAMP, </a:t>
            </a:r>
            <a:r>
              <a:rPr lang="en-US" dirty="0" err="1"/>
              <a:t>GraphMinor</a:t>
            </a:r>
            <a:r>
              <a:rPr lang="en-US" dirty="0"/>
              <a:t>, </a:t>
            </a:r>
            <a:r>
              <a:rPr lang="en-US" dirty="0" err="1"/>
              <a:t>REGIMap</a:t>
            </a:r>
            <a:r>
              <a:rPr lang="en-US" dirty="0"/>
              <a:t>, </a:t>
            </a:r>
            <a:r>
              <a:rPr lang="en-US" dirty="0" err="1"/>
              <a:t>Simualted</a:t>
            </a:r>
            <a:r>
              <a:rPr lang="en-US" dirty="0"/>
              <a:t> Annealing are supported.  </a:t>
            </a:r>
          </a:p>
        </p:txBody>
      </p:sp>
      <p:sp>
        <p:nvSpPr>
          <p:cNvPr id="3" name="Slide Number Placeholder 2">
            <a:extLst>
              <a:ext uri="{FF2B5EF4-FFF2-40B4-BE49-F238E27FC236}">
                <a16:creationId xmlns:a16="http://schemas.microsoft.com/office/drawing/2014/main" id="{A374740B-723D-BA4E-94D9-4CC4A6CC022A}"/>
              </a:ext>
            </a:extLst>
          </p:cNvPr>
          <p:cNvSpPr>
            <a:spLocks noGrp="1"/>
          </p:cNvSpPr>
          <p:nvPr>
            <p:ph type="sldNum" sz="quarter" idx="12"/>
          </p:nvPr>
        </p:nvSpPr>
        <p:spPr>
          <a:xfrm>
            <a:off x="816864" y="6356350"/>
            <a:ext cx="1723136" cy="365760"/>
          </a:xfrm>
        </p:spPr>
        <p:txBody>
          <a:bodyPr>
            <a:normAutofit/>
          </a:bodyPr>
          <a:lstStyle/>
          <a:p>
            <a:pPr>
              <a:lnSpc>
                <a:spcPct val="90000"/>
              </a:lnSpc>
              <a:spcAft>
                <a:spcPts val="600"/>
              </a:spcAft>
            </a:pPr>
            <a:fld id="{86E00D81-A243-204E-9897-44BD133A87DB}" type="slidenum">
              <a:rPr lang="en-US" smtClean="0"/>
              <a:pPr>
                <a:lnSpc>
                  <a:spcPct val="90000"/>
                </a:lnSpc>
                <a:spcAft>
                  <a:spcPts val="600"/>
                </a:spcAft>
              </a:pPr>
              <a:t>7</a:t>
            </a:fld>
            <a:endParaRPr lang="en-US"/>
          </a:p>
        </p:txBody>
      </p:sp>
      <p:pic>
        <p:nvPicPr>
          <p:cNvPr id="12" name="Picture 11" descr="Table&#10;&#10;Description automatically generated">
            <a:extLst>
              <a:ext uri="{FF2B5EF4-FFF2-40B4-BE49-F238E27FC236}">
                <a16:creationId xmlns:a16="http://schemas.microsoft.com/office/drawing/2014/main" id="{5B06C79A-AAEC-5B47-B61B-6D028BBC56E3}"/>
              </a:ext>
            </a:extLst>
          </p:cNvPr>
          <p:cNvPicPr>
            <a:picLocks noChangeAspect="1"/>
          </p:cNvPicPr>
          <p:nvPr/>
        </p:nvPicPr>
        <p:blipFill>
          <a:blip r:embed="rId3"/>
          <a:stretch>
            <a:fillRect/>
          </a:stretch>
        </p:blipFill>
        <p:spPr>
          <a:xfrm>
            <a:off x="6231297" y="2018323"/>
            <a:ext cx="4572000" cy="1727200"/>
          </a:xfrm>
          <a:prstGeom prst="rect">
            <a:avLst/>
          </a:prstGeom>
        </p:spPr>
      </p:pic>
    </p:spTree>
    <p:extLst>
      <p:ext uri="{BB962C8B-B14F-4D97-AF65-F5344CB8AC3E}">
        <p14:creationId xmlns:p14="http://schemas.microsoft.com/office/powerpoint/2010/main" val="1865715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49FB41D-1E04-43E3-BC79-EA89C9890FAB}"/>
              </a:ext>
            </a:extLst>
          </p:cNvPr>
          <p:cNvSpPr>
            <a:spLocks noGrp="1"/>
          </p:cNvSpPr>
          <p:nvPr>
            <p:ph type="title"/>
          </p:nvPr>
        </p:nvSpPr>
        <p:spPr>
          <a:xfrm>
            <a:off x="0" y="0"/>
            <a:ext cx="12192000" cy="816610"/>
          </a:xfrm>
        </p:spPr>
        <p:txBody>
          <a:bodyPr/>
          <a:lstStyle/>
          <a:p>
            <a:r>
              <a:rPr lang="en-US" dirty="0"/>
              <a:t>Compiling the app</a:t>
            </a:r>
          </a:p>
        </p:txBody>
      </p:sp>
      <p:sp>
        <p:nvSpPr>
          <p:cNvPr id="5" name="Slide Number Placeholder 4">
            <a:extLst>
              <a:ext uri="{FF2B5EF4-FFF2-40B4-BE49-F238E27FC236}">
                <a16:creationId xmlns:a16="http://schemas.microsoft.com/office/drawing/2014/main" id="{BD1EB2AF-A283-1749-8698-C1E5447BDD01}"/>
              </a:ext>
            </a:extLst>
          </p:cNvPr>
          <p:cNvSpPr>
            <a:spLocks noGrp="1"/>
          </p:cNvSpPr>
          <p:nvPr>
            <p:ph type="sldNum" sz="quarter" idx="12"/>
          </p:nvPr>
        </p:nvSpPr>
        <p:spPr>
          <a:xfrm>
            <a:off x="886950" y="6338389"/>
            <a:ext cx="1261164" cy="365760"/>
          </a:xfrm>
        </p:spPr>
        <p:txBody>
          <a:bodyPr>
            <a:normAutofit/>
          </a:bodyPr>
          <a:lstStyle/>
          <a:p>
            <a:pPr>
              <a:lnSpc>
                <a:spcPct val="90000"/>
              </a:lnSpc>
              <a:spcAft>
                <a:spcPts val="600"/>
              </a:spcAft>
            </a:pPr>
            <a:fld id="{86E00D81-A243-204E-9897-44BD133A87DB}" type="slidenum">
              <a:rPr lang="en-US" smtClean="0"/>
              <a:pPr>
                <a:lnSpc>
                  <a:spcPct val="90000"/>
                </a:lnSpc>
                <a:spcAft>
                  <a:spcPts val="600"/>
                </a:spcAft>
              </a:pPr>
              <a:t>8</a:t>
            </a:fld>
            <a:endParaRPr lang="en-US"/>
          </a:p>
        </p:txBody>
      </p:sp>
      <p:sp>
        <p:nvSpPr>
          <p:cNvPr id="12" name="Content Placeholder 3">
            <a:extLst>
              <a:ext uri="{FF2B5EF4-FFF2-40B4-BE49-F238E27FC236}">
                <a16:creationId xmlns:a16="http://schemas.microsoft.com/office/drawing/2014/main" id="{76F82355-3C4A-402F-A448-F7D1F7EFFFAE}"/>
              </a:ext>
            </a:extLst>
          </p:cNvPr>
          <p:cNvSpPr>
            <a:spLocks noGrp="1"/>
          </p:cNvSpPr>
          <p:nvPr>
            <p:ph sz="quarter" idx="1"/>
          </p:nvPr>
        </p:nvSpPr>
        <p:spPr>
          <a:xfrm>
            <a:off x="157507" y="1032691"/>
            <a:ext cx="11508922" cy="4792617"/>
          </a:xfrm>
        </p:spPr>
        <p:txBody>
          <a:bodyPr/>
          <a:lstStyle/>
          <a:p>
            <a:r>
              <a:rPr lang="en-US" dirty="0"/>
              <a:t>Since, </a:t>
            </a:r>
            <a:r>
              <a:rPr lang="en-US" dirty="0" err="1"/>
              <a:t>gcc</a:t>
            </a:r>
            <a:r>
              <a:rPr lang="en-US" dirty="0"/>
              <a:t> has been substituted with </a:t>
            </a:r>
            <a:r>
              <a:rPr lang="en-US" dirty="0" err="1"/>
              <a:t>cgracc</a:t>
            </a:r>
            <a:r>
              <a:rPr lang="en-US" dirty="0"/>
              <a:t>, the annotated loop will be compiled for CGRA. </a:t>
            </a:r>
          </a:p>
          <a:p>
            <a:r>
              <a:rPr lang="en-US" dirty="0"/>
              <a:t>Make the Fibonacci in the directory</a:t>
            </a:r>
          </a:p>
        </p:txBody>
      </p:sp>
      <p:sp>
        <p:nvSpPr>
          <p:cNvPr id="7" name="TextBox 6">
            <a:extLst>
              <a:ext uri="{FF2B5EF4-FFF2-40B4-BE49-F238E27FC236}">
                <a16:creationId xmlns:a16="http://schemas.microsoft.com/office/drawing/2014/main" id="{09A8A1F1-3F29-3944-B952-0D56AF7AC5F1}"/>
              </a:ext>
            </a:extLst>
          </p:cNvPr>
          <p:cNvSpPr txBox="1"/>
          <p:nvPr/>
        </p:nvSpPr>
        <p:spPr>
          <a:xfrm flipH="1">
            <a:off x="2825868" y="2730500"/>
            <a:ext cx="3530600" cy="523220"/>
          </a:xfrm>
          <a:prstGeom prst="rect">
            <a:avLst/>
          </a:prstGeom>
          <a:noFill/>
        </p:spPr>
        <p:txBody>
          <a:bodyPr wrap="square" rtlCol="0">
            <a:spAutoFit/>
          </a:bodyPr>
          <a:lstStyle/>
          <a:p>
            <a:r>
              <a:rPr lang="en-US" sz="2800" dirty="0">
                <a:latin typeface="Courier" pitchFamily="2" charset="0"/>
              </a:rPr>
              <a:t>&gt; make</a:t>
            </a:r>
          </a:p>
        </p:txBody>
      </p:sp>
    </p:spTree>
    <p:extLst>
      <p:ext uri="{BB962C8B-B14F-4D97-AF65-F5344CB8AC3E}">
        <p14:creationId xmlns:p14="http://schemas.microsoft.com/office/powerpoint/2010/main" val="4013318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8B464-C415-1147-BAD9-C8CF52D4D542}"/>
              </a:ext>
            </a:extLst>
          </p:cNvPr>
          <p:cNvSpPr>
            <a:spLocks noGrp="1"/>
          </p:cNvSpPr>
          <p:nvPr>
            <p:ph type="title"/>
          </p:nvPr>
        </p:nvSpPr>
        <p:spPr>
          <a:xfrm>
            <a:off x="0" y="0"/>
            <a:ext cx="12192000" cy="885371"/>
          </a:xfrm>
        </p:spPr>
        <p:txBody>
          <a:bodyPr anchor="b">
            <a:normAutofit/>
          </a:bodyPr>
          <a:lstStyle/>
          <a:p>
            <a:r>
              <a:rPr lang="en-US" dirty="0"/>
              <a:t>LLVM – Converting loop to DFG. </a:t>
            </a:r>
          </a:p>
        </p:txBody>
      </p:sp>
      <p:sp>
        <p:nvSpPr>
          <p:cNvPr id="4" name="Content Placeholder 3">
            <a:extLst>
              <a:ext uri="{FF2B5EF4-FFF2-40B4-BE49-F238E27FC236}">
                <a16:creationId xmlns:a16="http://schemas.microsoft.com/office/drawing/2014/main" id="{8307CF83-6C68-3F44-9841-5DB1B975399D}"/>
              </a:ext>
            </a:extLst>
          </p:cNvPr>
          <p:cNvSpPr>
            <a:spLocks noGrp="1"/>
          </p:cNvSpPr>
          <p:nvPr>
            <p:ph sz="quarter" idx="1"/>
          </p:nvPr>
        </p:nvSpPr>
        <p:spPr>
          <a:xfrm>
            <a:off x="336550" y="1007758"/>
            <a:ext cx="5388864" cy="4937760"/>
          </a:xfrm>
        </p:spPr>
        <p:txBody>
          <a:bodyPr>
            <a:normAutofit lnSpcReduction="10000"/>
          </a:bodyPr>
          <a:lstStyle/>
          <a:p>
            <a:r>
              <a:rPr lang="en-US" dirty="0"/>
              <a:t>LLVM frontend will identify the annotated loop with </a:t>
            </a:r>
            <a:r>
              <a:rPr lang="en-US" dirty="0">
                <a:latin typeface="Courier New" panose="02070309020205020404" pitchFamily="49" charset="0"/>
                <a:cs typeface="Courier New" panose="02070309020205020404" pitchFamily="49" charset="0"/>
              </a:rPr>
              <a:t>#pragma CGRA. </a:t>
            </a:r>
          </a:p>
          <a:p>
            <a:r>
              <a:rPr lang="en-US" dirty="0"/>
              <a:t>It then converts the loop into the data flow graph (DFG) from the loop IR.</a:t>
            </a:r>
          </a:p>
          <a:p>
            <a:r>
              <a:rPr lang="en-US" dirty="0"/>
              <a:t>Each node represents a </a:t>
            </a:r>
            <a:r>
              <a:rPr lang="en-US" dirty="0" err="1"/>
              <a:t>nodeID</a:t>
            </a:r>
            <a:r>
              <a:rPr lang="en-US" dirty="0"/>
              <a:t> and an operation.</a:t>
            </a:r>
          </a:p>
          <a:p>
            <a:r>
              <a:rPr lang="en-US" dirty="0"/>
              <a:t>You can find the corresponding node and edge files in a directory called </a:t>
            </a:r>
            <a:r>
              <a:rPr lang="en-US" dirty="0" err="1">
                <a:latin typeface="Courier New" panose="02070309020205020404" pitchFamily="49" charset="0"/>
                <a:cs typeface="Courier New" panose="02070309020205020404" pitchFamily="49" charset="0"/>
              </a:rPr>
              <a:t>CGRAExec</a:t>
            </a:r>
            <a:r>
              <a:rPr lang="en-US" dirty="0">
                <a:latin typeface="Courier New" panose="02070309020205020404" pitchFamily="49" charset="0"/>
                <a:cs typeface="Courier New" panose="02070309020205020404" pitchFamily="49" charset="0"/>
              </a:rPr>
              <a:t>/L1.</a:t>
            </a:r>
          </a:p>
          <a:p>
            <a:endParaRPr lang="en-US" dirty="0"/>
          </a:p>
          <a:p>
            <a:pPr marL="0" indent="0">
              <a:buNone/>
            </a:pPr>
            <a:endParaRPr lang="en-US" dirty="0"/>
          </a:p>
        </p:txBody>
      </p:sp>
      <p:pic>
        <p:nvPicPr>
          <p:cNvPr id="6" name="Picture 5" descr="Diagram&#10;&#10;Description automatically generated">
            <a:extLst>
              <a:ext uri="{FF2B5EF4-FFF2-40B4-BE49-F238E27FC236}">
                <a16:creationId xmlns:a16="http://schemas.microsoft.com/office/drawing/2014/main" id="{686B783D-9C77-7542-8198-889DCBB011AE}"/>
              </a:ext>
            </a:extLst>
          </p:cNvPr>
          <p:cNvPicPr>
            <a:picLocks noChangeAspect="1"/>
          </p:cNvPicPr>
          <p:nvPr/>
        </p:nvPicPr>
        <p:blipFill>
          <a:blip r:embed="rId2"/>
          <a:stretch>
            <a:fillRect/>
          </a:stretch>
        </p:blipFill>
        <p:spPr>
          <a:xfrm>
            <a:off x="7104930" y="1048793"/>
            <a:ext cx="3641598" cy="4937760"/>
          </a:xfrm>
          <a:prstGeom prst="rect">
            <a:avLst/>
          </a:prstGeom>
          <a:noFill/>
        </p:spPr>
      </p:pic>
      <p:sp>
        <p:nvSpPr>
          <p:cNvPr id="3" name="Slide Number Placeholder 2">
            <a:extLst>
              <a:ext uri="{FF2B5EF4-FFF2-40B4-BE49-F238E27FC236}">
                <a16:creationId xmlns:a16="http://schemas.microsoft.com/office/drawing/2014/main" id="{E9534572-7320-D143-9602-61AB4C0775E2}"/>
              </a:ext>
            </a:extLst>
          </p:cNvPr>
          <p:cNvSpPr>
            <a:spLocks noGrp="1"/>
          </p:cNvSpPr>
          <p:nvPr>
            <p:ph type="sldNum" sz="quarter" idx="12"/>
          </p:nvPr>
        </p:nvSpPr>
        <p:spPr>
          <a:xfrm>
            <a:off x="816864" y="6356350"/>
            <a:ext cx="1723136" cy="365760"/>
          </a:xfrm>
        </p:spPr>
        <p:txBody>
          <a:bodyPr>
            <a:normAutofit/>
          </a:bodyPr>
          <a:lstStyle/>
          <a:p>
            <a:pPr>
              <a:lnSpc>
                <a:spcPct val="90000"/>
              </a:lnSpc>
              <a:spcAft>
                <a:spcPts val="600"/>
              </a:spcAft>
            </a:pPr>
            <a:fld id="{86E00D81-A243-204E-9897-44BD133A87DB}" type="slidenum">
              <a:rPr lang="en-US" smtClean="0"/>
              <a:pPr>
                <a:lnSpc>
                  <a:spcPct val="90000"/>
                </a:lnSpc>
                <a:spcAft>
                  <a:spcPts val="600"/>
                </a:spcAft>
              </a:pPr>
              <a:t>9</a:t>
            </a:fld>
            <a:endParaRPr lang="en-US"/>
          </a:p>
        </p:txBody>
      </p:sp>
    </p:spTree>
    <p:extLst>
      <p:ext uri="{BB962C8B-B14F-4D97-AF65-F5344CB8AC3E}">
        <p14:creationId xmlns:p14="http://schemas.microsoft.com/office/powerpoint/2010/main" val="8772185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ML Theme">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lnDef>
      <a:spPr>
        <a:ln>
          <a:solidFill>
            <a:srgbClr val="000000"/>
          </a:solidFill>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TotalTime>
  <Words>1203</Words>
  <Application>Microsoft Macintosh PowerPoint</Application>
  <PresentationFormat>Widescreen</PresentationFormat>
  <Paragraphs>130</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Candara</vt:lpstr>
      <vt:lpstr>Comic Sans MS</vt:lpstr>
      <vt:lpstr>Courier</vt:lpstr>
      <vt:lpstr>Courier New</vt:lpstr>
      <vt:lpstr>Gill Sans MT</vt:lpstr>
      <vt:lpstr>Times New Roman</vt:lpstr>
      <vt:lpstr>Wingdings</vt:lpstr>
      <vt:lpstr>Wingdings 3</vt:lpstr>
      <vt:lpstr>CML Theme</vt:lpstr>
      <vt:lpstr>CCF Tutorial</vt:lpstr>
      <vt:lpstr>What is CCF?</vt:lpstr>
      <vt:lpstr>Compilation Simulation Framework -- CCF</vt:lpstr>
      <vt:lpstr>Getting Started with CCF</vt:lpstr>
      <vt:lpstr>Getting Started with CCF (1)</vt:lpstr>
      <vt:lpstr>App Setup</vt:lpstr>
      <vt:lpstr>App Setup – CGRA_config.csv</vt:lpstr>
      <vt:lpstr>Compiling the app</vt:lpstr>
      <vt:lpstr>LLVM – Converting loop to DFG. </vt:lpstr>
      <vt:lpstr>Mapping the DFG onto the CGRA</vt:lpstr>
      <vt:lpstr>Mapping</vt:lpstr>
      <vt:lpstr>Instruction Generation</vt:lpstr>
      <vt:lpstr>Gem5 -- AtomicCGRA</vt:lpstr>
      <vt:lpstr>Executing the benchmark</vt:lpstr>
      <vt:lpstr>Output file</vt:lpstr>
      <vt:lpstr>Understanding LLVM</vt:lpstr>
      <vt:lpstr>Understanding DFG</vt:lpstr>
      <vt:lpstr>Understanding AtomicCGRA – gem5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CCF Tutorial</dc:title>
  <dc:creator>Mahesh Balasubramanian (Student)</dc:creator>
  <cp:lastModifiedBy>Mahesh Balasubramanian (Student)</cp:lastModifiedBy>
  <cp:revision>11</cp:revision>
  <dcterms:created xsi:type="dcterms:W3CDTF">2021-09-15T01:21:51Z</dcterms:created>
  <dcterms:modified xsi:type="dcterms:W3CDTF">2021-09-15T01:52:44Z</dcterms:modified>
</cp:coreProperties>
</file>