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5" r:id="rId10"/>
    <p:sldId id="259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BC8"/>
    <a:srgbClr val="89C064"/>
    <a:srgbClr val="D5BF81"/>
    <a:srgbClr val="332B1E"/>
    <a:srgbClr val="F4F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6" autoAdjust="0"/>
    <p:restoredTop sz="94660"/>
  </p:normalViewPr>
  <p:slideViewPr>
    <p:cSldViewPr snapToGrid="0">
      <p:cViewPr varScale="1">
        <p:scale>
          <a:sx n="83" d="100"/>
          <a:sy n="83" d="100"/>
        </p:scale>
        <p:origin x="5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A400-DF5F-4FB6-B0A9-1796D738F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D51D2-159C-4E25-A8E2-28E389545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D47E8-5C89-42B7-A8A4-02B8C88D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EFDDF-6582-4704-952F-12D19284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80BCE-4481-43D8-AF9A-F011A9A49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94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1C61-D3D7-4FDD-AC32-D5B5D093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EFD77-48A8-4A18-B14A-389E7259B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31298-1429-4830-8A45-1B500B97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CF374-CA88-4593-9597-086F9D05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5A2A9-1EE2-46B4-BE8B-619FFBCD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17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9285E4-89E6-48DD-9E26-8FE0668F2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749BA-71D2-4861-B787-B4D0A2D42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85107-BE12-43D5-80A0-4EEE54FD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C3FFB-2493-4B53-AAEA-A03159585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6FDCD-324B-4624-B731-99A9FA33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02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1E95-807B-459A-81E8-4BE52A2E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75DB-96E4-466E-8393-D018BD0A5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247CF-747B-446D-9C90-1D29D9066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B7742-35E7-41DC-87F1-3C12A071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E4154-0695-456F-9DE5-AF2D1731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0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121A-6B17-4322-AF3C-357F8F87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866F2-A19C-48C2-A36F-ECA61D2A8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ABEDB-D5EF-4308-9FC5-9C708972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39B39-6646-4EAD-8216-41D826F8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B9046-0E4C-4BB2-90C7-5F90FC46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06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B8601-37B9-419F-8617-2808246C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F6A87-1FD4-4219-ADAC-C88528631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1F3F0-E3B6-4CE7-AB4B-57D1D3952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EED95-0763-422F-B6F6-E2D26B6A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EE4F5-F7EB-4DA5-9035-36E79DAD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B5807-6A58-410C-B7BF-EC9B75AF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34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D6F06-A2B8-45D2-9F34-B00E6593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60DEB-C97C-4AA5-9E9B-34A0896F1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B588B-DA4E-4F4A-B3D8-D6602FD0F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8ADAF-7135-4B73-AC70-BF78971F1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628208-8D22-4AD6-BCC5-B9FC43AFF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6DC09F-8F8F-42C1-A010-B0C243269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8808BD-588C-4100-918A-160CD162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D3344-8E53-4A1C-9503-92F8ED18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4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C16A-6728-43EE-A6B5-892AAC4C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8A95B-F5FE-45F6-BB68-4C30ED27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D2CC0-DECA-488A-B0E6-661837DA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FAD99-E564-4726-814B-B2B5856B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10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916265-BD63-4EE9-8CD8-5E90E175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1A28C-B37E-4C26-86FE-EF1D622C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942F3-B719-45FC-A077-F070BABD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2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E415-710D-4E3D-B256-1B149AC68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52DAF-A256-4C5E-B702-C440BA34F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834B2-219F-4418-8E67-987A73A01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54DE7-55DE-4EC2-8D6B-AEE23DA1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6259-8148-4236-A4FA-202E6367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29253-AA11-4021-97A0-79F1A0EE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12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3CBC5-E4B6-45DC-A6D3-24BAE1CD9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2902F1-7AE8-4B55-900A-2C0FAA288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B02B4-B5A3-43EF-A54E-BB1D72AF0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1C00-DB6D-4F2F-8EDE-7EB5E640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6638A-B841-46BF-92D4-8E38D270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55FF0-C9C5-4B9C-9B3A-70AA5CDF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73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D2B0D-FA07-4BB1-9AEB-37381AB6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2F5D5-1488-4368-889D-A0B526872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1507A-D7CE-4B2F-BFF3-C92A33116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4B26B-114C-497F-A86C-73F3D6BC3B36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D47A4-BE9F-4FDC-9084-0B8746EAD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D53A1-C44D-4151-AD80-927EB3457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70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One Rounded and One Snipped 3">
            <a:extLst>
              <a:ext uri="{FF2B5EF4-FFF2-40B4-BE49-F238E27FC236}">
                <a16:creationId xmlns:a16="http://schemas.microsoft.com/office/drawing/2014/main" id="{FB7DE9B1-538C-4BA7-B02B-3A1925302C5C}"/>
              </a:ext>
            </a:extLst>
          </p:cNvPr>
          <p:cNvSpPr/>
          <p:nvPr/>
        </p:nvSpPr>
        <p:spPr>
          <a:xfrm>
            <a:off x="341790" y="199748"/>
            <a:ext cx="11683014" cy="6458504"/>
          </a:xfrm>
          <a:prstGeom prst="snipRoundRect">
            <a:avLst>
              <a:gd name="adj1" fmla="val 10069"/>
              <a:gd name="adj2" fmla="val 22853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B8731A-A4E7-41A6-873F-2D0FFE34660D}"/>
              </a:ext>
            </a:extLst>
          </p:cNvPr>
          <p:cNvSpPr/>
          <p:nvPr/>
        </p:nvSpPr>
        <p:spPr>
          <a:xfrm>
            <a:off x="-1" y="2432482"/>
            <a:ext cx="8291745" cy="131389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36778-F8E4-491E-B307-67554830A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96" y="2622865"/>
            <a:ext cx="9144000" cy="100646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samiq Sans" panose="02000603000000000000" pitchFamily="2" charset="-52"/>
              </a:rPr>
              <a:t>Linked Lists</a:t>
            </a:r>
            <a:endParaRPr lang="en-GB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lsamiq Sans" panose="02000603000000000000" pitchFamily="2" charset="-52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39495CA-27BD-472B-9DF9-5DCB21CF9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022" y="1095259"/>
            <a:ext cx="3988340" cy="398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94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480"/>
    </mc:Choice>
    <mc:Fallback xmlns="">
      <p:transition advClick="0" advTm="548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One Rounded and One Snipped 3">
            <a:extLst>
              <a:ext uri="{FF2B5EF4-FFF2-40B4-BE49-F238E27FC236}">
                <a16:creationId xmlns:a16="http://schemas.microsoft.com/office/drawing/2014/main" id="{FB7DE9B1-538C-4BA7-B02B-3A1925302C5C}"/>
              </a:ext>
            </a:extLst>
          </p:cNvPr>
          <p:cNvSpPr/>
          <p:nvPr/>
        </p:nvSpPr>
        <p:spPr>
          <a:xfrm>
            <a:off x="347709" y="199748"/>
            <a:ext cx="11683014" cy="6458504"/>
          </a:xfrm>
          <a:prstGeom prst="snipRoundRect">
            <a:avLst>
              <a:gd name="adj1" fmla="val 10069"/>
              <a:gd name="adj2" fmla="val 22853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E3EEAB9-2C46-4051-8F76-6C9473F32338}"/>
              </a:ext>
            </a:extLst>
          </p:cNvPr>
          <p:cNvSpPr/>
          <p:nvPr/>
        </p:nvSpPr>
        <p:spPr>
          <a:xfrm>
            <a:off x="997344" y="2344366"/>
            <a:ext cx="4721559" cy="60143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B8731A-A4E7-41A6-873F-2D0FFE34660D}"/>
              </a:ext>
            </a:extLst>
          </p:cNvPr>
          <p:cNvSpPr/>
          <p:nvPr/>
        </p:nvSpPr>
        <p:spPr>
          <a:xfrm>
            <a:off x="-1" y="470807"/>
            <a:ext cx="8291745" cy="131389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36778-F8E4-491E-B307-67554830A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6771" y="490143"/>
            <a:ext cx="7968633" cy="100646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samiq Sans" panose="02000603000000000000" pitchFamily="2" charset="-52"/>
              </a:rPr>
              <a:t>Our team</a:t>
            </a:r>
            <a:endParaRPr lang="en-GB" sz="44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lsamiq Sans" panose="02000603000000000000" pitchFamily="2" charset="-52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D238971-C911-4FE0-9A8A-FCEBD4907863}"/>
              </a:ext>
            </a:extLst>
          </p:cNvPr>
          <p:cNvSpPr/>
          <p:nvPr/>
        </p:nvSpPr>
        <p:spPr>
          <a:xfrm>
            <a:off x="997344" y="3128284"/>
            <a:ext cx="4721559" cy="60143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AB898-1CCE-4195-B48A-34CB462B0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507" y="2451369"/>
            <a:ext cx="5846310" cy="1188963"/>
          </a:xfrm>
        </p:spPr>
        <p:txBody>
          <a:bodyPr>
            <a:normAutofit/>
          </a:bodyPr>
          <a:lstStyle/>
          <a:p>
            <a:pPr algn="l"/>
            <a:r>
              <a:rPr lang="en-US" sz="2000" i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Scrum Trainer – </a:t>
            </a:r>
            <a:r>
              <a:rPr lang="en-US" sz="2000" i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Marieta</a:t>
            </a:r>
            <a:r>
              <a:rPr lang="en-US" sz="2000" i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lang="en-US" sz="2000" i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Stoycheva</a:t>
            </a:r>
            <a:r>
              <a:rPr lang="en-US" sz="2000" i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 10G</a:t>
            </a:r>
            <a:endParaRPr lang="en-GB" sz="2000" i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90A596-DA2B-4D42-A09A-40CA9669D726}"/>
              </a:ext>
            </a:extLst>
          </p:cNvPr>
          <p:cNvSpPr txBox="1">
            <a:spLocks/>
          </p:cNvSpPr>
          <p:nvPr/>
        </p:nvSpPr>
        <p:spPr>
          <a:xfrm>
            <a:off x="982505" y="3262775"/>
            <a:ext cx="6653708" cy="1222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i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Front-End – Georgi </a:t>
            </a:r>
            <a:r>
              <a:rPr lang="en-US" sz="2000" i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Hrisimov</a:t>
            </a:r>
            <a:r>
              <a:rPr lang="en-US" sz="2000" i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 10V</a:t>
            </a:r>
            <a:endParaRPr lang="en-GB" sz="2000" i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1CF1469-A48D-4F90-B058-442F01DBB4B6}"/>
              </a:ext>
            </a:extLst>
          </p:cNvPr>
          <p:cNvSpPr/>
          <p:nvPr/>
        </p:nvSpPr>
        <p:spPr>
          <a:xfrm>
            <a:off x="997344" y="3911391"/>
            <a:ext cx="4721559" cy="60143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1253587-82DC-421E-91B7-344AD3F458C0}"/>
              </a:ext>
            </a:extLst>
          </p:cNvPr>
          <p:cNvSpPr/>
          <p:nvPr/>
        </p:nvSpPr>
        <p:spPr>
          <a:xfrm>
            <a:off x="997344" y="4746309"/>
            <a:ext cx="4721559" cy="60143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38208C9-47ED-4D58-AD14-402F167270BD}"/>
              </a:ext>
            </a:extLst>
          </p:cNvPr>
          <p:cNvSpPr txBox="1">
            <a:spLocks/>
          </p:cNvSpPr>
          <p:nvPr/>
        </p:nvSpPr>
        <p:spPr>
          <a:xfrm>
            <a:off x="997344" y="4017063"/>
            <a:ext cx="4245863" cy="662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i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Back-End – </a:t>
            </a:r>
            <a:r>
              <a:rPr lang="en-US" sz="2000" i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Egor</a:t>
            </a:r>
            <a:r>
              <a:rPr lang="en-US" sz="2000" i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 Semenov 10A</a:t>
            </a:r>
            <a:endParaRPr lang="en-GB" sz="2000" i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2FF1E34B-520D-48F4-ACBE-FF6193454CB0}"/>
              </a:ext>
            </a:extLst>
          </p:cNvPr>
          <p:cNvSpPr txBox="1">
            <a:spLocks/>
          </p:cNvSpPr>
          <p:nvPr/>
        </p:nvSpPr>
        <p:spPr>
          <a:xfrm>
            <a:off x="982505" y="4880094"/>
            <a:ext cx="489810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i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QA – </a:t>
            </a:r>
            <a:r>
              <a:rPr lang="en-US" sz="2000" i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Yoan</a:t>
            </a:r>
            <a:r>
              <a:rPr lang="en-US" sz="2000" i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 Tanev 10B</a:t>
            </a:r>
            <a:endParaRPr lang="en-GB" sz="2000" i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FEDB4CF-BB17-4551-B217-748F63273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464" y="-670952"/>
            <a:ext cx="3688404" cy="368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B46C9E9-FD80-4004-9260-22C2CAD39CCA}"/>
              </a:ext>
            </a:extLst>
          </p:cNvPr>
          <p:cNvCxnSpPr>
            <a:cxnSpLocks/>
          </p:cNvCxnSpPr>
          <p:nvPr/>
        </p:nvCxnSpPr>
        <p:spPr>
          <a:xfrm>
            <a:off x="729574" y="1784702"/>
            <a:ext cx="0" cy="394130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355F43D-D9E0-40AF-89D0-08591FAE679E}"/>
              </a:ext>
            </a:extLst>
          </p:cNvPr>
          <p:cNvCxnSpPr/>
          <p:nvPr/>
        </p:nvCxnSpPr>
        <p:spPr>
          <a:xfrm>
            <a:off x="-1" y="2110902"/>
            <a:ext cx="6828818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548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8300">
        <p159:morph option="byObject"/>
      </p:transition>
    </mc:Choice>
    <mc:Fallback xmlns="">
      <p:transition spd="slow" advClick="0" advTm="183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Top Corners One Rounded and One Snipped 11">
            <a:extLst>
              <a:ext uri="{FF2B5EF4-FFF2-40B4-BE49-F238E27FC236}">
                <a16:creationId xmlns:a16="http://schemas.microsoft.com/office/drawing/2014/main" id="{E6958175-012D-46C7-A573-0B0ED1BABCB0}"/>
              </a:ext>
            </a:extLst>
          </p:cNvPr>
          <p:cNvSpPr/>
          <p:nvPr/>
        </p:nvSpPr>
        <p:spPr>
          <a:xfrm>
            <a:off x="392098" y="199748"/>
            <a:ext cx="11683014" cy="6458504"/>
          </a:xfrm>
          <a:prstGeom prst="snipRoundRect">
            <a:avLst>
              <a:gd name="adj1" fmla="val 10069"/>
              <a:gd name="adj2" fmla="val 22853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EE3DE7-DEC5-4EC1-BE97-B6FEDBE55D05}"/>
              </a:ext>
            </a:extLst>
          </p:cNvPr>
          <p:cNvSpPr/>
          <p:nvPr/>
        </p:nvSpPr>
        <p:spPr>
          <a:xfrm>
            <a:off x="-10236" y="452794"/>
            <a:ext cx="8291745" cy="131389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E237F-27A0-4691-9DD5-1A0ABE56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0838" y="4640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samiq Sans" panose="02000603000000000000" pitchFamily="2" charset="-52"/>
                <a:ea typeface="DengXian"/>
                <a:cs typeface="Aharoni" panose="02010803020104030203" pitchFamily="2" charset="-79"/>
              </a:rPr>
              <a:t>Stages of realization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lsamiq Sans" panose="02000603000000000000" pitchFamily="2" charset="-52"/>
              <a:cs typeface="Aharoni" panose="02010803020104030203" pitchFamily="2" charset="-79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EE4726-2B9E-45FD-ACD1-4D78459FF1FA}"/>
              </a:ext>
            </a:extLst>
          </p:cNvPr>
          <p:cNvSpPr/>
          <p:nvPr/>
        </p:nvSpPr>
        <p:spPr>
          <a:xfrm>
            <a:off x="1100242" y="2200435"/>
            <a:ext cx="3538490" cy="367740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D0CB2-52B1-41EF-A1EC-C177D948C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880" y="4555783"/>
            <a:ext cx="3538491" cy="74002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400" dirty="0">
                <a:latin typeface="Balsamiq Sans" panose="02000603000000000000" pitchFamily="2" charset="-52"/>
              </a:rPr>
              <a:t>FIRST STAGE – </a:t>
            </a:r>
          </a:p>
          <a:p>
            <a:pPr marL="0" indent="0" algn="ctr">
              <a:buNone/>
            </a:pPr>
            <a:r>
              <a:rPr lang="en-US" sz="2400" dirty="0">
                <a:latin typeface="Balsamiq Sans" panose="02000603000000000000" pitchFamily="2" charset="-52"/>
              </a:rPr>
              <a:t>PLANNING</a:t>
            </a:r>
            <a:endParaRPr lang="bg-BG" sz="2400" dirty="0">
              <a:latin typeface="Balsamiq Sans" panose="02000603000000000000" pitchFamily="2" charset="-52"/>
            </a:endParaRPr>
          </a:p>
        </p:txBody>
      </p:sp>
      <p:sp>
        <p:nvSpPr>
          <p:cNvPr id="10" name="Flowchart: Stored Data 9">
            <a:extLst>
              <a:ext uri="{FF2B5EF4-FFF2-40B4-BE49-F238E27FC236}">
                <a16:creationId xmlns:a16="http://schemas.microsoft.com/office/drawing/2014/main" id="{1B699E61-574B-4459-8615-A6CFFDBDD20C}"/>
              </a:ext>
            </a:extLst>
          </p:cNvPr>
          <p:cNvSpPr/>
          <p:nvPr/>
        </p:nvSpPr>
        <p:spPr>
          <a:xfrm>
            <a:off x="3793787" y="2762511"/>
            <a:ext cx="5175115" cy="2536756"/>
          </a:xfrm>
          <a:prstGeom prst="flowChartOnlineStorag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700A69-940C-41DF-B490-8933C97D06F3}"/>
              </a:ext>
            </a:extLst>
          </p:cNvPr>
          <p:cNvSpPr txBox="1"/>
          <p:nvPr/>
        </p:nvSpPr>
        <p:spPr>
          <a:xfrm>
            <a:off x="3128316" y="4349558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defRPr cap="all"/>
            </a:pPr>
            <a:r>
              <a:rPr lang="en-US" sz="2400" dirty="0">
                <a:solidFill>
                  <a:schemeClr val="bg1"/>
                </a:solidFill>
                <a:latin typeface="Balsamiq Sans" panose="02000603000000000000" pitchFamily="2" charset="-52"/>
              </a:rPr>
              <a:t>Second stage – </a:t>
            </a:r>
          </a:p>
          <a:p>
            <a:pPr lvl="0" algn="ctr">
              <a:lnSpc>
                <a:spcPct val="100000"/>
              </a:lnSpc>
              <a:defRPr cap="all"/>
            </a:pPr>
            <a:r>
              <a:rPr lang="en-US" sz="2400" dirty="0">
                <a:solidFill>
                  <a:schemeClr val="bg1"/>
                </a:solidFill>
                <a:latin typeface="Balsamiq Sans" panose="02000603000000000000" pitchFamily="2" charset="-52"/>
              </a:rPr>
              <a:t>realization</a:t>
            </a:r>
            <a:endParaRPr lang="bg-BG" sz="2400" dirty="0">
              <a:solidFill>
                <a:schemeClr val="bg1"/>
              </a:solidFill>
              <a:latin typeface="Balsamiq Sans" panose="02000603000000000000" pitchFamily="2" charset="-5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8B12E5B-85C2-4A72-8365-2B5889AEA0C6}"/>
              </a:ext>
            </a:extLst>
          </p:cNvPr>
          <p:cNvSpPr/>
          <p:nvPr/>
        </p:nvSpPr>
        <p:spPr>
          <a:xfrm>
            <a:off x="7437025" y="2065912"/>
            <a:ext cx="3538490" cy="380222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90D90-4952-4C66-A654-593EF50BC105}"/>
              </a:ext>
            </a:extLst>
          </p:cNvPr>
          <p:cNvSpPr txBox="1"/>
          <p:nvPr/>
        </p:nvSpPr>
        <p:spPr>
          <a:xfrm>
            <a:off x="6233605" y="4403322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defRPr cap="all"/>
            </a:pPr>
            <a:r>
              <a:rPr lang="en-US" sz="2400" dirty="0">
                <a:latin typeface="Balsamiq Sans" panose="02000603000000000000" pitchFamily="2" charset="-52"/>
              </a:rPr>
              <a:t>Third stage – </a:t>
            </a:r>
          </a:p>
          <a:p>
            <a:pPr lvl="0" algn="ctr">
              <a:lnSpc>
                <a:spcPct val="100000"/>
              </a:lnSpc>
              <a:defRPr cap="all"/>
            </a:pPr>
            <a:r>
              <a:rPr lang="en-US" sz="2400" dirty="0">
                <a:latin typeface="Balsamiq Sans" panose="02000603000000000000" pitchFamily="2" charset="-52"/>
              </a:rPr>
              <a:t>presentation</a:t>
            </a:r>
            <a:endParaRPr lang="bg-BG" sz="2400" dirty="0">
              <a:latin typeface="Balsamiq Sans" panose="02000603000000000000" pitchFamily="2" charset="-52"/>
            </a:endParaRPr>
          </a:p>
        </p:txBody>
      </p:sp>
      <p:pic>
        <p:nvPicPr>
          <p:cNvPr id="11" name="Graphic 10" descr="Blueprint with solid fill">
            <a:extLst>
              <a:ext uri="{FF2B5EF4-FFF2-40B4-BE49-F238E27FC236}">
                <a16:creationId xmlns:a16="http://schemas.microsoft.com/office/drawing/2014/main" id="{823FD8AB-1C0B-45BA-B79E-DA0A20325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2874" y="2417904"/>
            <a:ext cx="2022629" cy="2022629"/>
          </a:xfrm>
          <a:prstGeom prst="rect">
            <a:avLst/>
          </a:prstGeom>
        </p:spPr>
      </p:pic>
      <p:pic>
        <p:nvPicPr>
          <p:cNvPr id="13" name="Graphic 12" descr="Clipboard Checked with solid fill">
            <a:extLst>
              <a:ext uri="{FF2B5EF4-FFF2-40B4-BE49-F238E27FC236}">
                <a16:creationId xmlns:a16="http://schemas.microsoft.com/office/drawing/2014/main" id="{37414862-B934-4BB8-B6B7-9C8C3FAC7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5789" y="2780378"/>
            <a:ext cx="1443531" cy="1443531"/>
          </a:xfrm>
          <a:prstGeom prst="rect">
            <a:avLst/>
          </a:prstGeom>
        </p:spPr>
      </p:pic>
      <p:pic>
        <p:nvPicPr>
          <p:cNvPr id="15" name="Graphic 14" descr="Classroom with solid fill">
            <a:extLst>
              <a:ext uri="{FF2B5EF4-FFF2-40B4-BE49-F238E27FC236}">
                <a16:creationId xmlns:a16="http://schemas.microsoft.com/office/drawing/2014/main" id="{F6FC93AB-A66A-49C0-B243-EEDD443828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90840" y="2373133"/>
            <a:ext cx="2030860" cy="203086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B43F5BF-E5C7-47E3-8A2C-A1D0017AE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102" y="-560159"/>
            <a:ext cx="3188815" cy="318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439066"/>
      </p:ext>
    </p:extLst>
  </p:cSld>
  <p:clrMapOvr>
    <a:masterClrMapping/>
  </p:clrMapOvr>
  <p:transition spd="slow" advClick="0" advTm="2573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Top Corners One Rounded and One Snipped 16">
            <a:extLst>
              <a:ext uri="{FF2B5EF4-FFF2-40B4-BE49-F238E27FC236}">
                <a16:creationId xmlns:a16="http://schemas.microsoft.com/office/drawing/2014/main" id="{C07C20AA-FAE4-4E81-90DE-9FDBFB633BC5}"/>
              </a:ext>
            </a:extLst>
          </p:cNvPr>
          <p:cNvSpPr/>
          <p:nvPr/>
        </p:nvSpPr>
        <p:spPr>
          <a:xfrm>
            <a:off x="347709" y="199748"/>
            <a:ext cx="11683014" cy="6458504"/>
          </a:xfrm>
          <a:prstGeom prst="snipRoundRect">
            <a:avLst>
              <a:gd name="adj1" fmla="val 10069"/>
              <a:gd name="adj2" fmla="val 22853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94A2869-177B-405F-8166-26512CF0557C}"/>
              </a:ext>
            </a:extLst>
          </p:cNvPr>
          <p:cNvSpPr/>
          <p:nvPr/>
        </p:nvSpPr>
        <p:spPr>
          <a:xfrm>
            <a:off x="3627875" y="4490653"/>
            <a:ext cx="2047394" cy="193199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007398-4196-41A5-A65C-4506CD89D208}"/>
              </a:ext>
            </a:extLst>
          </p:cNvPr>
          <p:cNvSpPr/>
          <p:nvPr/>
        </p:nvSpPr>
        <p:spPr>
          <a:xfrm>
            <a:off x="7341833" y="2556770"/>
            <a:ext cx="4850167" cy="142485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85AC4E2-E77D-4C4C-8521-7173B230D021}"/>
              </a:ext>
            </a:extLst>
          </p:cNvPr>
          <p:cNvSpPr/>
          <p:nvPr/>
        </p:nvSpPr>
        <p:spPr>
          <a:xfrm>
            <a:off x="1624614" y="2380447"/>
            <a:ext cx="2442784" cy="240837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27C74-74C5-444B-94D6-1E5D2AE2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1227" y="2656064"/>
            <a:ext cx="4850167" cy="132556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samiq Sans" panose="02000603000000000000" pitchFamily="2" charset="-52"/>
                <a:cs typeface="Aharoni" panose="02010803020104030203" pitchFamily="2" charset="-79"/>
              </a:rPr>
              <a:t>Programs we used</a:t>
            </a:r>
            <a:endParaRPr lang="en-GB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lsamiq Sans" panose="02000603000000000000" pitchFamily="2" charset="-52"/>
              <a:cs typeface="Aharoni" panose="02010803020104030203" pitchFamily="2" charset="-79"/>
            </a:endParaRPr>
          </a:p>
        </p:txBody>
      </p:sp>
      <p:pic>
        <p:nvPicPr>
          <p:cNvPr id="9" name="Picture 16" descr="Icon&#10;&#10;Description automatically generated">
            <a:extLst>
              <a:ext uri="{FF2B5EF4-FFF2-40B4-BE49-F238E27FC236}">
                <a16:creationId xmlns:a16="http://schemas.microsoft.com/office/drawing/2014/main" id="{4BFAA83F-6A8A-4CD1-8D7D-B64B7E3F2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" b="6"/>
          <a:stretch/>
        </p:blipFill>
        <p:spPr>
          <a:xfrm>
            <a:off x="1733455" y="2448796"/>
            <a:ext cx="2241017" cy="2241017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</p:spPr>
      </p:pic>
      <p:pic>
        <p:nvPicPr>
          <p:cNvPr id="8" name="Картина 5">
            <a:extLst>
              <a:ext uri="{FF2B5EF4-FFF2-40B4-BE49-F238E27FC236}">
                <a16:creationId xmlns:a16="http://schemas.microsoft.com/office/drawing/2014/main" id="{EA120473-9E9A-4228-8C3E-E340A8D199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17" r="1" b="8783"/>
          <a:stretch/>
        </p:blipFill>
        <p:spPr>
          <a:xfrm>
            <a:off x="20" y="10"/>
            <a:ext cx="2910344" cy="2473813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9ED4EC4A-A8B1-4254-AA95-05C8B978243D}"/>
              </a:ext>
            </a:extLst>
          </p:cNvPr>
          <p:cNvSpPr/>
          <p:nvPr/>
        </p:nvSpPr>
        <p:spPr>
          <a:xfrm>
            <a:off x="-65535" y="4482006"/>
            <a:ext cx="2639192" cy="25472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4F6D0D7B-58F2-4D4D-BA3D-72A2F826C8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02" b="6771"/>
          <a:stretch/>
        </p:blipFill>
        <p:spPr>
          <a:xfrm>
            <a:off x="2" y="4788816"/>
            <a:ext cx="2381860" cy="2072873"/>
          </a:xfrm>
          <a:custGeom>
            <a:avLst/>
            <a:gdLst/>
            <a:ahLst/>
            <a:cxnLst/>
            <a:rect l="l" t="t" r="r" b="b"/>
            <a:pathLst>
              <a:path w="3050387" h="2654675">
                <a:moveTo>
                  <a:pt x="1360112" y="0"/>
                </a:moveTo>
                <a:cubicBezTo>
                  <a:pt x="2293625" y="0"/>
                  <a:pt x="3050387" y="756762"/>
                  <a:pt x="3050387" y="1690275"/>
                </a:cubicBezTo>
                <a:cubicBezTo>
                  <a:pt x="3050387" y="2040343"/>
                  <a:pt x="2943967" y="2365554"/>
                  <a:pt x="2761715" y="2635324"/>
                </a:cubicBezTo>
                <a:lnTo>
                  <a:pt x="2747244" y="2654675"/>
                </a:lnTo>
                <a:lnTo>
                  <a:pt x="0" y="2654675"/>
                </a:lnTo>
                <a:lnTo>
                  <a:pt x="0" y="689742"/>
                </a:lnTo>
                <a:lnTo>
                  <a:pt x="55814" y="615103"/>
                </a:lnTo>
                <a:cubicBezTo>
                  <a:pt x="365835" y="239445"/>
                  <a:pt x="835011" y="0"/>
                  <a:pt x="1360112" y="0"/>
                </a:cubicBez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BE1281-A608-4DEA-8316-7B7E60966DCC}"/>
              </a:ext>
            </a:extLst>
          </p:cNvPr>
          <p:cNvCxnSpPr/>
          <p:nvPr/>
        </p:nvCxnSpPr>
        <p:spPr>
          <a:xfrm>
            <a:off x="6862438" y="832281"/>
            <a:ext cx="0" cy="5193437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07702D7-DAF8-4424-BAA2-C3297ACF3FCA}"/>
              </a:ext>
            </a:extLst>
          </p:cNvPr>
          <p:cNvSpPr/>
          <p:nvPr/>
        </p:nvSpPr>
        <p:spPr>
          <a:xfrm>
            <a:off x="4305866" y="2226956"/>
            <a:ext cx="2047394" cy="193199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EDE7880-3E70-4820-B2B4-534E08CA5A20}"/>
              </a:ext>
            </a:extLst>
          </p:cNvPr>
          <p:cNvSpPr/>
          <p:nvPr/>
        </p:nvSpPr>
        <p:spPr>
          <a:xfrm>
            <a:off x="3617494" y="91516"/>
            <a:ext cx="2047394" cy="193199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4" descr="GitHub logo PNG">
            <a:extLst>
              <a:ext uri="{FF2B5EF4-FFF2-40B4-BE49-F238E27FC236}">
                <a16:creationId xmlns:a16="http://schemas.microsoft.com/office/drawing/2014/main" id="{14DE03DC-8AF1-40BF-BF16-035034572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386" y="2263617"/>
            <a:ext cx="2102527" cy="208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icrosoft Visual C++ - Wikipedia">
            <a:extLst>
              <a:ext uri="{FF2B5EF4-FFF2-40B4-BE49-F238E27FC236}">
                <a16:creationId xmlns:a16="http://schemas.microsoft.com/office/drawing/2014/main" id="{CAD5C495-3F03-4ABD-9106-B349C930E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054" y="265437"/>
            <a:ext cx="1486509" cy="148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649FAEA6-1563-41FB-9A12-CC13566B6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989" y="1884327"/>
            <a:ext cx="2769742" cy="276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Adobe Photoshop CC Circle Logo Vector (.AI) Free Download">
            <a:extLst>
              <a:ext uri="{FF2B5EF4-FFF2-40B4-BE49-F238E27FC236}">
                <a16:creationId xmlns:a16="http://schemas.microsoft.com/office/drawing/2014/main" id="{58A89815-B52C-42C3-9EC0-10D45407F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906" y="4629495"/>
            <a:ext cx="1710153" cy="171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729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520">
        <p159:morph option="byObject"/>
      </p:transition>
    </mc:Choice>
    <mc:Fallback xmlns="">
      <p:transition spd="slow" advClick="0" advTm="3052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Top Corners One Rounded and One Snipped 11">
            <a:extLst>
              <a:ext uri="{FF2B5EF4-FFF2-40B4-BE49-F238E27FC236}">
                <a16:creationId xmlns:a16="http://schemas.microsoft.com/office/drawing/2014/main" id="{E6958175-012D-46C7-A573-0B0ED1BABCB0}"/>
              </a:ext>
            </a:extLst>
          </p:cNvPr>
          <p:cNvSpPr/>
          <p:nvPr/>
        </p:nvSpPr>
        <p:spPr>
          <a:xfrm>
            <a:off x="436487" y="199748"/>
            <a:ext cx="11683014" cy="6458504"/>
          </a:xfrm>
          <a:prstGeom prst="snipRoundRect">
            <a:avLst>
              <a:gd name="adj1" fmla="val 10069"/>
              <a:gd name="adj2" fmla="val 22853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35DF7F-45CC-4F1A-BFFC-AF23A857922B}"/>
              </a:ext>
            </a:extLst>
          </p:cNvPr>
          <p:cNvSpPr/>
          <p:nvPr/>
        </p:nvSpPr>
        <p:spPr>
          <a:xfrm>
            <a:off x="0" y="349152"/>
            <a:ext cx="8291745" cy="13138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2F3503-5F0B-40C8-8061-FA4DD90B99D7}"/>
              </a:ext>
            </a:extLst>
          </p:cNvPr>
          <p:cNvSpPr/>
          <p:nvPr/>
        </p:nvSpPr>
        <p:spPr>
          <a:xfrm>
            <a:off x="761909" y="2504396"/>
            <a:ext cx="10668182" cy="318881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EE3DE7-DEC5-4EC1-BE97-B6FEDBE55D05}"/>
              </a:ext>
            </a:extLst>
          </p:cNvPr>
          <p:cNvSpPr/>
          <p:nvPr/>
        </p:nvSpPr>
        <p:spPr>
          <a:xfrm>
            <a:off x="0" y="343441"/>
            <a:ext cx="8291745" cy="131389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E237F-27A0-4691-9DD5-1A0ABE56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22" y="350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samiq Sans" panose="02000603000000000000" pitchFamily="2" charset="-52"/>
                <a:ea typeface="DengXian"/>
                <a:cs typeface="Aharoni" panose="02010803020104030203" pitchFamily="2" charset="-79"/>
              </a:rPr>
              <a:t>Our goal</a:t>
            </a:r>
            <a:endParaRPr lang="en-GB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lsamiq Sans" panose="02000603000000000000" pitchFamily="2" charset="-52"/>
              <a:cs typeface="Aharoni" panose="02010803020104030203" pitchFamily="2" charset="-79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02C3E89-F1BC-482B-8932-77E799B01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874" y="-295455"/>
            <a:ext cx="2769742" cy="276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screenshot">
            <a:extLst>
              <a:ext uri="{FF2B5EF4-FFF2-40B4-BE49-F238E27FC236}">
                <a16:creationId xmlns:a16="http://schemas.microsoft.com/office/drawing/2014/main" id="{A9D4584E-0B06-47CF-B6AB-E8D649B06A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606800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6FEEC2-4541-4521-B26E-EFFFE37F3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113" y="2041236"/>
            <a:ext cx="7738924" cy="44665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89188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6120">
        <p159:morph option="byObject"/>
      </p:transition>
    </mc:Choice>
    <mc:Fallback xmlns="">
      <p:transition spd="slow" advClick="0" advTm="3612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Top Corners One Rounded and One Snipped 11">
            <a:extLst>
              <a:ext uri="{FF2B5EF4-FFF2-40B4-BE49-F238E27FC236}">
                <a16:creationId xmlns:a16="http://schemas.microsoft.com/office/drawing/2014/main" id="{E6958175-012D-46C7-A573-0B0ED1BABCB0}"/>
              </a:ext>
            </a:extLst>
          </p:cNvPr>
          <p:cNvSpPr/>
          <p:nvPr/>
        </p:nvSpPr>
        <p:spPr>
          <a:xfrm>
            <a:off x="436487" y="151110"/>
            <a:ext cx="11683014" cy="6458504"/>
          </a:xfrm>
          <a:prstGeom prst="snipRoundRect">
            <a:avLst>
              <a:gd name="adj1" fmla="val 10069"/>
              <a:gd name="adj2" fmla="val 22853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EE3DE7-DEC5-4EC1-BE97-B6FEDBE55D05}"/>
              </a:ext>
            </a:extLst>
          </p:cNvPr>
          <p:cNvSpPr/>
          <p:nvPr/>
        </p:nvSpPr>
        <p:spPr>
          <a:xfrm>
            <a:off x="0" y="294803"/>
            <a:ext cx="8291745" cy="131389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E237F-27A0-4691-9DD5-1A0ABE56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22" y="350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samiq Sans" panose="02000603000000000000" pitchFamily="2" charset="-52"/>
                <a:ea typeface="DengXian"/>
                <a:cs typeface="Aharoni"/>
              </a:rPr>
              <a:t>Flowchart</a:t>
            </a:r>
            <a:endParaRPr lang="en-GB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lsamiq Sans" panose="02000603000000000000" pitchFamily="2" charset="-52"/>
              <a:ea typeface="DengXian"/>
              <a:cs typeface="Aharoni" panose="02010803020104030203" pitchFamily="2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5DA47F-CAE3-4E31-B7B1-33F325AB6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208" y="1790500"/>
            <a:ext cx="5931571" cy="4446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021EA51-795F-4A64-96D1-DCADA3F81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698" y="-433121"/>
            <a:ext cx="2769742" cy="276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903154"/>
      </p:ext>
    </p:extLst>
  </p:cSld>
  <p:clrMapOvr>
    <a:masterClrMapping/>
  </p:clrMapOvr>
  <p:transition spd="slow" advClick="0" advTm="1553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One Rounded and One Snipped 5">
            <a:extLst>
              <a:ext uri="{FF2B5EF4-FFF2-40B4-BE49-F238E27FC236}">
                <a16:creationId xmlns:a16="http://schemas.microsoft.com/office/drawing/2014/main" id="{CEE076D8-1189-4F2C-80F4-2D222EA45D04}"/>
              </a:ext>
            </a:extLst>
          </p:cNvPr>
          <p:cNvSpPr/>
          <p:nvPr/>
        </p:nvSpPr>
        <p:spPr>
          <a:xfrm>
            <a:off x="436487" y="199748"/>
            <a:ext cx="11683014" cy="6458504"/>
          </a:xfrm>
          <a:prstGeom prst="snipRoundRect">
            <a:avLst>
              <a:gd name="adj1" fmla="val 10069"/>
              <a:gd name="adj2" fmla="val 22853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34884A-6414-40B8-A5F7-D3CEC7CAF513}"/>
              </a:ext>
            </a:extLst>
          </p:cNvPr>
          <p:cNvSpPr/>
          <p:nvPr/>
        </p:nvSpPr>
        <p:spPr>
          <a:xfrm>
            <a:off x="0" y="447472"/>
            <a:ext cx="8521430" cy="96303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A785E7-127B-4A83-B7E3-B1694854E879}"/>
              </a:ext>
            </a:extLst>
          </p:cNvPr>
          <p:cNvSpPr txBox="1"/>
          <p:nvPr/>
        </p:nvSpPr>
        <p:spPr>
          <a:xfrm>
            <a:off x="4226088" y="636603"/>
            <a:ext cx="6094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samiq Sans" panose="02000603000000000000" pitchFamily="2" charset="-52"/>
                <a:cs typeface="Aharoni" panose="02010803020104030203" pitchFamily="2" charset="-79"/>
              </a:rPr>
              <a:t>Functions we used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6090303-2320-4140-82AB-F27EB69D6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118" y="-369346"/>
            <a:ext cx="2769742" cy="276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068F90-BFDA-410F-AD13-BE6F674C7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42" y="1979605"/>
            <a:ext cx="4038442" cy="3649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7EDDD7-D617-44FB-BB0A-CF401CB10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070" y="3202481"/>
            <a:ext cx="7086413" cy="1852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731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82650">
        <p14:reveal/>
      </p:transition>
    </mc:Choice>
    <mc:Fallback xmlns="">
      <p:transition spd="slow" advClick="0" advTm="8265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Top Corners One Rounded and One Snipped 33">
            <a:extLst>
              <a:ext uri="{FF2B5EF4-FFF2-40B4-BE49-F238E27FC236}">
                <a16:creationId xmlns:a16="http://schemas.microsoft.com/office/drawing/2014/main" id="{059F6F12-ADDF-4A3A-AC01-EB5A7911F9C8}"/>
              </a:ext>
            </a:extLst>
          </p:cNvPr>
          <p:cNvSpPr/>
          <p:nvPr/>
        </p:nvSpPr>
        <p:spPr>
          <a:xfrm>
            <a:off x="436487" y="151110"/>
            <a:ext cx="11683014" cy="6458504"/>
          </a:xfrm>
          <a:prstGeom prst="snipRoundRect">
            <a:avLst>
              <a:gd name="adj1" fmla="val 10069"/>
              <a:gd name="adj2" fmla="val 22853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246BC4-02BE-4127-9D13-F16C1D0EE4E2}"/>
              </a:ext>
            </a:extLst>
          </p:cNvPr>
          <p:cNvSpPr/>
          <p:nvPr/>
        </p:nvSpPr>
        <p:spPr>
          <a:xfrm>
            <a:off x="1738134" y="1773079"/>
            <a:ext cx="8790783" cy="3216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CEC08-0592-47BD-AEE5-3E72334FD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134" y="2548231"/>
            <a:ext cx="8677656" cy="17465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samiq Sans" panose="02000603000000000000" pitchFamily="2" charset="-52"/>
                <a:cs typeface="Aharoni" panose="02010803020104030203" pitchFamily="2" charset="-79"/>
              </a:rPr>
              <a:t>Thank you for your attention!</a:t>
            </a:r>
          </a:p>
        </p:txBody>
      </p:sp>
      <p:pic>
        <p:nvPicPr>
          <p:cNvPr id="6" name="Graphic 5" descr="Thumbs up sign with solid fill">
            <a:extLst>
              <a:ext uri="{FF2B5EF4-FFF2-40B4-BE49-F238E27FC236}">
                <a16:creationId xmlns:a16="http://schemas.microsoft.com/office/drawing/2014/main" id="{C4501977-599D-40E0-92C0-7469790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077" y="4716876"/>
            <a:ext cx="914400" cy="91440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DCD4982-B515-4021-B7EE-1A758DEE7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919" y="610620"/>
            <a:ext cx="2769742" cy="276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64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DFA87E0EA95954FAAA043472012DDC2" ma:contentTypeVersion="14" ma:contentTypeDescription="Създаване на нов документ" ma:contentTypeScope="" ma:versionID="cb82f11138fefc57fa7c56e36c3d98cc">
  <xsd:schema xmlns:xsd="http://www.w3.org/2001/XMLSchema" xmlns:xs="http://www.w3.org/2001/XMLSchema" xmlns:p="http://schemas.microsoft.com/office/2006/metadata/properties" xmlns:ns3="d00b8f54-f3cf-445f-8972-2afa33eddbf2" xmlns:ns4="1c83ee7e-6573-437d-9db5-48e4d246fba7" targetNamespace="http://schemas.microsoft.com/office/2006/metadata/properties" ma:root="true" ma:fieldsID="7c21f1a9b3b31a27de2bca426b7906a4" ns3:_="" ns4:_="">
    <xsd:import namespace="d00b8f54-f3cf-445f-8972-2afa33eddbf2"/>
    <xsd:import namespace="1c83ee7e-6573-437d-9db5-48e4d246fb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0b8f54-f3cf-445f-8972-2afa33eddb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83ee7e-6573-437d-9db5-48e4d246fba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D178F3-3950-481E-A4F6-8C1907C995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34C007-F3E9-4272-90B8-A767B4D97D6F}">
  <ds:schemaRefs>
    <ds:schemaRef ds:uri="http://purl.org/dc/terms/"/>
    <ds:schemaRef ds:uri="http://purl.org/dc/dcmitype/"/>
    <ds:schemaRef ds:uri="http://schemas.microsoft.com/office/2006/metadata/properties"/>
    <ds:schemaRef ds:uri="1c83ee7e-6573-437d-9db5-48e4d246fba7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d00b8f54-f3cf-445f-8972-2afa33eddbf2"/>
  </ds:schemaRefs>
</ds:datastoreItem>
</file>

<file path=customXml/itemProps3.xml><?xml version="1.0" encoding="utf-8"?>
<ds:datastoreItem xmlns:ds="http://schemas.openxmlformats.org/officeDocument/2006/customXml" ds:itemID="{CA52AADA-3ACA-436C-9DBA-32E6EC214D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0b8f54-f3cf-445f-8972-2afa33eddbf2"/>
    <ds:schemaRef ds:uri="1c83ee7e-6573-437d-9db5-48e4d246fb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55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Balsamiq Sans</vt:lpstr>
      <vt:lpstr>Britannic Bold</vt:lpstr>
      <vt:lpstr>Calibri</vt:lpstr>
      <vt:lpstr>Calibri Light</vt:lpstr>
      <vt:lpstr>Office Theme</vt:lpstr>
      <vt:lpstr>Linked Lists</vt:lpstr>
      <vt:lpstr>Our team</vt:lpstr>
      <vt:lpstr>Stages of realization</vt:lpstr>
      <vt:lpstr>Programs we used</vt:lpstr>
      <vt:lpstr>Our goal</vt:lpstr>
      <vt:lpstr>Flowchart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GAME</dc:title>
  <dc:creator>Мариета Петкова Стойчева</dc:creator>
  <cp:lastModifiedBy>Мариета Петкова Стойчева</cp:lastModifiedBy>
  <cp:revision>5</cp:revision>
  <dcterms:created xsi:type="dcterms:W3CDTF">2021-11-07T15:38:16Z</dcterms:created>
  <dcterms:modified xsi:type="dcterms:W3CDTF">2022-02-13T18:54:53Z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0x0101008DFA87E0EA95954FAAA043472012DDC2</vt:lpwstr>
  </property>
</Properties>
</file>