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54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MP Water Tourism Permission –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Post Notification of Inland Vessels Act, 2021</a:t>
            </a:r>
          </a:p>
          <a:p>
            <a:r>
              <a:rPr dirty="0"/>
              <a:t>Presented by: </a:t>
            </a:r>
            <a:r>
              <a:rPr lang="en-US" dirty="0"/>
              <a:t>MP Tourism Board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Inland Vessels Act, 2021 enacted by IWAI</a:t>
            </a:r>
          </a:p>
          <a:p>
            <a:r>
              <a:rPr dirty="0"/>
              <a:t>Uniform rules for inland vessels across India</a:t>
            </a:r>
          </a:p>
          <a:p>
            <a:r>
              <a:rPr dirty="0"/>
              <a:t>States to frame conforming rules under Sec.5</a:t>
            </a:r>
          </a:p>
          <a:p>
            <a:r>
              <a:rPr dirty="0"/>
              <a:t>MP Tourism Board to regulate water tourism</a:t>
            </a:r>
            <a:r>
              <a:rPr lang="en-US" dirty="0"/>
              <a:t> in notified water bodies</a:t>
            </a:r>
            <a:endParaRPr dirty="0"/>
          </a:p>
          <a:p>
            <a:r>
              <a:rPr dirty="0"/>
              <a:t>Procedure approv</a:t>
            </a:r>
            <a:r>
              <a:rPr lang="en-US" dirty="0"/>
              <a:t>al</a:t>
            </a:r>
            <a:r>
              <a:rPr dirty="0"/>
              <a:t> by SLEC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Applicable to inland vessels in notified MP water bodies</a:t>
            </a:r>
          </a:p>
          <a:p>
            <a:r>
              <a:t>Water Sports, Cruise Tourism, Houseboats</a:t>
            </a:r>
          </a:p>
          <a:p>
            <a:r>
              <a:t>Also includes Seaplanes and Amphibian Tourist Vehicles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Inland Waters: Rivers, lakes, canals in MP</a:t>
            </a:r>
          </a:p>
          <a:p>
            <a:r>
              <a:t>Notified Water Bodies: Approved by SLEC</a:t>
            </a:r>
          </a:p>
          <a:p>
            <a:r>
              <a:t>Boat Club: Shore-based infrastructure</a:t>
            </a:r>
          </a:p>
          <a:p>
            <a:r>
              <a:t>Vessels: Motorized/Non-motorized, decked/open</a:t>
            </a:r>
          </a:p>
          <a:p>
            <a:r>
              <a:t>Cruise Boat / Houseboat: For tourism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Permission 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Application for Investment</a:t>
            </a:r>
          </a:p>
          <a:p>
            <a:pPr marL="0" indent="0">
              <a:buNone/>
            </a:pPr>
            <a:r>
              <a:rPr dirty="0"/>
              <a:t>2. Proposal Evaluation (within 30 days)</a:t>
            </a:r>
          </a:p>
          <a:p>
            <a:pPr marL="0" indent="0">
              <a:buNone/>
            </a:pPr>
            <a:r>
              <a:rPr dirty="0"/>
              <a:t>3. Issuance of Letter of Acceptance (</a:t>
            </a:r>
            <a:r>
              <a:rPr dirty="0" err="1"/>
              <a:t>LoA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4. Vessel Survey by </a:t>
            </a:r>
            <a:r>
              <a:rPr lang="en-US" dirty="0"/>
              <a:t>Organization authorized by</a:t>
            </a:r>
          </a:p>
          <a:p>
            <a:pPr marL="0" indent="0">
              <a:buNone/>
            </a:pPr>
            <a:r>
              <a:rPr lang="en-US" dirty="0"/>
              <a:t>Central Government </a:t>
            </a:r>
          </a:p>
          <a:p>
            <a:pPr marL="0" indent="0">
              <a:buNone/>
            </a:pPr>
            <a:r>
              <a:rPr lang="en-US" dirty="0"/>
              <a:t>5. Permission of Activities to Operate (</a:t>
            </a:r>
            <a:r>
              <a:rPr lang="en-US" dirty="0" err="1"/>
              <a:t>PoA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dirty="0"/>
              <a:t>Fees and </a:t>
            </a:r>
            <a:r>
              <a:rPr lang="en-US" dirty="0"/>
              <a:t>Execution </a:t>
            </a:r>
            <a:r>
              <a:rPr dirty="0"/>
              <a:t>Timeline – </a:t>
            </a:r>
            <a:r>
              <a:rPr dirty="0" err="1"/>
              <a:t>LoA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Cruise/Houseboat: ₹5,000 + GST – 3 years</a:t>
            </a:r>
          </a:p>
          <a:p>
            <a:r>
              <a:rPr dirty="0"/>
              <a:t>Motorized Boat: ₹2,500 + GST – 1 year</a:t>
            </a:r>
          </a:p>
          <a:p>
            <a:r>
              <a:rPr dirty="0"/>
              <a:t>Non-Motorized Boat: ₹2,000 + GST – 6 months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Fees and Duration – </a:t>
            </a:r>
            <a:r>
              <a:rPr dirty="0" err="1"/>
              <a:t>PoA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Cruise/Houseboat: ₹5,00,000 + GST – 10 years</a:t>
            </a:r>
            <a:r>
              <a:rPr lang="en-US" dirty="0"/>
              <a:t> (extendable by another 10 years or the life of vessel)</a:t>
            </a:r>
            <a:endParaRPr dirty="0"/>
          </a:p>
          <a:p>
            <a:r>
              <a:rPr dirty="0"/>
              <a:t>Motorized Boat: ₹1,00,000 + GST – 10 years</a:t>
            </a:r>
          </a:p>
          <a:p>
            <a:r>
              <a:rPr dirty="0"/>
              <a:t>Non-Motorized Boat: ₹50,000 + GST – 10 years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Mandatory Compliances</a:t>
            </a:r>
            <a:br>
              <a:rPr lang="en-US" dirty="0"/>
            </a:br>
            <a:r>
              <a:rPr lang="en-US" dirty="0"/>
              <a:t>(as per Inland Vessel Act 2021)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Vessel registration, survey, crew training</a:t>
            </a:r>
          </a:p>
          <a:p>
            <a:r>
              <a:rPr dirty="0"/>
              <a:t>Insurance &amp; approved vessel plans</a:t>
            </a:r>
          </a:p>
          <a:p>
            <a:r>
              <a:rPr dirty="0"/>
              <a:t>Safety: fire, rescue, pollution control</a:t>
            </a:r>
          </a:p>
          <a:p>
            <a:r>
              <a:rPr dirty="0"/>
              <a:t>Docking, embarkation, sewage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Way 	Forward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Maritime Authority to be formed in the designated department</a:t>
            </a:r>
          </a:p>
          <a:p>
            <a:r>
              <a:rPr dirty="0"/>
              <a:t>MP State Inland Vessel Rules </a:t>
            </a:r>
            <a:r>
              <a:rPr lang="en-US" dirty="0"/>
              <a:t>to be</a:t>
            </a:r>
            <a:r>
              <a:rPr dirty="0"/>
              <a:t> framed</a:t>
            </a:r>
          </a:p>
          <a:p>
            <a:r>
              <a:rPr dirty="0"/>
              <a:t>Will govern registration, survey, and operation</a:t>
            </a:r>
            <a:r>
              <a:rPr lang="en-US" dirty="0"/>
              <a:t> of inland vessels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MP Water Tourism Permission – 2025</vt:lpstr>
      <vt:lpstr>Background</vt:lpstr>
      <vt:lpstr>Scope of the Procedure</vt:lpstr>
      <vt:lpstr>Key Definitions</vt:lpstr>
      <vt:lpstr>Permission Process Overview</vt:lpstr>
      <vt:lpstr>Application Fees and Execution Timeline – LoA</vt:lpstr>
      <vt:lpstr>Fees and Duration – PoA</vt:lpstr>
      <vt:lpstr>Mandatory Compliances (as per Inland Vessel Act 2021)</vt:lpstr>
      <vt:lpstr> Way  Forward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VC BOARD ROOM</cp:lastModifiedBy>
  <cp:revision>3</cp:revision>
  <dcterms:created xsi:type="dcterms:W3CDTF">2013-01-27T09:14:16Z</dcterms:created>
  <dcterms:modified xsi:type="dcterms:W3CDTF">2025-05-28T11:47:11Z</dcterms:modified>
  <cp:category/>
</cp:coreProperties>
</file>