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6" r:id="rId9"/>
    <p:sldId id="277" r:id="rId10"/>
    <p:sldId id="278" r:id="rId11"/>
    <p:sldId id="279" r:id="rId12"/>
  </p:sldIdLst>
  <p:sldSz cx="9144000" cy="6858000" type="screen4x3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03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88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2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2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5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7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CD93E-4139-BB07-1337-C0BDD7D9AC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Uttar Pradesh Inland Waterways Authority Act’ 2023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7130E9-40AE-2167-0775-6C93C78C1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ial Narrow" panose="020B0606020202030204" pitchFamily="34" charset="0"/>
              </a:rPr>
              <a:t>An act to foster development in the state’s inland water-way transport/ tourism sector.</a:t>
            </a:r>
          </a:p>
        </p:txBody>
      </p:sp>
    </p:spTree>
    <p:extLst>
      <p:ext uri="{BB962C8B-B14F-4D97-AF65-F5344CB8AC3E}">
        <p14:creationId xmlns:p14="http://schemas.microsoft.com/office/powerpoint/2010/main" val="1835850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8D77-BB3C-0E16-C815-3521DC17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Developments under SMWTC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53AAF-96A3-7D18-59CE-2220BEDA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Arial Narrow" panose="020B0606020202030204" pitchFamily="34" charset="0"/>
              </a:rPr>
              <a:t>Appointment of R.T.O.s along with places for registration of vessels is underway.</a:t>
            </a:r>
          </a:p>
          <a:p>
            <a:r>
              <a:rPr lang="en-IN" dirty="0">
                <a:latin typeface="Arial Narrow" panose="020B0606020202030204" pitchFamily="34" charset="0"/>
              </a:rPr>
              <a:t>The Surveyors of IRS(Indian Register of Shipping), a member of IACS( International Association of Classification Societies) &amp; Institute of Marine Engineers’ Surveyors are being appointed until permanent postings of Chief Surveyor &amp; Surveyors are decided upon. </a:t>
            </a:r>
          </a:p>
        </p:txBody>
      </p:sp>
    </p:spTree>
    <p:extLst>
      <p:ext uri="{BB962C8B-B14F-4D97-AF65-F5344CB8AC3E}">
        <p14:creationId xmlns:p14="http://schemas.microsoft.com/office/powerpoint/2010/main" val="434022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970C-709B-7D04-FB4F-81BBA0126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Action Points of SMWTC under directives of IWAI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3F9B-CD16-09E9-5BCE-BB981F954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Mechanically propelled vessels in UP shall be registered in central database portal of IWAI.</a:t>
            </a:r>
          </a:p>
          <a:p>
            <a:r>
              <a:rPr lang="en-IN" dirty="0">
                <a:latin typeface="Arial Narrow" panose="020B0606020202030204" pitchFamily="34" charset="0"/>
              </a:rPr>
              <a:t>Additional Transport Commissioner shall be nodal officer for examining / registering vessels.</a:t>
            </a:r>
          </a:p>
          <a:p>
            <a:r>
              <a:rPr lang="en-IN" dirty="0">
                <a:latin typeface="Arial Narrow" panose="020B0606020202030204" pitchFamily="34" charset="0"/>
              </a:rPr>
              <a:t>Divisional Transport Officers shall be appointed as Registrars for vessel registrations, will receive DSCs and be trained through IWAI’s workshop.</a:t>
            </a:r>
          </a:p>
          <a:p>
            <a:r>
              <a:rPr lang="en-IN" dirty="0">
                <a:latin typeface="Arial Narrow" panose="020B0606020202030204" pitchFamily="34" charset="0"/>
              </a:rPr>
              <a:t>IRS( Indian Register of Shipping) has been tasked with the work of compiling the details of various surveys, registrations &amp;  fees thereof.</a:t>
            </a:r>
          </a:p>
          <a:p>
            <a:r>
              <a:rPr lang="en-IN" dirty="0">
                <a:latin typeface="Arial Narrow" panose="020B0606020202030204" pitchFamily="34" charset="0"/>
              </a:rPr>
              <a:t>The fees shall be deposited through a Payment Gateway in state treasury for which an MoU with SBI is underway.</a:t>
            </a:r>
          </a:p>
        </p:txBody>
      </p:sp>
    </p:spTree>
    <p:extLst>
      <p:ext uri="{BB962C8B-B14F-4D97-AF65-F5344CB8AC3E}">
        <p14:creationId xmlns:p14="http://schemas.microsoft.com/office/powerpoint/2010/main" val="364102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42A8AE-28E0-9018-5258-202733C5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312A2-94EF-09A6-34E4-D844BB85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1800"/>
            </a:pP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Institutionalize the Inland Water-way Regulatory Framework. </a:t>
            </a:r>
          </a:p>
          <a:p>
            <a:pPr>
              <a:spcAft>
                <a:spcPts val="1000"/>
              </a:spcAft>
              <a:defRPr sz="1800"/>
            </a:pP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Extend uniform applicability of rules to whole of Uttar Pradesh.</a:t>
            </a:r>
          </a:p>
          <a:p>
            <a:pPr>
              <a:spcAft>
                <a:spcPts val="1000"/>
              </a:spcAft>
              <a:defRPr sz="1800"/>
            </a:pP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Development of Inland Waterway Sector for Transport and Tourism.</a:t>
            </a:r>
          </a:p>
          <a:p>
            <a:pPr>
              <a:spcAft>
                <a:spcPts val="1000"/>
              </a:spcAft>
              <a:defRPr sz="1800"/>
            </a:pPr>
            <a:r>
              <a:rPr lang="en-US" sz="2800" dirty="0">
                <a:solidFill>
                  <a:schemeClr val="tx1"/>
                </a:solidFill>
                <a:latin typeface="Arial Narrow" panose="020B0606020202030204" pitchFamily="34" charset="0"/>
              </a:rPr>
              <a:t>Ensure Safe, Sustainable and Responsible Tourism &amp; Transport. 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8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7A51-AD26-4685-248E-E6D17F4AF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C80C6-0AE5-A95C-348F-DE8ACA58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 Narrow" panose="020B0606020202030204" pitchFamily="34" charset="0"/>
              </a:rPr>
              <a:t>Inland waters</a:t>
            </a:r>
            <a:r>
              <a:rPr lang="en-IN" dirty="0">
                <a:latin typeface="Arial Narrow" panose="020B0606020202030204" pitchFamily="34" charset="0"/>
              </a:rPr>
              <a:t> :- includes rivers, canals, streams, and lakes within the state’s jurisdiction.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Inland Waterway </a:t>
            </a:r>
            <a:r>
              <a:rPr lang="en-IN" dirty="0">
                <a:latin typeface="Arial Narrow" panose="020B0606020202030204" pitchFamily="34" charset="0"/>
              </a:rPr>
              <a:t>:- national/ state water-way. 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Navigable Channel</a:t>
            </a:r>
            <a:r>
              <a:rPr lang="en-IN" dirty="0">
                <a:latin typeface="Arial Narrow" panose="020B0606020202030204" pitchFamily="34" charset="0"/>
              </a:rPr>
              <a:t> :- portion of a water-way navigable by vessels.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Conservancy</a:t>
            </a:r>
            <a:r>
              <a:rPr lang="en-IN" dirty="0">
                <a:latin typeface="Arial Narrow" panose="020B0606020202030204" pitchFamily="34" charset="0"/>
              </a:rPr>
              <a:t> :- includes dredging, river-training, etc, for maintaining Navigable Channels.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Appurtenant Land</a:t>
            </a:r>
            <a:r>
              <a:rPr lang="en-IN" dirty="0">
                <a:latin typeface="Arial Narrow" panose="020B0606020202030204" pitchFamily="34" charset="0"/>
              </a:rPr>
              <a:t>:- land appurtenant to waterway, demarcated for onshore Port/ Terminal Facility.</a:t>
            </a:r>
          </a:p>
        </p:txBody>
      </p:sp>
    </p:spTree>
    <p:extLst>
      <p:ext uri="{BB962C8B-B14F-4D97-AF65-F5344CB8AC3E}">
        <p14:creationId xmlns:p14="http://schemas.microsoft.com/office/powerpoint/2010/main" val="4168417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5F79-231D-638C-034E-22BF0B64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3DBD-E1D8-0382-AA5C-E940C74B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9458A-8742-DF6A-F150-253A0BDE6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latin typeface="Arial Narrow" panose="020B0606020202030204" pitchFamily="34" charset="0"/>
              </a:rPr>
              <a:t>Infrastructure</a:t>
            </a:r>
            <a:r>
              <a:rPr lang="en-IN" dirty="0">
                <a:latin typeface="Arial Narrow" panose="020B0606020202030204" pitchFamily="34" charset="0"/>
              </a:rPr>
              <a:t> :- includes docks, wharves, jetties, locks, buoys, inland ports, cargo handling equipment, roads, &amp; rails for efficient inland water terminal/ port operations.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Jetty</a:t>
            </a:r>
            <a:r>
              <a:rPr lang="en-IN" dirty="0">
                <a:latin typeface="Arial Narrow" panose="020B0606020202030204" pitchFamily="34" charset="0"/>
              </a:rPr>
              <a:t> :- artificial structure into the inland water enabling passage of cargo/ passengers to and from the vessels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Passenger Vessel</a:t>
            </a:r>
            <a:r>
              <a:rPr lang="en-IN" dirty="0">
                <a:latin typeface="Arial Narrow" panose="020B0606020202030204" pitchFamily="34" charset="0"/>
              </a:rPr>
              <a:t>:- means a vessel for carriage of passengers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Cargo Vessel</a:t>
            </a:r>
            <a:r>
              <a:rPr lang="en-IN" dirty="0">
                <a:latin typeface="Arial Narrow" panose="020B0606020202030204" pitchFamily="34" charset="0"/>
              </a:rPr>
              <a:t>:- means a vessel which is not a passenger vessel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Ferry</a:t>
            </a:r>
            <a:r>
              <a:rPr lang="en-IN" dirty="0">
                <a:latin typeface="Arial Narrow" panose="020B0606020202030204" pitchFamily="34" charset="0"/>
              </a:rPr>
              <a:t>:- means a vessel for combined transport of passenger &amp; cargo.</a:t>
            </a:r>
          </a:p>
        </p:txBody>
      </p:sp>
    </p:spTree>
    <p:extLst>
      <p:ext uri="{BB962C8B-B14F-4D97-AF65-F5344CB8AC3E}">
        <p14:creationId xmlns:p14="http://schemas.microsoft.com/office/powerpoint/2010/main" val="10597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2385D-A084-0ED4-53DE-46F93047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Constitution of the Uttar Pradesh Inland Waterways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9571-08D3-EE49-6240-1C33596E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Arial Narrow" panose="020B0606020202030204" pitchFamily="34" charset="0"/>
              </a:rPr>
              <a:t>Chairperson: Minister of Transport</a:t>
            </a:r>
          </a:p>
          <a:p>
            <a:r>
              <a:rPr lang="en-IN" dirty="0">
                <a:latin typeface="Arial Narrow" panose="020B0606020202030204" pitchFamily="34" charset="0"/>
              </a:rPr>
              <a:t>Vice-Chairperson: Maritime Expert </a:t>
            </a:r>
          </a:p>
          <a:p>
            <a:r>
              <a:rPr lang="en-IN" dirty="0">
                <a:latin typeface="Arial Narrow" panose="020B0606020202030204" pitchFamily="34" charset="0"/>
              </a:rPr>
              <a:t>Member: ACS/PS(Finance)</a:t>
            </a:r>
          </a:p>
          <a:p>
            <a:r>
              <a:rPr lang="en-IN" dirty="0">
                <a:latin typeface="Arial Narrow" panose="020B0606020202030204" pitchFamily="34" charset="0"/>
              </a:rPr>
              <a:t>Member: ACS/PS(PWD)</a:t>
            </a:r>
          </a:p>
          <a:p>
            <a:r>
              <a:rPr lang="en-IN" dirty="0">
                <a:latin typeface="Arial Narrow" panose="020B0606020202030204" pitchFamily="34" charset="0"/>
              </a:rPr>
              <a:t>Member: ACS/PS(PWD)</a:t>
            </a:r>
          </a:p>
          <a:p>
            <a:r>
              <a:rPr lang="en-IN" dirty="0">
                <a:latin typeface="Arial Narrow" panose="020B0606020202030204" pitchFamily="34" charset="0"/>
              </a:rPr>
              <a:t>Member: ACS/PS(Transport)</a:t>
            </a:r>
          </a:p>
          <a:p>
            <a:r>
              <a:rPr lang="en-IN" dirty="0">
                <a:latin typeface="Arial Narrow" panose="020B0606020202030204" pitchFamily="34" charset="0"/>
              </a:rPr>
              <a:t>Member: ACS/PS(WRD)</a:t>
            </a:r>
          </a:p>
          <a:p>
            <a:r>
              <a:rPr lang="en-IN" dirty="0">
                <a:latin typeface="Arial Narrow" panose="020B0606020202030204" pitchFamily="34" charset="0"/>
              </a:rPr>
              <a:t>Member: ACS/PS(Tourism/Culture)</a:t>
            </a:r>
          </a:p>
          <a:p>
            <a:r>
              <a:rPr lang="en-IN" dirty="0">
                <a:latin typeface="Arial Narrow" panose="020B0606020202030204" pitchFamily="34" charset="0"/>
              </a:rPr>
              <a:t>Member: ACS/PS(Forest/Environment)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Chief Executive Officer: Transport Commissioner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3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59D3-5568-30F5-9695-B363E377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Powers &amp; Functions of the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35ED9-C002-C86E-9B2B-F85A00A82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latin typeface="Arial Narrow" panose="020B0606020202030204" pitchFamily="34" charset="0"/>
              </a:rPr>
              <a:t>Implementation</a:t>
            </a:r>
            <a:r>
              <a:rPr lang="en-IN" dirty="0">
                <a:latin typeface="Arial Narrow" panose="020B0606020202030204" pitchFamily="34" charset="0"/>
              </a:rPr>
              <a:t> of Inland Vessel Act’ 2021 by coordinating with IWAI(Inland Waterway Authority of India).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Waterways</a:t>
            </a:r>
            <a:r>
              <a:rPr lang="en-IN" dirty="0">
                <a:latin typeface="Arial Narrow" panose="020B0606020202030204" pitchFamily="34" charset="0"/>
              </a:rPr>
              <a:t>:- Their classification &amp; control over permitted activities in their catchment areas. regulating Transport &amp; Tourism, including Tourist Circuit Routes for River Cruises.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Conservancy</a:t>
            </a:r>
            <a:r>
              <a:rPr lang="en-IN" dirty="0">
                <a:latin typeface="Arial Narrow" panose="020B0606020202030204" pitchFamily="34" charset="0"/>
              </a:rPr>
              <a:t>:- Dredging, river-training, embankment/ bank-protection. Provide for navaids for day/ night navigation, radio communication, meteorological information. &amp; Inland Port Reception Facilities for garbage, sewage, refuelling. 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Safety of Navigation:- </a:t>
            </a:r>
            <a:r>
              <a:rPr lang="en-IN" dirty="0">
                <a:latin typeface="Arial Narrow" panose="020B0606020202030204" pitchFamily="34" charset="0"/>
              </a:rPr>
              <a:t>Provide for removal of obstructions in waterway/ appurtenant land, hydrographic surveys, navigation-chart publication, and pilotage.</a:t>
            </a:r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8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1740E-2EFB-EF1F-F1C0-C4C2C7368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D6CB-243D-AEC9-588F-831669C4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Powers &amp; Functions of the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8CED9-B5CC-49FF-1B52-B5C09567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latin typeface="Arial Narrow" panose="020B0606020202030204" pitchFamily="34" charset="0"/>
              </a:rPr>
              <a:t>Registration &amp; Survey</a:t>
            </a:r>
            <a:r>
              <a:rPr lang="en-IN" dirty="0">
                <a:latin typeface="Arial Narrow" panose="020B0606020202030204" pitchFamily="34" charset="0"/>
              </a:rPr>
              <a:t> of inland vessels (mechanized &amp; non-mechanized) ensuring safety/ environmental compliances.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Regulate constructions</a:t>
            </a:r>
            <a:r>
              <a:rPr lang="en-IN" dirty="0">
                <a:latin typeface="Arial Narrow" panose="020B0606020202030204" pitchFamily="34" charset="0"/>
              </a:rPr>
              <a:t> of Pontoon-bridge across waterways &amp; Irrigation/ Power-projects underneath waterways.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Fix maximum rates</a:t>
            </a:r>
            <a:r>
              <a:rPr lang="en-IN" dirty="0">
                <a:latin typeface="Arial Narrow" panose="020B0606020202030204" pitchFamily="34" charset="0"/>
              </a:rPr>
              <a:t> for passenger-fare &amp; freight charges for goods for mechanized/ non-mechanized vessels.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Analyse traffic data</a:t>
            </a:r>
            <a:r>
              <a:rPr lang="en-IN" dirty="0">
                <a:latin typeface="Arial Narrow" panose="020B0606020202030204" pitchFamily="34" charset="0"/>
              </a:rPr>
              <a:t>, monitor and develop the same by assisting vessel operators to draw up their expansion plans.</a:t>
            </a:r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39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AF96-5199-86F1-3AA0-22A8C24A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Powers &amp; Functions of the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A97A6-37DB-6EFD-DE88-C3D72060B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 Narrow" panose="020B0606020202030204" pitchFamily="34" charset="0"/>
              </a:rPr>
              <a:t>Multi-modal Transport :- </a:t>
            </a:r>
            <a:r>
              <a:rPr lang="en-IN" dirty="0">
                <a:latin typeface="Arial Narrow" panose="020B0606020202030204" pitchFamily="34" charset="0"/>
              </a:rPr>
              <a:t>promote Public Private Partnership &amp; outsourcing for loading/unloading arrangements, transhipments &amp; last mile connectivity with road/ rail access for shipping of goods.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Research:</a:t>
            </a:r>
            <a:r>
              <a:rPr lang="en-IN" dirty="0">
                <a:latin typeface="Arial Narrow" panose="020B0606020202030204" pitchFamily="34" charset="0"/>
              </a:rPr>
              <a:t>-Conduct &amp; engage in scientific research in matters of inland water transport &amp; tourism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Capacity building</a:t>
            </a:r>
            <a:r>
              <a:rPr lang="en-IN" dirty="0">
                <a:latin typeface="Arial Narrow" panose="020B0606020202030204" pitchFamily="34" charset="0"/>
              </a:rPr>
              <a:t>/ skilling of inland waterway service providers by establishing training institutes.</a:t>
            </a:r>
          </a:p>
          <a:p>
            <a:r>
              <a:rPr lang="en-IN" b="1" dirty="0">
                <a:latin typeface="Arial Narrow" panose="020B0606020202030204" pitchFamily="34" charset="0"/>
              </a:rPr>
              <a:t>Advise</a:t>
            </a:r>
            <a:r>
              <a:rPr lang="en-IN" dirty="0">
                <a:latin typeface="Arial Narrow" panose="020B0606020202030204" pitchFamily="34" charset="0"/>
              </a:rPr>
              <a:t> the state government in matters connected to inland waterway sector.</a:t>
            </a:r>
          </a:p>
          <a:p>
            <a:endParaRPr lang="en-IN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4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A9CF-A694-9D3F-5A4F-CF34DC83C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Constitution of State Maritime Waterway Transport Committee (SMWTC)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E8C69-193A-B4A3-BD30-0913592DF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A steering committee for execution of tasks under purview of UP Inland Waterway Authority was notified on 05-06-2024 :-</a:t>
            </a:r>
          </a:p>
          <a:p>
            <a:r>
              <a:rPr lang="en-IN" dirty="0"/>
              <a:t>PS(Transport):- </a:t>
            </a:r>
            <a:r>
              <a:rPr lang="en-IN" b="1" dirty="0"/>
              <a:t>Chairman</a:t>
            </a:r>
          </a:p>
          <a:p>
            <a:r>
              <a:rPr lang="en-IN" dirty="0"/>
              <a:t>Addl. Transport Commissioner :- </a:t>
            </a:r>
            <a:r>
              <a:rPr lang="en-IN" b="1" dirty="0"/>
              <a:t>Member-Secretary</a:t>
            </a:r>
          </a:p>
          <a:p>
            <a:r>
              <a:rPr lang="en-IN" dirty="0"/>
              <a:t>R.T.O., Transport Commissioner </a:t>
            </a:r>
            <a:r>
              <a:rPr lang="en-IN" b="1" dirty="0"/>
              <a:t>:- Member</a:t>
            </a:r>
          </a:p>
          <a:p>
            <a:r>
              <a:rPr lang="en-IN" dirty="0"/>
              <a:t>Regional Officer, N.H.A.I.</a:t>
            </a:r>
            <a:r>
              <a:rPr lang="en-IN" b="1" dirty="0"/>
              <a:t> :- Member</a:t>
            </a:r>
            <a:endParaRPr lang="en-IN" dirty="0"/>
          </a:p>
          <a:p>
            <a:r>
              <a:rPr lang="en-IN" dirty="0"/>
              <a:t>Manager, U.P.S.T.D.C. :-</a:t>
            </a:r>
            <a:r>
              <a:rPr lang="en-IN" b="1" dirty="0"/>
              <a:t> Member</a:t>
            </a:r>
            <a:endParaRPr lang="en-IN" dirty="0"/>
          </a:p>
          <a:p>
            <a:r>
              <a:rPr lang="en-IN" dirty="0"/>
              <a:t>Adviser, UPSTDC</a:t>
            </a:r>
            <a:r>
              <a:rPr lang="en-IN" b="1" dirty="0"/>
              <a:t> :- Member</a:t>
            </a:r>
            <a:endParaRPr lang="en-IN" dirty="0"/>
          </a:p>
          <a:p>
            <a:r>
              <a:rPr lang="en-IN" dirty="0"/>
              <a:t>Deputy Director, Fisheries</a:t>
            </a:r>
            <a:r>
              <a:rPr lang="en-IN" b="1" dirty="0"/>
              <a:t> :- Member</a:t>
            </a:r>
            <a:endParaRPr lang="en-IN" dirty="0"/>
          </a:p>
          <a:p>
            <a:r>
              <a:rPr lang="en-IN" dirty="0"/>
              <a:t>South Railway Officer</a:t>
            </a:r>
            <a:r>
              <a:rPr lang="en-IN" b="1" dirty="0"/>
              <a:t> :- Member</a:t>
            </a:r>
            <a:endParaRPr lang="en-IN" dirty="0"/>
          </a:p>
          <a:p>
            <a:r>
              <a:rPr lang="en-IN" dirty="0"/>
              <a:t>Superintendent Engineer, PWD</a:t>
            </a:r>
            <a:r>
              <a:rPr lang="en-IN" b="1" dirty="0"/>
              <a:t> :- Member</a:t>
            </a:r>
            <a:endParaRPr lang="en-IN" dirty="0"/>
          </a:p>
          <a:p>
            <a:r>
              <a:rPr lang="en-IN" dirty="0"/>
              <a:t>Joint Secretary , Irrigation:-</a:t>
            </a:r>
            <a:r>
              <a:rPr lang="en-IN" b="1" dirty="0"/>
              <a:t> Member</a:t>
            </a:r>
            <a:endParaRPr lang="en-IN" dirty="0"/>
          </a:p>
          <a:p>
            <a:r>
              <a:rPr lang="en-IN" dirty="0"/>
              <a:t> Superintendent Engineer, Irrigation</a:t>
            </a:r>
            <a:r>
              <a:rPr lang="en-IN" b="1" dirty="0"/>
              <a:t> :- Member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811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336</TotalTime>
  <Words>848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Uttar Pradesh Inland Waterways Authority Act’ 2023</vt:lpstr>
      <vt:lpstr>Objectives</vt:lpstr>
      <vt:lpstr>Key Definitions</vt:lpstr>
      <vt:lpstr>Key Definitions</vt:lpstr>
      <vt:lpstr>Constitution of the Uttar Pradesh Inland Waterways Authority</vt:lpstr>
      <vt:lpstr>Powers &amp; Functions of the Authority</vt:lpstr>
      <vt:lpstr>Powers &amp; Functions of the Authority</vt:lpstr>
      <vt:lpstr>Powers &amp; Functions of the Authority</vt:lpstr>
      <vt:lpstr>Constitution of State Maritime Waterway Transport Committee (SMWTC)</vt:lpstr>
      <vt:lpstr>Developments under SMWTC</vt:lpstr>
      <vt:lpstr>Action Points of SMWTC under directives of IWAI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Animesh</dc:creator>
  <cp:keywords/>
  <dc:description>generated using python-pptx</dc:description>
  <cp:lastModifiedBy>Brajmohan Vishwakarma</cp:lastModifiedBy>
  <cp:revision>42</cp:revision>
  <cp:lastPrinted>2025-05-29T06:55:45Z</cp:lastPrinted>
  <dcterms:created xsi:type="dcterms:W3CDTF">2013-01-27T09:14:16Z</dcterms:created>
  <dcterms:modified xsi:type="dcterms:W3CDTF">2025-05-29T06:59:24Z</dcterms:modified>
  <cp:category/>
</cp:coreProperties>
</file>