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1"/>
  </p:notesMasterIdLst>
  <p:sldIdLst>
    <p:sldId id="256" r:id="rId3"/>
    <p:sldId id="259" r:id="rId4"/>
    <p:sldId id="260" r:id="rId5"/>
    <p:sldId id="262" r:id="rId6"/>
    <p:sldId id="263" r:id="rId7"/>
    <p:sldId id="274" r:id="rId8"/>
    <p:sldId id="264" r:id="rId9"/>
    <p:sldId id="265" r:id="rId1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2"/>
      <p:bold r:id="rId13"/>
      <p:italic r:id="rId14"/>
      <p:boldItalic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EB Garamond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7F4"/>
    <a:srgbClr val="0CD2DF"/>
    <a:srgbClr val="36E0C5"/>
    <a:srgbClr val="3AC8BA"/>
    <a:srgbClr val="31E0DB"/>
    <a:srgbClr val="6E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25048-4F7A-E7DA-6A7C-626C23B2C673}" v="668" dt="2024-02-10T01:03:20.013"/>
    <p1510:client id="{B6AB2A1C-2896-0D7B-8A84-155FAA7D7216}" v="833" dt="2024-02-10T01:46:59.848"/>
  </p1510:revLst>
</p1510:revInfo>
</file>

<file path=ppt/tableStyles.xml><?xml version="1.0" encoding="utf-8"?>
<a:tblStyleLst xmlns:a="http://schemas.openxmlformats.org/drawingml/2006/main" def="{2560F778-22EE-4CC4-AD6D-54CC212F19A3}">
  <a:tblStyle styleId="{2560F778-22EE-4CC4-AD6D-54CC212F19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fonts/font2.fntdata" Id="rId13" /><Relationship Type="http://schemas.openxmlformats.org/officeDocument/2006/relationships/font" Target="fonts/font7.fntdata" Id="rId18" /><Relationship Type="http://schemas.openxmlformats.org/officeDocument/2006/relationships/font" Target="fonts/font15.fntdata" Id="rId26" /><Relationship Type="http://schemas.openxmlformats.org/officeDocument/2006/relationships/tableStyles" Target="tableStyles.xml" Id="rId39" /><Relationship Type="http://schemas.openxmlformats.org/officeDocument/2006/relationships/font" Target="fonts/font10.fntdata" Id="rId21" /><Relationship Type="http://schemas.openxmlformats.org/officeDocument/2006/relationships/font" Target="fonts/font23.fntdata" Id="rId34" /><Relationship Type="http://schemas.openxmlformats.org/officeDocument/2006/relationships/slide" Target="slides/slide5.xml" Id="rId7" /><Relationship Type="http://schemas.openxmlformats.org/officeDocument/2006/relationships/slideMaster" Target="slideMasters/slideMaster2.xml" Id="rId2" /><Relationship Type="http://schemas.openxmlformats.org/officeDocument/2006/relationships/font" Target="fonts/font5.fntdata" Id="rId16" /><Relationship Type="http://schemas.openxmlformats.org/officeDocument/2006/relationships/font" Target="fonts/font9.fntdata" Id="rId20" /><Relationship Type="http://schemas.openxmlformats.org/officeDocument/2006/relationships/font" Target="fonts/font18.fntdata" Id="rId29" /><Relationship Type="http://schemas.microsoft.com/office/2015/10/relationships/revisionInfo" Target="revisionInfo.xml" Id="rId41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notesMaster" Target="notesMasters/notesMaster1.xml" Id="rId11" /><Relationship Type="http://schemas.openxmlformats.org/officeDocument/2006/relationships/font" Target="fonts/font13.fntdata" Id="rId24" /><Relationship Type="http://schemas.openxmlformats.org/officeDocument/2006/relationships/font" Target="fonts/font21.fntdata" Id="rId32" /><Relationship Type="http://schemas.openxmlformats.org/officeDocument/2006/relationships/viewProps" Target="viewProps.xml" Id="rId37" /><Relationship Type="http://schemas.openxmlformats.org/officeDocument/2006/relationships/slide" Target="slides/slide3.xml" Id="rId5" /><Relationship Type="http://schemas.openxmlformats.org/officeDocument/2006/relationships/font" Target="fonts/font4.fntdata" Id="rId15" /><Relationship Type="http://schemas.openxmlformats.org/officeDocument/2006/relationships/font" Target="fonts/font12.fntdata" Id="rId23" /><Relationship Type="http://schemas.openxmlformats.org/officeDocument/2006/relationships/font" Target="fonts/font17.fntdata" Id="rId28" /><Relationship Type="http://schemas.openxmlformats.org/officeDocument/2006/relationships/presProps" Target="presProps.xml" Id="rId36" /><Relationship Type="http://schemas.openxmlformats.org/officeDocument/2006/relationships/slide" Target="slides/slide8.xml" Id="rId10" /><Relationship Type="http://schemas.openxmlformats.org/officeDocument/2006/relationships/font" Target="fonts/font8.fntdata" Id="rId19" /><Relationship Type="http://schemas.openxmlformats.org/officeDocument/2006/relationships/font" Target="fonts/font20.fntdata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font" Target="fonts/font3.fntdata" Id="rId14" /><Relationship Type="http://schemas.openxmlformats.org/officeDocument/2006/relationships/font" Target="fonts/font11.fntdata" Id="rId22" /><Relationship Type="http://schemas.openxmlformats.org/officeDocument/2006/relationships/font" Target="fonts/font16.fntdata" Id="rId27" /><Relationship Type="http://schemas.openxmlformats.org/officeDocument/2006/relationships/font" Target="fonts/font19.fntdata" Id="rId30" /><Relationship Type="http://schemas.openxmlformats.org/officeDocument/2006/relationships/font" Target="fonts/font24.fntdata" Id="rId35" /><Relationship Type="http://schemas.openxmlformats.org/officeDocument/2006/relationships/slide" Target="slides/slide6.xml" Id="rId8" /><Relationship Type="http://schemas.openxmlformats.org/officeDocument/2006/relationships/slide" Target="slides/slide1.xml" Id="rId3" /><Relationship Type="http://schemas.openxmlformats.org/officeDocument/2006/relationships/font" Target="fonts/font1.fntdata" Id="rId12" /><Relationship Type="http://schemas.openxmlformats.org/officeDocument/2006/relationships/font" Target="fonts/font6.fntdata" Id="rId17" /><Relationship Type="http://schemas.openxmlformats.org/officeDocument/2006/relationships/font" Target="fonts/font14.fntdata" Id="rId25" /><Relationship Type="http://schemas.openxmlformats.org/officeDocument/2006/relationships/font" Target="fonts/font22.fntdata" Id="rId33" /><Relationship Type="http://schemas.openxmlformats.org/officeDocument/2006/relationships/theme" Target="theme/theme1.xml" Id="rId38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Мартин</a:t>
            </a:r>
            <a:r>
              <a:rPr lang="en" dirty="0"/>
              <a:t> </a:t>
            </a:r>
            <a:r>
              <a:rPr lang="en" dirty="0" err="1"/>
              <a:t>Тодоров</a:t>
            </a:r>
            <a:r>
              <a:rPr lang="en" dirty="0"/>
              <a:t> 7MI3400322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062833"/>
            <a:ext cx="3206866" cy="86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Изследване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на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обяви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за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недижими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имоти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спрямо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описаня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на</a:t>
            </a:r>
            <a:r>
              <a:rPr lang="en" sz="2000" dirty="0">
                <a:solidFill>
                  <a:srgbClr val="000000"/>
                </a:solidFill>
                <a:latin typeface="Comic Sans MS"/>
                <a:cs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mic Sans MS"/>
                <a:cs typeface="Arial"/>
              </a:rPr>
              <a:t>имота</a:t>
            </a:r>
            <a:endParaRPr lang="en" sz="2000" dirty="0" err="1">
              <a:solidFill>
                <a:srgbClr val="000000"/>
              </a:solidFill>
              <a:latin typeface="Comic Sans MS"/>
              <a:ea typeface="Montserrat Light"/>
              <a:cs typeface="Arial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314784" y="876082"/>
            <a:ext cx="5251293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Ползи</a:t>
            </a:r>
            <a:r>
              <a:rPr lang="en" dirty="0"/>
              <a:t> </a:t>
            </a:r>
            <a:r>
              <a:rPr lang="en" err="1"/>
              <a:t>от</a:t>
            </a:r>
            <a:r>
              <a:rPr lang="en" dirty="0"/>
              <a:t> </a:t>
            </a:r>
            <a:r>
              <a:rPr lang="en" err="1"/>
              <a:t>изследване</a:t>
            </a:r>
            <a:r>
              <a:rPr lang="en" dirty="0"/>
              <a:t> </a:t>
            </a:r>
            <a:r>
              <a:rPr lang="en" err="1"/>
              <a:t>на</a:t>
            </a:r>
            <a:r>
              <a:rPr lang="en" dirty="0"/>
              <a:t> </a:t>
            </a:r>
            <a:r>
              <a:rPr lang="en"/>
              <a:t>описанието</a:t>
            </a:r>
            <a:endParaRPr lang="en"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314784" y="1963062"/>
            <a:ext cx="431441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600" dirty="0" err="1"/>
              <a:t>Намиране</a:t>
            </a:r>
            <a:r>
              <a:rPr lang="en" sz="1600" dirty="0"/>
              <a:t> </a:t>
            </a:r>
            <a:r>
              <a:rPr lang="en" sz="1600" dirty="0" err="1"/>
              <a:t>на</a:t>
            </a:r>
            <a:r>
              <a:rPr lang="en" sz="1600" dirty="0"/>
              <a:t> </a:t>
            </a:r>
            <a:r>
              <a:rPr lang="en" sz="1600" dirty="0" err="1"/>
              <a:t>зависимост</a:t>
            </a:r>
            <a:r>
              <a:rPr lang="en" sz="1600" dirty="0"/>
              <a:t> </a:t>
            </a:r>
            <a:r>
              <a:rPr lang="en" sz="1600" dirty="0" err="1"/>
              <a:t>между</a:t>
            </a:r>
            <a:r>
              <a:rPr lang="en" sz="1600" dirty="0"/>
              <a:t> </a:t>
            </a:r>
            <a:r>
              <a:rPr lang="en" sz="1600" dirty="0" err="1"/>
              <a:t>данните</a:t>
            </a:r>
            <a:r>
              <a:rPr lang="en" sz="1600" dirty="0"/>
              <a:t>(</a:t>
            </a:r>
            <a:r>
              <a:rPr lang="en" sz="1600" dirty="0" err="1"/>
              <a:t>клъстеризация</a:t>
            </a:r>
            <a:r>
              <a:rPr lang="en" sz="1600" dirty="0"/>
              <a:t>)</a:t>
            </a:r>
            <a:endParaRPr lang="en" sz="1600">
              <a:solidFill>
                <a:srgbClr val="434343"/>
              </a:solidFill>
            </a:endParaRP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 dirty="0" err="1"/>
              <a:t>Намиране</a:t>
            </a:r>
            <a:r>
              <a:rPr lang="en" sz="1600" dirty="0"/>
              <a:t> </a:t>
            </a:r>
            <a:r>
              <a:rPr lang="en" sz="1600" dirty="0" err="1"/>
              <a:t>на</a:t>
            </a:r>
            <a:r>
              <a:rPr lang="en" sz="1600" dirty="0"/>
              <a:t> </a:t>
            </a:r>
            <a:r>
              <a:rPr lang="en" sz="1600" dirty="0" err="1"/>
              <a:t>несъотвествия</a:t>
            </a:r>
            <a:r>
              <a:rPr lang="en" sz="1600" dirty="0"/>
              <a:t> в </a:t>
            </a:r>
            <a:r>
              <a:rPr lang="en" sz="1600" dirty="0" err="1"/>
              <a:t>данни</a:t>
            </a:r>
            <a:r>
              <a:rPr lang="en" sz="1600" dirty="0"/>
              <a:t>(</a:t>
            </a:r>
            <a:r>
              <a:rPr lang="en" sz="1600" dirty="0" err="1"/>
              <a:t>помага</a:t>
            </a:r>
            <a:r>
              <a:rPr lang="en" sz="1600" dirty="0"/>
              <a:t> </a:t>
            </a:r>
            <a:r>
              <a:rPr lang="en" sz="1600" dirty="0" err="1"/>
              <a:t>при</a:t>
            </a:r>
            <a:r>
              <a:rPr lang="en" sz="1600" dirty="0"/>
              <a:t> </a:t>
            </a:r>
            <a:r>
              <a:rPr lang="en" sz="1600" dirty="0" err="1"/>
              <a:t>идентифициране</a:t>
            </a:r>
            <a:r>
              <a:rPr lang="en" sz="1600" dirty="0"/>
              <a:t> </a:t>
            </a:r>
            <a:r>
              <a:rPr lang="en" sz="1600" dirty="0" err="1"/>
              <a:t>на</a:t>
            </a:r>
            <a:r>
              <a:rPr lang="en" sz="1600" dirty="0"/>
              <a:t> </a:t>
            </a:r>
            <a:r>
              <a:rPr lang="en" sz="1600" dirty="0" err="1"/>
              <a:t>фалшиви</a:t>
            </a:r>
            <a:r>
              <a:rPr lang="en" sz="1600" dirty="0"/>
              <a:t> </a:t>
            </a:r>
            <a:r>
              <a:rPr lang="en" sz="1600" dirty="0" err="1"/>
              <a:t>обяви</a:t>
            </a:r>
            <a:r>
              <a:rPr lang="en" sz="1600" dirty="0"/>
              <a:t>)</a:t>
            </a:r>
            <a:endParaRPr lang="en" sz="1600" dirty="0">
              <a:solidFill>
                <a:srgbClr val="434343"/>
              </a:solidFill>
            </a:endParaRP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 err="1"/>
              <a:t>Намиране</a:t>
            </a:r>
            <a:r>
              <a:rPr lang="en" sz="1600" dirty="0"/>
              <a:t> </a:t>
            </a:r>
            <a:r>
              <a:rPr lang="en" sz="1600" err="1"/>
              <a:t>на</a:t>
            </a:r>
            <a:r>
              <a:rPr lang="en" sz="1600" dirty="0"/>
              <a:t> </a:t>
            </a:r>
            <a:r>
              <a:rPr lang="en" sz="1600" err="1"/>
              <a:t>обяви</a:t>
            </a:r>
            <a:r>
              <a:rPr lang="en" sz="1600" dirty="0"/>
              <a:t> </a:t>
            </a:r>
            <a:r>
              <a:rPr lang="en" sz="1600" err="1"/>
              <a:t>дубликат</a:t>
            </a:r>
            <a:endParaRPr lang="en" sz="1600" dirty="0"/>
          </a:p>
          <a:p>
            <a:pPr marL="0" indent="0"/>
            <a:endParaRPr lang="en-US"/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5591475" y="2946672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</a:rPr>
              <a:t>ЕвтинДом</a:t>
            </a:r>
          </a:p>
        </p:txBody>
      </p:sp>
      <p:sp>
        <p:nvSpPr>
          <p:cNvPr id="197" name="Google Shape;197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err="1">
                <a:solidFill>
                  <a:srgbClr val="434343"/>
                </a:solidFill>
                <a:latin typeface="Montserrat Light"/>
                <a:sym typeface="Montserrat Light"/>
              </a:rPr>
              <a:t>НеИВСофия</a:t>
            </a:r>
            <a:endParaRPr lang="en-US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7860" y="720000"/>
            <a:ext cx="6086545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Брой</a:t>
            </a:r>
            <a:r>
              <a:rPr lang="en" dirty="0"/>
              <a:t> </a:t>
            </a:r>
            <a:r>
              <a:rPr lang="en" dirty="0" err="1"/>
              <a:t>осъществени</a:t>
            </a:r>
            <a:r>
              <a:rPr lang="en" dirty="0"/>
              <a:t> </a:t>
            </a:r>
            <a:r>
              <a:rPr lang="en" dirty="0" err="1"/>
              <a:t>сделки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недвижими</a:t>
            </a:r>
            <a:r>
              <a:rPr lang="en" dirty="0"/>
              <a:t> </a:t>
            </a:r>
            <a:r>
              <a:rPr lang="en" dirty="0" err="1"/>
              <a:t>имоти</a:t>
            </a:r>
            <a:r>
              <a:rPr lang="en" dirty="0"/>
              <a:t> в </a:t>
            </a:r>
            <a:r>
              <a:rPr lang="en" dirty="0" err="1"/>
              <a:t>София</a:t>
            </a:r>
            <a:r>
              <a:rPr lang="en" dirty="0"/>
              <a:t>(2021-2023)</a:t>
            </a:r>
            <a:endParaRPr lang="en-US" dirty="0" err="1"/>
          </a:p>
        </p:txBody>
      </p:sp>
      <p:sp>
        <p:nvSpPr>
          <p:cNvPr id="203" name="Google Shape;203;p18"/>
          <p:cNvSpPr txBox="1"/>
          <p:nvPr/>
        </p:nvSpPr>
        <p:spPr>
          <a:xfrm>
            <a:off x="826610" y="1577492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2021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27870" y="1901723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0D0D0D"/>
                </a:solidFill>
                <a:ea typeface="EB Garamond"/>
              </a:rPr>
              <a:t>26,543</a:t>
            </a:r>
            <a:endParaRPr lang="en-US" dirty="0"/>
          </a:p>
        </p:txBody>
      </p:sp>
      <p:sp>
        <p:nvSpPr>
          <p:cNvPr id="205" name="Google Shape;205;p18"/>
          <p:cNvSpPr/>
          <p:nvPr/>
        </p:nvSpPr>
        <p:spPr>
          <a:xfrm>
            <a:off x="985317" y="3200002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696326" y="1577492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sym typeface="Montserrat ExtraBold"/>
              </a:rPr>
              <a:t>2022</a:t>
            </a:r>
            <a:endParaRPr lang="en-US" dirty="0"/>
          </a:p>
        </p:txBody>
      </p:sp>
      <p:sp>
        <p:nvSpPr>
          <p:cNvPr id="207" name="Google Shape;207;p18"/>
          <p:cNvSpPr txBox="1"/>
          <p:nvPr/>
        </p:nvSpPr>
        <p:spPr>
          <a:xfrm>
            <a:off x="3414645" y="1839751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32,154</a:t>
            </a:r>
            <a:endParaRPr lang="en-US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379062" y="1577492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sym typeface="Montserrat ExtraBold"/>
              </a:rPr>
              <a:t>2023</a:t>
            </a:r>
            <a:endParaRPr lang="en-US" dirty="0"/>
          </a:p>
        </p:txBody>
      </p:sp>
      <p:sp>
        <p:nvSpPr>
          <p:cNvPr id="209" name="Google Shape;209;p18"/>
          <p:cNvSpPr txBox="1"/>
          <p:nvPr/>
        </p:nvSpPr>
        <p:spPr>
          <a:xfrm>
            <a:off x="6238670" y="1839753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36,753</a:t>
            </a:r>
            <a:endParaRPr lang="en-US" dirty="0"/>
          </a:p>
        </p:txBody>
      </p:sp>
      <p:sp>
        <p:nvSpPr>
          <p:cNvPr id="210" name="Google Shape;210;p18"/>
          <p:cNvSpPr/>
          <p:nvPr/>
        </p:nvSpPr>
        <p:spPr>
          <a:xfrm>
            <a:off x="826620" y="3056753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066261" y="2657295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871618" y="2511746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00725" y="3231132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686438" y="2348500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13500000">
            <a:off x="704330" y="297775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13500000">
            <a:off x="3565455" y="2977764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13500000">
            <a:off x="6203780" y="297775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13500000">
            <a:off x="8745230" y="297775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366871" y="2835578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066267" y="3200002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1;p18">
            <a:extLst>
              <a:ext uri="{FF2B5EF4-FFF2-40B4-BE49-F238E27FC236}">
                <a16:creationId xmlns:a16="http://schemas.microsoft.com/office/drawing/2014/main" id="{E3DA6342-E4C9-2530-02A8-330BC80CD910}"/>
              </a:ext>
            </a:extLst>
          </p:cNvPr>
          <p:cNvGrpSpPr/>
          <p:nvPr/>
        </p:nvGrpSpPr>
        <p:grpSpPr>
          <a:xfrm>
            <a:off x="4515912" y="2843208"/>
            <a:ext cx="522981" cy="488876"/>
            <a:chOff x="1928200" y="3146825"/>
            <a:chExt cx="1083150" cy="982350"/>
          </a:xfrm>
        </p:grpSpPr>
        <p:sp>
          <p:nvSpPr>
            <p:cNvPr id="7" name="Google Shape;216;p18">
              <a:extLst>
                <a:ext uri="{FF2B5EF4-FFF2-40B4-BE49-F238E27FC236}">
                  <a16:creationId xmlns:a16="http://schemas.microsoft.com/office/drawing/2014/main" id="{1B9ABEFF-E10E-316F-21F2-612747F1559C}"/>
                </a:ext>
              </a:extLst>
            </p:cNvPr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7;p18">
              <a:extLst>
                <a:ext uri="{FF2B5EF4-FFF2-40B4-BE49-F238E27FC236}">
                  <a16:creationId xmlns:a16="http://schemas.microsoft.com/office/drawing/2014/main" id="{D5A5CD12-ED2C-BFB2-02F1-7C81C3437275}"/>
                </a:ext>
              </a:extLst>
            </p:cNvPr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;p18">
              <a:extLst>
                <a:ext uri="{FF2B5EF4-FFF2-40B4-BE49-F238E27FC236}">
                  <a16:creationId xmlns:a16="http://schemas.microsoft.com/office/drawing/2014/main" id="{738D9F38-296E-5CCF-91FA-5BBF791272F4}"/>
                </a:ext>
              </a:extLst>
            </p:cNvPr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11;p18">
            <a:extLst>
              <a:ext uri="{FF2B5EF4-FFF2-40B4-BE49-F238E27FC236}">
                <a16:creationId xmlns:a16="http://schemas.microsoft.com/office/drawing/2014/main" id="{F61C296F-C12C-8D26-71E7-EBCAF647C728}"/>
              </a:ext>
            </a:extLst>
          </p:cNvPr>
          <p:cNvGrpSpPr/>
          <p:nvPr/>
        </p:nvGrpSpPr>
        <p:grpSpPr>
          <a:xfrm>
            <a:off x="3903098" y="2905177"/>
            <a:ext cx="467896" cy="426906"/>
            <a:chOff x="1928200" y="3146826"/>
            <a:chExt cx="1083150" cy="982349"/>
          </a:xfrm>
        </p:grpSpPr>
        <p:sp>
          <p:nvSpPr>
            <p:cNvPr id="15" name="Google Shape;216;p18">
              <a:extLst>
                <a:ext uri="{FF2B5EF4-FFF2-40B4-BE49-F238E27FC236}">
                  <a16:creationId xmlns:a16="http://schemas.microsoft.com/office/drawing/2014/main" id="{D3A68084-8881-4023-B7EF-4890584805FC}"/>
                </a:ext>
              </a:extLst>
            </p:cNvPr>
            <p:cNvSpPr/>
            <p:nvPr/>
          </p:nvSpPr>
          <p:spPr>
            <a:xfrm>
              <a:off x="2015075" y="3146826"/>
              <a:ext cx="912199" cy="982349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18">
              <a:extLst>
                <a:ext uri="{FF2B5EF4-FFF2-40B4-BE49-F238E27FC236}">
                  <a16:creationId xmlns:a16="http://schemas.microsoft.com/office/drawing/2014/main" id="{8DB022E9-953B-D853-B4ED-277209BC4123}"/>
                </a:ext>
              </a:extLst>
            </p:cNvPr>
            <p:cNvSpPr/>
            <p:nvPr/>
          </p:nvSpPr>
          <p:spPr>
            <a:xfrm>
              <a:off x="2282025" y="3668700"/>
              <a:ext cx="378301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18">
              <a:extLst>
                <a:ext uri="{FF2B5EF4-FFF2-40B4-BE49-F238E27FC236}">
                  <a16:creationId xmlns:a16="http://schemas.microsoft.com/office/drawing/2014/main" id="{B370B727-BD28-F5E2-8256-449593C35794}"/>
                </a:ext>
              </a:extLst>
            </p:cNvPr>
            <p:cNvSpPr/>
            <p:nvPr/>
          </p:nvSpPr>
          <p:spPr>
            <a:xfrm>
              <a:off x="1928200" y="3146826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BA93AC-CC47-13EC-6006-9B462DA03C0C}"/>
              </a:ext>
            </a:extLst>
          </p:cNvPr>
          <p:cNvSpPr txBox="1"/>
          <p:nvPr/>
        </p:nvSpPr>
        <p:spPr>
          <a:xfrm>
            <a:off x="1576708" y="3900578"/>
            <a:ext cx="594497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err="1"/>
              <a:t>Критерийте</a:t>
            </a:r>
            <a:r>
              <a:rPr lang="en-US" sz="1000" i="1" dirty="0"/>
              <a:t> </a:t>
            </a:r>
            <a:r>
              <a:rPr lang="en-US" sz="1000" i="1" err="1"/>
              <a:t>за</a:t>
            </a:r>
            <a:r>
              <a:rPr lang="en-US" sz="1000" i="1" dirty="0"/>
              <a:t> </a:t>
            </a:r>
            <a:r>
              <a:rPr lang="en-US" sz="1000" i="1" err="1"/>
              <a:t>търсене</a:t>
            </a:r>
            <a:r>
              <a:rPr lang="en-US" sz="1000" i="1" dirty="0"/>
              <a:t> </a:t>
            </a:r>
            <a:r>
              <a:rPr lang="en-US" sz="1000" i="1" err="1"/>
              <a:t>стават</a:t>
            </a:r>
            <a:r>
              <a:rPr lang="en-US" sz="1000" i="1" dirty="0"/>
              <a:t> </a:t>
            </a:r>
            <a:r>
              <a:rPr lang="en-US" sz="1000" i="1" err="1"/>
              <a:t>все</a:t>
            </a:r>
            <a:r>
              <a:rPr lang="en-US" sz="1000" i="1" dirty="0"/>
              <a:t> </a:t>
            </a:r>
            <a:r>
              <a:rPr lang="en-US" sz="1000" i="1" err="1"/>
              <a:t>повече</a:t>
            </a:r>
            <a:r>
              <a:rPr lang="en-US" sz="1000" i="1" dirty="0"/>
              <a:t> и </a:t>
            </a:r>
            <a:r>
              <a:rPr lang="en-US" sz="1000" i="1" err="1"/>
              <a:t>все</a:t>
            </a:r>
            <a:r>
              <a:rPr lang="en-US" sz="1000" i="1" dirty="0"/>
              <a:t> </a:t>
            </a:r>
            <a:r>
              <a:rPr lang="en-US" sz="1000" i="1" err="1"/>
              <a:t>по-специфични</a:t>
            </a:r>
            <a:endParaRPr lang="en-US" sz="10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7243315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Проблем</a:t>
            </a:r>
            <a:r>
              <a:rPr lang="en" dirty="0"/>
              <a:t> </a:t>
            </a:r>
            <a:r>
              <a:rPr lang="en" dirty="0" err="1"/>
              <a:t>със</a:t>
            </a:r>
            <a:r>
              <a:rPr lang="en" dirty="0"/>
              <a:t> </a:t>
            </a:r>
            <a:r>
              <a:rPr lang="en" dirty="0" err="1"/>
              <a:t>съществиващите</a:t>
            </a:r>
            <a:r>
              <a:rPr lang="en" dirty="0"/>
              <a:t> </a:t>
            </a:r>
            <a:r>
              <a:rPr lang="en" dirty="0" err="1"/>
              <a:t>платформи</a:t>
            </a:r>
            <a:r>
              <a:rPr lang="en" dirty="0"/>
              <a:t> 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обяви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недвижими</a:t>
            </a:r>
            <a:r>
              <a:rPr lang="en" dirty="0"/>
              <a:t> </a:t>
            </a:r>
            <a:r>
              <a:rPr lang="en" dirty="0" err="1"/>
              <a:t>имоти</a:t>
            </a:r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Твърде</a:t>
            </a:r>
            <a:r>
              <a:rPr lang="en" dirty="0"/>
              <a:t> </a:t>
            </a:r>
            <a:r>
              <a:rPr lang="en" dirty="0" err="1"/>
              <a:t>малко</a:t>
            </a:r>
            <a:r>
              <a:rPr lang="en" dirty="0"/>
              <a:t> и </a:t>
            </a:r>
            <a:r>
              <a:rPr lang="en" dirty="0" err="1"/>
              <a:t>специфични</a:t>
            </a:r>
            <a:r>
              <a:rPr lang="en" dirty="0"/>
              <a:t> </a:t>
            </a:r>
            <a:r>
              <a:rPr lang="en" dirty="0" err="1"/>
              <a:t>филтри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катргории</a:t>
            </a:r>
            <a:endParaRPr lang="en-US" dirty="0" err="1"/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043507" y="2459528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Няма</a:t>
            </a:r>
            <a:r>
              <a:rPr lang="en" dirty="0"/>
              <a:t> </a:t>
            </a:r>
            <a:r>
              <a:rPr lang="en" dirty="0" err="1"/>
              <a:t>възможност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търсене</a:t>
            </a:r>
            <a:r>
              <a:rPr lang="en" dirty="0"/>
              <a:t> </a:t>
            </a:r>
            <a:r>
              <a:rPr lang="en" dirty="0" err="1"/>
              <a:t>спрямо</a:t>
            </a:r>
            <a:r>
              <a:rPr lang="en" dirty="0"/>
              <a:t> </a:t>
            </a:r>
            <a:r>
              <a:rPr lang="en" dirty="0" err="1"/>
              <a:t>брокер</a:t>
            </a:r>
            <a:r>
              <a:rPr lang="en" dirty="0"/>
              <a:t> </a:t>
            </a:r>
            <a:r>
              <a:rPr lang="en" dirty="0" err="1"/>
              <a:t>или</a:t>
            </a:r>
            <a:r>
              <a:rPr lang="en" dirty="0"/>
              <a:t> </a:t>
            </a:r>
            <a:r>
              <a:rPr lang="en" dirty="0" err="1"/>
              <a:t>фирма</a:t>
            </a:r>
            <a:r>
              <a:rPr lang="en" dirty="0"/>
              <a:t> </a:t>
            </a:r>
            <a:r>
              <a:rPr lang="en" dirty="0" err="1"/>
              <a:t>изпълнител</a:t>
            </a:r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2844339" y="1908342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Липса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контрол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дублиращи</a:t>
            </a:r>
            <a:r>
              <a:rPr lang="en" dirty="0"/>
              <a:t> </a:t>
            </a:r>
            <a:r>
              <a:rPr lang="en" dirty="0" err="1"/>
              <a:t>се</a:t>
            </a:r>
            <a:r>
              <a:rPr lang="en" dirty="0"/>
              <a:t>  и </a:t>
            </a:r>
            <a:r>
              <a:rPr lang="en" dirty="0" err="1"/>
              <a:t>фалшиви</a:t>
            </a:r>
            <a:r>
              <a:rPr lang="en" dirty="0"/>
              <a:t> </a:t>
            </a:r>
            <a:r>
              <a:rPr lang="en" dirty="0" err="1"/>
              <a:t>обяви</a:t>
            </a:r>
            <a:endParaRPr lang="en-US" dirty="0" err="1"/>
          </a:p>
        </p:txBody>
      </p:sp>
      <p:sp>
        <p:nvSpPr>
          <p:cNvPr id="359" name="Google Shape;359;p20"/>
          <p:cNvSpPr/>
          <p:nvPr/>
        </p:nvSpPr>
        <p:spPr>
          <a:xfrm>
            <a:off x="2637549" y="3398959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93353" y="3398553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403382" y="3184684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373761" y="3478650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315156" y="3890430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386676" y="3054155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402745" y="3977382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491609" y="3684355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491609" y="3272910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579165" y="3977382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540338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557980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403382" y="4332469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579802" y="4332469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462290" y="4537236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481512" y="3566843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670160" y="3397562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031108" y="4820560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324733" y="4803968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840124" y="3918511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78552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3171627" y="3714261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059363" y="3906121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3032926" y="4032331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3116064" y="4116387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457001" y="4239675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552576" y="4342425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552576" y="4479323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553709" y="4616259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52576" y="4753508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725114" y="4342699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725114" y="4479245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713351" y="4616298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712609" y="4753742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451281" y="4120021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226874" y="4116387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115495" y="4280639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26557" y="4280639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116064" y="4449035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27158" y="4449035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116064" y="4615375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226874" y="4615375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115495" y="4779596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226557" y="4779596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985947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3390" y="396578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878552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3985947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093390" y="40640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3878552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3985947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093390" y="41623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3878552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985947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093390" y="426058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78552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3985947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093390" y="435883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878552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985947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093390" y="445712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3878552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985947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093390" y="45553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878552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3985947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093390" y="475191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878552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985947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093390" y="48502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878552" y="3859464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4604371" y="3801229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42766" y="38484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4750161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857588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4642766" y="394130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50161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4857588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642766" y="403408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750161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857588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4642766" y="412690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4750161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4857588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642766" y="421973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944815" y="4041228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823252" y="4162790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916198" y="4496195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917513" y="4375013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916198" y="425376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16198" y="4617411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916198" y="473897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916198" y="486018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4116415" y="425376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4116415" y="4375013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6415" y="4496229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116415" y="4617445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116415" y="473897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4116415" y="4860224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4750161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4857588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642766" y="431255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4750161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857588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4642766" y="44053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4750161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4857588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642766" y="449814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750161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4857588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642766" y="45909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223920" y="3783355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288632" y="3855779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383136" y="3855779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477608" y="3855779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5004401" y="3427776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150224" y="35842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5257667" y="3693429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5042797" y="380259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5257667" y="380259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5042797" y="3911790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5150224" y="391179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5257667" y="391179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5042797" y="402097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150224" y="402097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5257667" y="402097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042797" y="4130167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150224" y="41301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257667" y="41301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5042797" y="423934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150224" y="423934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257667" y="423934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042797" y="434854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50224" y="434854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7667" y="434854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042797" y="4457724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150224" y="4457724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257667" y="4457724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042797" y="456692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150224" y="456692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257667" y="456692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042797" y="467610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150224" y="467610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257667" y="467610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42797" y="478529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150224" y="478529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257667" y="478529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3431018" y="2988863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3449494" y="3157512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3491640" y="320469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3599051" y="320469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3706478" y="320469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491640" y="330840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3599051" y="330840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3706478" y="330840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491640" y="341214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3599051" y="341214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706478" y="341214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91640" y="351585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599051" y="351585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3706478" y="351585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491640" y="361959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3599051" y="361959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3706478" y="361959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3491640" y="37233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599051" y="372330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3706478" y="37233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91640" y="382704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3599051" y="3827043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706478" y="382704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3491640" y="39307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3599051" y="393078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3706478" y="39307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491640" y="40344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3599051" y="403449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706478" y="40344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491640" y="413823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599051" y="413823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3706478" y="413823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491640" y="42419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599051" y="424194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706478" y="42419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491640" y="43456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3599051" y="434568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3706478" y="434568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491640" y="444939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3599051" y="444939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3706478" y="444939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491640" y="455313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599051" y="455313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06478" y="455313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491640" y="465687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599051" y="465687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06478" y="465687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3491640" y="476058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3599051" y="4760588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3706478" y="476058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3491640" y="486433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599051" y="486433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3706478" y="486433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3487890" y="304407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3595333" y="304407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3702727" y="3044078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928426" y="5052201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2940251" y="5019423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4416045" y="4460435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4416045" y="5044766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4603510" y="4812118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4346835" y="4446636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4632668" y="4616535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4521523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767500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4797632" y="4822346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292751" y="5037898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5110594" y="4441392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5110594" y="5044067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5250231" y="4804114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9939" y="4430255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2608618" y="4982456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2249581" y="4283555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2403684" y="4532129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2549052" y="3946062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2730770" y="4244835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252515" y="4475842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3374001" y="4672059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918015" y="4500341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5027097" y="4687482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4684653" y="4697905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4765324" y="4827980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468960" y="4579730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571857" y="4745701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753298" y="4441268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5867113" y="4667545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257667" y="35842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150224" y="347505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5257667" y="347505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042797" y="347505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5042797" y="358424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5042797" y="3693429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5150224" y="3693429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50224" y="380259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6155399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Определяне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типа</a:t>
            </a:r>
            <a:r>
              <a:rPr lang="en" dirty="0"/>
              <a:t> </a:t>
            </a:r>
            <a:r>
              <a:rPr lang="en" dirty="0" err="1"/>
              <a:t>имот</a:t>
            </a:r>
            <a:r>
              <a:rPr lang="en" dirty="0"/>
              <a:t> </a:t>
            </a:r>
            <a:r>
              <a:rPr lang="en" dirty="0" err="1"/>
              <a:t>спрямо</a:t>
            </a:r>
            <a:r>
              <a:rPr lang="en" dirty="0"/>
              <a:t> </a:t>
            </a:r>
            <a:r>
              <a:rPr lang="en" dirty="0" err="1"/>
              <a:t>описанието</a:t>
            </a:r>
            <a:r>
              <a:rPr lang="en" dirty="0"/>
              <a:t> </a:t>
            </a:r>
            <a:r>
              <a:rPr lang="en" dirty="0" err="1"/>
              <a:t>му</a:t>
            </a:r>
            <a:r>
              <a:rPr lang="en" dirty="0"/>
              <a:t>(</a:t>
            </a:r>
            <a:r>
              <a:rPr lang="en" dirty="0" err="1"/>
              <a:t>клъстеризация</a:t>
            </a:r>
            <a:r>
              <a:rPr lang="en" dirty="0"/>
              <a:t>)</a:t>
            </a: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1"/>
          <p:cNvSpPr txBox="1"/>
          <p:nvPr/>
        </p:nvSpPr>
        <p:spPr>
          <a:xfrm>
            <a:off x="5604700" y="2833928"/>
            <a:ext cx="1096500" cy="45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Добра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 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локация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на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централно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EB Garamond"/>
              </a:rPr>
              <a:t>място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 </a:t>
            </a:r>
            <a:endParaRPr lang="en-US" sz="1000" dirty="0">
              <a:solidFill>
                <a:srgbClr val="434343"/>
              </a:solidFill>
              <a:latin typeface="EB Garamond"/>
              <a:ea typeface="EB Garamond"/>
              <a:cs typeface="EB Garamond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185625" y="2833928"/>
            <a:ext cx="1096500" cy="4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Близо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до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 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главни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булеварди</a:t>
            </a:r>
            <a:endParaRPr sz="1000" dirty="0" err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442850" y="2833928"/>
            <a:ext cx="1096500" cy="32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</a:rPr>
              <a:t>Има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</a:rPr>
              <a:t>собствен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EB Garamond"/>
                <a:cs typeface="EB Garamond"/>
              </a:rPr>
              <a:t>двор</a:t>
            </a:r>
          </a:p>
        </p:txBody>
      </p:sp>
      <p:sp>
        <p:nvSpPr>
          <p:cNvPr id="675" name="Google Shape;675;p21"/>
          <p:cNvSpPr txBox="1"/>
          <p:nvPr/>
        </p:nvSpPr>
        <p:spPr>
          <a:xfrm>
            <a:off x="4023775" y="2833928"/>
            <a:ext cx="1096500" cy="35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Намира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се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в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планинска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част</a:t>
            </a:r>
            <a:br>
              <a:rPr lang="en-US" sz="1000" dirty="0">
                <a:latin typeface="EB Garamond"/>
                <a:ea typeface="EB Garamond"/>
                <a:cs typeface="EB Garamond"/>
              </a:rPr>
            </a:br>
            <a:endParaRPr lang="en-US" sz="1000">
              <a:solidFill>
                <a:srgbClr val="434343"/>
              </a:solidFill>
              <a:latin typeface="EB Garamond"/>
              <a:ea typeface="EB Garamond"/>
              <a:cs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861925" y="2833928"/>
            <a:ext cx="1096500" cy="35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" sz="900" dirty="0" err="1">
                <a:solidFill>
                  <a:srgbClr val="434343"/>
                </a:solidFill>
                <a:latin typeface="Montserrat ExtraBold"/>
              </a:rPr>
              <a:t>Завършен</a:t>
            </a:r>
            <a:r>
              <a:rPr lang="en" sz="900" dirty="0">
                <a:solidFill>
                  <a:srgbClr val="434343"/>
                </a:solidFill>
                <a:latin typeface="Montserrat ExtraBold"/>
              </a:rPr>
              <a:t>,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</a:rPr>
              <a:t>но</a:t>
            </a:r>
            <a:r>
              <a:rPr lang="en" sz="900" dirty="0">
                <a:solidFill>
                  <a:srgbClr val="434343"/>
                </a:solidFill>
                <a:latin typeface="Montserrat ExtraBold"/>
              </a:rPr>
              <a:t>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</a:rPr>
              <a:t>не</a:t>
            </a:r>
            <a:r>
              <a:rPr lang="en" sz="900" dirty="0">
                <a:solidFill>
                  <a:srgbClr val="434343"/>
                </a:solidFill>
                <a:latin typeface="Montserrat ExtraBold"/>
              </a:rPr>
              <a:t> е </a:t>
            </a:r>
            <a:r>
              <a:rPr lang="en" sz="900" dirty="0" err="1">
                <a:solidFill>
                  <a:srgbClr val="434343"/>
                </a:solidFill>
                <a:latin typeface="Montserrat ExtraBold"/>
              </a:rPr>
              <a:t>обзаведен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EB Garamond"/>
              <a:ea typeface="EB Garamond"/>
              <a:cs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409693"/>
            <a:ext cx="425664" cy="252727"/>
            <a:chOff x="-1710628" y="2432085"/>
            <a:chExt cx="425664" cy="252727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82;p21">
            <a:extLst>
              <a:ext uri="{FF2B5EF4-FFF2-40B4-BE49-F238E27FC236}">
                <a16:creationId xmlns:a16="http://schemas.microsoft.com/office/drawing/2014/main" id="{B8BEB6B1-82D1-4DFB-C838-03494DA5B2A9}"/>
              </a:ext>
            </a:extLst>
          </p:cNvPr>
          <p:cNvGrpSpPr/>
          <p:nvPr/>
        </p:nvGrpSpPr>
        <p:grpSpPr>
          <a:xfrm>
            <a:off x="2774136" y="2354608"/>
            <a:ext cx="425664" cy="252727"/>
            <a:chOff x="-1710628" y="2432085"/>
            <a:chExt cx="425664" cy="252727"/>
          </a:xfrm>
        </p:grpSpPr>
        <p:sp>
          <p:nvSpPr>
            <p:cNvPr id="3" name="Google Shape;683;p21">
              <a:extLst>
                <a:ext uri="{FF2B5EF4-FFF2-40B4-BE49-F238E27FC236}">
                  <a16:creationId xmlns:a16="http://schemas.microsoft.com/office/drawing/2014/main" id="{E29D64A7-294A-34C8-128B-99B352260EB8}"/>
                </a:ext>
              </a:extLst>
            </p:cNvPr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84;p21">
              <a:extLst>
                <a:ext uri="{FF2B5EF4-FFF2-40B4-BE49-F238E27FC236}">
                  <a16:creationId xmlns:a16="http://schemas.microsoft.com/office/drawing/2014/main" id="{C4B5F811-E523-CEC4-8B3F-EC23102182F3}"/>
                </a:ext>
              </a:extLst>
            </p:cNvPr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5;p21">
              <a:extLst>
                <a:ext uri="{FF2B5EF4-FFF2-40B4-BE49-F238E27FC236}">
                  <a16:creationId xmlns:a16="http://schemas.microsoft.com/office/drawing/2014/main" id="{C8D8DFD4-2508-C917-4883-4C8AEDB36346}"/>
                </a:ext>
              </a:extLst>
            </p:cNvPr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6;p21">
              <a:extLst>
                <a:ext uri="{FF2B5EF4-FFF2-40B4-BE49-F238E27FC236}">
                  <a16:creationId xmlns:a16="http://schemas.microsoft.com/office/drawing/2014/main" id="{B57B9327-DAA7-08F7-73B0-52D913020C2A}"/>
                </a:ext>
              </a:extLst>
            </p:cNvPr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82;p21">
            <a:extLst>
              <a:ext uri="{FF2B5EF4-FFF2-40B4-BE49-F238E27FC236}">
                <a16:creationId xmlns:a16="http://schemas.microsoft.com/office/drawing/2014/main" id="{8AB4DD1C-3FF3-C6F1-84FE-5F9F7BF72FE0}"/>
              </a:ext>
            </a:extLst>
          </p:cNvPr>
          <p:cNvGrpSpPr/>
          <p:nvPr/>
        </p:nvGrpSpPr>
        <p:grpSpPr>
          <a:xfrm>
            <a:off x="4357810" y="2354608"/>
            <a:ext cx="425664" cy="252727"/>
            <a:chOff x="-1710628" y="2432085"/>
            <a:chExt cx="425664" cy="252727"/>
          </a:xfrm>
        </p:grpSpPr>
        <p:sp>
          <p:nvSpPr>
            <p:cNvPr id="8" name="Google Shape;683;p21">
              <a:extLst>
                <a:ext uri="{FF2B5EF4-FFF2-40B4-BE49-F238E27FC236}">
                  <a16:creationId xmlns:a16="http://schemas.microsoft.com/office/drawing/2014/main" id="{B27114E8-F56B-FAD3-8DAF-0FB938C099FC}"/>
                </a:ext>
              </a:extLst>
            </p:cNvPr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4;p21">
              <a:extLst>
                <a:ext uri="{FF2B5EF4-FFF2-40B4-BE49-F238E27FC236}">
                  <a16:creationId xmlns:a16="http://schemas.microsoft.com/office/drawing/2014/main" id="{895918AD-EE50-9C68-28CD-FC0C1892533B}"/>
                </a:ext>
              </a:extLst>
            </p:cNvPr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5;p21">
              <a:extLst>
                <a:ext uri="{FF2B5EF4-FFF2-40B4-BE49-F238E27FC236}">
                  <a16:creationId xmlns:a16="http://schemas.microsoft.com/office/drawing/2014/main" id="{251D2BF3-F2A6-B97D-8FC6-4B7055F0013E}"/>
                </a:ext>
              </a:extLst>
            </p:cNvPr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6;p21">
              <a:extLst>
                <a:ext uri="{FF2B5EF4-FFF2-40B4-BE49-F238E27FC236}">
                  <a16:creationId xmlns:a16="http://schemas.microsoft.com/office/drawing/2014/main" id="{FBC7D0E7-5504-5EA6-F5FB-6545A949DA68}"/>
                </a:ext>
              </a:extLst>
            </p:cNvPr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82;p21">
            <a:extLst>
              <a:ext uri="{FF2B5EF4-FFF2-40B4-BE49-F238E27FC236}">
                <a16:creationId xmlns:a16="http://schemas.microsoft.com/office/drawing/2014/main" id="{47DF73DB-0710-2F37-B190-5C79177961F2}"/>
              </a:ext>
            </a:extLst>
          </p:cNvPr>
          <p:cNvGrpSpPr/>
          <p:nvPr/>
        </p:nvGrpSpPr>
        <p:grpSpPr>
          <a:xfrm>
            <a:off x="5941485" y="2354609"/>
            <a:ext cx="425664" cy="252727"/>
            <a:chOff x="-1710628" y="2432085"/>
            <a:chExt cx="425664" cy="252727"/>
          </a:xfrm>
        </p:grpSpPr>
        <p:sp>
          <p:nvSpPr>
            <p:cNvPr id="13" name="Google Shape;683;p21">
              <a:extLst>
                <a:ext uri="{FF2B5EF4-FFF2-40B4-BE49-F238E27FC236}">
                  <a16:creationId xmlns:a16="http://schemas.microsoft.com/office/drawing/2014/main" id="{D7DC48D7-85F3-4EBE-DDEF-C8FACA23B0DE}"/>
                </a:ext>
              </a:extLst>
            </p:cNvPr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4;p21">
              <a:extLst>
                <a:ext uri="{FF2B5EF4-FFF2-40B4-BE49-F238E27FC236}">
                  <a16:creationId xmlns:a16="http://schemas.microsoft.com/office/drawing/2014/main" id="{679EF6D3-DC3D-4667-D5C0-1A0D8EF13683}"/>
                </a:ext>
              </a:extLst>
            </p:cNvPr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5;p21">
              <a:extLst>
                <a:ext uri="{FF2B5EF4-FFF2-40B4-BE49-F238E27FC236}">
                  <a16:creationId xmlns:a16="http://schemas.microsoft.com/office/drawing/2014/main" id="{C46517CE-4A86-339E-4A81-EA3DBC0BBA0B}"/>
                </a:ext>
              </a:extLst>
            </p:cNvPr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6;p21">
              <a:extLst>
                <a:ext uri="{FF2B5EF4-FFF2-40B4-BE49-F238E27FC236}">
                  <a16:creationId xmlns:a16="http://schemas.microsoft.com/office/drawing/2014/main" id="{C8B436B6-C4DE-D29F-2B7F-A08EFC6CC98E}"/>
                </a:ext>
              </a:extLst>
            </p:cNvPr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82;p21">
            <a:extLst>
              <a:ext uri="{FF2B5EF4-FFF2-40B4-BE49-F238E27FC236}">
                <a16:creationId xmlns:a16="http://schemas.microsoft.com/office/drawing/2014/main" id="{384247A3-9A3E-B93B-6A65-3D1C459B5D0E}"/>
              </a:ext>
            </a:extLst>
          </p:cNvPr>
          <p:cNvGrpSpPr/>
          <p:nvPr/>
        </p:nvGrpSpPr>
        <p:grpSpPr>
          <a:xfrm>
            <a:off x="7518274" y="2354608"/>
            <a:ext cx="425664" cy="252727"/>
            <a:chOff x="-1710628" y="2432085"/>
            <a:chExt cx="425664" cy="252727"/>
          </a:xfrm>
        </p:grpSpPr>
        <p:sp>
          <p:nvSpPr>
            <p:cNvPr id="18" name="Google Shape;683;p21">
              <a:extLst>
                <a:ext uri="{FF2B5EF4-FFF2-40B4-BE49-F238E27FC236}">
                  <a16:creationId xmlns:a16="http://schemas.microsoft.com/office/drawing/2014/main" id="{765F0400-BF52-7A2E-8B97-FF3B65086CFD}"/>
                </a:ext>
              </a:extLst>
            </p:cNvPr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4;p21">
              <a:extLst>
                <a:ext uri="{FF2B5EF4-FFF2-40B4-BE49-F238E27FC236}">
                  <a16:creationId xmlns:a16="http://schemas.microsoft.com/office/drawing/2014/main" id="{5C9F6133-F6BD-541A-0C2A-CE8541D8BDDE}"/>
                </a:ext>
              </a:extLst>
            </p:cNvPr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5;p21">
              <a:extLst>
                <a:ext uri="{FF2B5EF4-FFF2-40B4-BE49-F238E27FC236}">
                  <a16:creationId xmlns:a16="http://schemas.microsoft.com/office/drawing/2014/main" id="{37011643-CFDB-176D-9DC9-ECD19EE23F52}"/>
                </a:ext>
              </a:extLst>
            </p:cNvPr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6;p21">
              <a:extLst>
                <a:ext uri="{FF2B5EF4-FFF2-40B4-BE49-F238E27FC236}">
                  <a16:creationId xmlns:a16="http://schemas.microsoft.com/office/drawing/2014/main" id="{CA48C134-4864-4B93-1A19-333622DAE271}"/>
                </a:ext>
              </a:extLst>
            </p:cNvPr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439303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Стъпки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клъстризация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обявите</a:t>
            </a:r>
            <a:r>
              <a:rPr lang="en" dirty="0"/>
              <a:t> </a:t>
            </a:r>
            <a:r>
              <a:rPr lang="en" dirty="0" err="1"/>
              <a:t>спрямо</a:t>
            </a:r>
            <a:r>
              <a:rPr lang="en" dirty="0"/>
              <a:t> </a:t>
            </a:r>
            <a:r>
              <a:rPr lang="en" dirty="0" err="1"/>
              <a:t>описанието</a:t>
            </a:r>
            <a:r>
              <a:rPr lang="en" dirty="0"/>
              <a:t> </a:t>
            </a:r>
            <a:r>
              <a:rPr lang="en" dirty="0" err="1"/>
              <a:t>им</a:t>
            </a:r>
            <a:endParaRPr lang="en-US" dirty="0" err="1"/>
          </a:p>
        </p:txBody>
      </p:sp>
      <p:sp>
        <p:nvSpPr>
          <p:cNvPr id="1186" name="Google Shape;1186;p32"/>
          <p:cNvSpPr txBox="1"/>
          <p:nvPr/>
        </p:nvSpPr>
        <p:spPr>
          <a:xfrm>
            <a:off x="6229700" y="3722428"/>
            <a:ext cx="2672103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Визуализиране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на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 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данните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в 2D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порстранстов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в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зависимост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от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вазимовръзките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им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.</a:t>
            </a:r>
          </a:p>
        </p:txBody>
      </p:sp>
      <p:sp>
        <p:nvSpPr>
          <p:cNvPr id="1187" name="Google Shape;1187;p32"/>
          <p:cNvSpPr txBox="1"/>
          <p:nvPr/>
        </p:nvSpPr>
        <p:spPr>
          <a:xfrm>
            <a:off x="1319741" y="3013034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Определяне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на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взаимовръзките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между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думите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в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описанията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.</a:t>
            </a:r>
            <a:endParaRPr lang="en-US" sz="1000" dirty="0"/>
          </a:p>
        </p:txBody>
      </p:sp>
      <p:sp>
        <p:nvSpPr>
          <p:cNvPr id="1188" name="Google Shape;1188;p32"/>
          <p:cNvSpPr txBox="1"/>
          <p:nvPr/>
        </p:nvSpPr>
        <p:spPr>
          <a:xfrm>
            <a:off x="6229700" y="2440399"/>
            <a:ext cx="2529466" cy="48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Данните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са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агрегирани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и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след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това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е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извършена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нужната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обработка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на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описанията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</a:rPr>
              <a:t>.</a:t>
            </a:r>
          </a:p>
        </p:txBody>
      </p:sp>
      <p:sp>
        <p:nvSpPr>
          <p:cNvPr id="1189" name="Google Shape;1189;p32"/>
          <p:cNvSpPr txBox="1"/>
          <p:nvPr/>
        </p:nvSpPr>
        <p:spPr>
          <a:xfrm>
            <a:off x="2029080" y="4105012"/>
            <a:ext cx="1777124" cy="50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spcAft>
                <a:spcPts val="200"/>
              </a:spcAft>
            </a:pP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Клъстеризация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на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данните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и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анализиране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на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получените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</a:rPr>
              <a:t>клъстери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</a:rPr>
              <a:t>.</a:t>
            </a:r>
          </a:p>
        </p:txBody>
      </p:sp>
      <p:sp>
        <p:nvSpPr>
          <p:cNvPr id="1190" name="Google Shape;1190;p32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Извлечени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са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~14.000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обяви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за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 </a:t>
            </a:r>
            <a:r>
              <a:rPr lang="en" sz="1000" dirty="0" err="1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гр.София</a:t>
            </a: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.</a:t>
            </a:r>
            <a:endParaRPr lang="en" sz="1000" dirty="0">
              <a:solidFill>
                <a:srgbClr val="434343"/>
              </a:solidFill>
              <a:latin typeface="EB Garamond"/>
              <a:ea typeface="EB Garamond"/>
            </a:endParaRPr>
          </a:p>
        </p:txBody>
      </p:sp>
      <p:sp>
        <p:nvSpPr>
          <p:cNvPr id="1191" name="Google Shape;1191;p32"/>
          <p:cNvSpPr txBox="1"/>
          <p:nvPr/>
        </p:nvSpPr>
        <p:spPr>
          <a:xfrm>
            <a:off x="6229700" y="3327620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Т-SNE</a:t>
            </a:r>
            <a:endParaRPr lang="en-US" dirty="0"/>
          </a:p>
        </p:txBody>
      </p:sp>
      <p:sp>
        <p:nvSpPr>
          <p:cNvPr id="1192" name="Google Shape;1192;p32"/>
          <p:cNvSpPr txBox="1"/>
          <p:nvPr/>
        </p:nvSpPr>
        <p:spPr>
          <a:xfrm>
            <a:off x="1319741" y="2637276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Word2Vector</a:t>
            </a:r>
            <a:endParaRPr lang="en-US" dirty="0"/>
          </a:p>
        </p:txBody>
      </p:sp>
      <p:sp>
        <p:nvSpPr>
          <p:cNvPr id="1193" name="Google Shape;1193;p32"/>
          <p:cNvSpPr txBox="1"/>
          <p:nvPr/>
        </p:nvSpPr>
        <p:spPr>
          <a:xfrm>
            <a:off x="6229700" y="2055116"/>
            <a:ext cx="2286513" cy="51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 </a:t>
            </a:r>
            <a:r>
              <a:rPr lang="en" sz="120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Агрегиране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и </a:t>
            </a:r>
            <a:r>
              <a:rPr lang="en" sz="120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преработка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120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на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120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данните</a:t>
            </a:r>
            <a:endParaRPr lang="en"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</a:endParaRPr>
          </a:p>
        </p:txBody>
      </p:sp>
      <p:sp>
        <p:nvSpPr>
          <p:cNvPr id="1194" name="Google Shape;1194;p32"/>
          <p:cNvSpPr txBox="1"/>
          <p:nvPr/>
        </p:nvSpPr>
        <p:spPr>
          <a:xfrm>
            <a:off x="1921770" y="3762075"/>
            <a:ext cx="1884274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spcAft>
                <a:spcPts val="200"/>
              </a:spcAft>
            </a:pP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DBSCAN КЛЪСТЕРИЗАЦИЯ</a:t>
            </a:r>
            <a:endParaRPr lang="en-US" dirty="0"/>
          </a:p>
        </p:txBody>
      </p:sp>
      <p:sp>
        <p:nvSpPr>
          <p:cNvPr id="1195" name="Google Shape;1195;p32"/>
          <p:cNvSpPr txBox="1"/>
          <p:nvPr/>
        </p:nvSpPr>
        <p:spPr>
          <a:xfrm>
            <a:off x="1472144" y="1205525"/>
            <a:ext cx="2595223" cy="51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Извиличане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и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агрегиране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на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обявите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 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чрез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API</a:t>
            </a:r>
            <a:endParaRPr lang="en-US"/>
          </a:p>
        </p:txBody>
      </p:sp>
      <p:sp>
        <p:nvSpPr>
          <p:cNvPr id="1196" name="Google Shape;1196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2"/>
          <p:cNvSpPr/>
          <p:nvPr/>
        </p:nvSpPr>
        <p:spPr>
          <a:xfrm>
            <a:off x="5301387" y="3574519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/>
          <p:nvPr/>
        </p:nvSpPr>
        <p:spPr>
          <a:xfrm>
            <a:off x="3522361" y="2839437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20" name="Google Shape;1220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Google Shape;1250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E25ED7-7770-DEC3-81AD-AD2ACBE9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5" y="123939"/>
            <a:ext cx="2110918" cy="2045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493F1-7B00-4991-59E8-3A55A5D2E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692" y="554212"/>
            <a:ext cx="3584762" cy="19610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6DE2E-D3FB-256A-272F-BC9D6D9A18BC}"/>
              </a:ext>
            </a:extLst>
          </p:cNvPr>
          <p:cNvCxnSpPr/>
          <p:nvPr/>
        </p:nvCxnSpPr>
        <p:spPr>
          <a:xfrm>
            <a:off x="2427195" y="648820"/>
            <a:ext cx="847164" cy="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omputer screen shot of words&#10;&#10;Description automatically generated">
            <a:extLst>
              <a:ext uri="{FF2B5EF4-FFF2-40B4-BE49-F238E27FC236}">
                <a16:creationId xmlns:a16="http://schemas.microsoft.com/office/drawing/2014/main" id="{062F23D6-9FA6-BEC7-FB47-CC6E08A08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247" y="1480004"/>
            <a:ext cx="4491318" cy="56312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355D2-8C2D-7DEF-DBF4-35E363534754}"/>
              </a:ext>
            </a:extLst>
          </p:cNvPr>
          <p:cNvCxnSpPr/>
          <p:nvPr/>
        </p:nvCxnSpPr>
        <p:spPr>
          <a:xfrm>
            <a:off x="4896409" y="758078"/>
            <a:ext cx="6725" cy="71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D0C9C068-C6C1-94AB-8D56-CC10DE8C8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264" y="2243417"/>
            <a:ext cx="4754096" cy="46840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611B7F85-621F-4D81-6B5D-DF5978D0A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044" y="2902603"/>
            <a:ext cx="3435724" cy="817470"/>
          </a:xfrm>
          <a:prstGeom prst="rect">
            <a:avLst/>
          </a:prstGeom>
        </p:spPr>
      </p:pic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72625268-887D-7917-A967-367313484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8182" y="3923083"/>
            <a:ext cx="4780430" cy="39688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29CFF4-102C-A930-4AE6-11644FC4924B}"/>
              </a:ext>
            </a:extLst>
          </p:cNvPr>
          <p:cNvCxnSpPr>
            <a:cxnSpLocks/>
          </p:cNvCxnSpPr>
          <p:nvPr/>
        </p:nvCxnSpPr>
        <p:spPr>
          <a:xfrm>
            <a:off x="4930027" y="2042271"/>
            <a:ext cx="6725" cy="2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FB9135-EBD2-2D08-92CA-0C88EF2B6F0A}"/>
              </a:ext>
            </a:extLst>
          </p:cNvPr>
          <p:cNvCxnSpPr>
            <a:cxnSpLocks/>
          </p:cNvCxnSpPr>
          <p:nvPr/>
        </p:nvCxnSpPr>
        <p:spPr>
          <a:xfrm>
            <a:off x="4896409" y="2701177"/>
            <a:ext cx="6725" cy="2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C5A834-AB54-74B1-CB16-3F26655C8549}"/>
              </a:ext>
            </a:extLst>
          </p:cNvPr>
          <p:cNvCxnSpPr>
            <a:cxnSpLocks/>
          </p:cNvCxnSpPr>
          <p:nvPr/>
        </p:nvCxnSpPr>
        <p:spPr>
          <a:xfrm>
            <a:off x="4930027" y="3716430"/>
            <a:ext cx="6725" cy="2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/>
          <p:nvPr/>
        </p:nvSpPr>
        <p:spPr>
          <a:xfrm>
            <a:off x="803482" y="1257154"/>
            <a:ext cx="657300" cy="657300"/>
          </a:xfrm>
          <a:prstGeom prst="ellipse">
            <a:avLst/>
          </a:prstGeom>
          <a:solidFill>
            <a:srgbClr val="4F47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3"/>
          <p:cNvSpPr/>
          <p:nvPr/>
        </p:nvSpPr>
        <p:spPr>
          <a:xfrm>
            <a:off x="816929" y="2664229"/>
            <a:ext cx="657300" cy="657300"/>
          </a:xfrm>
          <a:prstGeom prst="ellipse">
            <a:avLst/>
          </a:prstGeom>
          <a:solidFill>
            <a:srgbClr val="36E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2E6E3"/>
              </a:solidFill>
            </a:endParaRPr>
          </a:p>
        </p:txBody>
      </p:sp>
      <p:sp>
        <p:nvSpPr>
          <p:cNvPr id="729" name="Google Shape;729;p23"/>
          <p:cNvSpPr/>
          <p:nvPr/>
        </p:nvSpPr>
        <p:spPr>
          <a:xfrm>
            <a:off x="816929" y="3655075"/>
            <a:ext cx="657300" cy="657300"/>
          </a:xfrm>
          <a:prstGeom prst="ellipse">
            <a:avLst/>
          </a:prstGeom>
          <a:solidFill>
            <a:srgbClr val="0CD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443717" y="2729178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algn="ctr"/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Имоти</a:t>
            </a: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 с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</a:rPr>
              <a:t>гледка</a:t>
            </a:r>
            <a:endParaRPr lang="en"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</a:endParaRPr>
          </a:p>
          <a:p>
            <a:pPr algn="ctr"/>
            <a:r>
              <a:rPr lang="en-US" sz="900" dirty="0">
                <a:ea typeface="EB Garamond"/>
                <a:sym typeface="EB Garamond"/>
              </a:rPr>
              <a:t>'</a:t>
            </a:r>
            <a:r>
              <a:rPr lang="en-US" sz="900" dirty="0" err="1">
                <a:ea typeface="EB Garamond"/>
                <a:sym typeface="EB Garamond"/>
              </a:rPr>
              <a:t>витош</a:t>
            </a:r>
            <a:r>
              <a:rPr lang="en-US" sz="900" dirty="0">
                <a:ea typeface="EB Garamond"/>
                <a:sym typeface="EB Garamond"/>
              </a:rPr>
              <a:t>', '</a:t>
            </a:r>
            <a:r>
              <a:rPr lang="en-US" sz="900" dirty="0" err="1">
                <a:ea typeface="EB Garamond"/>
                <a:sym typeface="EB Garamond"/>
              </a:rPr>
              <a:t>глед</a:t>
            </a:r>
            <a:r>
              <a:rPr lang="en-US" sz="900" dirty="0">
                <a:ea typeface="EB Garamond"/>
                <a:sym typeface="EB Garamond"/>
              </a:rPr>
              <a:t>', '</a:t>
            </a:r>
            <a:r>
              <a:rPr lang="en-US" sz="900" dirty="0" err="1">
                <a:ea typeface="EB Garamond"/>
                <a:sym typeface="EB Garamond"/>
              </a:rPr>
              <a:t>панорам</a:t>
            </a:r>
            <a:r>
              <a:rPr lang="en-US" sz="900" dirty="0">
                <a:ea typeface="EB Garamond"/>
                <a:sym typeface="EB Garamond"/>
              </a:rPr>
              <a:t>', '</a:t>
            </a:r>
            <a:r>
              <a:rPr lang="en-US" sz="900" dirty="0" err="1">
                <a:ea typeface="EB Garamond"/>
                <a:sym typeface="EB Garamond"/>
              </a:rPr>
              <a:t>прекрас</a:t>
            </a:r>
            <a:r>
              <a:rPr lang="en-US" sz="900" dirty="0">
                <a:ea typeface="EB Garamond"/>
                <a:sym typeface="EB Garamond"/>
              </a:rPr>
              <a:t>', '</a:t>
            </a:r>
            <a:r>
              <a:rPr lang="en-US" sz="900" dirty="0" err="1">
                <a:ea typeface="EB Garamond"/>
                <a:sym typeface="EB Garamond"/>
              </a:rPr>
              <a:t>плани</a:t>
            </a:r>
            <a:r>
              <a:rPr lang="en-US" sz="900" dirty="0">
                <a:ea typeface="EB Garamond"/>
                <a:sym typeface="EB Garamond"/>
              </a:rPr>
              <a:t>'</a:t>
            </a:r>
            <a:endParaRPr lang="en" sz="900" dirty="0">
              <a:solidFill>
                <a:srgbClr val="808080"/>
              </a:solidFill>
              <a:ea typeface="EB Garamond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rgbClr val="434343"/>
              </a:solidFill>
              <a:latin typeface="EB Garamond"/>
              <a:ea typeface="EB Garamond"/>
              <a:cs typeface="EB Garamond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282353" y="3589185"/>
            <a:ext cx="165247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algn="ctr"/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Имоти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 с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паркомясто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/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гараж</a:t>
            </a:r>
            <a:endParaRPr lang="en" sz="1200" dirty="0" err="1">
              <a:solidFill>
                <a:srgbClr val="434343"/>
              </a:solidFill>
              <a:latin typeface="Montserrat ExtraBold"/>
            </a:endParaRPr>
          </a:p>
          <a:p>
            <a:pPr algn="ctr">
              <a:spcBef>
                <a:spcPts val="100"/>
              </a:spcBef>
            </a:pP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подзем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допълнител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паркомес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закупуван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гараж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паркомяст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гара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евр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покуп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включ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ддс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закуп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надзем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паркиран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свобод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паркинг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</a:t>
            </a:r>
            <a:endParaRPr sz="900" dirty="0"/>
          </a:p>
        </p:txBody>
      </p:sp>
      <p:sp>
        <p:nvSpPr>
          <p:cNvPr id="732" name="Google Shape;732;p23"/>
          <p:cNvSpPr txBox="1"/>
          <p:nvPr/>
        </p:nvSpPr>
        <p:spPr>
          <a:xfrm>
            <a:off x="174777" y="1338796"/>
            <a:ext cx="199537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algn="ctr"/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Имоти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 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подходящи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за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бъзо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придвижване</a:t>
            </a:r>
            <a:r>
              <a:rPr lang="en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 с </a:t>
            </a:r>
            <a:r>
              <a:rPr lang="en" sz="1200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кола</a:t>
            </a:r>
            <a:endParaRPr lang="en" sz="1200" dirty="0" err="1">
              <a:solidFill>
                <a:srgbClr val="434343"/>
              </a:solidFill>
              <a:latin typeface="Montserrat ExtraBold"/>
            </a:endParaRPr>
          </a:p>
          <a:p>
            <a:pPr algn="ctr"/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бул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град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бърз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основ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връз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централ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удоб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артери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околовръст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шос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столиц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лес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булевард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симеоновс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глав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', '</a:t>
            </a:r>
            <a:r>
              <a:rPr lang="en" sz="900" err="1">
                <a:solidFill>
                  <a:srgbClr val="434343"/>
                </a:solidFill>
                <a:ea typeface="EB Garamond"/>
                <a:sym typeface="EB Garamond"/>
              </a:rPr>
              <a:t>точ</a:t>
            </a:r>
            <a:r>
              <a:rPr lang="en" sz="900" dirty="0">
                <a:solidFill>
                  <a:srgbClr val="434343"/>
                </a:solidFill>
                <a:ea typeface="EB Garamond"/>
                <a:sym typeface="EB Garamond"/>
              </a:rPr>
              <a:t>'</a:t>
            </a:r>
            <a:endParaRPr sz="900" dirty="0"/>
          </a:p>
        </p:txBody>
      </p:sp>
      <p:sp>
        <p:nvSpPr>
          <p:cNvPr id="734" name="Google Shape;73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>
                <a:latin typeface="Montserrat Medium"/>
                <a:ea typeface="Montserrat Medium"/>
                <a:cs typeface="Montserrat Medium"/>
              </a:rPr>
              <a:t>Резултати</a:t>
            </a:r>
            <a:r>
              <a:rPr lang="en" dirty="0">
                <a:latin typeface="Montserrat Medium"/>
                <a:ea typeface="Montserrat Medium"/>
                <a:cs typeface="Montserrat Medium"/>
              </a:rPr>
              <a:t> </a:t>
            </a:r>
            <a:r>
              <a:rPr lang="en" dirty="0" err="1">
                <a:latin typeface="Montserrat Medium"/>
                <a:ea typeface="Montserrat Medium"/>
                <a:cs typeface="Montserrat Medium"/>
              </a:rPr>
              <a:t>след</a:t>
            </a:r>
            <a:r>
              <a:rPr lang="en" dirty="0">
                <a:latin typeface="Montserrat Medium"/>
                <a:ea typeface="Montserrat Medium"/>
                <a:cs typeface="Montserrat Medium"/>
              </a:rPr>
              <a:t> </a:t>
            </a:r>
            <a:r>
              <a:rPr lang="en" dirty="0" err="1">
                <a:latin typeface="Montserrat Medium"/>
                <a:ea typeface="Montserrat Medium"/>
                <a:cs typeface="Montserrat Medium"/>
              </a:rPr>
              <a:t>клъстеризация</a:t>
            </a:r>
          </a:p>
        </p:txBody>
      </p:sp>
      <p:pic>
        <p:nvPicPr>
          <p:cNvPr id="2" name="Picture 1" descr="A group of colorful dots&#10;&#10;Description automatically generated">
            <a:extLst>
              <a:ext uri="{FF2B5EF4-FFF2-40B4-BE49-F238E27FC236}">
                <a16:creationId xmlns:a16="http://schemas.microsoft.com/office/drawing/2014/main" id="{02632DD5-66CD-9086-CFF7-3BF24175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0" y="1254863"/>
            <a:ext cx="6851276" cy="2922887"/>
          </a:xfrm>
          <a:prstGeom prst="rect">
            <a:avLst/>
          </a:prstGeom>
        </p:spPr>
      </p:pic>
      <p:sp>
        <p:nvSpPr>
          <p:cNvPr id="4" name="Google Shape;731;p23">
            <a:extLst>
              <a:ext uri="{FF2B5EF4-FFF2-40B4-BE49-F238E27FC236}">
                <a16:creationId xmlns:a16="http://schemas.microsoft.com/office/drawing/2014/main" id="{4E9CBA43-9C11-53D4-AB7D-47FFEA3EEF1C}"/>
              </a:ext>
            </a:extLst>
          </p:cNvPr>
          <p:cNvSpPr txBox="1"/>
          <p:nvPr/>
        </p:nvSpPr>
        <p:spPr>
          <a:xfrm>
            <a:off x="3307942" y="4234644"/>
            <a:ext cx="4536864" cy="18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algn="ctr"/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Проблем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: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Нужно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е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да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се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махат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стоп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думи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на</a:t>
            </a:r>
            <a:r>
              <a:rPr lang="en" sz="9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en" sz="900" i="1" err="1">
                <a:solidFill>
                  <a:srgbClr val="FF0000"/>
                </a:solidFill>
                <a:latin typeface="Montserrat ExtraBold"/>
              </a:rPr>
              <a:t>ръка</a:t>
            </a:r>
            <a:endParaRPr lang="en" sz="900" i="1">
              <a:solidFill>
                <a:srgbClr val="FF0000"/>
              </a:solidFill>
              <a:latin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Real Estate Marketing Plan </vt:lpstr>
      <vt:lpstr>SlidesGo Final Pages</vt:lpstr>
      <vt:lpstr>Изследване на обяви за недижими имоти спрямо описаня на имота</vt:lpstr>
      <vt:lpstr>Ползи от изследване на описанието</vt:lpstr>
      <vt:lpstr>Брой осъществени сделки за недвижими имоти в София(2021-2023)</vt:lpstr>
      <vt:lpstr>Проблем със съществиващите платформи за обяви на недвижими имоти</vt:lpstr>
      <vt:lpstr>Определяне на типа имот спрямо описанието му(клъстеризация)</vt:lpstr>
      <vt:lpstr>Стъпки за клъстризация на обявите спрямо описанието им</vt:lpstr>
      <vt:lpstr>PowerPoint Presentation</vt:lpstr>
      <vt:lpstr>Резултати след клъстеризация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Изследване на обяви за недижими имоти спрямо описанието им</dc:title>
  <cp:revision>313</cp:revision>
  <dcterms:modified xsi:type="dcterms:W3CDTF">2024-02-10T01:47:09Z</dcterms:modified>
</cp:coreProperties>
</file>