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21" Target="slides/slide16.xml"/><Relationship Type="http://schemas.openxmlformats.org/officeDocument/2006/relationships/presProps" Id="rId2" Target="presProps.xml"/><Relationship Type="http://schemas.openxmlformats.org/officeDocument/2006/relationships/slide" Id="rId12" Target="slides/slide7.xml"/><Relationship Type="http://schemas.openxmlformats.org/officeDocument/2006/relationships/theme" Id="rId1" Target="theme/theme1.xml"/><Relationship Type="http://schemas.openxmlformats.org/officeDocument/2006/relationships/slide" Id="rId13" Target="slides/slide8.xml"/><Relationship Type="http://schemas.openxmlformats.org/officeDocument/2006/relationships/slideMaster" Id="rId4" Target="slideMasters/slideMaster1.xml"/><Relationship Type="http://schemas.openxmlformats.org/officeDocument/2006/relationships/slide" Id="rId10" Target="slides/slide5.xml"/><Relationship Type="http://schemas.openxmlformats.org/officeDocument/2006/relationships/tableStyles" Id="rId3" Target="tableStyles.xml"/><Relationship Type="http://schemas.openxmlformats.org/officeDocument/2006/relationships/slide" Id="rId11" Target="slides/slide6.xml"/><Relationship Type="http://schemas.openxmlformats.org/officeDocument/2006/relationships/slide" Id="rId20" Target="slides/slide15.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 id="24"/>
        <p:cNvGrpSpPr/>
        <p:nvPr/>
      </p:nvGrpSpPr>
      <p:grpSpPr>
        <a:xfrm>
          <a:off y="0" x="0"/>
          <a:ext cy="0" cx="0"/>
          <a:chOff y="0" x="0"/>
          <a:chExt cy="0" cx="0"/>
        </a:xfrm>
      </p:grpSpPr>
      <p:sp>
        <p:nvSpPr>
          <p:cNvPr name="Shape 25" id="25"/>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26" id="2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8" id="98"/>
        <p:cNvGrpSpPr/>
        <p:nvPr/>
      </p:nvGrpSpPr>
      <p:grpSpPr>
        <a:xfrm>
          <a:off y="0" x="0"/>
          <a:ext cy="0" cx="0"/>
          <a:chOff y="0" x="0"/>
          <a:chExt cy="0" cx="0"/>
        </a:xfrm>
      </p:grpSpPr>
      <p:sp>
        <p:nvSpPr>
          <p:cNvPr name="Shape 99" id="9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0" id="10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5" id="105"/>
        <p:cNvGrpSpPr/>
        <p:nvPr/>
      </p:nvGrpSpPr>
      <p:grpSpPr>
        <a:xfrm>
          <a:off y="0" x="0"/>
          <a:ext cy="0" cx="0"/>
          <a:chOff y="0" x="0"/>
          <a:chExt cy="0" cx="0"/>
        </a:xfrm>
      </p:grpSpPr>
      <p:sp>
        <p:nvSpPr>
          <p:cNvPr name="Shape 106" id="10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7" id="10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1" id="111"/>
        <p:cNvGrpSpPr/>
        <p:nvPr/>
      </p:nvGrpSpPr>
      <p:grpSpPr>
        <a:xfrm>
          <a:off y="0" x="0"/>
          <a:ext cy="0" cx="0"/>
          <a:chOff y="0" x="0"/>
          <a:chExt cy="0" cx="0"/>
        </a:xfrm>
      </p:grpSpPr>
      <p:sp>
        <p:nvSpPr>
          <p:cNvPr name="Shape 112" id="11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3" id="1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9" id="119"/>
        <p:cNvGrpSpPr/>
        <p:nvPr/>
      </p:nvGrpSpPr>
      <p:grpSpPr>
        <a:xfrm>
          <a:off y="0" x="0"/>
          <a:ext cy="0" cx="0"/>
          <a:chOff y="0" x="0"/>
          <a:chExt cy="0" cx="0"/>
        </a:xfrm>
      </p:grpSpPr>
      <p:sp>
        <p:nvSpPr>
          <p:cNvPr name="Shape 120" id="12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1" id="12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7" id="127"/>
        <p:cNvGrpSpPr/>
        <p:nvPr/>
      </p:nvGrpSpPr>
      <p:grpSpPr>
        <a:xfrm>
          <a:off y="0" x="0"/>
          <a:ext cy="0" cx="0"/>
          <a:chOff y="0" x="0"/>
          <a:chExt cy="0" cx="0"/>
        </a:xfrm>
      </p:grpSpPr>
      <p:sp>
        <p:nvSpPr>
          <p:cNvPr name="Shape 128" id="12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9" id="12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9" id="139"/>
        <p:cNvGrpSpPr/>
        <p:nvPr/>
      </p:nvGrpSpPr>
      <p:grpSpPr>
        <a:xfrm>
          <a:off y="0" x="0"/>
          <a:ext cy="0" cx="0"/>
          <a:chOff y="0" x="0"/>
          <a:chExt cy="0" cx="0"/>
        </a:xfrm>
      </p:grpSpPr>
      <p:sp>
        <p:nvSpPr>
          <p:cNvPr name="Shape 140" id="1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1" id="14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8" id="148"/>
        <p:cNvGrpSpPr/>
        <p:nvPr/>
      </p:nvGrpSpPr>
      <p:grpSpPr>
        <a:xfrm>
          <a:off y="0" x="0"/>
          <a:ext cy="0" cx="0"/>
          <a:chOff y="0" x="0"/>
          <a:chExt cy="0" cx="0"/>
        </a:xfrm>
      </p:grpSpPr>
      <p:sp>
        <p:nvSpPr>
          <p:cNvPr name="Shape 149" id="1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0" id="15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 id="30"/>
        <p:cNvGrpSpPr/>
        <p:nvPr/>
      </p:nvGrpSpPr>
      <p:grpSpPr>
        <a:xfrm>
          <a:off y="0" x="0"/>
          <a:ext cy="0" cx="0"/>
          <a:chOff y="0" x="0"/>
          <a:chExt cy="0" cx="0"/>
        </a:xfrm>
      </p:grpSpPr>
      <p:sp>
        <p:nvSpPr>
          <p:cNvPr name="Shape 31" id="3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2" id="3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 id="36"/>
        <p:cNvGrpSpPr/>
        <p:nvPr/>
      </p:nvGrpSpPr>
      <p:grpSpPr>
        <a:xfrm>
          <a:off y="0" x="0"/>
          <a:ext cy="0" cx="0"/>
          <a:chOff y="0" x="0"/>
          <a:chExt cy="0" cx="0"/>
        </a:xfrm>
      </p:grpSpPr>
      <p:sp>
        <p:nvSpPr>
          <p:cNvPr name="Shape 37" id="3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8" id="3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3" id="43"/>
        <p:cNvGrpSpPr/>
        <p:nvPr/>
      </p:nvGrpSpPr>
      <p:grpSpPr>
        <a:xfrm>
          <a:off y="0" x="0"/>
          <a:ext cy="0" cx="0"/>
          <a:chOff y="0" x="0"/>
          <a:chExt cy="0" cx="0"/>
        </a:xfrm>
      </p:grpSpPr>
      <p:sp>
        <p:nvSpPr>
          <p:cNvPr name="Shape 44" id="4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5" id="4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9" id="49"/>
        <p:cNvGrpSpPr/>
        <p:nvPr/>
      </p:nvGrpSpPr>
      <p:grpSpPr>
        <a:xfrm>
          <a:off y="0" x="0"/>
          <a:ext cy="0" cx="0"/>
          <a:chOff y="0" x="0"/>
          <a:chExt cy="0" cx="0"/>
        </a:xfrm>
      </p:grpSpPr>
      <p:sp>
        <p:nvSpPr>
          <p:cNvPr name="Shape 50" id="5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1" id="5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6" id="56"/>
        <p:cNvGrpSpPr/>
        <p:nvPr/>
      </p:nvGrpSpPr>
      <p:grpSpPr>
        <a:xfrm>
          <a:off y="0" x="0"/>
          <a:ext cy="0" cx="0"/>
          <a:chOff y="0" x="0"/>
          <a:chExt cy="0" cx="0"/>
        </a:xfrm>
      </p:grpSpPr>
      <p:sp>
        <p:nvSpPr>
          <p:cNvPr name="Shape 57" id="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8" id="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3" id="63"/>
        <p:cNvGrpSpPr/>
        <p:nvPr/>
      </p:nvGrpSpPr>
      <p:grpSpPr>
        <a:xfrm>
          <a:off y="0" x="0"/>
          <a:ext cy="0" cx="0"/>
          <a:chOff y="0" x="0"/>
          <a:chExt cy="0" cx="0"/>
        </a:xfrm>
      </p:grpSpPr>
      <p:sp>
        <p:nvSpPr>
          <p:cNvPr name="Shape 64" id="6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5" id="6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6" id="86"/>
        <p:cNvGrpSpPr/>
        <p:nvPr/>
      </p:nvGrpSpPr>
      <p:grpSpPr>
        <a:xfrm>
          <a:off y="0" x="0"/>
          <a:ext cy="0" cx="0"/>
          <a:chOff y="0" x="0"/>
          <a:chExt cy="0" cx="0"/>
        </a:xfrm>
      </p:grpSpPr>
      <p:sp>
        <p:nvSpPr>
          <p:cNvPr name="Shape 87" id="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8" id="8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2" id="92"/>
        <p:cNvGrpSpPr/>
        <p:nvPr/>
      </p:nvGrpSpPr>
      <p:grpSpPr>
        <a:xfrm>
          <a:off y="0" x="0"/>
          <a:ext cy="0" cx="0"/>
          <a:chOff y="0" x="0"/>
          <a:chExt cy="0" cx="0"/>
        </a:xfrm>
      </p:grpSpPr>
      <p:sp>
        <p:nvSpPr>
          <p:cNvPr name="Shape 93" id="9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4" id="9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txBox="1"/>
          <p:nvPr>
            <p:ph type="subTitle" idx="1"/>
          </p:nvPr>
        </p:nvSpPr>
        <p:spPr>
          <a:xfrm>
            <a:off y="3786737" x="685800"/>
            <a:ext cy="1046400"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
        <p:nvSpPr>
          <p:cNvPr name="Shape 9" id="9"/>
          <p:cNvSpPr txBox="1"/>
          <p:nvPr>
            <p:ph type="ctrTitle"/>
          </p:nvPr>
        </p:nvSpPr>
        <p:spPr>
          <a:xfrm>
            <a:off y="2111123" x="685800"/>
            <a:ext cy="1546500"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0" id="10"/>
        <p:cNvGrpSpPr/>
        <p:nvPr/>
      </p:nvGrpSpPr>
      <p:grpSpPr>
        <a:xfrm>
          <a:off y="0" x="0"/>
          <a:ext cy="0" cx="0"/>
          <a:chOff y="0" x="0"/>
          <a:chExt cy="0" cx="0"/>
        </a:xfrm>
      </p:grpSpPr>
      <p:sp>
        <p:nvSpPr>
          <p:cNvPr name="Shape 11" id="11"/>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2" id="12"/>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3" id="13"/>
        <p:cNvGrpSpPr/>
        <p:nvPr/>
      </p:nvGrpSpPr>
      <p:grpSpPr>
        <a:xfrm>
          <a:off y="0" x="0"/>
          <a:ext cy="0" cx="0"/>
          <a:chOff y="0" x="0"/>
          <a:chExt cy="0" cx="0"/>
        </a:xfrm>
      </p:grpSpPr>
      <p:sp>
        <p:nvSpPr>
          <p:cNvPr name="Shape 14" id="14"/>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5" id="15"/>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6" id="16"/>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7" id="17"/>
        <p:cNvGrpSpPr/>
        <p:nvPr/>
      </p:nvGrpSpPr>
      <p:grpSpPr>
        <a:xfrm>
          <a:off y="0" x="0"/>
          <a:ext cy="0" cx="0"/>
          <a:chOff y="0" x="0"/>
          <a:chExt cy="0" cx="0"/>
        </a:xfrm>
      </p:grpSpPr>
      <p:sp>
        <p:nvSpPr>
          <p:cNvPr name="Shape 18" id="18"/>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9" id="19"/>
        <p:cNvGrpSpPr/>
        <p:nvPr/>
      </p:nvGrpSpPr>
      <p:grpSpPr>
        <a:xfrm>
          <a:off y="0" x="0"/>
          <a:ext cy="0" cx="0"/>
          <a:chOff y="0" x="0"/>
          <a:chExt cy="0" cx="0"/>
        </a:xfrm>
      </p:grpSpPr>
      <p:sp>
        <p:nvSpPr>
          <p:cNvPr name="Shape 20" id="20"/>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21" id="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r="50%" l="50%" b="50%" t="50%"/>
          </a:path>
          <a:tileRect/>
        </a:gra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6" id="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rgbClr val="000000"/>
              </a:buClr>
              <a:buSzPct val="166666"/>
              <a:buFont typeface="Arial"/>
              <a:buChar char="•"/>
              <a:defRPr i="0" baseline="0" strike="noStrike" sz="3000" b="0" cap="none" u="none">
                <a:solidFill>
                  <a:srgbClr val="000000"/>
                </a:solidFill>
                <a:latin typeface="Arial"/>
                <a:ea typeface="Arial"/>
                <a:cs typeface="Arial"/>
                <a:sym typeface="Arial"/>
              </a:defRPr>
            </a:lvl1pPr>
            <a:lvl2pPr indent="-285750" algn="l" marL="742950" rtl="0">
              <a:spcBef>
                <a:spcPts val="480"/>
              </a:spcBef>
              <a:buClr>
                <a:srgbClr val="000000"/>
              </a:buClr>
              <a:buSzPct val="100000"/>
              <a:buFont typeface="Courier New"/>
              <a:buChar char="o"/>
              <a:defRPr i="0" baseline="0" strike="noStrike" sz="2400" b="0" cap="none" u="none">
                <a:solidFill>
                  <a:srgbClr val="000000"/>
                </a:solidFill>
                <a:latin typeface="Arial"/>
                <a:ea typeface="Arial"/>
                <a:cs typeface="Arial"/>
                <a:sym typeface="Arial"/>
              </a:defRPr>
            </a:lvl2pPr>
            <a:lvl3pPr indent="-228600" algn="l" marL="1143000" rtl="0">
              <a:spcBef>
                <a:spcPts val="480"/>
              </a:spcBef>
              <a:buClr>
                <a:srgbClr val="000000"/>
              </a:buClr>
              <a:buSzPct val="100000"/>
              <a:buFont typeface="Wingdings"/>
              <a:buChar char="§"/>
              <a:defRPr i="0" baseline="0" strike="noStrike" sz="2400" b="0" cap="none" u="none">
                <a:solidFill>
                  <a:srgbClr val="000000"/>
                </a:solidFill>
                <a:latin typeface="Arial"/>
                <a:ea typeface="Arial"/>
                <a:cs typeface="Arial"/>
                <a:sym typeface="Arial"/>
              </a:defRPr>
            </a:lvl3pPr>
            <a:lvl4pPr indent="-228600" algn="l" marL="1600200" rtl="0">
              <a:spcBef>
                <a:spcPts val="360"/>
              </a:spcBef>
              <a:buClr>
                <a:srgbClr val="000000"/>
              </a:buClr>
              <a:buSzPct val="166666"/>
              <a:buFont typeface="Arial"/>
              <a:buChar char="•"/>
              <a:defRPr i="0" baseline="0" strike="noStrike" sz="1800" b="0" cap="none" u="none">
                <a:solidFill>
                  <a:srgbClr val="000000"/>
                </a:solidFill>
                <a:latin typeface="Arial"/>
                <a:ea typeface="Arial"/>
                <a:cs typeface="Arial"/>
                <a:sym typeface="Arial"/>
              </a:defRPr>
            </a:lvl4pPr>
            <a:lvl5pPr indent="-228600" algn="l" marL="2057400" rtl="0">
              <a:spcBef>
                <a:spcPts val="360"/>
              </a:spcBef>
              <a:buClr>
                <a:srgbClr val="000000"/>
              </a:buClr>
              <a:buSzPct val="100000"/>
              <a:buFont typeface="Courier New"/>
              <a:buChar char="o"/>
              <a:defRPr i="0" baseline="0" strike="noStrike" sz="1800" b="0" cap="none" u="none">
                <a:solidFill>
                  <a:srgbClr val="000000"/>
                </a:solidFill>
                <a:latin typeface="Arial"/>
                <a:ea typeface="Arial"/>
                <a:cs typeface="Arial"/>
                <a:sym typeface="Arial"/>
              </a:defRPr>
            </a:lvl5pPr>
            <a:lvl6pPr indent="-228600" algn="l" marL="2514600" rtl="0">
              <a:spcBef>
                <a:spcPts val="360"/>
              </a:spcBef>
              <a:buClr>
                <a:srgbClr val="000000"/>
              </a:buClr>
              <a:buSzPct val="100000"/>
              <a:buFont typeface="Wingdings"/>
              <a:buChar char="§"/>
              <a:defRPr i="0" baseline="0" strike="noStrike" sz="1800" b="0" cap="none" u="none">
                <a:solidFill>
                  <a:srgbClr val="000000"/>
                </a:solidFill>
                <a:latin typeface="Arial"/>
                <a:ea typeface="Arial"/>
                <a:cs typeface="Arial"/>
                <a:sym typeface="Arial"/>
              </a:defRPr>
            </a:lvl6pPr>
            <a:lvl7pPr indent="-228600" algn="l" marL="2971800" rtl="0">
              <a:spcBef>
                <a:spcPts val="360"/>
              </a:spcBef>
              <a:buClr>
                <a:srgbClr val="000000"/>
              </a:buClr>
              <a:buSzPct val="166666"/>
              <a:buFont typeface="Arial"/>
              <a:buChar char="•"/>
              <a:defRPr i="0" baseline="0" strike="noStrike" sz="1800" b="0" cap="none" u="none">
                <a:solidFill>
                  <a:srgbClr val="000000"/>
                </a:solidFill>
                <a:latin typeface="Arial"/>
                <a:ea typeface="Arial"/>
                <a:cs typeface="Arial"/>
                <a:sym typeface="Arial"/>
              </a:defRPr>
            </a:lvl7pPr>
            <a:lvl8pPr indent="-228600" algn="l" marL="3429000" rtl="0">
              <a:spcBef>
                <a:spcPts val="360"/>
              </a:spcBef>
              <a:buClr>
                <a:srgbClr val="000000"/>
              </a:buClr>
              <a:buSzPct val="100000"/>
              <a:buFont typeface="Courier New"/>
              <a:buChar char="o"/>
              <a:defRPr i="0" baseline="0" strike="noStrike" sz="1800" b="0" cap="none" u="none">
                <a:solidFill>
                  <a:srgbClr val="000000"/>
                </a:solidFill>
                <a:latin typeface="Arial"/>
                <a:ea typeface="Arial"/>
                <a:cs typeface="Arial"/>
                <a:sym typeface="Arial"/>
              </a:defRPr>
            </a:lvl8pPr>
            <a:lvl9pPr indent="-228600" algn="l" marL="3886200" rtl="0">
              <a:spcBef>
                <a:spcPts val="360"/>
              </a:spcBef>
              <a:buClr>
                <a:srgbClr val="000000"/>
              </a:buClr>
              <a:buSzPct val="100000"/>
              <a:buFont typeface="Wingdings"/>
              <a:buChar char="§"/>
              <a:defRPr i="0" baseline="0" strike="noStrike" sz="1800" b="0" cap="none" u="none">
                <a:solidFill>
                  <a:srgbClr val="000000"/>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3.xml"/><Relationship Type="http://schemas.openxmlformats.org/officeDocument/2006/relationships/image" Id="rId3" Target="../media/image12.pn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 Type="http://schemas.openxmlformats.org/officeDocument/2006/relationships/image" Id="rId3" Target="../media/image13.png"/></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4" Target="../media/image01.png"/><Relationship Type="http://schemas.openxmlformats.org/officeDocument/2006/relationships/image" Id="rId3" Target="../media/image00.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 Type="http://schemas.openxmlformats.org/officeDocument/2006/relationships/image" Id="rId4" Target="../media/image03.png"/><Relationship Type="http://schemas.openxmlformats.org/officeDocument/2006/relationships/image" Id="rId3" Target="../media/image06.png"/><Relationship Type="http://schemas.openxmlformats.org/officeDocument/2006/relationships/image" Id="rId5" Target="../media/image09.png"/></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 Type="http://schemas.openxmlformats.org/officeDocument/2006/relationships/image" Id="rId4" Target="../media/image04.png"/><Relationship Type="http://schemas.openxmlformats.org/officeDocument/2006/relationships/image" Id="rId3" Target="../media/image10.png"/></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 Type="http://schemas.openxmlformats.org/officeDocument/2006/relationships/image" Id="rId4" Target="../media/image07.png"/><Relationship Type="http://schemas.openxmlformats.org/officeDocument/2006/relationships/image" Id="rId3" Target="../media/image05.png"/><Relationship Type="http://schemas.openxmlformats.org/officeDocument/2006/relationships/image" Id="rId5" Target="../media/image08.png"/></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14.jp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3.xml"/><Relationship Type="http://schemas.openxmlformats.org/officeDocument/2006/relationships/image" Id="rId3" Target="../media/image02.jp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 Type="http://schemas.openxmlformats.org/officeDocument/2006/relationships/image" Id="rId3" Target="../media/image15.png"/></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3.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3.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3.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3.xml"/><Relationship Type="http://schemas.openxmlformats.org/officeDocument/2006/relationships/image" Id="rId3"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 id="22"/>
        <p:cNvGrpSpPr/>
        <p:nvPr/>
      </p:nvGrpSpPr>
      <p:grpSpPr>
        <a:xfrm>
          <a:off y="0" x="0"/>
          <a:ext cy="0" cx="0"/>
          <a:chOff y="0" x="0"/>
          <a:chExt cy="0" cx="0"/>
        </a:xfrm>
      </p:grpSpPr>
      <p:sp>
        <p:nvSpPr>
          <p:cNvPr name="Shape 23" id="23"/>
          <p:cNvSpPr txBox="1"/>
          <p:nvPr>
            <p:ph type="ctrTitle"/>
          </p:nvPr>
        </p:nvSpPr>
        <p:spPr>
          <a:xfrm>
            <a:off y="2111123" x="685800"/>
            <a:ext cy="1546474" cx="7772400"/>
          </a:xfrm>
          <a:prstGeom prst="rect">
            <a:avLst/>
          </a:prstGeom>
        </p:spPr>
        <p:txBody>
          <a:bodyPr bIns="91425" tIns="91425" lIns="91425" anchor="b" anchorCtr="0" rIns="91425">
            <a:spAutoFit/>
          </a:bodyPr>
          <a:lstStyle/>
          <a:p>
            <a:pPr>
              <a:buNone/>
            </a:pPr>
            <a:r>
              <a:rPr lang="en"/>
              <a:t>VEMCO VR2C Acoustic Transceiver Multiplexer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5" id="95"/>
        <p:cNvGrpSpPr/>
        <p:nvPr/>
      </p:nvGrpSpPr>
      <p:grpSpPr>
        <a:xfrm>
          <a:off y="0" x="0"/>
          <a:ext cy="0" cx="0"/>
          <a:chOff y="0" x="0"/>
          <a:chExt cy="0" cx="0"/>
        </a:xfrm>
      </p:grpSpPr>
      <p:sp>
        <p:nvSpPr>
          <p:cNvPr name="Shape 96" id="96"/>
          <p:cNvSpPr txBox="1"/>
          <p:nvPr>
            <p:ph type="title"/>
          </p:nvPr>
        </p:nvSpPr>
        <p:spPr>
          <a:xfrm>
            <a:off y="351362" x="457200"/>
            <a:ext cy="1143000" cx="8229600"/>
          </a:xfrm>
          <a:prstGeom prst="rect">
            <a:avLst/>
          </a:prstGeom>
        </p:spPr>
        <p:txBody>
          <a:bodyPr bIns="91425" tIns="91425" lIns="91425" anchor="b" anchorCtr="0" rIns="91425">
            <a:spAutoFit/>
          </a:bodyPr>
          <a:lstStyle/>
          <a:p>
            <a:pPr>
              <a:buNone/>
            </a:pPr>
            <a:r>
              <a:rPr lang="en"/>
              <a:t>Console Output</a:t>
            </a:r>
          </a:p>
        </p:txBody>
      </p:sp>
      <p:sp>
        <p:nvSpPr>
          <p:cNvPr name="Shape 97" id="97"/>
          <p:cNvSpPr/>
          <p:nvPr/>
        </p:nvSpPr>
        <p:spPr>
          <a:xfrm>
            <a:off y="1746913" x="1432270"/>
            <a:ext cy="4657048" cx="6279458"/>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1" id="101"/>
        <p:cNvGrpSpPr/>
        <p:nvPr/>
      </p:nvGrpSpPr>
      <p:grpSpPr>
        <a:xfrm>
          <a:off y="0" x="0"/>
          <a:ext cy="0" cx="0"/>
          <a:chOff y="0" x="0"/>
          <a:chExt cy="0" cx="0"/>
        </a:xfrm>
      </p:grpSpPr>
      <p:sp>
        <p:nvSpPr>
          <p:cNvPr name="Shape 102" id="10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Decoder Module</a:t>
            </a:r>
          </a:p>
        </p:txBody>
      </p:sp>
      <p:sp>
        <p:nvSpPr>
          <p:cNvPr name="Shape 103" id="103"/>
          <p:cNvSpPr txBox="1"/>
          <p:nvPr>
            <p:ph type="body" idx="1"/>
          </p:nvPr>
        </p:nvSpPr>
        <p:spPr>
          <a:xfrm>
            <a:off y="1600200" x="457200"/>
            <a:ext cy="978600" cx="8229600"/>
          </a:xfrm>
          <a:prstGeom prst="rect">
            <a:avLst/>
          </a:prstGeom>
        </p:spPr>
        <p:txBody>
          <a:bodyPr bIns="91425" tIns="91425" lIns="91425" anchor="t" anchorCtr="0" rIns="91425">
            <a:spAutoFit/>
          </a:bodyPr>
          <a:lstStyle/>
          <a:p>
            <a:pPr indent="-342900" marL="457200" rtl="0" lvl="0">
              <a:buClr>
                <a:srgbClr val="000000"/>
              </a:buClr>
              <a:buSzPct val="166666"/>
              <a:buFont typeface="Arial"/>
              <a:buChar char="•"/>
            </a:pPr>
            <a:r>
              <a:rPr lang="en" sz="1800"/>
              <a:t>Determines type of message sent by receiver.</a:t>
            </a:r>
          </a:p>
          <a:p>
            <a:pPr indent="-342900" marL="457200" rtl="0" lvl="0">
              <a:buClr>
                <a:srgbClr val="000000"/>
              </a:buClr>
              <a:buSzPct val="166666"/>
              <a:buFont typeface="Arial"/>
              <a:buChar char="•"/>
            </a:pPr>
            <a:r>
              <a:rPr lang="en" sz="1800"/>
              <a:t>Decodes messages using configurable RegEx.</a:t>
            </a:r>
          </a:p>
          <a:p>
            <a:pPr indent="-342900" marL="457200" rtl="0" lvl="0">
              <a:buClr>
                <a:srgbClr val="000000"/>
              </a:buClr>
              <a:buSzPct val="166666"/>
              <a:buFont typeface="Arial"/>
              <a:buChar char="•"/>
            </a:pPr>
            <a:r>
              <a:rPr lang="en" sz="1800"/>
              <a:t>450052,007,2012-10-02 21:49:36,A69-9001,30444,#CC</a:t>
            </a:r>
          </a:p>
        </p:txBody>
      </p:sp>
      <p:sp>
        <p:nvSpPr>
          <p:cNvPr name="Shape 104" id="104"/>
          <p:cNvSpPr/>
          <p:nvPr/>
        </p:nvSpPr>
        <p:spPr>
          <a:xfrm>
            <a:off y="2622480" x="457200"/>
            <a:ext cy="4137683" cx="8344429"/>
          </a:xfrm>
          <a:prstGeom prst="rect">
            <a:avLst/>
          </a:prstGeom>
          <a:blipFill>
            <a:blip r:embed="rId3"/>
            <a:stretch>
              <a:fillRect/>
            </a:stretch>
          </a:blipFill>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8" id="108"/>
        <p:cNvGrpSpPr/>
        <p:nvPr/>
      </p:nvGrpSpPr>
      <p:grpSpPr>
        <a:xfrm>
          <a:off y="0" x="0"/>
          <a:ext cy="0" cx="0"/>
          <a:chOff y="0" x="0"/>
          <a:chExt cy="0" cx="0"/>
        </a:xfrm>
      </p:grpSpPr>
      <p:sp>
        <p:nvSpPr>
          <p:cNvPr name="Shape 109" id="109"/>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Database Module</a:t>
            </a:r>
          </a:p>
        </p:txBody>
      </p:sp>
      <p:sp>
        <p:nvSpPr>
          <p:cNvPr name="Shape 110" id="110"/>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rgbClr val="000000"/>
              </a:buClr>
              <a:buSzPct val="166666"/>
              <a:buFont typeface="Arial"/>
              <a:buChar char="•"/>
            </a:pPr>
            <a:r>
              <a:rPr lang="en"/>
              <a:t>Takes decoded messages from Decoder.</a:t>
            </a:r>
          </a:p>
          <a:p>
            <a:pPr indent="-419100" marL="457200" rtl="0" lvl="0">
              <a:buClr>
                <a:srgbClr val="000000"/>
              </a:buClr>
              <a:buSzPct val="166666"/>
              <a:buFont typeface="Arial"/>
              <a:buChar char="•"/>
            </a:pPr>
            <a:r>
              <a:rPr lang="en"/>
              <a:t>Makes insertions into the database.</a:t>
            </a:r>
          </a:p>
          <a:p>
            <a:pPr indent="-419100" marL="457200" rtl="0" lvl="0">
              <a:buClr>
                <a:srgbClr val="000000"/>
              </a:buClr>
              <a:buSzPct val="166666"/>
              <a:buFont typeface="Arial"/>
              <a:buChar char="•"/>
            </a:pPr>
            <a:r>
              <a:rPr lang="en"/>
              <a:t>Physical receiver → Unparsed message → Decoder → Decoded message → Database insertion</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4" id="114"/>
        <p:cNvGrpSpPr/>
        <p:nvPr/>
      </p:nvGrpSpPr>
      <p:grpSpPr>
        <a:xfrm>
          <a:off y="0" x="0"/>
          <a:ext cy="0" cx="0"/>
          <a:chOff y="0" x="0"/>
          <a:chExt cy="0" cx="0"/>
        </a:xfrm>
      </p:grpSpPr>
      <p:sp>
        <p:nvSpPr>
          <p:cNvPr name="Shape 115" id="115"/>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Front-End: </a:t>
            </a:r>
            <a:r>
              <a:rPr lang="en" sz="2400" b="0">
                <a:solidFill>
                  <a:srgbClr val="000000"/>
                </a:solidFill>
              </a:rPr>
              <a:t>http://www.csulbsharklab.com</a:t>
            </a:r>
          </a:p>
        </p:txBody>
      </p:sp>
      <p:sp>
        <p:nvSpPr>
          <p:cNvPr name="Shape 116" id="116"/>
          <p:cNvSpPr txBox="1"/>
          <p:nvPr>
            <p:ph type="body" idx="1"/>
          </p:nvPr>
        </p:nvSpPr>
        <p:spPr>
          <a:xfrm>
            <a:off y="1600200" x="457200"/>
            <a:ext cy="4967700" cx="3872399"/>
          </a:xfrm>
          <a:prstGeom prst="rect">
            <a:avLst/>
          </a:prstGeom>
        </p:spPr>
        <p:txBody>
          <a:bodyPr bIns="91425" tIns="91425" lIns="91425" anchor="t" anchorCtr="0" rIns="91425">
            <a:spAutoFit/>
          </a:bodyPr>
          <a:lstStyle/>
          <a:p>
            <a:pPr indent="-419100" marL="457200" rtl="0" lvl="0">
              <a:buClr>
                <a:srgbClr val="000000"/>
              </a:buClr>
              <a:buSzPct val="357142"/>
              <a:buFont typeface="Arial"/>
              <a:buChar char="•"/>
            </a:pPr>
            <a:r>
              <a:rPr lang="en" sz="1400"/>
              <a:t>
</a:t>
            </a:r>
            <a:r>
              <a:rPr lang="en" sz="2400"/>
              <a:t>Previously done as a senior project.</a:t>
            </a:r>
          </a:p>
          <a:p>
            <a:pPr indent="-419100" marL="457200" rtl="0" lvl="0">
              <a:buClr>
                <a:srgbClr val="000000"/>
              </a:buClr>
              <a:buSzPct val="208333"/>
              <a:buFont typeface="Arial"/>
              <a:buChar char="•"/>
            </a:pPr>
            <a:r>
              <a:rPr lang="en" sz="2400"/>
              <a:t>Central repository for marine biology department data.</a:t>
            </a:r>
          </a:p>
          <a:p>
            <a:pPr indent="-419100" marL="457200" lvl="0">
              <a:buClr>
                <a:srgbClr val="000000"/>
              </a:buClr>
              <a:buSzPct val="208333"/>
              <a:buFont typeface="Arial"/>
              <a:buChar char="•"/>
            </a:pPr>
            <a:r>
              <a:rPr lang="en" sz="2400"/>
              <a:t>Requires manual upload of CSV data.</a:t>
            </a:r>
          </a:p>
        </p:txBody>
      </p:sp>
      <p:sp>
        <p:nvSpPr>
          <p:cNvPr name="Shape 117" id="117"/>
          <p:cNvSpPr/>
          <p:nvPr/>
        </p:nvSpPr>
        <p:spPr>
          <a:xfrm>
            <a:off y="1732650" x="4617000"/>
            <a:ext cy="2148722" cx="4210311"/>
          </a:xfrm>
          <a:prstGeom prst="rect">
            <a:avLst/>
          </a:prstGeom>
          <a:blipFill>
            <a:blip r:embed="rId3"/>
            <a:stretch>
              <a:fillRect/>
            </a:stretch>
          </a:blipFill>
        </p:spPr>
      </p:sp>
      <p:sp>
        <p:nvSpPr>
          <p:cNvPr name="Shape 118" id="118"/>
          <p:cNvSpPr/>
          <p:nvPr/>
        </p:nvSpPr>
        <p:spPr>
          <a:xfrm>
            <a:off y="3969768" x="4657472"/>
            <a:ext cy="2655737" cx="4098693"/>
          </a:xfrm>
          <a:prstGeom prst="rect">
            <a:avLst/>
          </a:prstGeom>
          <a:blipFill>
            <a:blip r:embed="rId4"/>
            <a:stretch>
              <a:fillRect/>
            </a:stretch>
          </a:blipFill>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2" id="122"/>
        <p:cNvGrpSpPr/>
        <p:nvPr/>
      </p:nvGrpSpPr>
      <p:grpSpPr>
        <a:xfrm>
          <a:off y="0" x="0"/>
          <a:ext cy="0" cx="0"/>
          <a:chOff y="0" x="0"/>
          <a:chExt cy="0" cx="0"/>
        </a:xfrm>
      </p:grpSpPr>
      <p:sp>
        <p:nvSpPr>
          <p:cNvPr name="Shape 123" id="12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Real-Time Display</a:t>
            </a:r>
          </a:p>
        </p:txBody>
      </p:sp>
      <p:sp>
        <p:nvSpPr>
          <p:cNvPr name="Shape 124" id="124"/>
          <p:cNvSpPr/>
          <p:nvPr/>
        </p:nvSpPr>
        <p:spPr>
          <a:xfrm>
            <a:off y="1509687" x="167750"/>
            <a:ext cy="5126236" cx="3641179"/>
          </a:xfrm>
          <a:prstGeom prst="rect">
            <a:avLst/>
          </a:prstGeom>
          <a:blipFill>
            <a:blip r:embed="rId3"/>
            <a:stretch>
              <a:fillRect/>
            </a:stretch>
          </a:blipFill>
        </p:spPr>
      </p:sp>
      <p:sp>
        <p:nvSpPr>
          <p:cNvPr name="Shape 125" id="125"/>
          <p:cNvSpPr/>
          <p:nvPr/>
        </p:nvSpPr>
        <p:spPr>
          <a:xfrm>
            <a:off y="1509687" x="4217798"/>
            <a:ext cy="2525551" cx="4469001"/>
          </a:xfrm>
          <a:prstGeom prst="rect">
            <a:avLst/>
          </a:prstGeom>
          <a:blipFill>
            <a:blip r:embed="rId4"/>
            <a:stretch>
              <a:fillRect/>
            </a:stretch>
          </a:blipFill>
        </p:spPr>
      </p:sp>
      <p:sp>
        <p:nvSpPr>
          <p:cNvPr name="Shape 126" id="126"/>
          <p:cNvSpPr/>
          <p:nvPr/>
        </p:nvSpPr>
        <p:spPr>
          <a:xfrm>
            <a:off y="4154700" x="4071369"/>
            <a:ext cy="2381110" cx="4615430"/>
          </a:xfrm>
          <a:prstGeom prst="rect">
            <a:avLst/>
          </a:prstGeom>
          <a:blipFill>
            <a:blip r:embed="rId5"/>
            <a:stretch>
              <a:fillRect/>
            </a:stretch>
          </a:blipFill>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0" id="130"/>
        <p:cNvGrpSpPr/>
        <p:nvPr/>
      </p:nvGrpSpPr>
      <p:grpSpPr>
        <a:xfrm>
          <a:off y="0" x="0"/>
          <a:ext cy="0" cx="0"/>
          <a:chOff y="0" x="0"/>
          <a:chExt cy="0" cx="0"/>
        </a:xfrm>
      </p:grpSpPr>
      <p:sp>
        <p:nvSpPr>
          <p:cNvPr name="Shape 131" id="131"/>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Email-Alert Setting	</a:t>
            </a:r>
          </a:p>
        </p:txBody>
      </p:sp>
      <p:sp>
        <p:nvSpPr>
          <p:cNvPr name="Shape 132" id="132"/>
          <p:cNvSpPr/>
          <p:nvPr/>
        </p:nvSpPr>
        <p:spPr>
          <a:xfrm>
            <a:off y="1417637" x="457200"/>
            <a:ext cy="3867153" cx="3857810"/>
          </a:xfrm>
          <a:prstGeom prst="rect">
            <a:avLst/>
          </a:prstGeom>
          <a:blipFill>
            <a:blip r:embed="rId3"/>
            <a:stretch>
              <a:fillRect/>
            </a:stretch>
          </a:blipFill>
        </p:spPr>
      </p:sp>
      <p:sp>
        <p:nvSpPr>
          <p:cNvPr name="Shape 133" id="133"/>
          <p:cNvSpPr/>
          <p:nvPr/>
        </p:nvSpPr>
        <p:spPr>
          <a:xfrm>
            <a:off y="4617450" x="1642025"/>
            <a:ext cy="457200" cx="914400"/>
          </a:xfrm>
          <a:prstGeom prst="lef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4" id="134"/>
          <p:cNvSpPr/>
          <p:nvPr/>
        </p:nvSpPr>
        <p:spPr>
          <a:xfrm>
            <a:off y="1417637" x="4568950"/>
            <a:ext cy="3822842" cx="4385190"/>
          </a:xfrm>
          <a:prstGeom prst="rect">
            <a:avLst/>
          </a:prstGeom>
          <a:blipFill>
            <a:blip r:embed="rId4"/>
            <a:stretch>
              <a:fillRect/>
            </a:stretch>
          </a:blipFill>
        </p:spPr>
      </p:sp>
      <p:sp>
        <p:nvSpPr>
          <p:cNvPr name="Shape 135" id="135"/>
          <p:cNvSpPr/>
          <p:nvPr/>
        </p:nvSpPr>
        <p:spPr>
          <a:xfrm>
            <a:off y="2072750" x="7244625"/>
            <a:ext cy="457200" cx="914400"/>
          </a:xfrm>
          <a:prstGeom prst="lef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6" id="136"/>
          <p:cNvSpPr/>
          <p:nvPr/>
        </p:nvSpPr>
        <p:spPr>
          <a:xfrm>
            <a:off y="3577825" x="6245825"/>
            <a:ext cy="914400" cx="457200"/>
          </a:xfrm>
          <a:prstGeom prst="up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7" id="137"/>
          <p:cNvSpPr txBox="1"/>
          <p:nvPr/>
        </p:nvSpPr>
        <p:spPr>
          <a:xfrm>
            <a:off y="5400475" x="460275"/>
            <a:ext cy="1212000" cx="3989099"/>
          </a:xfrm>
          <a:prstGeom prst="rect">
            <a:avLst/>
          </a:prstGeom>
          <a:noFill/>
        </p:spPr>
        <p:txBody>
          <a:bodyPr bIns="91425" tIns="91425" lIns="91425" anchor="t" anchorCtr="0" rIns="91425">
            <a:spAutoFit/>
          </a:bodyPr>
          <a:lstStyle/>
          <a:p>
            <a:pPr indent="-317500" marL="457200" rtl="0" lvl="0">
              <a:buClr>
                <a:srgbClr val="000000"/>
              </a:buClr>
              <a:buSzPct val="166666"/>
              <a:buFont typeface="Arial"/>
              <a:buChar char="•"/>
            </a:pPr>
            <a:r>
              <a:rPr lang="en"/>
              <a:t>Log into http://www.csulbsharklab.com</a:t>
            </a:r>
          </a:p>
          <a:p>
            <a:pPr indent="-317500" marL="457200" lvl="0">
              <a:buClr>
                <a:srgbClr val="000000"/>
              </a:buClr>
              <a:buSzPct val="166666"/>
              <a:buFont typeface="Arial"/>
              <a:buChar char="•"/>
            </a:pPr>
            <a:r>
              <a:rPr lang="en"/>
              <a:t>Click "Email Setup"</a:t>
            </a:r>
          </a:p>
        </p:txBody>
      </p:sp>
      <p:sp>
        <p:nvSpPr>
          <p:cNvPr name="Shape 138" id="138"/>
          <p:cNvSpPr txBox="1"/>
          <p:nvPr/>
        </p:nvSpPr>
        <p:spPr>
          <a:xfrm>
            <a:off y="5400475" x="4568950"/>
            <a:ext cy="1212000" cx="3989099"/>
          </a:xfrm>
          <a:prstGeom prst="rect">
            <a:avLst/>
          </a:prstGeom>
          <a:noFill/>
        </p:spPr>
        <p:txBody>
          <a:bodyPr bIns="91425" tIns="91425" lIns="91425" anchor="t" anchorCtr="0" rIns="91425">
            <a:spAutoFit/>
          </a:bodyPr>
          <a:lstStyle/>
          <a:p>
            <a:pPr indent="-317500" marL="457200" rtl="0" lvl="0">
              <a:buClr>
                <a:srgbClr val="000000"/>
              </a:buClr>
              <a:buSzPct val="166666"/>
              <a:buFont typeface="Arial"/>
              <a:buChar char="•"/>
            </a:pPr>
            <a:r>
              <a:rPr lang="en"/>
              <a:t>Enter your email address</a:t>
            </a:r>
          </a:p>
          <a:p>
            <a:pPr indent="-317500" marL="457200" rtl="0" lvl="0">
              <a:buClr>
                <a:srgbClr val="000000"/>
              </a:buClr>
              <a:buSzPct val="166666"/>
              <a:buFont typeface="Arial"/>
              <a:buChar char="•"/>
            </a:pPr>
            <a:r>
              <a:rPr lang="en"/>
              <a:t>Choose "Email Preferences"</a:t>
            </a:r>
          </a:p>
          <a:p>
            <a:pPr indent="-317500" marL="457200" rtl="0" lvl="0">
              <a:buClr>
                <a:srgbClr val="000000"/>
              </a:buClr>
              <a:buSzPct val="166666"/>
              <a:buFont typeface="Arial"/>
              <a:buChar char="•"/>
            </a:pPr>
            <a:r>
              <a:rPr lang="en"/>
              <a:t>Click Submit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2" id="142"/>
        <p:cNvGrpSpPr/>
        <p:nvPr/>
      </p:nvGrpSpPr>
      <p:grpSpPr>
        <a:xfrm>
          <a:off y="0" x="0"/>
          <a:ext cy="0" cx="0"/>
          <a:chOff y="0" x="0"/>
          <a:chExt cy="0" cx="0"/>
        </a:xfrm>
      </p:grpSpPr>
      <p:sp>
        <p:nvSpPr>
          <p:cNvPr name="Shape 143" id="14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CRON</a:t>
            </a:r>
          </a:p>
        </p:txBody>
      </p:sp>
      <p:sp>
        <p:nvSpPr>
          <p:cNvPr name="Shape 144" id="144"/>
          <p:cNvSpPr/>
          <p:nvPr/>
        </p:nvSpPr>
        <p:spPr>
          <a:xfrm>
            <a:off y="1417637" x="457200"/>
            <a:ext cy="2868722" cx="3090710"/>
          </a:xfrm>
          <a:prstGeom prst="rect">
            <a:avLst/>
          </a:prstGeom>
          <a:blipFill>
            <a:blip r:embed="rId3"/>
            <a:stretch>
              <a:fillRect/>
            </a:stretch>
          </a:blipFill>
        </p:spPr>
      </p:sp>
      <p:sp>
        <p:nvSpPr>
          <p:cNvPr name="Shape 145" id="145"/>
          <p:cNvSpPr/>
          <p:nvPr/>
        </p:nvSpPr>
        <p:spPr>
          <a:xfrm>
            <a:off y="1417637" x="3833525"/>
            <a:ext cy="1218674" cx="4486475"/>
          </a:xfrm>
          <a:prstGeom prst="rect">
            <a:avLst/>
          </a:prstGeom>
          <a:blipFill>
            <a:blip r:embed="rId4"/>
            <a:stretch>
              <a:fillRect/>
            </a:stretch>
          </a:blipFill>
        </p:spPr>
      </p:sp>
      <p:sp>
        <p:nvSpPr>
          <p:cNvPr name="Shape 146" id="146"/>
          <p:cNvSpPr/>
          <p:nvPr/>
        </p:nvSpPr>
        <p:spPr>
          <a:xfrm>
            <a:off y="3263027" x="3833525"/>
            <a:ext cy="1100040" cx="4842403"/>
          </a:xfrm>
          <a:prstGeom prst="rect">
            <a:avLst/>
          </a:prstGeom>
          <a:blipFill>
            <a:blip r:embed="rId5"/>
            <a:stretch>
              <a:fillRect/>
            </a:stretch>
          </a:blipFill>
        </p:spPr>
      </p:sp>
      <p:sp>
        <p:nvSpPr>
          <p:cNvPr name="Shape 147" id="147"/>
          <p:cNvSpPr txBox="1"/>
          <p:nvPr/>
        </p:nvSpPr>
        <p:spPr>
          <a:xfrm>
            <a:off y="4466100" x="564575"/>
            <a:ext cy="2052900" cx="8306400"/>
          </a:xfrm>
          <a:prstGeom prst="rect">
            <a:avLst/>
          </a:prstGeom>
          <a:noFill/>
        </p:spPr>
        <p:txBody>
          <a:bodyPr bIns="91425" tIns="91425" lIns="91425" anchor="t" anchorCtr="0" rIns="91425">
            <a:spAutoFit/>
          </a:bodyPr>
          <a:lstStyle/>
          <a:p>
            <a:pPr indent="-342900" marL="457200" rtl="0" lvl="0">
              <a:buClr>
                <a:srgbClr val="000000"/>
              </a:buClr>
              <a:buSzPct val="166666"/>
              <a:buFont typeface="Arial"/>
              <a:buChar char="•"/>
            </a:pPr>
            <a:r>
              <a:rPr lang="en" sz="1800"/>
              <a:t>Time-based job scheduler</a:t>
            </a:r>
          </a:p>
          <a:p>
            <a:pPr indent="-342900" marL="457200" rtl="0" lvl="0">
              <a:buClr>
                <a:srgbClr val="000000"/>
              </a:buClr>
              <a:buSzPct val="166666"/>
              <a:buFont typeface="Arial"/>
              <a:buChar char="•"/>
            </a:pPr>
            <a:r>
              <a:rPr lang="en" sz="1800"/>
              <a:t>Enables users to schedule jobs (command or shell scripts to run periodically at certain times or dates.</a:t>
            </a:r>
          </a:p>
          <a:p>
            <a:pPr indent="-342900" marL="457200" rtl="0" lvl="0">
              <a:buClr>
                <a:srgbClr val="000000"/>
              </a:buClr>
              <a:buSzPct val="166666"/>
              <a:buFont typeface="Arial"/>
              <a:buChar char="•"/>
            </a:pPr>
            <a:r>
              <a:rPr lang="en" sz="1800"/>
              <a:t>Company providing hosting services for csulbsharklab.com provides "cpanel" which allows CRON jobs to set up.</a:t>
            </a:r>
          </a:p>
          <a:p>
            <a:pPr indent="-342900" marL="457200" rtl="0" lvl="0">
              <a:buClr>
                <a:srgbClr val="000000"/>
              </a:buClr>
              <a:buSzPct val="166666"/>
              <a:buFont typeface="Arial"/>
              <a:buChar char="•"/>
            </a:pPr>
            <a:r>
              <a:rPr lang="en" sz="1800"/>
              <a:t>You can set cron job in your Mac or Linux computer through terminal as well.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 id="27"/>
        <p:cNvGrpSpPr/>
        <p:nvPr/>
      </p:nvGrpSpPr>
      <p:grpSpPr>
        <a:xfrm>
          <a:off y="0" x="0"/>
          <a:ext cy="0" cx="0"/>
          <a:chOff y="0" x="0"/>
          <a:chExt cy="0" cx="0"/>
        </a:xfrm>
      </p:grpSpPr>
      <p:sp>
        <p:nvSpPr>
          <p:cNvPr name="Shape 28" id="2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CSULB Sharklab</a:t>
            </a:r>
          </a:p>
        </p:txBody>
      </p:sp>
      <p:sp>
        <p:nvSpPr>
          <p:cNvPr name="Shape 29" id="2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"Our mission is to advance our understanding of the ecology of marine fishes, training future marine scientists at the undergraduate and graduate levels, and disseminate information to resource managers and the general public to improve conservation of marine fishes."</a:t>
            </a:r>
          </a:p>
          <a:p>
            <a:r>
              <a:t/>
            </a:r>
          </a:p>
          <a:p>
            <a:pPr rtl="0" lvl="0">
              <a:buNone/>
            </a:pPr>
            <a:r>
              <a:rPr lang="en"/>
              <a:t>-- Sharklab Mission Statement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3" id="33"/>
        <p:cNvGrpSpPr/>
        <p:nvPr/>
      </p:nvGrpSpPr>
      <p:grpSpPr>
        <a:xfrm>
          <a:off y="0" x="0"/>
          <a:ext cy="0" cx="0"/>
          <a:chOff y="0" x="0"/>
          <a:chExt cy="0" cx="0"/>
        </a:xfrm>
      </p:grpSpPr>
      <p:sp>
        <p:nvSpPr>
          <p:cNvPr name="Shape 34" id="3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VEMCO Acoustic Transceiver</a:t>
            </a:r>
          </a:p>
        </p:txBody>
      </p:sp>
      <p:sp>
        <p:nvSpPr>
          <p:cNvPr name="Shape 35" id="35"/>
          <p:cNvSpPr/>
          <p:nvPr/>
        </p:nvSpPr>
        <p:spPr>
          <a:xfrm>
            <a:off y="1417637" x="1181350"/>
            <a:ext cy="5167719" cx="7103475"/>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9" id="39"/>
        <p:cNvGrpSpPr/>
        <p:nvPr/>
      </p:nvGrpSpPr>
      <p:grpSpPr>
        <a:xfrm>
          <a:off y="0" x="0"/>
          <a:ext cy="0" cx="0"/>
          <a:chOff y="0" x="0"/>
          <a:chExt cy="0" cx="0"/>
        </a:xfrm>
      </p:grpSpPr>
      <p:sp>
        <p:nvSpPr>
          <p:cNvPr name="Shape 40" id="4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Community Outreach</a:t>
            </a:r>
          </a:p>
        </p:txBody>
      </p:sp>
      <p:sp>
        <p:nvSpPr>
          <p:cNvPr name="Shape 41" id="41"/>
          <p:cNvSpPr txBox="1"/>
          <p:nvPr>
            <p:ph type="body" idx="1"/>
          </p:nvPr>
        </p:nvSpPr>
        <p:spPr>
          <a:xfrm>
            <a:off y="1600200" x="4692273"/>
            <a:ext cy="5059799" cx="3994500"/>
          </a:xfrm>
          <a:prstGeom prst="rect">
            <a:avLst/>
          </a:prstGeom>
        </p:spPr>
        <p:txBody>
          <a:bodyPr bIns="91425" tIns="91425" lIns="91425" anchor="t" anchorCtr="0" rIns="91425">
            <a:spAutoFit/>
          </a:bodyPr>
          <a:lstStyle/>
          <a:p>
            <a:pPr indent="-419100" marL="457200" rtl="0" lvl="0">
              <a:buClr>
                <a:srgbClr val="000000"/>
              </a:buClr>
              <a:buSzPct val="166666"/>
              <a:buFont typeface="Arial"/>
              <a:buChar char="•"/>
            </a:pPr>
            <a:r>
              <a:rPr lang="en"/>
              <a:t>Middle school purchased VR2C acoustic transceiver to learn about shark behavior.</a:t>
            </a:r>
          </a:p>
          <a:p>
            <a:pPr indent="-419100" marL="457200" rtl="0" lvl="0">
              <a:buClr>
                <a:srgbClr val="000000"/>
              </a:buClr>
              <a:buSzPct val="166666"/>
              <a:buFont typeface="Arial"/>
              <a:buChar char="•"/>
            </a:pPr>
            <a:r>
              <a:rPr lang="en"/>
              <a:t>CSULB Sharklab will place transceiver at Manhattan Beach Pier.</a:t>
            </a:r>
          </a:p>
        </p:txBody>
      </p:sp>
      <p:sp>
        <p:nvSpPr>
          <p:cNvPr name="Shape 42" id="42"/>
          <p:cNvSpPr/>
          <p:nvPr/>
        </p:nvSpPr>
        <p:spPr>
          <a:xfrm>
            <a:off y="2055237" x="366398"/>
            <a:ext cy="2962275" cx="4095750"/>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6" id="46"/>
        <p:cNvGrpSpPr/>
        <p:nvPr/>
      </p:nvGrpSpPr>
      <p:grpSpPr>
        <a:xfrm>
          <a:off y="0" x="0"/>
          <a:ext cy="0" cx="0"/>
          <a:chOff y="0" x="0"/>
          <a:chExt cy="0" cx="0"/>
        </a:xfrm>
      </p:grpSpPr>
      <p:sp>
        <p:nvSpPr>
          <p:cNvPr name="Shape 47" id="4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We Make the Connection</a:t>
            </a:r>
          </a:p>
        </p:txBody>
      </p:sp>
      <p:sp>
        <p:nvSpPr>
          <p:cNvPr name="Shape 48" id="48"/>
          <p:cNvSpPr/>
          <p:nvPr/>
        </p:nvSpPr>
        <p:spPr>
          <a:xfrm>
            <a:off y="1707421" x="1288725"/>
            <a:ext cy="4964927" cx="6489774"/>
          </a:xfrm>
          <a:prstGeom prst="rect">
            <a:avLst/>
          </a:prstGeom>
          <a:blipFill>
            <a:blip r:embed="rId3"/>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2" id="52"/>
        <p:cNvGrpSpPr/>
        <p:nvPr/>
      </p:nvGrpSpPr>
      <p:grpSpPr>
        <a:xfrm>
          <a:off y="0" x="0"/>
          <a:ext cy="0" cx="0"/>
          <a:chOff y="0" x="0"/>
          <a:chExt cy="0" cx="0"/>
        </a:xfrm>
      </p:grpSpPr>
      <p:sp>
        <p:nvSpPr>
          <p:cNvPr name="Shape 53" id="5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Division of Labor</a:t>
            </a:r>
          </a:p>
        </p:txBody>
      </p:sp>
      <p:sp>
        <p:nvSpPr>
          <p:cNvPr name="Shape 54" id="54"/>
          <p:cNvSpPr txBox="1"/>
          <p:nvPr>
            <p:ph type="body" idx="1"/>
          </p:nvPr>
        </p:nvSpPr>
        <p:spPr>
          <a:xfrm>
            <a:off y="1600200" x="457200"/>
            <a:ext cy="4967700" cx="3994500"/>
          </a:xfrm>
          <a:prstGeom prst="rect">
            <a:avLst/>
          </a:prstGeom>
        </p:spPr>
        <p:txBody>
          <a:bodyPr bIns="91425" tIns="91425" lIns="91425" anchor="t" anchorCtr="0" rIns="91425">
            <a:spAutoFit/>
          </a:bodyPr>
          <a:lstStyle/>
          <a:p>
            <a:pPr rtl="0" lvl="0">
              <a:buNone/>
            </a:pPr>
            <a:r>
              <a:rPr lang="en"/>
              <a:t>"Back-End"</a:t>
            </a:r>
          </a:p>
          <a:p>
            <a:r>
              <a:t/>
            </a:r>
          </a:p>
          <a:p>
            <a:pPr indent="-419100" marL="457200" rtl="0" lvl="0">
              <a:buClr>
                <a:srgbClr val="000000"/>
              </a:buClr>
              <a:buSzPct val="166666"/>
              <a:buFont typeface="Arial"/>
              <a:buChar char="•"/>
            </a:pPr>
            <a:r>
              <a:rPr lang="en"/>
              <a:t>Receives data from and control VEMCO transceivers.</a:t>
            </a:r>
          </a:p>
          <a:p>
            <a:pPr indent="-419100" marL="457200" rtl="0" lvl="0">
              <a:buClr>
                <a:srgbClr val="000000"/>
              </a:buClr>
              <a:buSzPct val="166666"/>
              <a:buFont typeface="Arial"/>
              <a:buChar char="•"/>
            </a:pPr>
            <a:r>
              <a:rPr lang="en"/>
              <a:t>Parse/Decodes messages</a:t>
            </a:r>
          </a:p>
          <a:p>
            <a:pPr indent="-419100" marL="457200" lvl="0">
              <a:buClr>
                <a:srgbClr val="000000"/>
              </a:buClr>
              <a:buSzPct val="166666"/>
              <a:buFont typeface="Arial"/>
              <a:buChar char="•"/>
            </a:pPr>
            <a:r>
              <a:rPr lang="en"/>
              <a:t>Re-Encode as SQL and send to MySQL database</a:t>
            </a:r>
          </a:p>
        </p:txBody>
      </p:sp>
      <p:sp>
        <p:nvSpPr>
          <p:cNvPr name="Shape 55" id="55"/>
          <p:cNvSpPr txBox="1"/>
          <p:nvPr>
            <p:ph type="body" idx="2"/>
          </p:nvPr>
        </p:nvSpPr>
        <p:spPr>
          <a:xfrm>
            <a:off y="1600200" x="4692273"/>
            <a:ext cy="4967700" cx="3994500"/>
          </a:xfrm>
          <a:prstGeom prst="rect">
            <a:avLst/>
          </a:prstGeom>
        </p:spPr>
        <p:txBody>
          <a:bodyPr bIns="91425" tIns="91425" lIns="91425" anchor="t" anchorCtr="0" rIns="91425">
            <a:spAutoFit/>
          </a:bodyPr>
          <a:lstStyle/>
          <a:p>
            <a:pPr rtl="0" lvl="0">
              <a:buNone/>
            </a:pPr>
            <a:r>
              <a:rPr lang="en"/>
              <a:t>"Front-End"</a:t>
            </a:r>
          </a:p>
          <a:p>
            <a:r>
              <a:t/>
            </a:r>
          </a:p>
          <a:p>
            <a:pPr indent="-419100" marL="457200" rtl="0" lvl="0">
              <a:buClr>
                <a:srgbClr val="000000"/>
              </a:buClr>
              <a:buSzPct val="166666"/>
              <a:buFont typeface="Arial"/>
              <a:buChar char="•"/>
            </a:pPr>
            <a:r>
              <a:rPr lang="en"/>
              <a:t>Extends existing csulbsharklab.com site.</a:t>
            </a:r>
          </a:p>
          <a:p>
            <a:pPr indent="-419100" marL="457200" rtl="0" lvl="0">
              <a:buClr>
                <a:srgbClr val="000000"/>
              </a:buClr>
              <a:buSzPct val="166666"/>
              <a:buFont typeface="Arial"/>
              <a:buChar char="•"/>
            </a:pPr>
            <a:r>
              <a:rPr lang="en"/>
              <a:t>Provides easy access "Real-Time" data</a:t>
            </a:r>
          </a:p>
          <a:p>
            <a:pPr indent="-419100" marL="457200" lvl="0">
              <a:buClr>
                <a:srgbClr val="000000"/>
              </a:buClr>
              <a:buSzPct val="166666"/>
              <a:buFont typeface="Arial"/>
              <a:buChar char="•"/>
            </a:pPr>
            <a:r>
              <a:rPr lang="en"/>
              <a:t>Send email alerts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9" id="59"/>
        <p:cNvGrpSpPr/>
        <p:nvPr/>
      </p:nvGrpSpPr>
      <p:grpSpPr>
        <a:xfrm>
          <a:off y="0" x="0"/>
          <a:ext cy="0" cx="0"/>
          <a:chOff y="0" x="0"/>
          <a:chExt cy="0" cx="0"/>
        </a:xfrm>
      </p:grpSpPr>
      <p:sp>
        <p:nvSpPr>
          <p:cNvPr name="Shape 60" id="6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Technology Used</a:t>
            </a:r>
          </a:p>
        </p:txBody>
      </p:sp>
      <p:sp>
        <p:nvSpPr>
          <p:cNvPr name="Shape 61" id="61"/>
          <p:cNvSpPr txBox="1"/>
          <p:nvPr>
            <p:ph type="body" idx="1"/>
          </p:nvPr>
        </p:nvSpPr>
        <p:spPr>
          <a:xfrm>
            <a:off y="1600200" x="457200"/>
            <a:ext cy="4967700" cx="3994500"/>
          </a:xfrm>
          <a:prstGeom prst="rect">
            <a:avLst/>
          </a:prstGeom>
        </p:spPr>
        <p:txBody>
          <a:bodyPr bIns="91425" tIns="91425" lIns="91425" anchor="t" anchorCtr="0" rIns="91425">
            <a:spAutoFit/>
          </a:bodyPr>
          <a:lstStyle/>
          <a:p>
            <a:pPr rtl="0" lvl="0">
              <a:buNone/>
            </a:pPr>
            <a:r>
              <a:rPr lang="en"/>
              <a:t>"Back-End"</a:t>
            </a:r>
          </a:p>
          <a:p>
            <a:pPr indent="-381000" marL="457200" rtl="0" lvl="0">
              <a:buClr>
                <a:srgbClr val="000000"/>
              </a:buClr>
              <a:buSzPct val="166666"/>
              <a:buFont typeface="Arial"/>
              <a:buChar char="•"/>
            </a:pPr>
            <a:r>
              <a:rPr lang="en" sz="2400"/>
              <a:t>Text (over RS-232)</a:t>
            </a:r>
          </a:p>
          <a:p>
            <a:pPr indent="-381000" marL="457200" rtl="0" lvl="0">
              <a:buClr>
                <a:srgbClr val="000000"/>
              </a:buClr>
              <a:buSzPct val="166666"/>
              <a:buFont typeface="Arial"/>
              <a:buChar char="•"/>
            </a:pPr>
            <a:r>
              <a:rPr lang="en" sz="2400"/>
              <a:t>JSON</a:t>
            </a:r>
          </a:p>
          <a:p>
            <a:pPr indent="-381000" marL="457200" rtl="0" lvl="0">
              <a:buClr>
                <a:srgbClr val="000000"/>
              </a:buClr>
              <a:buSzPct val="166666"/>
              <a:buFont typeface="Arial"/>
              <a:buChar char="•"/>
            </a:pPr>
            <a:r>
              <a:rPr lang="en" sz="2400"/>
              <a:t>XAML</a:t>
            </a:r>
          </a:p>
          <a:p>
            <a:pPr indent="-381000" marL="457200" rtl="0" lvl="0">
              <a:buClr>
                <a:srgbClr val="000000"/>
              </a:buClr>
              <a:buSzPct val="166666"/>
              <a:buFont typeface="Arial"/>
              <a:buChar char="•"/>
            </a:pPr>
            <a:r>
              <a:rPr lang="en" sz="2400"/>
              <a:t>C# and WPF</a:t>
            </a:r>
          </a:p>
          <a:p>
            <a:pPr indent="-381000" marL="457200" rtl="0" lvl="0">
              <a:buClr>
                <a:srgbClr val="000000"/>
              </a:buClr>
              <a:buSzPct val="166666"/>
              <a:buFont typeface="Arial"/>
              <a:buChar char="•"/>
            </a:pPr>
            <a:r>
              <a:rPr lang="en" sz="2400"/>
              <a:t>SQL</a:t>
            </a:r>
          </a:p>
          <a:p>
            <a:pPr indent="-381000" marL="457200" rtl="0" lvl="0">
              <a:buClr>
                <a:srgbClr val="000000"/>
              </a:buClr>
              <a:buSzPct val="166666"/>
              <a:buFont typeface="Arial"/>
              <a:buChar char="•"/>
            </a:pPr>
            <a:r>
              <a:rPr lang="en" sz="2400"/>
              <a:t>Regular Expressions</a:t>
            </a:r>
          </a:p>
          <a:p>
            <a:pPr indent="-381000" marL="457200" rtl="0" lvl="0">
              <a:buClr>
                <a:srgbClr val="000000"/>
              </a:buClr>
              <a:buSzPct val="166666"/>
              <a:buFont typeface="Arial"/>
              <a:buChar char="•"/>
            </a:pPr>
            <a:r>
              <a:rPr lang="en" sz="2400"/>
              <a:t>XMLdocs and Sandcastle</a:t>
            </a:r>
          </a:p>
          <a:p>
            <a:pPr indent="-381000" marL="457200" lvl="0">
              <a:buClr>
                <a:srgbClr val="000000"/>
              </a:buClr>
              <a:buSzPct val="166666"/>
              <a:buFont typeface="Arial"/>
              <a:buChar char="•"/>
            </a:pPr>
            <a:r>
              <a:rPr lang="en" sz="2400"/>
              <a:t>Serial-Over-Ethernet Bridge</a:t>
            </a:r>
          </a:p>
        </p:txBody>
      </p:sp>
      <p:sp>
        <p:nvSpPr>
          <p:cNvPr name="Shape 62" id="62"/>
          <p:cNvSpPr txBox="1"/>
          <p:nvPr>
            <p:ph type="body" idx="2"/>
          </p:nvPr>
        </p:nvSpPr>
        <p:spPr>
          <a:xfrm>
            <a:off y="1600200" x="4692273"/>
            <a:ext cy="4967700" cx="3994500"/>
          </a:xfrm>
          <a:prstGeom prst="rect">
            <a:avLst/>
          </a:prstGeom>
        </p:spPr>
        <p:txBody>
          <a:bodyPr bIns="91425" tIns="91425" lIns="91425" anchor="t" anchorCtr="0" rIns="91425">
            <a:spAutoFit/>
          </a:bodyPr>
          <a:lstStyle/>
          <a:p>
            <a:pPr rtl="0" lvl="0">
              <a:buNone/>
            </a:pPr>
            <a:r>
              <a:rPr lang="en"/>
              <a:t>"Front-End"</a:t>
            </a:r>
          </a:p>
          <a:p>
            <a:pPr indent="-419100" marL="457200" rtl="0" lvl="0">
              <a:buClr>
                <a:srgbClr val="000000"/>
              </a:buClr>
              <a:buSzPct val="166666"/>
              <a:buFont typeface="Arial"/>
              <a:buChar char="•"/>
            </a:pPr>
            <a:r>
              <a:rPr lang="en"/>
              <a:t>PHP</a:t>
            </a:r>
          </a:p>
          <a:p>
            <a:pPr indent="-419100" marL="457200" rtl="0" lvl="0">
              <a:buClr>
                <a:srgbClr val="000000"/>
              </a:buClr>
              <a:buSzPct val="166666"/>
              <a:buFont typeface="Arial"/>
              <a:buChar char="•"/>
            </a:pPr>
            <a:r>
              <a:rPr lang="en"/>
              <a:t>JavaScript (jQuery)</a:t>
            </a:r>
          </a:p>
          <a:p>
            <a:pPr indent="-419100" marL="457200" rtl="0" lvl="0">
              <a:buClr>
                <a:srgbClr val="000000"/>
              </a:buClr>
              <a:buSzPct val="166666"/>
              <a:buFont typeface="Arial"/>
              <a:buChar char="•"/>
            </a:pPr>
            <a:r>
              <a:rPr lang="en"/>
              <a:t>Java</a:t>
            </a:r>
          </a:p>
          <a:p>
            <a:pPr indent="-419100" marL="457200" rtl="0" lvl="0">
              <a:buClr>
                <a:srgbClr val="000000"/>
              </a:buClr>
              <a:buSzPct val="166666"/>
              <a:buFont typeface="Arial"/>
              <a:buChar char="•"/>
            </a:pPr>
            <a:r>
              <a:rPr lang="en"/>
              <a:t>LAMP/WAMP</a:t>
            </a:r>
          </a:p>
          <a:p>
            <a:pPr indent="-419100" marL="457200" lvl="0">
              <a:buClr>
                <a:srgbClr val="000000"/>
              </a:buClr>
              <a:buSzPct val="166666"/>
              <a:buFont typeface="Arial"/>
              <a:buChar char="•"/>
            </a:pPr>
            <a:r>
              <a:rPr lang="en"/>
              <a:t>SQL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6" id="66"/>
        <p:cNvGrpSpPr/>
        <p:nvPr/>
      </p:nvGrpSpPr>
      <p:grpSpPr>
        <a:xfrm>
          <a:off y="0" x="0"/>
          <a:ext cy="0" cx="0"/>
          <a:chOff y="0" x="0"/>
          <a:chExt cy="0" cx="0"/>
        </a:xfrm>
      </p:grpSpPr>
      <p:sp>
        <p:nvSpPr>
          <p:cNvPr name="Shape 67" id="6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"Back End" Overview</a:t>
            </a:r>
          </a:p>
        </p:txBody>
      </p:sp>
      <p:sp>
        <p:nvSpPr>
          <p:cNvPr name="Shape 68" id="68"/>
          <p:cNvSpPr/>
          <p:nvPr/>
        </p:nvSpPr>
        <p:spPr>
          <a:xfrm>
            <a:off y="1488200" x="276150"/>
            <a:ext cy="5108999" cx="85916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69" id="69"/>
          <p:cNvSpPr txBox="1"/>
          <p:nvPr/>
        </p:nvSpPr>
        <p:spPr>
          <a:xfrm>
            <a:off y="2239975" x="4004325"/>
            <a:ext cy="659699" cx="18870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a:buNone/>
            </a:pPr>
            <a:r>
              <a:rPr lang="en"/>
              <a:t>Serial Port Servicer</a:t>
            </a:r>
          </a:p>
        </p:txBody>
      </p:sp>
      <p:sp>
        <p:nvSpPr>
          <p:cNvPr name="Shape 70" id="70"/>
          <p:cNvSpPr txBox="1"/>
          <p:nvPr/>
        </p:nvSpPr>
        <p:spPr>
          <a:xfrm>
            <a:off y="3251550" x="6198150"/>
            <a:ext cy="659699" cx="18870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Receiver (VEMCO Transceiver Class)</a:t>
            </a:r>
          </a:p>
        </p:txBody>
      </p:sp>
      <p:sp>
        <p:nvSpPr>
          <p:cNvPr name="Shape 71" id="71"/>
          <p:cNvSpPr txBox="1"/>
          <p:nvPr/>
        </p:nvSpPr>
        <p:spPr>
          <a:xfrm>
            <a:off y="4234500" x="4004325"/>
            <a:ext cy="659699" cx="18870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Event Dispatcher</a:t>
            </a:r>
          </a:p>
        </p:txBody>
      </p:sp>
      <p:cxnSp>
        <p:nvCxnSpPr>
          <p:cNvPr name="Shape 72" id="72"/>
          <p:cNvCxnSpPr>
            <a:stCxn id="69" idx="3"/>
            <a:endCxn id="70" idx="0"/>
          </p:cNvCxnSpPr>
          <p:nvPr/>
        </p:nvCxnSpPr>
        <p:spPr>
          <a:xfrm>
            <a:off y="2569824" x="5891325"/>
            <a:ext cy="681725" cx="1250324"/>
          </a:xfrm>
          <a:prstGeom prst="straightConnector1">
            <a:avLst/>
          </a:prstGeom>
          <a:noFill/>
          <a:ln w="19050" cap="flat">
            <a:solidFill>
              <a:schemeClr val="dk2"/>
            </a:solidFill>
            <a:prstDash val="solid"/>
            <a:round/>
            <a:headEnd len="lg" type="none" w="lg"/>
            <a:tailEnd len="lg" type="none" w="lg"/>
          </a:ln>
        </p:spPr>
      </p:cxnSp>
      <p:cxnSp>
        <p:nvCxnSpPr>
          <p:cNvPr name="Shape 73" id="73"/>
          <p:cNvCxnSpPr>
            <a:stCxn id="70" idx="1"/>
            <a:endCxn id="71" idx="0"/>
          </p:cNvCxnSpPr>
          <p:nvPr/>
        </p:nvCxnSpPr>
        <p:spPr>
          <a:xfrm flipH="1">
            <a:off y="3581399" x="4947825"/>
            <a:ext cy="653100" cx="1250324"/>
          </a:xfrm>
          <a:prstGeom prst="straightConnector1">
            <a:avLst/>
          </a:prstGeom>
          <a:noFill/>
          <a:ln w="19050" cap="flat">
            <a:solidFill>
              <a:schemeClr val="dk2"/>
            </a:solidFill>
            <a:prstDash val="solid"/>
            <a:round/>
            <a:headEnd len="lg" type="none" w="lg"/>
            <a:tailEnd len="lg" type="none" w="lg"/>
          </a:ln>
        </p:spPr>
      </p:cxnSp>
      <p:cxnSp>
        <p:nvCxnSpPr>
          <p:cNvPr name="Shape 74" id="74"/>
          <p:cNvCxnSpPr>
            <a:stCxn id="69" idx="2"/>
            <a:endCxn id="71" idx="0"/>
          </p:cNvCxnSpPr>
          <p:nvPr/>
        </p:nvCxnSpPr>
        <p:spPr>
          <a:xfrm>
            <a:off y="2899674" x="4947825"/>
            <a:ext cy="1334825" cx="0"/>
          </a:xfrm>
          <a:prstGeom prst="straightConnector1">
            <a:avLst/>
          </a:prstGeom>
          <a:noFill/>
          <a:ln w="19050" cap="flat">
            <a:solidFill>
              <a:schemeClr val="dk2"/>
            </a:solidFill>
            <a:prstDash val="solid"/>
            <a:round/>
            <a:headEnd len="lg" type="none" w="lg"/>
            <a:tailEnd len="lg" type="none" w="lg"/>
          </a:ln>
        </p:spPr>
      </p:cxnSp>
      <p:sp>
        <p:nvSpPr>
          <p:cNvPr name="Shape 75" id="75"/>
          <p:cNvSpPr txBox="1"/>
          <p:nvPr/>
        </p:nvSpPr>
        <p:spPr>
          <a:xfrm>
            <a:off y="5441400" x="2485450"/>
            <a:ext cy="659699" cx="13347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Decoder Module</a:t>
            </a:r>
          </a:p>
        </p:txBody>
      </p:sp>
      <p:sp>
        <p:nvSpPr>
          <p:cNvPr name="Shape 76" id="76"/>
          <p:cNvSpPr txBox="1"/>
          <p:nvPr/>
        </p:nvSpPr>
        <p:spPr>
          <a:xfrm>
            <a:off y="5441400" x="751825"/>
            <a:ext cy="659699" cx="13041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UI Module</a:t>
            </a:r>
          </a:p>
        </p:txBody>
      </p:sp>
      <p:sp>
        <p:nvSpPr>
          <p:cNvPr name="Shape 77" id="77"/>
          <p:cNvSpPr txBox="1"/>
          <p:nvPr/>
        </p:nvSpPr>
        <p:spPr>
          <a:xfrm>
            <a:off y="5441400" x="4080025"/>
            <a:ext cy="659699" cx="13347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Database Module</a:t>
            </a:r>
          </a:p>
        </p:txBody>
      </p:sp>
      <p:sp>
        <p:nvSpPr>
          <p:cNvPr name="Shape 78" id="78"/>
          <p:cNvSpPr txBox="1"/>
          <p:nvPr/>
        </p:nvSpPr>
        <p:spPr>
          <a:xfrm>
            <a:off y="5441400" x="5807025"/>
            <a:ext cy="659699" cx="13347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a:t>WatchDog Module</a:t>
            </a:r>
          </a:p>
        </p:txBody>
      </p:sp>
      <p:sp>
        <p:nvSpPr>
          <p:cNvPr name="Shape 79" id="79"/>
          <p:cNvSpPr txBox="1"/>
          <p:nvPr/>
        </p:nvSpPr>
        <p:spPr>
          <a:xfrm>
            <a:off y="1794025" x="1057600"/>
            <a:ext cy="659699" cx="1887000"/>
          </a:xfrm>
          <a:prstGeom prst="rect">
            <a:avLst/>
          </a:prstGeom>
          <a:noFill/>
          <a:ln w="9525" cap="flat">
            <a:solidFill>
              <a:schemeClr val="dk1"/>
            </a:solidFill>
            <a:prstDash val="solid"/>
            <a:round/>
            <a:headEnd len="med" type="none" w="med"/>
            <a:tailEnd len="med" type="none" w="med"/>
          </a:ln>
        </p:spPr>
        <p:txBody>
          <a:bodyPr bIns="91425" tIns="91425" lIns="91425" anchor="t" anchorCtr="0" rIns="91425">
            <a:spAutoFit/>
          </a:bodyPr>
          <a:lstStyle/>
          <a:p>
            <a:pPr rtl="0" lvl="0">
              <a:buNone/>
            </a:pPr>
            <a:r>
              <a:rPr lang="en" b="1"/>
              <a:t>Server UI</a:t>
            </a:r>
          </a:p>
        </p:txBody>
      </p:sp>
      <p:cxnSp>
        <p:nvCxnSpPr>
          <p:cNvPr name="Shape 80" id="80"/>
          <p:cNvCxnSpPr>
            <a:stCxn id="79" idx="3"/>
            <a:endCxn id="69" idx="0"/>
          </p:cNvCxnSpPr>
          <p:nvPr/>
        </p:nvCxnSpPr>
        <p:spPr>
          <a:xfrm>
            <a:off y="2123874" x="2944600"/>
            <a:ext cy="116100" cx="2003224"/>
          </a:xfrm>
          <a:prstGeom prst="straightConnector1">
            <a:avLst/>
          </a:prstGeom>
          <a:noFill/>
          <a:ln w="19050" cap="flat">
            <a:solidFill>
              <a:schemeClr val="dk2"/>
            </a:solidFill>
            <a:prstDash val="solid"/>
            <a:round/>
            <a:headEnd len="lg" type="none" w="lg"/>
            <a:tailEnd len="lg" type="none" w="lg"/>
          </a:ln>
        </p:spPr>
      </p:cxnSp>
      <p:cxnSp>
        <p:nvCxnSpPr>
          <p:cNvPr name="Shape 81" id="81"/>
          <p:cNvCxnSpPr>
            <a:endCxn id="76" idx="0"/>
          </p:cNvCxnSpPr>
          <p:nvPr/>
        </p:nvCxnSpPr>
        <p:spPr>
          <a:xfrm flipH="1">
            <a:off y="2485499" x="1403875"/>
            <a:ext cy="2955900" cx="621300"/>
          </a:xfrm>
          <a:prstGeom prst="straightConnector1">
            <a:avLst/>
          </a:prstGeom>
          <a:noFill/>
          <a:ln w="19050" cap="flat">
            <a:solidFill>
              <a:schemeClr val="dk2"/>
            </a:solidFill>
            <a:prstDash val="solid"/>
            <a:round/>
            <a:headEnd len="lg" type="none" w="lg"/>
            <a:tailEnd len="lg" type="none" w="lg"/>
          </a:ln>
        </p:spPr>
      </p:cxnSp>
      <p:cxnSp>
        <p:nvCxnSpPr>
          <p:cNvPr name="Shape 82" id="82"/>
          <p:cNvCxnSpPr>
            <a:stCxn id="76" idx="0"/>
            <a:endCxn id="71" idx="2"/>
          </p:cNvCxnSpPr>
          <p:nvPr/>
        </p:nvCxnSpPr>
        <p:spPr>
          <a:xfrm rot="10800000" flipH="1">
            <a:off y="4894199" x="1403875"/>
            <a:ext cy="547200" cx="3543949"/>
          </a:xfrm>
          <a:prstGeom prst="straightConnector1">
            <a:avLst/>
          </a:prstGeom>
          <a:noFill/>
          <a:ln w="19050" cap="flat">
            <a:solidFill>
              <a:schemeClr val="dk2"/>
            </a:solidFill>
            <a:prstDash val="solid"/>
            <a:round/>
            <a:headEnd len="lg" type="none" w="lg"/>
            <a:tailEnd len="lg" type="none" w="lg"/>
          </a:ln>
        </p:spPr>
      </p:cxnSp>
      <p:cxnSp>
        <p:nvCxnSpPr>
          <p:cNvPr name="Shape 83" id="83"/>
          <p:cNvCxnSpPr>
            <a:stCxn id="75" idx="0"/>
            <a:endCxn id="71" idx="2"/>
          </p:cNvCxnSpPr>
          <p:nvPr/>
        </p:nvCxnSpPr>
        <p:spPr>
          <a:xfrm rot="10800000" flipH="1">
            <a:off y="4894199" x="3152800"/>
            <a:ext cy="547200" cx="1795025"/>
          </a:xfrm>
          <a:prstGeom prst="straightConnector1">
            <a:avLst/>
          </a:prstGeom>
          <a:noFill/>
          <a:ln w="19050" cap="flat">
            <a:solidFill>
              <a:schemeClr val="dk2"/>
            </a:solidFill>
            <a:prstDash val="solid"/>
            <a:round/>
            <a:headEnd len="lg" type="none" w="lg"/>
            <a:tailEnd len="lg" type="none" w="lg"/>
          </a:ln>
        </p:spPr>
      </p:cxnSp>
      <p:cxnSp>
        <p:nvCxnSpPr>
          <p:cNvPr name="Shape 84" id="84"/>
          <p:cNvCxnSpPr>
            <a:stCxn id="71" idx="2"/>
            <a:endCxn id="77" idx="0"/>
          </p:cNvCxnSpPr>
          <p:nvPr/>
        </p:nvCxnSpPr>
        <p:spPr>
          <a:xfrm flipH="1">
            <a:off y="4894199" x="4747375"/>
            <a:ext cy="547200" cx="200450"/>
          </a:xfrm>
          <a:prstGeom prst="straightConnector1">
            <a:avLst/>
          </a:prstGeom>
          <a:noFill/>
          <a:ln w="19050" cap="flat">
            <a:solidFill>
              <a:schemeClr val="dk2"/>
            </a:solidFill>
            <a:prstDash val="solid"/>
            <a:round/>
            <a:headEnd len="lg" type="none" w="lg"/>
            <a:tailEnd len="lg" type="none" w="lg"/>
          </a:ln>
        </p:spPr>
      </p:cxnSp>
      <p:cxnSp>
        <p:nvCxnSpPr>
          <p:cNvPr name="Shape 85" id="85"/>
          <p:cNvCxnSpPr>
            <a:stCxn id="71" idx="2"/>
            <a:endCxn id="78" idx="0"/>
          </p:cNvCxnSpPr>
          <p:nvPr/>
        </p:nvCxnSpPr>
        <p:spPr>
          <a:xfrm>
            <a:off y="4894199" x="4947825"/>
            <a:ext cy="547200" cx="1526549"/>
          </a:xfrm>
          <a:prstGeom prst="straightConnector1">
            <a:avLst/>
          </a:prstGeom>
          <a:noFill/>
          <a:ln w="19050" cap="flat">
            <a:solidFill>
              <a:schemeClr val="dk2"/>
            </a:solidFill>
            <a:prstDash val="solid"/>
            <a:round/>
            <a:headEnd len="lg" type="none" w="lg"/>
            <a:tailEnd len="lg" type="none" w="lg"/>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9" id="89"/>
        <p:cNvGrpSpPr/>
        <p:nvPr/>
      </p:nvGrpSpPr>
      <p:grpSpPr>
        <a:xfrm>
          <a:off y="0" x="0"/>
          <a:ext cy="0" cx="0"/>
          <a:chOff y="0" x="0"/>
          <a:chExt cy="0" cx="0"/>
        </a:xfrm>
      </p:grpSpPr>
      <p:sp>
        <p:nvSpPr>
          <p:cNvPr name="Shape 90" id="9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Server UI - Receiver Contol</a:t>
            </a:r>
          </a:p>
        </p:txBody>
      </p:sp>
      <p:sp>
        <p:nvSpPr>
          <p:cNvPr name="Shape 91" id="91"/>
          <p:cNvSpPr/>
          <p:nvPr/>
        </p:nvSpPr>
        <p:spPr>
          <a:xfrm>
            <a:off y="1730684" x="1493780"/>
            <a:ext cy="4565902" cx="6156439"/>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