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onsolas" panose="020B0609020204030204" pitchFamily="49" charset="0"/>
      <p:regular r:id="rId13"/>
      <p:bold r:id="rId14"/>
      <p:italic r:id="rId15"/>
      <p:boldItalic r:id="rId16"/>
    </p:embeddedFont>
    <p:embeddedFont>
      <p:font typeface="Karla" pitchFamily="2" charset="0"/>
      <p:regular r:id="rId17"/>
      <p:bold r:id="rId18"/>
      <p:italic r:id="rId19"/>
      <p:boldItalic r:id="rId20"/>
    </p:embeddedFont>
    <p:embeddedFont>
      <p:font typeface="Open Sans" panose="020B0606030504020204" pitchFamily="34" charset="0"/>
      <p:regular r:id="rId21"/>
      <p:bold r:id="rId22"/>
      <p:italic r:id="rId23"/>
      <p:boldItalic r:id="rId24"/>
    </p:embeddedFont>
    <p:embeddedFont>
      <p:font typeface="Rajdhani" panose="020B060402020202020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7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07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font" Target="fonts/font18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1e662fe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1e662fe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dbe81bc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dbe81bc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224ccca2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224ccca2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228718a96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228718a96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224ccca2f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b224ccca2f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e6c83523f_0_1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e6c83523f_0_1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0" name="Google Shape;10;p2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Propiedades tipográficas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nea del tiempo 3 4 1">
  <p:cSld name="BLANK_1_1_1_6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720000" y="227025"/>
            <a:ext cx="77046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cuerpo 1">
  <p:cSld name="TITLE_AND_BODY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5" name="Google Shape;65;p15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" name="Google Shape;66;p15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Armado login: session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7" name="Google Shape;17;p3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Propiedades tipográficas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Armado login: session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8" name="Google Shape;2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409075" y="1256950"/>
            <a:ext cx="4938900" cy="2860200"/>
          </a:xfrm>
          <a:prstGeom prst="rect">
            <a:avLst/>
          </a:prstGeom>
        </p:spPr>
        <p:txBody>
          <a:bodyPr spcFirstLastPara="1" wrap="square" lIns="91425" tIns="91425" rIns="18000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Armado login: session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1006375" y="1978250"/>
            <a:ext cx="5529000" cy="20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Nos permite almacenar información de manera segura en el servidor durante la visita del usuario a nuestro sitio y compartirla con las vistas.</a:t>
            </a:r>
            <a:endParaRPr sz="2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" name="Google Shape;79;p17"/>
          <p:cNvSpPr/>
          <p:nvPr/>
        </p:nvSpPr>
        <p:spPr>
          <a:xfrm>
            <a:off x="6946594" y="1885847"/>
            <a:ext cx="1208834" cy="1757993"/>
          </a:xfrm>
          <a:custGeom>
            <a:avLst/>
            <a:gdLst/>
            <a:ahLst/>
            <a:cxnLst/>
            <a:rect l="l" t="t" r="r" b="b"/>
            <a:pathLst>
              <a:path w="342446" h="498015" extrusionOk="0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0" name="Google Shape;80;p17"/>
          <p:cNvGrpSpPr/>
          <p:nvPr/>
        </p:nvGrpSpPr>
        <p:grpSpPr>
          <a:xfrm>
            <a:off x="938993" y="1408423"/>
            <a:ext cx="344969" cy="308595"/>
            <a:chOff x="3016921" y="2408750"/>
            <a:chExt cx="793216" cy="709740"/>
          </a:xfrm>
        </p:grpSpPr>
        <p:sp>
          <p:nvSpPr>
            <p:cNvPr id="81" name="Google Shape;81;p17"/>
            <p:cNvSpPr/>
            <p:nvPr/>
          </p:nvSpPr>
          <p:spPr>
            <a:xfrm>
              <a:off x="3016921" y="2408750"/>
              <a:ext cx="332591" cy="709740"/>
            </a:xfrm>
            <a:custGeom>
              <a:avLst/>
              <a:gdLst/>
              <a:ahLst/>
              <a:cxnLst/>
              <a:rect l="l" t="t" r="r" b="b"/>
              <a:pathLst>
                <a:path w="40023" h="85408" extrusionOk="0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7"/>
            <p:cNvSpPr/>
            <p:nvPr/>
          </p:nvSpPr>
          <p:spPr>
            <a:xfrm>
              <a:off x="3477545" y="2408750"/>
              <a:ext cx="332591" cy="709740"/>
            </a:xfrm>
            <a:custGeom>
              <a:avLst/>
              <a:gdLst/>
              <a:ahLst/>
              <a:cxnLst/>
              <a:rect l="l" t="t" r="r" b="b"/>
              <a:pathLst>
                <a:path w="40023" h="85408" extrusionOk="0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83;p17"/>
          <p:cNvGrpSpPr/>
          <p:nvPr/>
        </p:nvGrpSpPr>
        <p:grpSpPr>
          <a:xfrm rot="10800000">
            <a:off x="6360968" y="4039448"/>
            <a:ext cx="344969" cy="308595"/>
            <a:chOff x="2965350" y="2408750"/>
            <a:chExt cx="793216" cy="709740"/>
          </a:xfrm>
        </p:grpSpPr>
        <p:sp>
          <p:nvSpPr>
            <p:cNvPr id="84" name="Google Shape;84;p17"/>
            <p:cNvSpPr/>
            <p:nvPr/>
          </p:nvSpPr>
          <p:spPr>
            <a:xfrm>
              <a:off x="2965350" y="2408750"/>
              <a:ext cx="332591" cy="709740"/>
            </a:xfrm>
            <a:custGeom>
              <a:avLst/>
              <a:gdLst/>
              <a:ahLst/>
              <a:cxnLst/>
              <a:rect l="l" t="t" r="r" b="b"/>
              <a:pathLst>
                <a:path w="40023" h="85408" extrusionOk="0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7"/>
            <p:cNvSpPr/>
            <p:nvPr/>
          </p:nvSpPr>
          <p:spPr>
            <a:xfrm>
              <a:off x="3425975" y="2408750"/>
              <a:ext cx="332591" cy="709740"/>
            </a:xfrm>
            <a:custGeom>
              <a:avLst/>
              <a:gdLst/>
              <a:ahLst/>
              <a:cxnLst/>
              <a:rect l="l" t="t" r="r" b="b"/>
              <a:pathLst>
                <a:path w="40023" h="85408" extrusionOk="0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Session en </a:t>
            </a: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Express</a:t>
            </a:r>
            <a:endParaRPr sz="3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717900" y="1249350"/>
            <a:ext cx="7707600" cy="3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Cuando trabajamos con </a:t>
            </a:r>
            <a:r>
              <a:rPr lang="es" sz="1600">
                <a:solidFill>
                  <a:srgbClr val="3F3F3F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session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almacenamos, del lado del </a:t>
            </a:r>
            <a:r>
              <a:rPr lang="es" sz="16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servidor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, datos del usuario que sean relevantes para permitirle navegar con fluidez por nuestro sitio. Puede ser desde información personal que sirva para el logueo o alguna característica más global, como el idioma, moneda, o color de fondo.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 su vez, del lado del </a:t>
            </a:r>
            <a:r>
              <a:rPr lang="es" sz="16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cliente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, se generará un identificador único que asociará a ese usuario con toda esa información.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Algo importante a tener en cuenta de </a:t>
            </a:r>
            <a:r>
              <a:rPr lang="es" sz="1600">
                <a:solidFill>
                  <a:srgbClr val="3F3F3F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session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es que, cuando el usuario </a:t>
            </a:r>
            <a:r>
              <a:rPr lang="es" sz="16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cierra el navegador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, toda esa información se </a:t>
            </a:r>
            <a:r>
              <a:rPr lang="es" sz="16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borra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. Es decir, que los datos de una </a:t>
            </a:r>
            <a:r>
              <a:rPr lang="es" sz="1600">
                <a:solidFill>
                  <a:srgbClr val="3F3F3F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session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solo viven mientras esté abierto el navegador.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8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marL="1371600" lvl="0" indent="4572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 b="1">
              <a:solidFill>
                <a:srgbClr val="8BC34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Implementando </a:t>
            </a: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session</a:t>
            </a:r>
            <a:endParaRPr sz="3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868200" y="1096950"/>
            <a:ext cx="75573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Clr>
                <a:srgbClr val="EC183F"/>
              </a:buClr>
              <a:buSzPts val="1600"/>
              <a:buChar char="➔"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Instalamos el módulo </a:t>
            </a:r>
            <a:r>
              <a:rPr lang="es" sz="1600">
                <a:solidFill>
                  <a:srgbClr val="3F3F3F"/>
                </a:solidFill>
                <a:highlight>
                  <a:srgbClr val="B7B7B7"/>
                </a:highlight>
                <a:latin typeface="Consolas"/>
                <a:ea typeface="Consolas"/>
                <a:cs typeface="Consolas"/>
                <a:sym typeface="Consolas"/>
              </a:rPr>
              <a:t>express-session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con npm: 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8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marL="1371600" lvl="0" indent="4572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 b="1">
              <a:solidFill>
                <a:srgbClr val="8BC34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98" name="Google Shape;98;p19"/>
          <p:cNvGrpSpPr/>
          <p:nvPr/>
        </p:nvGrpSpPr>
        <p:grpSpPr>
          <a:xfrm>
            <a:off x="725675" y="1666603"/>
            <a:ext cx="7692650" cy="440276"/>
            <a:chOff x="630644" y="2191938"/>
            <a:chExt cx="6913498" cy="530709"/>
          </a:xfrm>
        </p:grpSpPr>
        <p:sp>
          <p:nvSpPr>
            <p:cNvPr id="99" name="Google Shape;99;p19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spcFirstLastPara="1" wrap="square" lIns="90000" tIns="18000" rIns="90000" bIns="90000" anchor="ctr" anchorCtr="0">
              <a:noAutofit/>
            </a:bodyPr>
            <a:lstStyle/>
            <a:p>
              <a:pPr marL="0" lvl="0" indent="0" algn="l" rtl="0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>
                  <a:solidFill>
                    <a:srgbClr val="FFFF00"/>
                  </a:solidFill>
                  <a:latin typeface="Consolas"/>
                  <a:ea typeface="Consolas"/>
                  <a:cs typeface="Consolas"/>
                  <a:sym typeface="Consolas"/>
                </a:rPr>
                <a:t>npm </a:t>
              </a:r>
              <a:r>
                <a:rPr lang="es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i express-session</a:t>
              </a:r>
              <a:endParaRPr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0" name="Google Shape;100;p19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&gt;_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01" name="Google Shape;101;p19"/>
          <p:cNvSpPr txBox="1"/>
          <p:nvPr/>
        </p:nvSpPr>
        <p:spPr>
          <a:xfrm>
            <a:off x="868200" y="2087550"/>
            <a:ext cx="75573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Clr>
                <a:srgbClr val="EC183F"/>
              </a:buClr>
              <a:buSzPts val="1600"/>
              <a:buChar char="➔"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Lo requerimos en el entry point de la aplicación: 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8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marL="1371600" lvl="0" indent="4572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 b="1">
              <a:solidFill>
                <a:srgbClr val="8BC34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02" name="Google Shape;102;p19"/>
          <p:cNvGrpSpPr/>
          <p:nvPr/>
        </p:nvGrpSpPr>
        <p:grpSpPr>
          <a:xfrm>
            <a:off x="725675" y="2657307"/>
            <a:ext cx="7692650" cy="440276"/>
            <a:chOff x="630644" y="2191938"/>
            <a:chExt cx="6913498" cy="530709"/>
          </a:xfrm>
        </p:grpSpPr>
        <p:sp>
          <p:nvSpPr>
            <p:cNvPr id="103" name="Google Shape;103;p19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spcFirstLastPara="1" wrap="square" lIns="90000" tIns="90000" rIns="90000" bIns="90000" anchor="ctr" anchorCtr="0">
              <a:noAutofit/>
            </a:bodyPr>
            <a:lstStyle/>
            <a:p>
              <a:pPr marL="0" lvl="0" indent="0" algn="l" rtl="0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const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>
                  <a:solidFill>
                    <a:srgbClr val="61AFEF"/>
                  </a:solidFill>
                  <a:latin typeface="Consolas"/>
                  <a:ea typeface="Consolas"/>
                  <a:cs typeface="Consolas"/>
                  <a:sym typeface="Consolas"/>
                </a:rPr>
                <a:t>session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>
                  <a:solidFill>
                    <a:srgbClr val="61AFEF"/>
                  </a:solidFill>
                  <a:latin typeface="Consolas"/>
                  <a:ea typeface="Consolas"/>
                  <a:cs typeface="Consolas"/>
                  <a:sym typeface="Consolas"/>
                </a:rPr>
                <a:t>require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s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'express-session'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endParaRPr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4" name="Google Shape;104;p19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05" name="Google Shape;105;p19"/>
          <p:cNvSpPr txBox="1"/>
          <p:nvPr/>
        </p:nvSpPr>
        <p:spPr>
          <a:xfrm>
            <a:off x="868200" y="3078150"/>
            <a:ext cx="75573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Clr>
                <a:srgbClr val="EC183F"/>
              </a:buClr>
              <a:buSzPts val="1600"/>
              <a:buChar char="➔"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Lo configuramos como middleware a nivel aplicación. Ejecutamos </a:t>
            </a:r>
            <a:r>
              <a:rPr lang="es" sz="1600">
                <a:solidFill>
                  <a:srgbClr val="3F3F3F"/>
                </a:solidFill>
                <a:highlight>
                  <a:srgbClr val="B7B7B7"/>
                </a:highlight>
                <a:latin typeface="Consolas"/>
                <a:ea typeface="Consolas"/>
                <a:cs typeface="Consolas"/>
                <a:sym typeface="Consolas"/>
              </a:rPr>
              <a:t> session()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pasándole como argumento un objeto literal con la propiedad </a:t>
            </a:r>
            <a:r>
              <a:rPr lang="es" sz="1600">
                <a:solidFill>
                  <a:srgbClr val="3F3F3F"/>
                </a:solidFill>
                <a:highlight>
                  <a:srgbClr val="B7B7B7"/>
                </a:highlight>
                <a:latin typeface="Consolas"/>
                <a:ea typeface="Consolas"/>
                <a:cs typeface="Consolas"/>
                <a:sym typeface="Consolas"/>
              </a:rPr>
              <a:t>secret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con un texto único aleatorio, que servirá para identificar nuestro sitio web.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8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marL="1371600" lvl="0" indent="4572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 b="1">
              <a:solidFill>
                <a:srgbClr val="8BC34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06" name="Google Shape;106;p19"/>
          <p:cNvGrpSpPr/>
          <p:nvPr/>
        </p:nvGrpSpPr>
        <p:grpSpPr>
          <a:xfrm>
            <a:off x="725675" y="4348186"/>
            <a:ext cx="7692650" cy="552574"/>
            <a:chOff x="630644" y="2191938"/>
            <a:chExt cx="6913498" cy="530709"/>
          </a:xfrm>
        </p:grpSpPr>
        <p:sp>
          <p:nvSpPr>
            <p:cNvPr id="107" name="Google Shape;107;p19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spcFirstLastPara="1" wrap="square" lIns="90000" tIns="90000" rIns="90000" bIns="90000" anchor="ctr" anchorCtr="0">
              <a:noAutofit/>
            </a:bodyPr>
            <a:lstStyle/>
            <a:p>
              <a:pPr marL="0" lvl="0" indent="0" algn="l" rtl="0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app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s">
                  <a:solidFill>
                    <a:srgbClr val="61AFEF"/>
                  </a:solidFill>
                  <a:latin typeface="Consolas"/>
                  <a:ea typeface="Consolas"/>
                  <a:cs typeface="Consolas"/>
                  <a:sym typeface="Consolas"/>
                </a:rPr>
                <a:t>use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s">
                  <a:solidFill>
                    <a:srgbClr val="61AFEF"/>
                  </a:solidFill>
                  <a:latin typeface="Consolas"/>
                  <a:ea typeface="Consolas"/>
                  <a:cs typeface="Consolas"/>
                  <a:sym typeface="Consolas"/>
                </a:rPr>
                <a:t>session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 {</a:t>
              </a:r>
              <a:r>
                <a:rPr lang="es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secret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: </a:t>
              </a:r>
              <a:r>
                <a:rPr lang="es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"Nuestro mensaje secreto"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}));</a:t>
              </a:r>
              <a:endParaRPr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8" name="Google Shape;108;p19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Manipulando los datos de </a:t>
            </a: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session</a:t>
            </a:r>
            <a:endParaRPr sz="3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868200" y="1401750"/>
            <a:ext cx="75573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Clr>
                <a:srgbClr val="EC183F"/>
              </a:buClr>
              <a:buSzPts val="1600"/>
              <a:buChar char="➔"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Al momento de querer </a:t>
            </a:r>
            <a:r>
              <a:rPr lang="es" sz="16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definir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y </a:t>
            </a:r>
            <a:r>
              <a:rPr lang="es" sz="16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almacenar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información, llamamos a la propiedad session del objeto request: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8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marL="1371600" lvl="0" indent="4572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 b="1">
              <a:solidFill>
                <a:srgbClr val="8BC34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15" name="Google Shape;115;p20"/>
          <p:cNvGrpSpPr/>
          <p:nvPr/>
        </p:nvGrpSpPr>
        <p:grpSpPr>
          <a:xfrm>
            <a:off x="725675" y="2276307"/>
            <a:ext cx="7692650" cy="440276"/>
            <a:chOff x="630644" y="2191938"/>
            <a:chExt cx="6913498" cy="530709"/>
          </a:xfrm>
        </p:grpSpPr>
        <p:sp>
          <p:nvSpPr>
            <p:cNvPr id="116" name="Google Shape;116;p20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spcFirstLastPara="1" wrap="square" lIns="90000" tIns="90000" rIns="90000" bIns="90000" anchor="ctr" anchorCtr="0">
              <a:noAutofit/>
            </a:bodyPr>
            <a:lstStyle/>
            <a:p>
              <a:pPr marL="0" lvl="0" indent="0" algn="l" rtl="0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req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s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session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s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colorFondo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'Violeta'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17" name="Google Shape;117;p20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18" name="Google Shape;118;p20"/>
          <p:cNvSpPr txBox="1"/>
          <p:nvPr/>
        </p:nvSpPr>
        <p:spPr>
          <a:xfrm>
            <a:off x="868200" y="2773350"/>
            <a:ext cx="75573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Clr>
                <a:srgbClr val="EC183F"/>
              </a:buClr>
              <a:buSzPts val="1600"/>
              <a:buChar char="➔"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Para </a:t>
            </a:r>
            <a:r>
              <a:rPr lang="es" sz="16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leer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información de session: 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8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marL="1371600" lvl="0" indent="4572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 b="1">
              <a:solidFill>
                <a:srgbClr val="8BC34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19" name="Google Shape;119;p20"/>
          <p:cNvGrpSpPr/>
          <p:nvPr/>
        </p:nvGrpSpPr>
        <p:grpSpPr>
          <a:xfrm>
            <a:off x="725675" y="3343107"/>
            <a:ext cx="7692650" cy="440276"/>
            <a:chOff x="630644" y="2191938"/>
            <a:chExt cx="6913498" cy="530709"/>
          </a:xfrm>
        </p:grpSpPr>
        <p:sp>
          <p:nvSpPr>
            <p:cNvPr id="120" name="Google Shape;120;p20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spcFirstLastPara="1" wrap="square" lIns="90000" tIns="90000" rIns="90000" bIns="90000" anchor="ctr" anchorCtr="0">
              <a:noAutofit/>
            </a:bodyPr>
            <a:lstStyle/>
            <a:p>
              <a:pPr marL="0" lvl="0" indent="0" algn="l" rtl="0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colorFondo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req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s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session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s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colorFondo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1" name="Google Shape;121;p20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</Words>
  <Application>Microsoft Office PowerPoint</Application>
  <PresentationFormat>On-screen Show (16:9)</PresentationFormat>
  <Paragraphs>23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Calibri</vt:lpstr>
      <vt:lpstr>Karla</vt:lpstr>
      <vt:lpstr>Consolas</vt:lpstr>
      <vt:lpstr>Rajdhani</vt:lpstr>
      <vt:lpstr>Open Sans</vt:lpstr>
      <vt:lpstr>Arial</vt:lpstr>
      <vt:lpstr>Simple Light</vt:lpstr>
      <vt:lpstr>Armado login: session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Armado login: session</dc:title>
  <cp:lastModifiedBy>Diego Arbeláez</cp:lastModifiedBy>
  <cp:revision>1</cp:revision>
  <dcterms:modified xsi:type="dcterms:W3CDTF">2022-05-27T03:41:25Z</dcterms:modified>
</cp:coreProperties>
</file>