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  <p:sldMasterId id="2147484211" r:id="rId2"/>
    <p:sldMasterId id="2147484247" r:id="rId3"/>
    <p:sldMasterId id="2147484258" r:id="rId4"/>
    <p:sldMasterId id="2147484263" r:id="rId5"/>
    <p:sldMasterId id="2147484276" r:id="rId6"/>
    <p:sldMasterId id="2147484288" r:id="rId7"/>
    <p:sldMasterId id="2147484364" r:id="rId8"/>
    <p:sldMasterId id="2147484401" r:id="rId9"/>
    <p:sldMasterId id="2147484415" r:id="rId10"/>
    <p:sldMasterId id="2147484444" r:id="rId11"/>
  </p:sldMasterIdLst>
  <p:notesMasterIdLst>
    <p:notesMasterId r:id="rId19"/>
  </p:notesMasterIdLst>
  <p:handoutMasterIdLst>
    <p:handoutMasterId r:id="rId20"/>
  </p:handoutMasterIdLst>
  <p:sldIdLst>
    <p:sldId id="528" r:id="rId12"/>
    <p:sldId id="530" r:id="rId13"/>
    <p:sldId id="798" r:id="rId14"/>
    <p:sldId id="799" r:id="rId15"/>
    <p:sldId id="800" r:id="rId16"/>
    <p:sldId id="802" r:id="rId17"/>
    <p:sldId id="801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752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272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1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18F"/>
    <a:srgbClr val="EBEBEB"/>
    <a:srgbClr val="FF6600"/>
    <a:srgbClr val="0066FF"/>
    <a:srgbClr val="0062AC"/>
    <a:srgbClr val="3F5FBB"/>
    <a:srgbClr val="213261"/>
    <a:srgbClr val="17235F"/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56636" autoAdjust="0"/>
  </p:normalViewPr>
  <p:slideViewPr>
    <p:cSldViewPr>
      <p:cViewPr varScale="1">
        <p:scale>
          <a:sx n="37" d="100"/>
          <a:sy n="37" d="100"/>
        </p:scale>
        <p:origin x="1890" y="42"/>
      </p:cViewPr>
      <p:guideLst>
        <p:guide orient="horz" pos="391"/>
        <p:guide orient="horz" pos="1752"/>
        <p:guide orient="horz" pos="935"/>
        <p:guide pos="272"/>
        <p:guide orient="horz" pos="845"/>
        <p:guide pos="1844"/>
      </p:guideLst>
    </p:cSldViewPr>
  </p:slideViewPr>
  <p:outlineViewPr>
    <p:cViewPr>
      <p:scale>
        <a:sx n="33" d="100"/>
        <a:sy n="33" d="100"/>
      </p:scale>
      <p:origin x="0" y="-4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EE2A45-9AC8-46D6-9DBA-FD9B47627AD4}" type="datetime1">
              <a:rPr lang="zh-CN" altLang="en-US"/>
              <a:pPr>
                <a:defRPr/>
              </a:pPr>
              <a:t>2017/12/27</a:t>
            </a:fld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555BE4-BDA2-4CB6-AC21-78F5B242E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92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B30E8-FC9F-4CCE-B9A6-CF67925C4CE6}" type="datetime1">
              <a:rPr lang="zh-CN" altLang="en-US"/>
              <a:pPr>
                <a:defRPr/>
              </a:pPr>
              <a:t>2017/12/27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B14894-3519-406C-A2BD-C2DBD2008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5700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9BB22E-C189-410F-8312-B35CF623782A}" type="slidenum">
              <a:rPr lang="en-US" altLang="zh-CN" smtClean="0">
                <a:solidFill>
                  <a:srgbClr val="FFFFFF"/>
                </a:solidFill>
              </a:rPr>
              <a:pPr/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1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7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3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7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print"/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print"/>
          <a:srcRect b="14670"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95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5" y="-14288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54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07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218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96092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5" y="-27384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24383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>
            <a:spLocks noGrp="1"/>
          </p:cNvSpPr>
          <p:nvPr>
            <p:ph sz="quarter" idx="11"/>
          </p:nvPr>
        </p:nvSpPr>
        <p:spPr>
          <a:xfrm>
            <a:off x="334963" y="765586"/>
            <a:ext cx="11522075" cy="568775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34963" y="56936"/>
            <a:ext cx="5403813" cy="581057"/>
          </a:xfrm>
        </p:spPr>
        <p:txBody>
          <a:bodyPr>
            <a:spAutoFit/>
          </a:bodyPr>
          <a:lstStyle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/>
            </a:lvl1pPr>
          </a:lstStyle>
          <a:p>
            <a:endParaRPr lang="en-US" altLang="zh-CN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21"/>
          </p:nvPr>
        </p:nvSpPr>
        <p:spPr>
          <a:xfrm>
            <a:off x="6168008" y="231615"/>
            <a:ext cx="4968552" cy="400110"/>
          </a:xfrm>
        </p:spPr>
        <p:txBody>
          <a:bodyPr>
            <a:spAutoFit/>
          </a:bodyPr>
          <a:lstStyle>
            <a:lvl1pPr marL="0" marR="0" indent="0" algn="l" defTabSz="914400" rtl="0" eaLnBrk="0" fontAlgn="t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2000" b="1">
                <a:solidFill>
                  <a:srgbClr val="FFFF00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416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620688"/>
          </a:xfr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44" y="836613"/>
            <a:ext cx="11809311" cy="5545137"/>
          </a:xfrm>
        </p:spPr>
        <p:txBody>
          <a:bodyPr/>
          <a:lstStyle>
            <a:lvl1pPr marL="0" indent="0">
              <a:buNone/>
              <a:defRPr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b="1">
                <a:latin typeface="微软雅黑" pitchFamily="34" charset="-122"/>
                <a:ea typeface="微软雅黑" pitchFamily="34" charset="-122"/>
              </a:defRPr>
            </a:lvl2pPr>
            <a:lvl3pPr>
              <a:defRPr sz="18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33398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685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8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4" y="6072189"/>
            <a:ext cx="23320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15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50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55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309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755503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249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07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50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55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309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26974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227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40637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852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464" y="6072189"/>
            <a:ext cx="23320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4194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5" y="-14288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54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07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218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15885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5" y="-27384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3270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126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>
            <a:spLocks noGrp="1"/>
          </p:cNvSpPr>
          <p:nvPr>
            <p:ph sz="quarter" idx="11"/>
          </p:nvPr>
        </p:nvSpPr>
        <p:spPr>
          <a:xfrm>
            <a:off x="334963" y="765586"/>
            <a:ext cx="11522075" cy="568775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34963" y="56936"/>
            <a:ext cx="5403813" cy="581057"/>
          </a:xfrm>
        </p:spPr>
        <p:txBody>
          <a:bodyPr>
            <a:spAutoFit/>
          </a:bodyPr>
          <a:lstStyle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/>
            </a:lvl1pPr>
          </a:lstStyle>
          <a:p>
            <a:endParaRPr lang="en-US" altLang="zh-CN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21"/>
          </p:nvPr>
        </p:nvSpPr>
        <p:spPr>
          <a:xfrm>
            <a:off x="6168008" y="231615"/>
            <a:ext cx="4968552" cy="400110"/>
          </a:xfrm>
        </p:spPr>
        <p:txBody>
          <a:bodyPr>
            <a:spAutoFit/>
          </a:bodyPr>
          <a:lstStyle>
            <a:lvl1pPr marL="0" marR="0" indent="0" algn="l" defTabSz="914400" rtl="0" eaLnBrk="0" fontAlgn="t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2000" b="1">
                <a:solidFill>
                  <a:srgbClr val="FFFF00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554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8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4" y="6072189"/>
            <a:ext cx="23320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9855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50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spcBef>
                <a:spcPts val="0"/>
              </a:spcBef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09633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8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356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68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62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9754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0621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72339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6352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010150"/>
            <a:ext cx="9630682" cy="566738"/>
          </a:xfrm>
        </p:spPr>
        <p:txBody>
          <a:bodyPr anchor="b"/>
          <a:lstStyle>
            <a:lvl1pPr algn="l"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71464" y="1052514"/>
            <a:ext cx="9630682" cy="3888655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71464" y="5576888"/>
            <a:ext cx="9630682" cy="804862"/>
          </a:xfrm>
        </p:spPr>
        <p:txBody>
          <a:bodyPr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54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959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8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4" y="6072189"/>
            <a:ext cx="23320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5550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50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55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309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04758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58632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0" y="0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599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002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5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03908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2" r="9837"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0"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7616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620688"/>
          </a:xfr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91344" y="836613"/>
            <a:ext cx="11809311" cy="5545137"/>
          </a:xfrm>
        </p:spPr>
        <p:txBody>
          <a:bodyPr/>
          <a:lstStyle>
            <a:lvl1pPr marL="0" indent="0">
              <a:buNone/>
              <a:defRPr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b="1">
                <a:latin typeface="微软雅黑" pitchFamily="34" charset="-122"/>
                <a:ea typeface="微软雅黑" pitchFamily="34" charset="-122"/>
              </a:defRPr>
            </a:lvl2pPr>
            <a:lvl3pPr>
              <a:defRPr sz="18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、单击此处编辑母版文本样式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3917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34963" y="0"/>
            <a:ext cx="1152207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1235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6072188"/>
            <a:ext cx="23320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6"/>
            <a:ext cx="12192000" cy="1686322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22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334963" y="-17756"/>
            <a:ext cx="11522075" cy="736600"/>
          </a:xfrm>
          <a:prstGeom prst="rect">
            <a:avLst/>
          </a:prstGeom>
        </p:spPr>
        <p:txBody>
          <a:bodyPr tIns="180000"/>
          <a:lstStyle>
            <a:lvl1pPr>
              <a:lnSpc>
                <a:spcPct val="90000"/>
              </a:lnSpc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2565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57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55" y="-14288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54" y="691200"/>
            <a:ext cx="11809311" cy="5834144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107" indent="0"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微软雅黑" pitchFamily="34" charset="-122"/>
                <a:ea typeface="微软雅黑" pitchFamily="34" charset="-122"/>
              </a:defRPr>
            </a:lvl2pPr>
            <a:lvl3pPr marL="914218" indent="0">
              <a:spcBef>
                <a:spcPts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67126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91355" y="-27384"/>
            <a:ext cx="11665695" cy="6206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472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3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>
            <a:spLocks noGrp="1"/>
          </p:cNvSpPr>
          <p:nvPr>
            <p:ph sz="quarter" idx="11"/>
          </p:nvPr>
        </p:nvSpPr>
        <p:spPr>
          <a:xfrm>
            <a:off x="334963" y="765586"/>
            <a:ext cx="11522075" cy="568775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34963" y="56936"/>
            <a:ext cx="5403813" cy="581057"/>
          </a:xfrm>
        </p:spPr>
        <p:txBody>
          <a:bodyPr>
            <a:spAutoFit/>
          </a:bodyPr>
          <a:lstStyle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/>
            </a:lvl1pPr>
          </a:lstStyle>
          <a:p>
            <a:endParaRPr lang="en-US" altLang="zh-CN" dirty="0"/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21"/>
          </p:nvPr>
        </p:nvSpPr>
        <p:spPr>
          <a:xfrm>
            <a:off x="6168008" y="231615"/>
            <a:ext cx="4968552" cy="400110"/>
          </a:xfrm>
        </p:spPr>
        <p:txBody>
          <a:bodyPr>
            <a:spAutoFit/>
          </a:bodyPr>
          <a:lstStyle>
            <a:lvl1pPr marL="0" marR="0" indent="0" algn="l" defTabSz="914400" rtl="0" eaLnBrk="0" fontAlgn="t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2000" b="1">
                <a:solidFill>
                  <a:srgbClr val="FFFF00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CBN展\演示文件\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76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CCBN展\演示文件\1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8523"/>
            <a:ext cx="1219200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8" descr="H:\biaozhi-bai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8464" y="6072189"/>
            <a:ext cx="23320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577"/>
            <a:ext cx="12192000" cy="1686323"/>
          </a:xfrm>
        </p:spPr>
        <p:txBody>
          <a:bodyPr/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56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:\down\图片2.jpg"/>
          <p:cNvPicPr>
            <a:picLocks noChangeAspect="1" noChangeArrowheads="1"/>
          </p:cNvPicPr>
          <p:nvPr/>
        </p:nvPicPr>
        <p:blipFill>
          <a:blip r:embed="rId5" cstate="print"/>
          <a:srcRect l="786" t="1521" r="1828" b="2847"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CCBN展\演示文件\11.jpg"/>
          <p:cNvPicPr>
            <a:picLocks noChangeAspect="1" noChangeArrowheads="1"/>
          </p:cNvPicPr>
          <p:nvPr/>
        </p:nvPicPr>
        <p:blipFill>
          <a:blip r:embed="rId6" cstate="print"/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9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algn="r" eaLnBrk="1" hangingPunct="1"/>
            <a:fld id="{EDED694A-FD97-4292-AFB4-82EA23A34554}" type="slidenum">
              <a:rPr lang="en-US" altLang="zh-CN" sz="15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 algn="r" eaLnBrk="1" hangingPunct="1"/>
              <a:t>‹#›</a:t>
            </a:fld>
            <a:endParaRPr lang="en-US" altLang="zh-CN" sz="15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5" name="Picture 48" descr="H:\biaozhi-bai.png"/>
          <p:cNvPicPr>
            <a:picLocks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55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309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464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61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1313" indent="-3413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363" indent="-28416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795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67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39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444" indent="-266673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599" indent="-266673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753" indent="-266673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909" indent="-266673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CF9C273-3E3C-46DB-AB8F-7A9DBF840A97}" type="slidenum"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5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11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3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5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2F1D37C-7708-49B2-887A-59630A116DEA}" type="slidenum"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2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0" indent="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14400" indent="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indent="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828800" indent="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:\down\图片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CCBN展\演示文件\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8" rIns="9142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84" tIns="45718" rIns="9142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219110" eaLnBrk="1" hangingPunct="1">
              <a:defRPr/>
            </a:pPr>
            <a:fld id="{31015405-5718-436B-AE23-6ECBB599C1A3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defTabSz="1219110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48" descr="H:\biaozhi-bai.png"/>
          <p:cNvPicPr>
            <a:picLocks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0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21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32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43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1313" indent="-3413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363" indent="-28416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795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67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3913" indent="-265113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188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295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40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51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2903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8" rIns="9142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5" y="836615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84" tIns="45718" rIns="9142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4" y="376240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219110" eaLnBrk="1" hangingPunct="1">
              <a:defRPr/>
            </a:pPr>
            <a:fld id="{FCF9C273-3E3C-46DB-AB8F-7A9DBF840A97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defTabSz="1219110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0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21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32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43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834" indent="-342834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01" indent="-28569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0865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7978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084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188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295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40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51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CF9C273-3E3C-46DB-AB8F-7A9DBF840A97}" type="slidenum"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1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11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3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5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3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5" y="836615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9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4" y="376240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CF9C273-3E3C-46DB-AB8F-7A9DBF840A97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6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9" r:id="rId4"/>
    <p:sldLayoutId id="2147484272" r:id="rId5"/>
    <p:sldLayoutId id="214748427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5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309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464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618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866" indent="-342866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76" indent="-285724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0982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138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292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444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599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753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909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2903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8" rIns="9142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5" y="836615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84" tIns="45718" rIns="9142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4" y="376240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8" rIns="91424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1219110" eaLnBrk="1" hangingPunct="1">
              <a:defRPr/>
            </a:pPr>
            <a:fld id="{FCF9C273-3E3C-46DB-AB8F-7A9DBF840A97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defTabSz="1219110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91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0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21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328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437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834" indent="-342834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01" indent="-28569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0865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7978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084" indent="-266647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188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295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40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517" indent="-266647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7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3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5" y="836615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92" tIns="45718" rIns="91432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4" y="376240"/>
            <a:ext cx="669925" cy="350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2" tIns="45718" rIns="91432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CF9C273-3E3C-46DB-AB8F-7A9DBF840A97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4" r:id="rId4"/>
    <p:sldLayoutId id="2147484297" r:id="rId5"/>
    <p:sldLayoutId id="2147484299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anose="02010609060101010101" pitchFamily="2" charset="-122"/>
        </a:defRPr>
      </a:lvl9pPr>
    </p:titleStyle>
    <p:bodyStyle>
      <a:lvl1pPr marL="342900" indent="-3429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1100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300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500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465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665" indent="-266700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0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836613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3" y="376238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D666508-C0F3-4045-956F-F18D90795426}" type="slidenum">
              <a:rPr lang="en-US" altLang="zh-CN" sz="1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19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11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3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500" indent="-266700" algn="l" rtl="0" eaLnBrk="0" fontAlgn="t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7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9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71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4300" indent="-266700" algn="l" rtl="0" fontAlgn="t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down\图片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521" r="1828" b="2847"/>
          <a:stretch>
            <a:fillRect/>
          </a:stretch>
        </p:blipFill>
        <p:spPr bwMode="auto">
          <a:xfrm>
            <a:off x="0" y="342903"/>
            <a:ext cx="121920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CCBN展\演示文件\1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9" r="9837"/>
          <a:stretch>
            <a:fillRect/>
          </a:stretch>
        </p:blipFill>
        <p:spPr bwMode="auto">
          <a:xfrm>
            <a:off x="0" y="0"/>
            <a:ext cx="12192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0"/>
            <a:ext cx="11522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5" y="836615"/>
            <a:ext cx="11522075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9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472864" y="376240"/>
            <a:ext cx="669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CF9C273-3E3C-46DB-AB8F-7A9DBF840A97}" type="slidenum">
              <a:rPr lang="en-US" altLang="zh-CN" sz="15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48" descr="H:\biaozhi-bai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88" y="6505575"/>
            <a:ext cx="1584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7" r:id="rId4"/>
    <p:sldLayoutId id="2147484410" r:id="rId5"/>
    <p:sldLayoutId id="2147484412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5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6pPr>
      <a:lvl7pPr marL="914309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7pPr>
      <a:lvl8pPr marL="1371464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8pPr>
      <a:lvl9pPr marL="1828618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MyriadRegular" pitchFamily="2" charset="0"/>
          <a:ea typeface="黑体" pitchFamily="2" charset="-122"/>
        </a:defRPr>
      </a:lvl9pPr>
    </p:titleStyle>
    <p:bodyStyle>
      <a:lvl1pPr marL="342866" indent="-342866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l"/>
        <a:defRPr sz="24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876" indent="-285724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80982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8138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95292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52444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6pPr>
      <a:lvl7pPr marL="3009599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7pPr>
      <a:lvl8pPr marL="3466753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8pPr>
      <a:lvl9pPr marL="3923909" indent="-266673" algn="l" rtl="0" eaLnBrk="1" fontAlgn="t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zhanggl@inspur.com" TargetMode="External"/><Relationship Id="rId3" Type="http://schemas.openxmlformats.org/officeDocument/2006/relationships/hyperlink" Target="http://10.110.2.6/bug/start_a.htm" TargetMode="External"/><Relationship Id="rId7" Type="http://schemas.openxmlformats.org/officeDocument/2006/relationships/hyperlink" Target="mailto:gengwei@inspur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6" Type="http://schemas.openxmlformats.org/officeDocument/2006/relationships/hyperlink" Target="mailto:mushujie@inspur.com" TargetMode="External"/><Relationship Id="rId5" Type="http://schemas.openxmlformats.org/officeDocument/2006/relationships/hyperlink" Target="mailto:fengwen@inspur.com" TargetMode="External"/><Relationship Id="rId4" Type="http://schemas.openxmlformats.org/officeDocument/2006/relationships/hyperlink" Target="mailto:kongbing@inspu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0" y="2150169"/>
            <a:ext cx="12192000" cy="3223047"/>
          </a:xfrm>
        </p:spPr>
        <p:txBody>
          <a:bodyPr/>
          <a:lstStyle/>
          <a:p>
            <a:r>
              <a:rPr lang="zh-CN" altLang="en-US" sz="5400" dirty="0"/>
              <a:t>浪潮国际报工管理办法（修订版）</a:t>
            </a:r>
            <a:br>
              <a:rPr lang="en-US" altLang="zh-CN" sz="5400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3600" dirty="0"/>
              <a:t>2017</a:t>
            </a:r>
            <a:r>
              <a:rPr lang="zh-CN" altLang="en-US" sz="3600" dirty="0"/>
              <a:t>年</a:t>
            </a:r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897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总则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 目的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为统一管理售前、交付、研发、服务、职能等各作业环节的报工，实现按项目归集人工投入，从而支撑项目成本、部门成本的准确核算，公司启用新的报工系统，实行全员报工，特制定本管理办法。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 适用范围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适用于全体员工，包括正式员工、合派员工、试用期员工、实习人员。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第三条 职责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、员工：在报工系统中按时完成报工。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、项目经理：审批项目组成员的本项目报工。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、直接上级：负责审批下级人员的非项目类报工。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、各部门经理：负责推动部门人员按要求报工。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、各体系归口部门：负责体系内岗位人员报工的规范性抽查、报工问题解答，并收集反馈改进意见。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zh-CN" dirty="0">
                <a:solidFill>
                  <a:schemeClr val="bg1"/>
                </a:solidFill>
              </a:rPr>
              <a:t>、综合管理部：负责统计、通报报工率，并将报工率与年度综合评价挂钩。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、报工系统项目组：负责系统的运行维护和持续改进。</a:t>
            </a:r>
          </a:p>
          <a:p>
            <a:pPr marL="182562" eaLnBrk="1" hangingPunct="1">
              <a:buClr>
                <a:srgbClr val="FFFF00"/>
              </a:buClr>
              <a:defRPr/>
            </a:pP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4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报工填报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第四条 系统中的项目分类</a:t>
            </a:r>
            <a:endParaRPr lang="zh-CN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、客户项目，指依据</a:t>
            </a:r>
            <a:r>
              <a:rPr lang="en-US" altLang="zh-CN" dirty="0">
                <a:solidFill>
                  <a:schemeClr val="bg1"/>
                </a:solidFill>
              </a:rPr>
              <a:t>S2-S6</a:t>
            </a:r>
            <a:r>
              <a:rPr lang="zh-CN" altLang="zh-CN" dirty="0">
                <a:solidFill>
                  <a:schemeClr val="bg1"/>
                </a:solidFill>
              </a:rPr>
              <a:t>商机创建的售前项目、实施项目、二次开发项目。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、研发项目，指产品研发项目。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、运维服务，特指不能归集到客户项目的运维服务工作，需要选择或填写客户名称。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、管理与其他项目，指公司级立项的内部管理与其他项目。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、部门工作，指无法归集到以上四类项目的部门工作，系统已经为每个部门创建了一个部门工作项目。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以上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工作归为项目类工作，第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类为非项目类工作。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第五条 报工内容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、报工内容包括项目名称、项目阶段、客户名称、产品、活动类别、工作内容、工时。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、不同项目类别的报工信息的业务规则不同，具体参考报工系统使用说明。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、活动类别由各体系归口部门定义和完善。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42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报工管理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第六条 报工要求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、报工应于当日完成填报。如因特殊情况不能按时完成报工，报工系统最多只能补报前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个自然日内的报工，超过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个自然日的将无法补报。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、对员工提交的报工，审批人应于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小时内完成审批。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第七条 报工检查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、各体系归口部门，定期抽查体系内岗位人员报工的规范性，解答体系内的报工问题，并收集反馈报工系统改进意见。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）售前岗位报工，由智慧企业规划咨询研究院归口管理。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）实施、服务岗位报工，由交付管理中心归口管理。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）研发、测试岗位报工，由技术与质量管理部归口管理。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CRM</a:t>
            </a:r>
            <a:r>
              <a:rPr lang="zh-CN" altLang="zh-CN" dirty="0">
                <a:solidFill>
                  <a:schemeClr val="bg1"/>
                </a:solidFill>
              </a:rPr>
              <a:t>商机、客户主数据，由运营部归口管理。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）职能与支撑岗位报工，由综合管理部归口管理。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、综合管理部统计、通报部门工作日报工率。</a:t>
            </a:r>
          </a:p>
          <a:p>
            <a:pPr marL="182562" eaLnBrk="1" hangingPunct="1">
              <a:buClr>
                <a:srgbClr val="FFFF00"/>
              </a:buClr>
              <a:defRPr/>
            </a:pP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2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报工管理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第八条 报工使用与考核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、项目人工成本依据报工系统中的实际报工数据进行核算，用于项目考核和部门考核。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、部门报工率、个人报工率与年度综合评价挂钩，并影响年度评优。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3C23879-A265-498E-9811-72C330C9E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51630"/>
              </p:ext>
            </p:extLst>
          </p:nvPr>
        </p:nvGraphicFramePr>
        <p:xfrm>
          <a:off x="695400" y="2276872"/>
          <a:ext cx="10657185" cy="41409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410877408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458224933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3463528022"/>
                    </a:ext>
                  </a:extLst>
                </a:gridCol>
              </a:tblGrid>
              <a:tr h="590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　类别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报工率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年度综合评价规则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67685"/>
                  </a:ext>
                </a:extLst>
              </a:tr>
              <a:tr h="47164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对部门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部门工作日报工率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&lt;90%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经理综合考评最高为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05297"/>
                  </a:ext>
                </a:extLst>
              </a:tr>
              <a:tr h="5833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部门工作日报工率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&lt;80%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经理综合考评最高为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取消团队年度评优资格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154637"/>
                  </a:ext>
                </a:extLst>
              </a:tr>
              <a:tr h="722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部门工作日报工率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&lt;70%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经理综合考评最高为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SAB+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取消团队年度评优资格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84507"/>
                  </a:ext>
                </a:extLst>
              </a:tr>
              <a:tr h="46718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对员工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个人工作日报工率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&lt;90%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0354"/>
                  </a:ext>
                </a:extLst>
              </a:tr>
              <a:tr h="5833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/>
                          </a:solidFill>
                          <a:effectLst/>
                        </a:rPr>
                        <a:t>个人工作日报工率</a:t>
                      </a: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&lt;80%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SA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取消个人的年度评优资格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44439"/>
                  </a:ext>
                </a:extLst>
              </a:tr>
              <a:tr h="722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/>
                          </a:solidFill>
                          <a:effectLst/>
                        </a:rPr>
                        <a:t>个人工作日报工率</a:t>
                      </a:r>
                      <a:r>
                        <a:rPr lang="en-US" sz="1800" kern="0">
                          <a:solidFill>
                            <a:schemeClr val="tx1"/>
                          </a:solidFill>
                          <a:effectLst/>
                        </a:rPr>
                        <a:t>&lt;70%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个人综合考评最高为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，不能为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SAB+</a:t>
                      </a:r>
                      <a:b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取消个人的年度评优资格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3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74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附则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第九条  本管理办法由综合管理部、各体系归口部门负责解释。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zh-CN" altLang="zh-CN" dirty="0">
              <a:solidFill>
                <a:schemeClr val="bg1"/>
              </a:solidFill>
            </a:endParaRPr>
          </a:p>
          <a:p>
            <a:pPr marL="182562" eaLnBrk="1" hangingPunct="1">
              <a:buClr>
                <a:srgbClr val="FFFF00"/>
              </a:buClr>
              <a:defRPr/>
            </a:pP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31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7500"/>
          <p:cNvSpPr txBox="1">
            <a:spLocks noChangeArrowheads="1"/>
          </p:cNvSpPr>
          <p:nvPr/>
        </p:nvSpPr>
        <p:spPr bwMode="auto">
          <a:xfrm>
            <a:off x="241300" y="209247"/>
            <a:ext cx="11639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附：报工系统入口及问题支持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376" y="908720"/>
            <a:ext cx="1140147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一、报工系统入口：：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http://oms.inspur.com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，使用域用户登录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对报工系统的建议和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反馈，统一使用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系统进行登记、跟踪。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系统登记选项如下：</a:t>
            </a: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、登记</a:t>
            </a:r>
            <a:r>
              <a:rPr lang="en-US" altLang="zh-CN" dirty="0">
                <a:solidFill>
                  <a:schemeClr val="bg1"/>
                </a:solidFill>
              </a:rPr>
              <a:t>TD</a:t>
            </a:r>
            <a:r>
              <a:rPr lang="zh-CN" altLang="zh-CN" dirty="0">
                <a:solidFill>
                  <a:schemeClr val="bg1"/>
                </a:solidFill>
              </a:rPr>
              <a:t>系统：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http://10.110.2.6/bug/start_a.htm</a:t>
            </a:r>
            <a:endParaRPr lang="zh-CN" altLang="zh-CN" dirty="0">
              <a:solidFill>
                <a:schemeClr val="bg1"/>
              </a:solidFill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Domain</a:t>
            </a:r>
            <a:r>
              <a:rPr lang="zh-CN" altLang="zh-CN" dirty="0">
                <a:solidFill>
                  <a:schemeClr val="bg1"/>
                </a:solidFill>
              </a:rPr>
              <a:t>选择：</a:t>
            </a:r>
            <a:r>
              <a:rPr lang="en-US" altLang="zh-CN" dirty="0">
                <a:solidFill>
                  <a:schemeClr val="bg1"/>
                </a:solidFill>
              </a:rPr>
              <a:t>CP-WH</a:t>
            </a:r>
            <a:endParaRPr lang="zh-CN" altLang="zh-CN" dirty="0">
              <a:solidFill>
                <a:schemeClr val="bg1"/>
              </a:solidFill>
            </a:endParaRPr>
          </a:p>
          <a:p>
            <a:pPr indent="1857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Project</a:t>
            </a:r>
            <a:r>
              <a:rPr lang="zh-CN" altLang="zh-CN" dirty="0">
                <a:solidFill>
                  <a:schemeClr val="bg1"/>
                </a:solidFill>
              </a:rPr>
              <a:t>选择：内部管理系统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报工问题支持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910C2A-60AB-4435-99EC-E90624456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35362"/>
              </p:ext>
            </p:extLst>
          </p:nvPr>
        </p:nvGraphicFramePr>
        <p:xfrm>
          <a:off x="767409" y="3645023"/>
          <a:ext cx="11113444" cy="2520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107">
                  <a:extLst>
                    <a:ext uri="{9D8B030D-6E8A-4147-A177-3AD203B41FA5}">
                      <a16:colId xmlns:a16="http://schemas.microsoft.com/office/drawing/2014/main" val="696477812"/>
                    </a:ext>
                  </a:extLst>
                </a:gridCol>
                <a:gridCol w="2397017">
                  <a:extLst>
                    <a:ext uri="{9D8B030D-6E8A-4147-A177-3AD203B41FA5}">
                      <a16:colId xmlns:a16="http://schemas.microsoft.com/office/drawing/2014/main" val="2405028812"/>
                    </a:ext>
                  </a:extLst>
                </a:gridCol>
                <a:gridCol w="1089553">
                  <a:extLst>
                    <a:ext uri="{9D8B030D-6E8A-4147-A177-3AD203B41FA5}">
                      <a16:colId xmlns:a16="http://schemas.microsoft.com/office/drawing/2014/main" val="1786472224"/>
                    </a:ext>
                  </a:extLst>
                </a:gridCol>
                <a:gridCol w="3268660">
                  <a:extLst>
                    <a:ext uri="{9D8B030D-6E8A-4147-A177-3AD203B41FA5}">
                      <a16:colId xmlns:a16="http://schemas.microsoft.com/office/drawing/2014/main" val="3813711570"/>
                    </a:ext>
                  </a:extLst>
                </a:gridCol>
                <a:gridCol w="2179107">
                  <a:extLst>
                    <a:ext uri="{9D8B030D-6E8A-4147-A177-3AD203B41FA5}">
                      <a16:colId xmlns:a16="http://schemas.microsoft.com/office/drawing/2014/main" val="281584665"/>
                    </a:ext>
                  </a:extLst>
                </a:gridCol>
              </a:tblGrid>
              <a:tr h="573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报工岗位类别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报工归口管理部门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支持人员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联系电话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电子邮箱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86521"/>
                  </a:ext>
                </a:extLst>
              </a:tr>
              <a:tr h="47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、售前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智慧企业规划咨询研究院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孔冰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内线：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6488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；手机：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18615239481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kongbing@inspur.com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0752"/>
                  </a:ext>
                </a:extLst>
              </a:tr>
              <a:tr h="4359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、实施、服务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交付管理中心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冯雯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内线：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3409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；手机：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13275418903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fengwen@inspur.com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99218"/>
                  </a:ext>
                </a:extLst>
              </a:tr>
              <a:tr h="6010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、研发、测试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技术与质量管理部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牟淑洁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耿伟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内线：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6520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；手机：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13181749348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内线：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6582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；手机：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18615647360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mushujie@inspur.com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gengwei@inspur.com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63496"/>
                  </a:ext>
                </a:extLst>
              </a:tr>
              <a:tr h="4359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、职能、营销、操作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综合管理部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张国良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内线：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6873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；手机：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13188936028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zhanggl@inspur.com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6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00507"/>
      </p:ext>
    </p:extLst>
  </p:cSld>
  <p:clrMapOvr>
    <a:masterClrMapping/>
  </p:clrMapOvr>
</p:sld>
</file>

<file path=ppt/theme/theme1.xml><?xml version="1.0" encoding="utf-8"?>
<a:theme xmlns:a="http://schemas.openxmlformats.org/drawingml/2006/main" name="2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dirty="0" smtClean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6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8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solidFill>
          <a:srgbClr val="996633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5_今日浪潮（含三大业务群组）中英文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黑体"/>
        <a:cs typeface=""/>
      </a:majorFont>
      <a:minorFont>
        <a:latin typeface="MyriadRegular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>
          <a:outerShdw dist="20000" dir="5400000" rotWithShape="0">
            <a:srgbClr val="000000">
              <a:alpha val="37999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0062AC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51397</TotalTime>
  <Words>1077</Words>
  <Application>Microsoft Office PowerPoint</Application>
  <PresentationFormat>宽屏</PresentationFormat>
  <Paragraphs>100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MyriadRegular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2_今日浪潮（含三大业务群组）中英文</vt:lpstr>
      <vt:lpstr>4_今日浪潮（含三大业务群组）中英文</vt:lpstr>
      <vt:lpstr>7_今日浪潮（含三大业务群组）中英文</vt:lpstr>
      <vt:lpstr>今日浪潮（含三大业务群组）中英文</vt:lpstr>
      <vt:lpstr>1_今日浪潮（含三大业务群组）中英文</vt:lpstr>
      <vt:lpstr>3_今日浪潮（含三大业务群组）中英文</vt:lpstr>
      <vt:lpstr>6_今日浪潮（含三大业务群组）中英文</vt:lpstr>
      <vt:lpstr>11_今日浪潮（含三大业务群组）中英文</vt:lpstr>
      <vt:lpstr>15_今日浪潮（含三大业务群组）中英文</vt:lpstr>
      <vt:lpstr>16_今日浪潮（含三大业务群组）中英文</vt:lpstr>
      <vt:lpstr>18_今日浪潮（含三大业务群组）中英文</vt:lpstr>
      <vt:lpstr>浪潮国际报工管理办法（修订版）    2017年11月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浪潮集团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张卫国</dc:creator>
  <cp:lastModifiedBy>Guoliang Zhang</cp:lastModifiedBy>
  <cp:revision>2852</cp:revision>
  <dcterms:created xsi:type="dcterms:W3CDTF">2005-10-07T03:09:47Z</dcterms:created>
  <dcterms:modified xsi:type="dcterms:W3CDTF">2017-12-27T04:59:54Z</dcterms:modified>
</cp:coreProperties>
</file>