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2BE9-FE00-96A5-C98A-4893E6245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6E65EC-6FED-1D31-744D-41D1A1AF9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79F4C-DF96-E8DF-C349-1B042800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D8A4A1-1ED3-CC8A-F24D-712BEC91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D873-2C1D-3EA3-66C2-E7ACBA26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76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130CB-DF17-EBC0-6CC1-893F7834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8A9FAD-CA32-D4F8-1337-62A1EEAC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F386F-C793-AE52-6733-EE6A4AE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00747-E38E-7011-AD7E-3DE58C0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EB8CA-F780-D651-7EC6-3243BBDF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2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FA8C6A-2407-DE79-B9DE-C721C8E0B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ADE4F0-1A05-83A4-B046-165F5A8F2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8A619-AC6E-817C-6BA4-20E5FFF3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5A36C-DD40-0C83-FF9E-66BC5F56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98912-0452-5ED3-29BE-B972E6E0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65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A58F2-A512-3C25-628A-AD641704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1CF6C-C443-21E9-36ED-1ADD346F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5C348-434C-DB82-8322-16EE314C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B5B55-6C50-1393-9C89-7E386F76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B611B-8F1F-693F-963B-85644E64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9EBA7-26BD-BACE-DBD4-68940B3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18C119-9DB8-4CC8-EFEA-FEF233C0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02F8-0F5C-0AF4-8DCC-AFE43497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7CDE82-3149-C033-3E17-1ADBCAAA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D4235-7981-A443-EFCA-9086F6BE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A0110-31C2-8C23-0C38-500C5158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9387C-56DC-EEDF-3720-140C05E80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7FDD3-EF85-83BA-9077-6EFDBABEB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472B4-D94F-2A99-6E55-2F3D9CBB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7AB1B1-F853-DC18-2D5B-8BFA7840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371417-0D65-0169-D0E6-E18FBBAA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62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A1606-C2D7-B1AB-8AB0-264AA6A7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A6DE89-F9E4-5E3F-88B5-814B957F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6EA034-4ECA-CCDC-4AC9-0A148322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9DE772-D366-A854-4B5C-494F27726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EA4BDC-0DDA-9A6B-5C6E-AE96B2BFA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FE75D5-4C5A-17E3-6B1C-7CE3A631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A8D762-C5BB-F794-72D1-A3CD059E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0F8DF3-A703-6B90-F6CA-DC77D11E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3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D3B5-63C6-D9EB-1671-FBC4379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85AB47-D079-3D82-61E4-4A1A9384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C13F15-610D-7210-C88F-EE630FD1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C72E38-44E8-4B19-FD3A-C3107B26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51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D4E47A-B7EF-02BC-9663-BE456C31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A858CE-A9CD-FE5C-495B-038FD2D6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EE94B-2042-904C-49F5-55139306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4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53690-F184-0FBC-B853-5C1FC17B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E4C4B-4A36-2BA9-1222-80A43E5C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4B611-B97A-0E86-F1F2-6CDF2F7E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ADA8E2-D88D-79FC-89FF-65781D2E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EFA1DF-6504-0E2B-76A2-6E62E40A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44749-02C7-37DB-987E-188049BD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97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B1D7-C27F-9595-9EA3-0087D06D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8E050C-066F-EB47-9672-FE3CA81A6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C33CF0-72EE-0EA6-6E90-A2BE60828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6C1D4-777B-E7E8-68DF-B2C251F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653E3A-3EC3-791D-21F6-69DA97C7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FAD2DE-C125-6029-6083-6B59FAC7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48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2AC0DF-51BD-B6BD-266F-4C8E375E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64337C-E627-0B34-549C-5CE25A824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D5FA-EE6F-3908-4407-89E544E90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ED6C-CD79-7443-8BDE-7E0C5C433965}" type="datetimeFigureOut">
              <a:rPr lang="de-DE" smtClean="0"/>
              <a:t>13.09.22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5D3F6B-A2EE-27F5-1F3F-147F84092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92AE9-3A3F-2B53-A3D0-20834B0A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9BFF-BD1A-314B-81BD-CF62C3FD2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1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09DD7-2E76-358E-17DF-256F3922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b="1">
                <a:latin typeface="Calibri" panose="020F0502020204030204" pitchFamily="34" charset="0"/>
                <a:cs typeface="Calibri" panose="020F0502020204030204" pitchFamily="34" charset="0"/>
              </a:rPr>
              <a:t>Features, Target</a:t>
            </a:r>
            <a:endParaRPr lang="de-DE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51240-567F-458E-F610-154A594A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722533" cy="4393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Data contains detail information about an object, which can be a numerical value or category. The detail information is saved as features (denoted X) and are used to explain and/or predict a dependent variable. They are also called: explanatory-, </a:t>
            </a:r>
            <a:br>
              <a:rPr lang="en-US" sz="2000" dirty="0"/>
            </a:br>
            <a:r>
              <a:rPr lang="en-US" sz="2000" dirty="0"/>
              <a:t>input- , independent-, predictor variables.</a:t>
            </a:r>
            <a:endParaRPr lang="de-AT" sz="2000" dirty="0"/>
          </a:p>
          <a:p>
            <a:pPr marL="0" indent="0" algn="just">
              <a:buNone/>
            </a:pPr>
            <a:endParaRPr lang="de-AT" sz="2000" dirty="0"/>
          </a:p>
          <a:p>
            <a:pPr marL="0" indent="0" algn="just">
              <a:buNone/>
            </a:pPr>
            <a:r>
              <a:rPr lang="en-US" sz="2000" dirty="0"/>
              <a:t>A labeled dataset contains the target (denoted Y). They are used during a supervised machine learning workflow to minimize the error between the model result and true result and to determine the model parameters. They are also called: explained-, output-, dependent-, predicted variable.</a:t>
            </a:r>
            <a:endParaRPr lang="de-AT" sz="2000" dirty="0"/>
          </a:p>
          <a:p>
            <a:pPr marL="0" indent="0" algn="just">
              <a:buNone/>
            </a:pPr>
            <a:endParaRPr lang="de-DE" sz="2000" dirty="0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0D514C-8494-1EC3-0D50-30862003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758" y="1409872"/>
            <a:ext cx="3349210" cy="45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7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09DD7-2E76-358E-17DF-256F3922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  <a:endParaRPr lang="de-DE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id="{AFD14105-63C7-2229-3059-17F7BA46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715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During a supervised machine learning workflow, data with features and their known target values are used. Machine learning models are developed by minimizing the error between model and true result.</a:t>
            </a:r>
            <a:endParaRPr lang="de-AT" sz="1900" dirty="0"/>
          </a:p>
        </p:txBody>
      </p: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E21651B6-DD66-957B-12A1-2828C40BCF85}"/>
              </a:ext>
            </a:extLst>
          </p:cNvPr>
          <p:cNvSpPr/>
          <p:nvPr/>
        </p:nvSpPr>
        <p:spPr>
          <a:xfrm>
            <a:off x="3062012" y="2621592"/>
            <a:ext cx="927279" cy="927279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2">
                    <a:lumMod val="50000"/>
                  </a:schemeClr>
                </a:solidFill>
              </a:rPr>
              <a:t>Analyse </a:t>
            </a:r>
            <a:r>
              <a:rPr lang="de-DE" sz="1200" dirty="0" err="1">
                <a:solidFill>
                  <a:schemeClr val="accent2">
                    <a:lumMod val="50000"/>
                  </a:schemeClr>
                </a:solidFill>
              </a:rPr>
              <a:t>data</a:t>
            </a:r>
            <a:endParaRPr lang="de-DE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5CAE5669-7D98-7F65-34D5-760A8391081F}"/>
              </a:ext>
            </a:extLst>
          </p:cNvPr>
          <p:cNvSpPr/>
          <p:nvPr/>
        </p:nvSpPr>
        <p:spPr>
          <a:xfrm>
            <a:off x="1857033" y="2621593"/>
            <a:ext cx="927279" cy="927279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Search for suitable data</a:t>
            </a:r>
            <a:endParaRPr lang="de-DE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51FDB629-8890-0790-3B5F-AADCD2198150}"/>
              </a:ext>
            </a:extLst>
          </p:cNvPr>
          <p:cNvSpPr/>
          <p:nvPr/>
        </p:nvSpPr>
        <p:spPr>
          <a:xfrm>
            <a:off x="652054" y="2621592"/>
            <a:ext cx="927279" cy="927279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de-DE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6">
                    <a:lumMod val="50000"/>
                  </a:schemeClr>
                </a:solidFill>
              </a:rPr>
              <a:t>problem</a:t>
            </a:r>
            <a:endParaRPr lang="de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194BA068-0D78-726C-82EA-A49100DB93E7}"/>
              </a:ext>
            </a:extLst>
          </p:cNvPr>
          <p:cNvSpPr/>
          <p:nvPr/>
        </p:nvSpPr>
        <p:spPr>
          <a:xfrm>
            <a:off x="6676949" y="2615893"/>
            <a:ext cx="927279" cy="927279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5">
                    <a:lumMod val="50000"/>
                  </a:schemeClr>
                </a:solidFill>
              </a:rPr>
              <a:t>Model </a:t>
            </a:r>
            <a:r>
              <a:rPr lang="de-DE" sz="1200" dirty="0" err="1">
                <a:solidFill>
                  <a:schemeClr val="accent5">
                    <a:lumMod val="50000"/>
                  </a:schemeClr>
                </a:solidFill>
              </a:rPr>
              <a:t>develop-ment</a:t>
            </a:r>
            <a:endParaRPr lang="de-DE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Abgerundetes Rechteck 45">
            <a:extLst>
              <a:ext uri="{FF2B5EF4-FFF2-40B4-BE49-F238E27FC236}">
                <a16:creationId xmlns:a16="http://schemas.microsoft.com/office/drawing/2014/main" id="{06F01E8B-C33E-7DF5-EB4E-01175E48F42F}"/>
              </a:ext>
            </a:extLst>
          </p:cNvPr>
          <p:cNvSpPr/>
          <p:nvPr/>
        </p:nvSpPr>
        <p:spPr>
          <a:xfrm>
            <a:off x="5471970" y="2615894"/>
            <a:ext cx="927279" cy="927279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5">
                    <a:lumMod val="50000"/>
                  </a:schemeClr>
                </a:solidFill>
              </a:rPr>
              <a:t>Split </a:t>
            </a:r>
            <a:r>
              <a:rPr lang="de-DE" sz="1200" dirty="0" err="1">
                <a:solidFill>
                  <a:schemeClr val="accent5">
                    <a:lumMod val="50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de-DE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Abgerundetes Rechteck 46">
            <a:extLst>
              <a:ext uri="{FF2B5EF4-FFF2-40B4-BE49-F238E27FC236}">
                <a16:creationId xmlns:a16="http://schemas.microsoft.com/office/drawing/2014/main" id="{92D6004A-44F6-7ED5-FD74-B096CF20E7BA}"/>
              </a:ext>
            </a:extLst>
          </p:cNvPr>
          <p:cNvSpPr/>
          <p:nvPr/>
        </p:nvSpPr>
        <p:spPr>
          <a:xfrm>
            <a:off x="4266991" y="2615893"/>
            <a:ext cx="927279" cy="927279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5">
                    <a:lumMod val="50000"/>
                  </a:schemeClr>
                </a:solidFill>
              </a:rPr>
              <a:t>Algorithm</a:t>
            </a:r>
            <a:r>
              <a:rPr lang="de-DE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5">
                    <a:lumMod val="50000"/>
                  </a:schemeClr>
                </a:solidFill>
              </a:rPr>
              <a:t>selection</a:t>
            </a:r>
            <a:endParaRPr lang="de-DE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8" name="Abgerundetes Rechteck 47">
            <a:extLst>
              <a:ext uri="{FF2B5EF4-FFF2-40B4-BE49-F238E27FC236}">
                <a16:creationId xmlns:a16="http://schemas.microsoft.com/office/drawing/2014/main" id="{58466D61-0446-DFF7-0E8F-CCCA5E4819D1}"/>
              </a:ext>
            </a:extLst>
          </p:cNvPr>
          <p:cNvSpPr/>
          <p:nvPr/>
        </p:nvSpPr>
        <p:spPr>
          <a:xfrm>
            <a:off x="10291882" y="2615893"/>
            <a:ext cx="927279" cy="92727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4">
                    <a:lumMod val="50000"/>
                  </a:schemeClr>
                </a:solidFill>
              </a:rPr>
              <a:t>Results</a:t>
            </a:r>
            <a:endParaRPr lang="de-DE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1AB47E5A-21CE-8DF3-DCCB-CAC1FE6A395A}"/>
              </a:ext>
            </a:extLst>
          </p:cNvPr>
          <p:cNvSpPr/>
          <p:nvPr/>
        </p:nvSpPr>
        <p:spPr>
          <a:xfrm>
            <a:off x="9086907" y="2615894"/>
            <a:ext cx="927279" cy="927279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5">
                    <a:lumMod val="50000"/>
                  </a:schemeClr>
                </a:solidFill>
              </a:rPr>
              <a:t>Testing</a:t>
            </a:r>
            <a:r>
              <a:rPr lang="de-DE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5">
                    <a:lumMod val="50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de-DE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82E34E89-6576-735E-BBB3-18F112044799}"/>
              </a:ext>
            </a:extLst>
          </p:cNvPr>
          <p:cNvSpPr/>
          <p:nvPr/>
        </p:nvSpPr>
        <p:spPr>
          <a:xfrm>
            <a:off x="7881928" y="2615893"/>
            <a:ext cx="927279" cy="927279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5">
                    <a:lumMod val="50000"/>
                  </a:schemeClr>
                </a:solidFill>
              </a:rPr>
              <a:t>Hyper-parameter </a:t>
            </a:r>
            <a:r>
              <a:rPr lang="de-DE" sz="1200" dirty="0" err="1">
                <a:solidFill>
                  <a:schemeClr val="accent5">
                    <a:lumMod val="50000"/>
                  </a:schemeClr>
                </a:solidFill>
              </a:rPr>
              <a:t>tuning</a:t>
            </a:r>
            <a:r>
              <a:rPr lang="de-DE" sz="1200" dirty="0">
                <a:solidFill>
                  <a:schemeClr val="accent5">
                    <a:lumMod val="50000"/>
                  </a:schemeClr>
                </a:solidFill>
              </a:rPr>
              <a:t> (optional)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2A72ED8-BE61-73CF-69F9-C7F26C5C5130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1579333" y="3085232"/>
            <a:ext cx="277700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CEF587F-E6B5-9D82-FDD5-BF5DF0124AD8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784312" y="3085232"/>
            <a:ext cx="277700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A324923-5804-1F24-B3DD-D0588C9D6D1A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 flipV="1">
            <a:off x="3989291" y="3079533"/>
            <a:ext cx="277700" cy="569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BC0EDDB-70AD-CB11-65EE-972A2A07722A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>
            <a:off x="5194270" y="3079533"/>
            <a:ext cx="277700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8699D5C-5018-188A-854E-BFD6B675EF2B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6399249" y="3079533"/>
            <a:ext cx="277700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C1A41BB-544A-F0FF-20F0-6E9EE9673986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7604228" y="3079533"/>
            <a:ext cx="2777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200FBA2-EB7E-2B8F-5CF0-BDD89F83D06F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>
            <a:off x="8809207" y="3079533"/>
            <a:ext cx="277700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4ABF950-61C7-269F-1E47-CCDDB7A8AD51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10014186" y="3079533"/>
            <a:ext cx="277696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4F685703-8586-3B74-99D9-82B7E39E7244}"/>
              </a:ext>
            </a:extLst>
          </p:cNvPr>
          <p:cNvSpPr txBox="1">
            <a:spLocks/>
          </p:cNvSpPr>
          <p:nvPr/>
        </p:nvSpPr>
        <p:spPr>
          <a:xfrm>
            <a:off x="643467" y="3772767"/>
            <a:ext cx="10905066" cy="2404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900" dirty="0"/>
              <a:t>Which research question should be investigated?</a:t>
            </a:r>
            <a:endParaRPr lang="de-AT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Is enough data with needed granularity for all wanted segments available? </a:t>
            </a:r>
            <a:endParaRPr lang="de-AT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Is data quality sufficient? How to handle missing values, outliers, invalid entries etc.?</a:t>
            </a:r>
            <a:endParaRPr lang="de-AT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Select one or more suitable algorithms</a:t>
            </a:r>
            <a:endParaRPr lang="de-AT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Data is separated into training-, test- and possible validation sample</a:t>
            </a:r>
            <a:endParaRPr lang="de-AT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Model is fitted to training sample to determine parameters</a:t>
            </a:r>
            <a:endParaRPr lang="de-AT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Models with different hyperparameter settings are developed using validation sample and compared to further improve results</a:t>
            </a:r>
            <a:endParaRPr lang="de-AT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Model is checked for overfitting on test sample</a:t>
            </a:r>
            <a:endParaRPr lang="de-AT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Derive answers for research question from results</a:t>
            </a:r>
            <a:endParaRPr lang="de-AT" sz="19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E2DCB77-FA7C-C13C-64C7-DC7F6AA18B0B}"/>
              </a:ext>
            </a:extLst>
          </p:cNvPr>
          <p:cNvSpPr txBox="1"/>
          <p:nvPr/>
        </p:nvSpPr>
        <p:spPr>
          <a:xfrm>
            <a:off x="984087" y="23597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3B3440F-33F9-5FED-73A3-82D19FF9031F}"/>
              </a:ext>
            </a:extLst>
          </p:cNvPr>
          <p:cNvSpPr txBox="1"/>
          <p:nvPr/>
        </p:nvSpPr>
        <p:spPr>
          <a:xfrm>
            <a:off x="2189065" y="23597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F93798A-FFF4-AD24-BAED-9C60751FF86B}"/>
              </a:ext>
            </a:extLst>
          </p:cNvPr>
          <p:cNvSpPr txBox="1"/>
          <p:nvPr/>
        </p:nvSpPr>
        <p:spPr>
          <a:xfrm>
            <a:off x="3392091" y="23597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629FEDA-B384-7FE8-7596-9A98BBC36D52}"/>
              </a:ext>
            </a:extLst>
          </p:cNvPr>
          <p:cNvSpPr txBox="1"/>
          <p:nvPr/>
        </p:nvSpPr>
        <p:spPr>
          <a:xfrm>
            <a:off x="4606787" y="23597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A083B3B-1F17-4914-F96F-91A933A276A2}"/>
              </a:ext>
            </a:extLst>
          </p:cNvPr>
          <p:cNvSpPr txBox="1"/>
          <p:nvPr/>
        </p:nvSpPr>
        <p:spPr>
          <a:xfrm>
            <a:off x="5809813" y="23597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37B5A0E-4A57-AB2A-E391-0305A5E866F6}"/>
              </a:ext>
            </a:extLst>
          </p:cNvPr>
          <p:cNvSpPr txBox="1"/>
          <p:nvPr/>
        </p:nvSpPr>
        <p:spPr>
          <a:xfrm>
            <a:off x="7003171" y="23597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2A481DC-63C5-62F0-3E88-AEDE8DA5DE56}"/>
              </a:ext>
            </a:extLst>
          </p:cNvPr>
          <p:cNvSpPr txBox="1"/>
          <p:nvPr/>
        </p:nvSpPr>
        <p:spPr>
          <a:xfrm>
            <a:off x="8217818" y="23597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1A80C2B-78B4-DFA8-49CD-967C9486B16C}"/>
              </a:ext>
            </a:extLst>
          </p:cNvPr>
          <p:cNvSpPr txBox="1"/>
          <p:nvPr/>
        </p:nvSpPr>
        <p:spPr>
          <a:xfrm>
            <a:off x="9397779" y="23597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479FBB7-63F5-CE9C-18DF-C762E093BD63}"/>
              </a:ext>
            </a:extLst>
          </p:cNvPr>
          <p:cNvSpPr txBox="1"/>
          <p:nvPr/>
        </p:nvSpPr>
        <p:spPr>
          <a:xfrm>
            <a:off x="10591137" y="23597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7218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09DD7-2E76-358E-17DF-256F3922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51240-567F-458E-F610-154A594A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AT" sz="1900" dirty="0"/>
              <a:t>Regression </a:t>
            </a:r>
            <a:r>
              <a:rPr lang="de-AT" sz="1900" dirty="0" err="1"/>
              <a:t>is</a:t>
            </a:r>
            <a:r>
              <a:rPr lang="de-AT" sz="1900" dirty="0"/>
              <a:t> a </a:t>
            </a:r>
            <a:r>
              <a:rPr lang="de-AT" sz="1900" dirty="0" err="1"/>
              <a:t>process</a:t>
            </a:r>
            <a:r>
              <a:rPr lang="de-AT" sz="1900" dirty="0"/>
              <a:t>, </a:t>
            </a:r>
            <a:r>
              <a:rPr lang="de-AT" sz="1900" dirty="0" err="1"/>
              <a:t>where</a:t>
            </a:r>
            <a:r>
              <a:rPr lang="de-AT" sz="1900" dirty="0"/>
              <a:t> a </a:t>
            </a:r>
            <a:r>
              <a:rPr lang="de-AT" sz="1900" dirty="0" err="1"/>
              <a:t>relationship</a:t>
            </a:r>
            <a:r>
              <a:rPr lang="de-AT" sz="1900" dirty="0"/>
              <a:t> </a:t>
            </a:r>
            <a:r>
              <a:rPr lang="de-AT" sz="1900" dirty="0" err="1"/>
              <a:t>between</a:t>
            </a:r>
            <a:r>
              <a:rPr lang="de-AT" sz="1900" dirty="0"/>
              <a:t> a variable Y (</a:t>
            </a:r>
            <a:r>
              <a:rPr lang="de-AT" sz="1900" dirty="0" err="1"/>
              <a:t>target</a:t>
            </a:r>
            <a:r>
              <a:rPr lang="de-AT" sz="1900" dirty="0"/>
              <a:t>) and </a:t>
            </a:r>
            <a:r>
              <a:rPr lang="de-AT" sz="1900" dirty="0" err="1"/>
              <a:t>one</a:t>
            </a:r>
            <a:r>
              <a:rPr lang="de-AT" sz="1900" dirty="0"/>
              <a:t> </a:t>
            </a:r>
            <a:r>
              <a:rPr lang="de-AT" sz="1900" dirty="0" err="1"/>
              <a:t>or</a:t>
            </a:r>
            <a:r>
              <a:rPr lang="de-AT" sz="1900" dirty="0"/>
              <a:t> </a:t>
            </a:r>
            <a:r>
              <a:rPr lang="de-AT" sz="1900" dirty="0" err="1"/>
              <a:t>more</a:t>
            </a:r>
            <a:r>
              <a:rPr lang="de-AT" sz="1900" dirty="0"/>
              <a:t> variables </a:t>
            </a:r>
            <a:r>
              <a:rPr lang="de-AT" sz="1900" dirty="0" err="1"/>
              <a:t>X_i</a:t>
            </a:r>
            <a:r>
              <a:rPr lang="de-AT" sz="1900" dirty="0"/>
              <a:t> (</a:t>
            </a:r>
            <a:r>
              <a:rPr lang="de-AT" sz="1900" dirty="0" err="1"/>
              <a:t>features</a:t>
            </a:r>
            <a:r>
              <a:rPr lang="de-AT" sz="1900" dirty="0"/>
              <a:t>) </a:t>
            </a:r>
            <a:r>
              <a:rPr lang="de-AT" sz="1900" dirty="0" err="1"/>
              <a:t>is</a:t>
            </a:r>
            <a:r>
              <a:rPr lang="de-AT" sz="1900" dirty="0"/>
              <a:t> </a:t>
            </a:r>
            <a:r>
              <a:rPr lang="de-AT" sz="1900" dirty="0" err="1"/>
              <a:t>estimated</a:t>
            </a:r>
            <a:r>
              <a:rPr lang="de-AT" sz="1900" dirty="0"/>
              <a:t> </a:t>
            </a:r>
            <a:r>
              <a:rPr lang="de-AT" sz="1900" dirty="0" err="1"/>
              <a:t>to</a:t>
            </a:r>
            <a:r>
              <a:rPr lang="de-AT" sz="1900" dirty="0"/>
              <a:t> </a:t>
            </a:r>
            <a:r>
              <a:rPr lang="de-AT" sz="1900" dirty="0" err="1"/>
              <a:t>predict</a:t>
            </a:r>
            <a:r>
              <a:rPr lang="de-AT" sz="1900" dirty="0"/>
              <a:t> </a:t>
            </a:r>
            <a:r>
              <a:rPr lang="de-AT" sz="1900" dirty="0" err="1"/>
              <a:t>future</a:t>
            </a:r>
            <a:r>
              <a:rPr lang="de-AT" sz="1900" dirty="0"/>
              <a:t> </a:t>
            </a:r>
            <a:r>
              <a:rPr lang="de-AT" sz="1900" dirty="0" err="1"/>
              <a:t>values</a:t>
            </a:r>
            <a:r>
              <a:rPr lang="de-AT" sz="1900" dirty="0"/>
              <a:t> </a:t>
            </a:r>
            <a:r>
              <a:rPr lang="de-AT" sz="1900" dirty="0" err="1"/>
              <a:t>or</a:t>
            </a:r>
            <a:r>
              <a:rPr lang="de-AT" sz="1900" dirty="0"/>
              <a:t> </a:t>
            </a:r>
            <a:r>
              <a:rPr lang="de-AT" sz="1900" dirty="0" err="1"/>
              <a:t>to</a:t>
            </a:r>
            <a:r>
              <a:rPr lang="de-AT" sz="1900" dirty="0"/>
              <a:t> </a:t>
            </a:r>
            <a:r>
              <a:rPr lang="de-AT" sz="1900" dirty="0" err="1"/>
              <a:t>determine</a:t>
            </a:r>
            <a:r>
              <a:rPr lang="de-AT" sz="1900" dirty="0"/>
              <a:t> </a:t>
            </a:r>
            <a:r>
              <a:rPr lang="de-AT" sz="1900" dirty="0" err="1"/>
              <a:t>the</a:t>
            </a:r>
            <a:r>
              <a:rPr lang="de-AT" sz="1900" dirty="0"/>
              <a:t> </a:t>
            </a:r>
            <a:r>
              <a:rPr lang="de-AT" sz="1900" dirty="0" err="1"/>
              <a:t>strength</a:t>
            </a:r>
            <a:r>
              <a:rPr lang="de-AT" sz="1900" dirty="0"/>
              <a:t> </a:t>
            </a:r>
            <a:r>
              <a:rPr lang="de-AT" sz="1900" dirty="0" err="1"/>
              <a:t>of</a:t>
            </a:r>
            <a:r>
              <a:rPr lang="de-AT" sz="1900" dirty="0"/>
              <a:t> </a:t>
            </a:r>
            <a:r>
              <a:rPr lang="de-AT" sz="1900" dirty="0" err="1"/>
              <a:t>the</a:t>
            </a:r>
            <a:r>
              <a:rPr lang="de-AT" sz="1900" dirty="0"/>
              <a:t> </a:t>
            </a:r>
            <a:r>
              <a:rPr lang="de-AT" sz="1900" dirty="0" err="1"/>
              <a:t>dependency</a:t>
            </a:r>
            <a:r>
              <a:rPr lang="de-AT" sz="1900" dirty="0"/>
              <a:t>. </a:t>
            </a:r>
            <a:r>
              <a:rPr lang="de-AT" sz="1900" dirty="0" err="1"/>
              <a:t>One</a:t>
            </a:r>
            <a:r>
              <a:rPr lang="de-AT" sz="1900" dirty="0"/>
              <a:t> simple type </a:t>
            </a:r>
            <a:r>
              <a:rPr lang="de-AT" sz="1900" dirty="0" err="1"/>
              <a:t>is</a:t>
            </a:r>
            <a:r>
              <a:rPr lang="de-AT" sz="1900" dirty="0"/>
              <a:t> </a:t>
            </a:r>
            <a:r>
              <a:rPr lang="de-AT" sz="1900" dirty="0" err="1"/>
              <a:t>the</a:t>
            </a:r>
            <a:r>
              <a:rPr lang="de-AT" sz="1900" dirty="0"/>
              <a:t> linear </a:t>
            </a:r>
            <a:r>
              <a:rPr lang="de-AT" sz="1900" dirty="0" err="1"/>
              <a:t>regression</a:t>
            </a:r>
            <a:r>
              <a:rPr lang="de-AT" sz="1900" dirty="0"/>
              <a:t>, </a:t>
            </a:r>
            <a:r>
              <a:rPr lang="de-AT" sz="1900" dirty="0" err="1"/>
              <a:t>where</a:t>
            </a:r>
            <a:r>
              <a:rPr lang="de-AT" sz="1900" dirty="0"/>
              <a:t> </a:t>
            </a:r>
            <a:r>
              <a:rPr lang="de-AT" sz="1900" dirty="0" err="1"/>
              <a:t>the</a:t>
            </a:r>
            <a:r>
              <a:rPr lang="de-AT" sz="1900" dirty="0"/>
              <a:t> </a:t>
            </a:r>
            <a:r>
              <a:rPr lang="de-AT" sz="1900" dirty="0" err="1"/>
              <a:t>relationship</a:t>
            </a:r>
            <a:r>
              <a:rPr lang="de-AT" sz="1900" dirty="0"/>
              <a:t> </a:t>
            </a:r>
            <a:r>
              <a:rPr lang="de-AT" sz="1900" dirty="0" err="1"/>
              <a:t>between</a:t>
            </a:r>
            <a:r>
              <a:rPr lang="de-AT" sz="1900" dirty="0"/>
              <a:t> Y and </a:t>
            </a:r>
            <a:r>
              <a:rPr lang="de-AT" sz="1900" dirty="0" err="1"/>
              <a:t>X_i</a:t>
            </a:r>
            <a:r>
              <a:rPr lang="de-AT" sz="1900" dirty="0"/>
              <a:t> </a:t>
            </a:r>
            <a:r>
              <a:rPr lang="de-AT" sz="1900" dirty="0" err="1"/>
              <a:t>is</a:t>
            </a:r>
            <a:r>
              <a:rPr lang="de-AT" sz="1900" dirty="0"/>
              <a:t> linear. A </a:t>
            </a:r>
            <a:r>
              <a:rPr lang="de-AT" sz="1900" dirty="0" err="1"/>
              <a:t>common</a:t>
            </a:r>
            <a:r>
              <a:rPr lang="de-AT" sz="1900" dirty="0"/>
              <a:t> </a:t>
            </a:r>
            <a:r>
              <a:rPr lang="de-AT" sz="1900" dirty="0" err="1"/>
              <a:t>method</a:t>
            </a:r>
            <a:r>
              <a:rPr lang="de-AT" sz="1900" dirty="0"/>
              <a:t> </a:t>
            </a:r>
            <a:r>
              <a:rPr lang="de-AT" sz="1900" dirty="0" err="1"/>
              <a:t>to</a:t>
            </a:r>
            <a:r>
              <a:rPr lang="de-AT" sz="1900" dirty="0"/>
              <a:t> </a:t>
            </a:r>
            <a:r>
              <a:rPr lang="de-AT" sz="1900" dirty="0" err="1"/>
              <a:t>estimate</a:t>
            </a:r>
            <a:r>
              <a:rPr lang="de-AT" sz="1900" dirty="0"/>
              <a:t> </a:t>
            </a:r>
            <a:r>
              <a:rPr lang="de-AT" sz="1900" dirty="0" err="1"/>
              <a:t>the</a:t>
            </a:r>
            <a:r>
              <a:rPr lang="de-AT" sz="1900" dirty="0"/>
              <a:t> </a:t>
            </a:r>
            <a:r>
              <a:rPr lang="de-AT" sz="1900" dirty="0" err="1"/>
              <a:t>relationship</a:t>
            </a:r>
            <a:r>
              <a:rPr lang="de-AT" sz="1900" dirty="0"/>
              <a:t> </a:t>
            </a:r>
            <a:r>
              <a:rPr lang="de-AT" sz="1900" dirty="0" err="1"/>
              <a:t>is</a:t>
            </a:r>
            <a:r>
              <a:rPr lang="de-AT" sz="1900" dirty="0"/>
              <a:t> </a:t>
            </a:r>
            <a:r>
              <a:rPr lang="de-AT" sz="1900" dirty="0" err="1"/>
              <a:t>ordinary</a:t>
            </a:r>
            <a:r>
              <a:rPr lang="de-AT" sz="1900" dirty="0"/>
              <a:t> least </a:t>
            </a:r>
            <a:r>
              <a:rPr lang="de-AT" sz="1900" dirty="0" err="1"/>
              <a:t>squares</a:t>
            </a:r>
            <a:r>
              <a:rPr lang="de-AT" sz="1900" dirty="0"/>
              <a:t> (OLS). </a:t>
            </a:r>
            <a:r>
              <a:rPr lang="de-AT" sz="1900" dirty="0" err="1"/>
              <a:t>During</a:t>
            </a:r>
            <a:r>
              <a:rPr lang="de-AT" sz="1900" dirty="0"/>
              <a:t> </a:t>
            </a:r>
            <a:r>
              <a:rPr lang="de-AT" sz="1900" dirty="0" err="1"/>
              <a:t>this</a:t>
            </a:r>
            <a:r>
              <a:rPr lang="de-AT" sz="1900" dirty="0"/>
              <a:t> </a:t>
            </a:r>
            <a:r>
              <a:rPr lang="de-AT" sz="1900" dirty="0" err="1"/>
              <a:t>process</a:t>
            </a:r>
            <a:r>
              <a:rPr lang="de-AT" sz="1900" dirty="0"/>
              <a:t>, </a:t>
            </a:r>
            <a:r>
              <a:rPr lang="de-AT" sz="1900" dirty="0" err="1"/>
              <a:t>the</a:t>
            </a:r>
            <a:r>
              <a:rPr lang="de-AT" sz="1900" dirty="0"/>
              <a:t> </a:t>
            </a:r>
            <a:r>
              <a:rPr lang="de-AT" sz="1900" dirty="0" err="1"/>
              <a:t>sum</a:t>
            </a:r>
            <a:r>
              <a:rPr lang="de-AT" sz="1900" dirty="0"/>
              <a:t> </a:t>
            </a:r>
            <a:r>
              <a:rPr lang="de-AT" sz="1900" dirty="0" err="1"/>
              <a:t>of</a:t>
            </a:r>
            <a:r>
              <a:rPr lang="de-AT" sz="1900" dirty="0"/>
              <a:t> </a:t>
            </a:r>
            <a:r>
              <a:rPr lang="de-AT" sz="1900" dirty="0" err="1"/>
              <a:t>the</a:t>
            </a:r>
            <a:r>
              <a:rPr lang="de-AT" sz="1900" dirty="0"/>
              <a:t> </a:t>
            </a:r>
            <a:r>
              <a:rPr lang="de-AT" sz="1900" dirty="0" err="1"/>
              <a:t>squared</a:t>
            </a:r>
            <a:r>
              <a:rPr lang="de-AT" sz="1900" dirty="0"/>
              <a:t> </a:t>
            </a:r>
            <a:r>
              <a:rPr lang="de-AT" sz="1900" dirty="0" err="1"/>
              <a:t>distances</a:t>
            </a:r>
            <a:r>
              <a:rPr lang="de-AT" sz="1900" dirty="0"/>
              <a:t> </a:t>
            </a:r>
            <a:r>
              <a:rPr lang="de-AT" sz="1900" dirty="0" err="1"/>
              <a:t>between</a:t>
            </a:r>
            <a:r>
              <a:rPr lang="de-AT" sz="1900" dirty="0"/>
              <a:t> </a:t>
            </a:r>
            <a:r>
              <a:rPr lang="de-AT" sz="1900" dirty="0" err="1"/>
              <a:t>the</a:t>
            </a:r>
            <a:r>
              <a:rPr lang="de-AT" sz="1900" dirty="0"/>
              <a:t> </a:t>
            </a:r>
            <a:r>
              <a:rPr lang="de-AT" sz="1900" dirty="0" err="1"/>
              <a:t>data</a:t>
            </a:r>
            <a:r>
              <a:rPr lang="de-AT" sz="1900" dirty="0"/>
              <a:t> </a:t>
            </a:r>
            <a:r>
              <a:rPr lang="de-AT" sz="1900" dirty="0" err="1"/>
              <a:t>points</a:t>
            </a:r>
            <a:r>
              <a:rPr lang="de-AT" sz="1900" dirty="0"/>
              <a:t> and </a:t>
            </a:r>
            <a:r>
              <a:rPr lang="de-AT" sz="1900" dirty="0" err="1"/>
              <a:t>regression</a:t>
            </a:r>
            <a:r>
              <a:rPr lang="de-AT" sz="1900" dirty="0"/>
              <a:t> </a:t>
            </a:r>
            <a:r>
              <a:rPr lang="de-AT" sz="1900" dirty="0" err="1"/>
              <a:t>line</a:t>
            </a:r>
            <a:r>
              <a:rPr lang="de-AT" sz="1900" dirty="0"/>
              <a:t> </a:t>
            </a:r>
            <a:r>
              <a:rPr lang="de-AT" sz="1900" dirty="0" err="1"/>
              <a:t>is</a:t>
            </a:r>
            <a:r>
              <a:rPr lang="de-AT" sz="1900" dirty="0"/>
              <a:t> </a:t>
            </a:r>
            <a:r>
              <a:rPr lang="de-AT" sz="1900" dirty="0" err="1"/>
              <a:t>minimized</a:t>
            </a:r>
            <a:r>
              <a:rPr lang="de-AT" sz="1900" dirty="0"/>
              <a:t> and </a:t>
            </a:r>
            <a:r>
              <a:rPr lang="de-AT" sz="1900" dirty="0" err="1"/>
              <a:t>the</a:t>
            </a:r>
            <a:r>
              <a:rPr lang="de-AT" sz="1900" dirty="0"/>
              <a:t> </a:t>
            </a:r>
            <a:r>
              <a:rPr lang="de-AT" sz="1900" dirty="0" err="1"/>
              <a:t>parameters</a:t>
            </a:r>
            <a:r>
              <a:rPr lang="de-AT" sz="1900" dirty="0"/>
              <a:t> (</a:t>
            </a:r>
            <a:r>
              <a:rPr lang="de-AT" sz="1900" dirty="0" err="1"/>
              <a:t>intercept</a:t>
            </a:r>
            <a:r>
              <a:rPr lang="de-AT" sz="1900" dirty="0"/>
              <a:t>, </a:t>
            </a:r>
            <a:r>
              <a:rPr lang="de-AT" sz="1900" dirty="0" err="1"/>
              <a:t>coefficients</a:t>
            </a:r>
            <a:r>
              <a:rPr lang="de-AT" sz="1900" dirty="0"/>
              <a:t>) </a:t>
            </a:r>
            <a:r>
              <a:rPr lang="de-AT" sz="1900" dirty="0" err="1"/>
              <a:t>are</a:t>
            </a:r>
            <a:r>
              <a:rPr lang="de-AT" sz="1900" dirty="0"/>
              <a:t> </a:t>
            </a:r>
            <a:r>
              <a:rPr lang="de-AT" sz="1900" dirty="0" err="1"/>
              <a:t>determined</a:t>
            </a:r>
            <a:r>
              <a:rPr lang="de-AT" sz="1900" dirty="0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4676BC-8184-90B1-6D9E-9CD9D3FA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96" y="3429000"/>
            <a:ext cx="5466008" cy="29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1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09DD7-2E76-358E-17DF-256F3922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51240-567F-458E-F610-154A594A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4626095" cy="4393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AT" sz="1900" dirty="0" err="1"/>
              <a:t>During</a:t>
            </a:r>
            <a:r>
              <a:rPr lang="de-AT" sz="1900" dirty="0"/>
              <a:t> a </a:t>
            </a:r>
            <a:r>
              <a:rPr lang="de-AT" sz="1900" dirty="0" err="1"/>
              <a:t>classification</a:t>
            </a:r>
            <a:r>
              <a:rPr lang="de-AT" sz="1900" dirty="0"/>
              <a:t> </a:t>
            </a:r>
            <a:r>
              <a:rPr lang="de-AT" sz="1900" dirty="0" err="1"/>
              <a:t>process</a:t>
            </a:r>
            <a:r>
              <a:rPr lang="de-AT" sz="1900" dirty="0"/>
              <a:t>, </a:t>
            </a:r>
            <a:r>
              <a:rPr lang="de-AT" sz="1900" dirty="0" err="1"/>
              <a:t>datapoints</a:t>
            </a:r>
            <a:r>
              <a:rPr lang="de-AT" sz="1900" dirty="0"/>
              <a:t> </a:t>
            </a:r>
            <a:r>
              <a:rPr lang="de-AT" sz="1900" dirty="0" err="1"/>
              <a:t>are</a:t>
            </a:r>
            <a:r>
              <a:rPr lang="de-AT" sz="1900" dirty="0"/>
              <a:t> </a:t>
            </a:r>
            <a:r>
              <a:rPr lang="de-AT" sz="1900" dirty="0" err="1"/>
              <a:t>categorized</a:t>
            </a:r>
            <a:r>
              <a:rPr lang="de-AT" sz="1900" dirty="0"/>
              <a:t> </a:t>
            </a:r>
            <a:r>
              <a:rPr lang="de-AT" sz="1900" dirty="0" err="1"/>
              <a:t>to</a:t>
            </a:r>
            <a:r>
              <a:rPr lang="de-AT" sz="1900" dirty="0"/>
              <a:t> a </a:t>
            </a:r>
            <a:r>
              <a:rPr lang="de-AT" sz="1900" dirty="0" err="1"/>
              <a:t>target</a:t>
            </a:r>
            <a:r>
              <a:rPr lang="de-AT" sz="1900" dirty="0"/>
              <a:t> </a:t>
            </a:r>
            <a:r>
              <a:rPr lang="de-AT" sz="1900" dirty="0" err="1"/>
              <a:t>class</a:t>
            </a:r>
            <a:r>
              <a:rPr lang="de-AT" sz="1900" dirty="0"/>
              <a:t> </a:t>
            </a:r>
            <a:r>
              <a:rPr lang="de-AT" sz="1900" dirty="0" err="1"/>
              <a:t>Y_i</a:t>
            </a:r>
            <a:r>
              <a:rPr lang="de-AT" sz="1900" dirty="0"/>
              <a:t> </a:t>
            </a:r>
            <a:r>
              <a:rPr lang="de-AT" sz="1900" dirty="0" err="1"/>
              <a:t>using</a:t>
            </a:r>
            <a:r>
              <a:rPr lang="de-AT" sz="1900" dirty="0"/>
              <a:t> </a:t>
            </a:r>
            <a:r>
              <a:rPr lang="de-AT" sz="1900" dirty="0" err="1"/>
              <a:t>features</a:t>
            </a:r>
            <a:r>
              <a:rPr lang="de-AT" sz="1900" dirty="0"/>
              <a:t> </a:t>
            </a:r>
            <a:r>
              <a:rPr lang="de-AT" sz="1900" dirty="0" err="1"/>
              <a:t>X_i</a:t>
            </a:r>
            <a:r>
              <a:rPr lang="de-AT" sz="1900" dirty="0"/>
              <a:t>. </a:t>
            </a:r>
            <a:r>
              <a:rPr lang="de-AT" sz="1900" dirty="0" err="1"/>
              <a:t>One</a:t>
            </a:r>
            <a:r>
              <a:rPr lang="de-AT" sz="1900" dirty="0"/>
              <a:t> </a:t>
            </a:r>
            <a:r>
              <a:rPr lang="de-AT" sz="1900" dirty="0" err="1"/>
              <a:t>method</a:t>
            </a:r>
            <a:r>
              <a:rPr lang="de-AT" sz="1900" dirty="0"/>
              <a:t> </a:t>
            </a:r>
            <a:r>
              <a:rPr lang="de-AT" sz="1900" dirty="0" err="1"/>
              <a:t>is</a:t>
            </a:r>
            <a:r>
              <a:rPr lang="de-AT" sz="1900" dirty="0"/>
              <a:t> </a:t>
            </a:r>
            <a:r>
              <a:rPr lang="de-AT" sz="1900" dirty="0" err="1"/>
              <a:t>the</a:t>
            </a:r>
            <a:r>
              <a:rPr lang="de-AT" sz="1900" dirty="0"/>
              <a:t> </a:t>
            </a:r>
            <a:r>
              <a:rPr lang="de-AT" sz="1900" dirty="0" err="1"/>
              <a:t>kNN</a:t>
            </a:r>
            <a:r>
              <a:rPr lang="de-AT" sz="1900" dirty="0"/>
              <a:t> </a:t>
            </a:r>
            <a:r>
              <a:rPr lang="de-AT" sz="1900" dirty="0" err="1"/>
              <a:t>classification</a:t>
            </a:r>
            <a:r>
              <a:rPr lang="de-AT" sz="1900" dirty="0"/>
              <a:t>, </a:t>
            </a:r>
            <a:r>
              <a:rPr lang="de-AT" sz="1900" dirty="0" err="1"/>
              <a:t>where</a:t>
            </a:r>
            <a:r>
              <a:rPr lang="de-AT" sz="1900" dirty="0"/>
              <a:t> </a:t>
            </a:r>
            <a:r>
              <a:rPr lang="de-AT" sz="1900" dirty="0" err="1"/>
              <a:t>the</a:t>
            </a:r>
            <a:r>
              <a:rPr lang="de-AT" sz="1900" dirty="0"/>
              <a:t> </a:t>
            </a:r>
            <a:r>
              <a:rPr lang="de-AT" sz="1900" dirty="0" err="1"/>
              <a:t>nearest</a:t>
            </a:r>
            <a:r>
              <a:rPr lang="de-AT" sz="1900" dirty="0"/>
              <a:t> </a:t>
            </a:r>
            <a:r>
              <a:rPr lang="de-AT" sz="1900" dirty="0" err="1"/>
              <a:t>k</a:t>
            </a:r>
            <a:r>
              <a:rPr lang="de-AT" sz="1900" dirty="0"/>
              <a:t> </a:t>
            </a:r>
            <a:r>
              <a:rPr lang="de-AT" sz="1900" dirty="0" err="1"/>
              <a:t>neighbours</a:t>
            </a:r>
            <a:r>
              <a:rPr lang="de-AT" sz="1900" dirty="0"/>
              <a:t> </a:t>
            </a:r>
            <a:r>
              <a:rPr lang="de-AT" sz="1900" dirty="0" err="1"/>
              <a:t>of</a:t>
            </a:r>
            <a:r>
              <a:rPr lang="de-AT" sz="1900" dirty="0"/>
              <a:t> </a:t>
            </a:r>
            <a:r>
              <a:rPr lang="de-AT" sz="1900" dirty="0" err="1"/>
              <a:t>datapoint</a:t>
            </a:r>
            <a:r>
              <a:rPr lang="de-AT" sz="1900" dirty="0"/>
              <a:t> </a:t>
            </a:r>
            <a:r>
              <a:rPr lang="de-AT" sz="1900" dirty="0" err="1"/>
              <a:t>are</a:t>
            </a:r>
            <a:r>
              <a:rPr lang="de-AT" sz="1900" dirty="0"/>
              <a:t> </a:t>
            </a:r>
            <a:r>
              <a:rPr lang="de-AT" sz="1900" dirty="0" err="1"/>
              <a:t>considered</a:t>
            </a:r>
            <a:r>
              <a:rPr lang="de-AT" sz="1900" dirty="0"/>
              <a:t> </a:t>
            </a:r>
            <a:r>
              <a:rPr lang="de-AT" sz="1900" dirty="0" err="1"/>
              <a:t>for</a:t>
            </a:r>
            <a:r>
              <a:rPr lang="de-AT" sz="1900" dirty="0"/>
              <a:t> </a:t>
            </a:r>
            <a:r>
              <a:rPr lang="de-AT" sz="1900" dirty="0" err="1"/>
              <a:t>the</a:t>
            </a:r>
            <a:r>
              <a:rPr lang="de-AT" sz="1900" dirty="0"/>
              <a:t> </a:t>
            </a:r>
            <a:r>
              <a:rPr lang="de-AT" sz="1900" dirty="0" err="1"/>
              <a:t>categorization</a:t>
            </a:r>
            <a:r>
              <a:rPr lang="de-AT" sz="1900" dirty="0"/>
              <a:t>. </a:t>
            </a:r>
          </a:p>
          <a:p>
            <a:pPr marL="0" indent="0" algn="just">
              <a:buNone/>
            </a:pPr>
            <a:endParaRPr lang="de-AT" sz="1900" dirty="0"/>
          </a:p>
          <a:p>
            <a:pPr marL="0" indent="0" algn="just">
              <a:buNone/>
            </a:pPr>
            <a:r>
              <a:rPr lang="de-AT" sz="1900" dirty="0" err="1"/>
              <a:t>Examples</a:t>
            </a:r>
            <a:r>
              <a:rPr lang="de-AT" sz="1900" dirty="0"/>
              <a:t> </a:t>
            </a:r>
            <a:r>
              <a:rPr lang="de-AT" sz="1900" dirty="0" err="1"/>
              <a:t>of</a:t>
            </a:r>
            <a:r>
              <a:rPr lang="de-AT" sz="1900" dirty="0"/>
              <a:t> </a:t>
            </a:r>
            <a:r>
              <a:rPr lang="de-AT" sz="1900" dirty="0" err="1"/>
              <a:t>classifications</a:t>
            </a:r>
            <a:r>
              <a:rPr lang="de-AT" sz="1900" dirty="0"/>
              <a:t> </a:t>
            </a:r>
            <a:r>
              <a:rPr lang="de-AT" sz="1900" dirty="0" err="1"/>
              <a:t>are</a:t>
            </a:r>
            <a:r>
              <a:rPr lang="de-AT" sz="1900" dirty="0"/>
              <a:t>: </a:t>
            </a:r>
          </a:p>
          <a:p>
            <a:r>
              <a:rPr lang="de-AT" sz="1900" dirty="0"/>
              <a:t>Binary: Will </a:t>
            </a:r>
            <a:r>
              <a:rPr lang="de-AT" sz="1900" dirty="0" err="1"/>
              <a:t>it</a:t>
            </a:r>
            <a:r>
              <a:rPr lang="de-AT" sz="1900" dirty="0"/>
              <a:t> rain </a:t>
            </a:r>
            <a:r>
              <a:rPr lang="de-AT" sz="1900" dirty="0" err="1"/>
              <a:t>or</a:t>
            </a:r>
            <a:r>
              <a:rPr lang="de-AT" sz="1900" dirty="0"/>
              <a:t> not</a:t>
            </a:r>
          </a:p>
          <a:p>
            <a:r>
              <a:rPr lang="de-AT" sz="1900" dirty="0"/>
              <a:t>Multi-Class: </a:t>
            </a:r>
            <a:r>
              <a:rPr lang="de-AT" sz="1900" dirty="0" err="1"/>
              <a:t>Detection</a:t>
            </a:r>
            <a:r>
              <a:rPr lang="de-AT" sz="1900" dirty="0"/>
              <a:t> </a:t>
            </a:r>
            <a:r>
              <a:rPr lang="de-AT" sz="1900" dirty="0" err="1"/>
              <a:t>of</a:t>
            </a:r>
            <a:r>
              <a:rPr lang="de-AT" sz="1900" dirty="0"/>
              <a:t> </a:t>
            </a:r>
            <a:r>
              <a:rPr lang="de-AT" sz="1900" dirty="0" err="1"/>
              <a:t>letters</a:t>
            </a:r>
            <a:r>
              <a:rPr lang="de-AT" sz="1900" dirty="0"/>
              <a:t>, </a:t>
            </a:r>
            <a:r>
              <a:rPr lang="de-AT" sz="1900" dirty="0" err="1"/>
              <a:t>numbers</a:t>
            </a:r>
            <a:endParaRPr lang="de-AT" sz="1900" dirty="0"/>
          </a:p>
          <a:p>
            <a:r>
              <a:rPr lang="de-AT" sz="1900" dirty="0"/>
              <a:t>Multi-Label: Multiple </a:t>
            </a:r>
            <a:r>
              <a:rPr lang="de-AT" sz="1900" dirty="0" err="1"/>
              <a:t>objects</a:t>
            </a:r>
            <a:r>
              <a:rPr lang="de-AT" sz="1900" dirty="0"/>
              <a:t> </a:t>
            </a:r>
            <a:r>
              <a:rPr lang="de-AT" sz="1900" dirty="0" err="1"/>
              <a:t>are</a:t>
            </a:r>
            <a:r>
              <a:rPr lang="de-AT" sz="1900" dirty="0"/>
              <a:t> </a:t>
            </a:r>
            <a:r>
              <a:rPr lang="de-AT" sz="1900" dirty="0" err="1"/>
              <a:t>detected</a:t>
            </a:r>
            <a:r>
              <a:rPr lang="de-AT" sz="1900" dirty="0"/>
              <a:t> on </a:t>
            </a:r>
            <a:r>
              <a:rPr lang="de-AT" sz="1900" dirty="0" err="1"/>
              <a:t>picture</a:t>
            </a:r>
            <a:endParaRPr lang="de-AT" sz="1900" dirty="0"/>
          </a:p>
          <a:p>
            <a:pPr marL="0" indent="0" algn="just">
              <a:buNone/>
            </a:pPr>
            <a:endParaRPr lang="de-AT" sz="1900" dirty="0"/>
          </a:p>
          <a:p>
            <a:pPr marL="0" indent="0" algn="just">
              <a:buNone/>
            </a:pPr>
            <a:endParaRPr lang="de-AT" sz="19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4061F726-FBA2-BDA8-DF48-FE29F490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93" y="2102621"/>
            <a:ext cx="5443097" cy="32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8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</Words>
  <Application>Microsoft Macintosh PowerPoint</Application>
  <PresentationFormat>Breitbild</PresentationFormat>
  <Paragraphs>42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Features, Target</vt:lpstr>
      <vt:lpstr>Supervised machine learning workflow</vt:lpstr>
      <vt:lpstr>Regression</vt:lpstr>
      <vt:lpstr>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Features, Target</dc:title>
  <dc:creator>Pagsinohin, Meikee</dc:creator>
  <cp:lastModifiedBy>Pagsinohin, Meikee</cp:lastModifiedBy>
  <cp:revision>6</cp:revision>
  <dcterms:created xsi:type="dcterms:W3CDTF">2022-09-12T22:07:50Z</dcterms:created>
  <dcterms:modified xsi:type="dcterms:W3CDTF">2022-09-12T23:38:48Z</dcterms:modified>
</cp:coreProperties>
</file>