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4"/>
  </p:notesMasterIdLst>
  <p:sldIdLst>
    <p:sldId id="261" r:id="rId2"/>
    <p:sldId id="263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3976A-8676-6449-BBCF-F7F0D7BA2BF8}" type="datetimeFigureOut">
              <a:rPr lang="de-DE" smtClean="0"/>
              <a:t>19.09.22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C8D32-C4E7-1F4F-871A-6E189C14FD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08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2BE9-FE00-96A5-C98A-4893E6245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6E65EC-6FED-1D31-744D-41D1A1AF9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679F4C-DF96-E8DF-C349-1B042800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A493-4134-0E46-A0CE-9E145D12F825}" type="datetime1">
              <a:rPr lang="de-AT" smtClean="0"/>
              <a:t>19.09.22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D8A4A1-1ED3-CC8A-F24D-712BEC91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Meikee Pagsinohin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0D873-2C1D-3EA3-66C2-E7ACBA26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76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130CB-DF17-EBC0-6CC1-893F7834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8A9FAD-CA32-D4F8-1337-62A1EEAC4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FF386F-C793-AE52-6733-EE6A4AE1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E357-9E2A-5642-92A6-3633D6A9D092}" type="datetime1">
              <a:rPr lang="de-AT" smtClean="0"/>
              <a:t>19.09.22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00747-E38E-7011-AD7E-3DE58C0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Meikee Pagsinohin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7EB8CA-F780-D651-7EC6-3243BBDF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22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FA8C6A-2407-DE79-B9DE-C721C8E0B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ADE4F0-1A05-83A4-B046-165F5A8F2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98A619-AC6E-817C-6BA4-20E5FFF3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8F5D-1B96-DA4E-8A41-4B7EADBF95A1}" type="datetime1">
              <a:rPr lang="de-AT" smtClean="0"/>
              <a:t>19.09.22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25A36C-DD40-0C83-FF9E-66BC5F56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Meikee Pagsinohin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98912-0452-5ED3-29BE-B972E6E0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65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A58F2-A512-3C25-628A-AD641704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1CF6C-C443-21E9-36ED-1ADD346F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45C348-434C-DB82-8322-16EE314C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847-17A3-B440-A68A-9AF4BFCCF22F}" type="datetime1">
              <a:rPr lang="de-AT" smtClean="0"/>
              <a:t>19.09.22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0B5B55-6C50-1393-9C89-7E386F76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Meikee Pagsinohin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B611B-8F1F-693F-963B-85644E64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2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9EBA7-26BD-BACE-DBD4-68940B3A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18C119-9DB8-4CC8-EFEA-FEF233C02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902F8-0F5C-0AF4-8DCC-AFE43497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BDAB-FA3E-C949-AA72-8A6CD7CA0DB1}" type="datetime1">
              <a:rPr lang="de-AT" smtClean="0"/>
              <a:t>19.09.22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7CDE82-3149-C033-3E17-1ADBCAAA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Meikee Pagsinohin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D4235-7981-A443-EFCA-9086F6BE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37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A0110-31C2-8C23-0C38-500C5158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39387C-56DC-EEDF-3720-140C05E80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87FDD3-EF85-83BA-9077-6EFDBABEB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E472B4-D94F-2A99-6E55-2F3D9CBB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BE84-7937-3B41-877B-CC673EE5F7F7}" type="datetime1">
              <a:rPr lang="de-AT" smtClean="0"/>
              <a:t>19.09.22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7AB1B1-F853-DC18-2D5B-8BFA7840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Meikee Pagsinohin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371417-0D65-0169-D0E6-E18FBBAA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62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A1606-C2D7-B1AB-8AB0-264AA6A7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A6DE89-F9E4-5E3F-88B5-814B957F9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6EA034-4ECA-CCDC-4AC9-0A148322C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9DE772-D366-A854-4B5C-494F27726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EA4BDC-0DDA-9A6B-5C6E-AE96B2BFA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FE75D5-4C5A-17E3-6B1C-7CE3A631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1F12-6EA4-074E-A3E3-93BFE91A24F2}" type="datetime1">
              <a:rPr lang="de-AT" smtClean="0"/>
              <a:t>19.09.22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A8D762-C5BB-F794-72D1-A3CD059E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Meikee Pagsinohin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0F8DF3-A703-6B90-F6CA-DC77D11E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3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CD3B5-63C6-D9EB-1671-FBC43794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85AB47-D079-3D82-61E4-4A1A9384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B94F-391B-E245-9CF0-46654541FC26}" type="datetime1">
              <a:rPr lang="de-AT" smtClean="0"/>
              <a:t>19.09.22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C13F15-610D-7210-C88F-EE630FD1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Meikee Pagsinohin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C72E38-44E8-4B19-FD3A-C3107B26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51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D4E47A-B7EF-02BC-9663-BE456C31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DE6C-8537-8D46-B818-A68E9D4CE350}" type="datetime1">
              <a:rPr lang="de-AT" smtClean="0"/>
              <a:t>19.09.22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A858CE-A9CD-FE5C-495B-038FD2D6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Meikee Pagsinohin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5EE94B-2042-904C-49F5-55139306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54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53690-F184-0FBC-B853-5C1FC17B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CE4C4B-4A36-2BA9-1222-80A43E5C8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A4B611-B97A-0E86-F1F2-6CDF2F7E4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ADA8E2-D88D-79FC-89FF-65781D2E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375F-1DAB-3544-8BAF-355B6000660A}" type="datetime1">
              <a:rPr lang="de-AT" smtClean="0"/>
              <a:t>19.09.22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EFA1DF-6504-0E2B-76A2-6E62E40A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Meikee Pagsinohin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244749-02C7-37DB-987E-188049BD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97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6B1D7-C27F-9595-9EA3-0087D06D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F8E050C-066F-EB47-9672-FE3CA81A6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C33CF0-72EE-0EA6-6E90-A2BE60828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B6C1D4-777B-E7E8-68DF-B2C251F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FD8B-4E0C-DB4D-84D5-7763319DDC57}" type="datetime1">
              <a:rPr lang="de-AT" smtClean="0"/>
              <a:t>19.09.22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653E3A-3EC3-791D-21F6-69DA97C7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Meikee Pagsinohin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FAD2DE-C125-6029-6083-6B59FAC7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48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2AC0DF-51BD-B6BD-266F-4C8E375E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64337C-E627-0B34-549C-5CE25A824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7D5FA-EE6F-3908-4407-89E544E90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0879B-E896-874C-B399-F833B90F3BEE}" type="datetime1">
              <a:rPr lang="de-AT" smtClean="0"/>
              <a:t>19.09.22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5D3F6B-A2EE-27F5-1F3F-147F84092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Meikee Pagsinohin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F92AE9-3A3F-2B53-A3D0-20834B0A3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11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C09DD7-2E76-358E-17DF-256F3922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b="1">
                <a:latin typeface="Calibri" panose="020F0502020204030204" pitchFamily="34" charset="0"/>
                <a:cs typeface="Calibri" panose="020F0502020204030204" pitchFamily="34" charset="0"/>
              </a:rPr>
              <a:t>k nearest neighbours</a:t>
            </a:r>
            <a:endParaRPr lang="de-DE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551240-567F-458E-F610-154A594A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105" y="1782981"/>
            <a:ext cx="6079304" cy="4393982"/>
          </a:xfrm>
        </p:spPr>
        <p:txBody>
          <a:bodyPr>
            <a:normAutofit/>
          </a:bodyPr>
          <a:lstStyle/>
          <a:p>
            <a:pPr algn="just"/>
            <a:r>
              <a:rPr lang="en-GB" sz="1900" dirty="0"/>
              <a:t>Belongs to the group of supervised machine learning algorithms</a:t>
            </a:r>
          </a:p>
          <a:p>
            <a:pPr algn="just"/>
            <a:r>
              <a:rPr lang="en-GB" sz="1900" dirty="0"/>
              <a:t>Can be used for classification and regression</a:t>
            </a:r>
          </a:p>
          <a:p>
            <a:pPr lvl="1" algn="just"/>
            <a:r>
              <a:rPr lang="en-GB" sz="1500" dirty="0"/>
              <a:t>Classification: classes of the k-nearest </a:t>
            </a:r>
            <a:r>
              <a:rPr lang="en-GB" sz="1500" dirty="0" err="1"/>
              <a:t>neighbors</a:t>
            </a:r>
            <a:r>
              <a:rPr lang="en-GB" sz="1500" dirty="0"/>
              <a:t> are considered, the most often occurring class among those is the predicted class</a:t>
            </a:r>
          </a:p>
          <a:p>
            <a:pPr lvl="1" algn="just"/>
            <a:r>
              <a:rPr lang="en-GB" sz="1500" dirty="0"/>
              <a:t>Regression: values of the k-nearest </a:t>
            </a:r>
            <a:r>
              <a:rPr lang="en-GB" sz="1500" dirty="0" err="1"/>
              <a:t>neighbors</a:t>
            </a:r>
            <a:r>
              <a:rPr lang="en-GB" sz="1500" dirty="0"/>
              <a:t> are considered, the average value of those is the predicted value</a:t>
            </a:r>
          </a:p>
          <a:p>
            <a:pPr algn="just"/>
            <a:r>
              <a:rPr lang="en-GB" sz="1900" dirty="0"/>
              <a:t>Relies on the distance between data points, so if the ranges of feature values are vastly different, a scaling can be helpful, e.g. standardization, mean normalization, min-max normalization</a:t>
            </a:r>
          </a:p>
          <a:p>
            <a:pPr algn="just"/>
            <a:r>
              <a:rPr lang="en-GB" sz="1900" dirty="0"/>
              <a:t>Additionally, one can put different weights on the </a:t>
            </a:r>
            <a:r>
              <a:rPr lang="en-GB" sz="1900" dirty="0" err="1"/>
              <a:t>neighboring</a:t>
            </a:r>
            <a:r>
              <a:rPr lang="en-GB" sz="1900" dirty="0"/>
              <a:t> values, so that e.g. nearest values have a higher impact on the prediction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74285936-78A4-697D-0633-C0077860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Meikee Pagsinohin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307016D-E892-8D19-7FBD-51DE9385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770" y="6015715"/>
            <a:ext cx="1014060" cy="52055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EE17B20-E56D-3BB2-E74F-222405F31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931" y="2411138"/>
            <a:ext cx="4702713" cy="265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8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>
            <a:extLst>
              <a:ext uri="{FF2B5EF4-FFF2-40B4-BE49-F238E27FC236}">
                <a16:creationId xmlns:a16="http://schemas.microsoft.com/office/drawing/2014/main" id="{C5ACF2DB-46A8-FED4-CCBB-1EB7D445F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101F635-ADCB-134E-F890-3CDAA757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b="1">
                <a:latin typeface="Calibri" panose="020F0502020204030204" pitchFamily="34" charset="0"/>
                <a:cs typeface="Calibri" panose="020F0502020204030204" pitchFamily="34" charset="0"/>
              </a:rPr>
              <a:t>k nearest neighbours</a:t>
            </a:r>
            <a:endParaRPr lang="de-DE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2">
                <a:extLst>
                  <a:ext uri="{FF2B5EF4-FFF2-40B4-BE49-F238E27FC236}">
                    <a16:creationId xmlns:a16="http://schemas.microsoft.com/office/drawing/2014/main" id="{B7D8E2C3-75A6-B91B-E1F0-7708701045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2105" y="1782981"/>
                <a:ext cx="6079304" cy="439398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1900" dirty="0"/>
                  <a:t>Process:</a:t>
                </a:r>
              </a:p>
              <a:p>
                <a:pPr lvl="1" algn="just"/>
                <a:r>
                  <a:rPr lang="en-GB" sz="1500" dirty="0"/>
                  <a:t>Split data into test- and training-sample using 10-fold cross validation process</a:t>
                </a:r>
              </a:p>
              <a:p>
                <a:pPr lvl="1" algn="just"/>
                <a:r>
                  <a:rPr lang="en-GB" sz="1500" dirty="0"/>
                  <a:t>Predict class for each data point of test-sample by using training sample:</a:t>
                </a:r>
              </a:p>
              <a:p>
                <a:pPr lvl="2" algn="just">
                  <a:buFont typeface="+mj-lt"/>
                  <a:buAutoNum type="arabicPeriod"/>
                </a:pPr>
                <a:r>
                  <a:rPr lang="en-GB" sz="1100" dirty="0"/>
                  <a:t>Calculate Euclidean distance of first data point in test sample to each row of training sample and sort by ascending distance</a:t>
                </a:r>
              </a:p>
              <a:p>
                <a:pPr lvl="2" algn="just">
                  <a:buFont typeface="+mj-lt"/>
                  <a:buAutoNum type="arabicPeriod"/>
                </a:pPr>
                <a:r>
                  <a:rPr lang="en-GB" sz="1100" dirty="0"/>
                  <a:t>Most occurring class among k nearest data points is predicted value</a:t>
                </a:r>
              </a:p>
              <a:p>
                <a:pPr lvl="2" algn="just">
                  <a:buFont typeface="+mj-lt"/>
                  <a:buAutoNum type="arabicPeriod"/>
                </a:pPr>
                <a:r>
                  <a:rPr lang="en-GB" sz="1100" dirty="0"/>
                  <a:t>Repeat step 1 and 2 for each row of test sample and compare each predicted value to actual value</a:t>
                </a:r>
              </a:p>
              <a:p>
                <a:pPr lvl="2" algn="just">
                  <a:buFont typeface="+mj-lt"/>
                  <a:buAutoNum type="arabicPeriod"/>
                </a:pPr>
                <a:r>
                  <a:rPr lang="en-GB" sz="1100" dirty="0"/>
                  <a:t>Calculate ratio where prediction was correct in relation to total sample</a:t>
                </a:r>
              </a:p>
              <a:p>
                <a:pPr lvl="2" algn="just">
                  <a:buFont typeface="+mj-lt"/>
                  <a:buAutoNum type="arabicPeriod"/>
                </a:pPr>
                <a:r>
                  <a:rPr lang="en-GB" sz="1100" dirty="0"/>
                  <a:t>Repeat step 1 – 4 for each cross validation run</a:t>
                </a:r>
              </a:p>
              <a:p>
                <a:pPr lvl="2" algn="just">
                  <a:buFont typeface="+mj-lt"/>
                  <a:buAutoNum type="arabicPeriod"/>
                </a:pPr>
                <a:r>
                  <a:rPr lang="en-GB" sz="1100" dirty="0"/>
                  <a:t>Final performance evaluation is average of all cross validation runs</a:t>
                </a:r>
              </a:p>
              <a:p>
                <a:pPr lvl="1" algn="just"/>
                <a:r>
                  <a:rPr lang="en-GB" sz="1500" dirty="0"/>
                  <a:t>To evaluate the effect of:</a:t>
                </a:r>
              </a:p>
              <a:p>
                <a:pPr lvl="2" algn="just"/>
                <a:r>
                  <a:rPr lang="en-GB" sz="1100" dirty="0"/>
                  <a:t>hyperparameter k, the value was varied (3, 5, 7)</a:t>
                </a:r>
              </a:p>
              <a:p>
                <a:pPr lvl="2" algn="just"/>
                <a:r>
                  <a:rPr lang="en-GB" sz="1100" dirty="0"/>
                  <a:t>feature scaling, the features were adapted beforehand (standardization: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AT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AT" sz="11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de-AT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GB" sz="1100" dirty="0"/>
                  <a:t>)</a:t>
                </a:r>
              </a:p>
              <a:p>
                <a:pPr lvl="2" algn="just"/>
                <a:endParaRPr lang="en-GB" sz="1100" dirty="0"/>
              </a:p>
            </p:txBody>
          </p:sp>
        </mc:Choice>
        <mc:Fallback>
          <p:sp>
            <p:nvSpPr>
              <p:cNvPr id="6" name="Inhaltsplatzhalter 2">
                <a:extLst>
                  <a:ext uri="{FF2B5EF4-FFF2-40B4-BE49-F238E27FC236}">
                    <a16:creationId xmlns:a16="http://schemas.microsoft.com/office/drawing/2014/main" id="{B7D8E2C3-75A6-B91B-E1F0-770870104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105" y="1782981"/>
                <a:ext cx="6079304" cy="4393982"/>
              </a:xfrm>
              <a:blipFill>
                <a:blip r:embed="rId2"/>
                <a:stretch>
                  <a:fillRect l="-625" t="-1441" r="-4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>
            <a:extLst>
              <a:ext uri="{FF2B5EF4-FFF2-40B4-BE49-F238E27FC236}">
                <a16:creationId xmlns:a16="http://schemas.microsoft.com/office/drawing/2014/main" id="{AF2F762F-CB56-A6CB-6652-8249E3BCC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23">
              <a:extLst>
                <a:ext uri="{FF2B5EF4-FFF2-40B4-BE49-F238E27FC236}">
                  <a16:creationId xmlns:a16="http://schemas.microsoft.com/office/drawing/2014/main" id="{16539E31-CC05-F498-59F9-0C8520E1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24">
              <a:extLst>
                <a:ext uri="{FF2B5EF4-FFF2-40B4-BE49-F238E27FC236}">
                  <a16:creationId xmlns:a16="http://schemas.microsoft.com/office/drawing/2014/main" id="{E0F26C17-D607-FD46-A9A3-689B9550E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26">
            <a:extLst>
              <a:ext uri="{FF2B5EF4-FFF2-40B4-BE49-F238E27FC236}">
                <a16:creationId xmlns:a16="http://schemas.microsoft.com/office/drawing/2014/main" id="{EC396649-3F7F-4BEF-6246-796B65EF5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78EDF7E2-12C3-CBEF-6626-92D373E30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3E4E79A4-BB5C-FF19-7328-F5BBFD250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840299E7-3C80-C724-D9EA-4B67BEA30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Meikee Pagsinohin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61F33E8-DB7B-7498-21FA-7D97EDABC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770" y="6015715"/>
            <a:ext cx="1014060" cy="52055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3CA1363-B179-DCE6-97E4-B88A12FF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249" y="2321372"/>
            <a:ext cx="4651163" cy="260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2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270</Words>
  <Application>Microsoft Macintosh PowerPoint</Application>
  <PresentationFormat>Breitbild</PresentationFormat>
  <Paragraphs>22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k nearest neighbours</vt:lpstr>
      <vt:lpstr>k nearest neighbours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Features, Target</dc:title>
  <dc:creator>Pagsinohin, Meikee</dc:creator>
  <cp:lastModifiedBy>Pagsinohin, Meikee</cp:lastModifiedBy>
  <cp:revision>13</cp:revision>
  <dcterms:created xsi:type="dcterms:W3CDTF">2022-09-12T22:07:50Z</dcterms:created>
  <dcterms:modified xsi:type="dcterms:W3CDTF">2022-09-19T21:03:12Z</dcterms:modified>
</cp:coreProperties>
</file>