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989" r:id="rId4"/>
  </p:sldMasterIdLst>
  <p:notesMasterIdLst>
    <p:notesMasterId r:id="rId23"/>
  </p:notesMasterIdLst>
  <p:handoutMasterIdLst>
    <p:handoutMasterId r:id="rId24"/>
  </p:handoutMasterIdLst>
  <p:sldIdLst>
    <p:sldId id="270" r:id="rId5"/>
    <p:sldId id="494" r:id="rId6"/>
    <p:sldId id="502" r:id="rId7"/>
    <p:sldId id="503" r:id="rId8"/>
    <p:sldId id="519" r:id="rId9"/>
    <p:sldId id="516" r:id="rId10"/>
    <p:sldId id="497" r:id="rId11"/>
    <p:sldId id="508" r:id="rId12"/>
    <p:sldId id="514" r:id="rId13"/>
    <p:sldId id="517" r:id="rId14"/>
    <p:sldId id="511" r:id="rId15"/>
    <p:sldId id="510" r:id="rId16"/>
    <p:sldId id="498" r:id="rId17"/>
    <p:sldId id="504" r:id="rId18"/>
    <p:sldId id="513" r:id="rId19"/>
    <p:sldId id="512" r:id="rId20"/>
    <p:sldId id="515" r:id="rId21"/>
    <p:sldId id="520" r:id="rId22"/>
  </p:sldIdLst>
  <p:sldSz cx="9144000" cy="6858000" type="screen4x3"/>
  <p:notesSz cx="6858000" cy="9240838"/>
  <p:embeddedFontLst>
    <p:embeddedFont>
      <p:font typeface="ＭＳ Ｐゴシック" pitchFamily="34" charset="-128"/>
      <p:regular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64308"/>
    <a:srgbClr val="0F0C8F"/>
    <a:srgbClr val="CC0000"/>
    <a:srgbClr val="FFAE1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2916" y="-96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3580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58165478-8271-4537-9DBA-6DB278E2C8C0}" type="datetime1">
              <a:rPr lang="en-US"/>
              <a:pPr>
                <a:defRPr/>
              </a:pPr>
              <a:t>9/9/2011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3738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9438"/>
            <a:ext cx="5486400" cy="4157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74EB2CD8-9047-43A5-BEAD-229CAC8CF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566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051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387148"/>
            <a:ext cx="9144000" cy="364329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This material is based upon work supported by the U.S. Department of Energy Office of Science under Cooperative Agreement DE-SC0000661.</a:t>
            </a:r>
          </a:p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Michigan State University designs and establishes FRIB as a DOE Office of Science National User Facility in support of the mission of the Office of Nuclear Physics.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E543906-16D3-4B1F-A4DE-E132643E3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83" r:id="rId10"/>
  </p:sldLayoutIdLst>
  <p:hf hdr="0" dt="0"/>
  <p:txStyles>
    <p:titleStyle>
      <a:lvl1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0" fontAlgn="base" hangingPunct="0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Eric Berryman</a:t>
            </a:r>
            <a:br>
              <a:rPr lang="en-US" smtClean="0"/>
            </a:br>
            <a:r>
              <a:rPr lang="en-US" smtClean="0"/>
              <a:t>Software Engineer</a:t>
            </a:r>
            <a:endParaRPr lang="en-US" dirty="0" smtClean="0"/>
          </a:p>
        </p:txBody>
      </p:sp>
      <p:sp>
        <p:nvSpPr>
          <p:cNvPr id="921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Electronic Logbook (Elog)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6200" y="1067100"/>
            <a:ext cx="3200400" cy="5027414"/>
          </a:xfrm>
        </p:spPr>
        <p:txBody>
          <a:bodyPr/>
          <a:lstStyle/>
          <a:p>
            <a:pPr marL="182563" indent="-182563" defTabSz="806450">
              <a:spcBef>
                <a:spcPts val="1200"/>
              </a:spcBef>
            </a:pPr>
            <a:r>
              <a:rPr lang="en-US" dirty="0" smtClean="0"/>
              <a:t>Web client technologies</a:t>
            </a:r>
          </a:p>
          <a:p>
            <a:pPr marL="365125" lvl="1" indent="-153988" defTabSz="806450">
              <a:spcBef>
                <a:spcPts val="200"/>
              </a:spcBef>
            </a:pPr>
            <a:r>
              <a:rPr lang="en-US" dirty="0" smtClean="0"/>
              <a:t>Plug-in manager allows information to be shared between plug-ins allowing plug-ins to have APIs and hooks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Client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4506" t="28274" r="20949" b="20166"/>
          <a:stretch>
            <a:fillRect/>
          </a:stretch>
        </p:blipFill>
        <p:spPr bwMode="auto">
          <a:xfrm>
            <a:off x="3733800" y="1066800"/>
            <a:ext cx="5257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for </a:t>
            </a:r>
            <a:r>
              <a:rPr lang="en-US" dirty="0" err="1" smtClean="0"/>
              <a:t>ReA</a:t>
            </a:r>
            <a:r>
              <a:rPr lang="en-US" dirty="0" smtClean="0"/>
              <a:t> and NSCL</a:t>
            </a:r>
          </a:p>
          <a:p>
            <a:pPr lvl="1"/>
            <a:r>
              <a:rPr lang="en-US" dirty="0" smtClean="0"/>
              <a:t>Selection of stakeholders: Stolz, D. Leitner</a:t>
            </a:r>
          </a:p>
          <a:p>
            <a:pPr lvl="1"/>
            <a:r>
              <a:rPr lang="en-US" dirty="0" smtClean="0"/>
              <a:t>Requirements specifications</a:t>
            </a:r>
          </a:p>
          <a:p>
            <a:pPr lvl="1"/>
            <a:r>
              <a:rPr lang="en-US" dirty="0" smtClean="0"/>
              <a:t>Effort estimates</a:t>
            </a:r>
          </a:p>
          <a:p>
            <a:pPr lvl="1"/>
            <a:r>
              <a:rPr lang="en-US" dirty="0" smtClean="0"/>
              <a:t>Cost/resources</a:t>
            </a:r>
          </a:p>
          <a:p>
            <a:pPr lvl="1"/>
            <a:r>
              <a:rPr lang="en-US" dirty="0" smtClean="0"/>
              <a:t>Schedule</a:t>
            </a:r>
          </a:p>
          <a:p>
            <a:r>
              <a:rPr lang="en-US" dirty="0" smtClean="0"/>
              <a:t>Collaborating with BNL</a:t>
            </a:r>
          </a:p>
          <a:p>
            <a:r>
              <a:rPr lang="en-US" dirty="0" smtClean="0"/>
              <a:t>Near-term milestones</a:t>
            </a:r>
          </a:p>
          <a:p>
            <a:pPr lvl="1"/>
            <a:r>
              <a:rPr lang="en-US" dirty="0" smtClean="0"/>
              <a:t>IRMIS integration by December 2011</a:t>
            </a:r>
          </a:p>
          <a:p>
            <a:pPr lvl="1"/>
            <a:r>
              <a:rPr lang="en-US" dirty="0" smtClean="0"/>
              <a:t>Replace NSCL </a:t>
            </a:r>
            <a:r>
              <a:rPr lang="en-US" dirty="0" err="1" smtClean="0"/>
              <a:t>Hourlog</a:t>
            </a:r>
            <a:r>
              <a:rPr lang="en-US" dirty="0" smtClean="0"/>
              <a:t> by March 2012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Integrated</a:t>
            </a:r>
          </a:p>
          <a:p>
            <a:pPr lvl="0"/>
            <a:r>
              <a:rPr lang="en-US" dirty="0" smtClean="0"/>
              <a:t>Standard: user interface, API, signal behavior</a:t>
            </a:r>
          </a:p>
          <a:p>
            <a:pPr lvl="0"/>
            <a:r>
              <a:rPr lang="en-US" dirty="0" smtClean="0"/>
              <a:t>Easy to access information </a:t>
            </a:r>
          </a:p>
          <a:p>
            <a:pPr lvl="0"/>
            <a:r>
              <a:rPr lang="en-US" dirty="0" smtClean="0"/>
              <a:t>Easy to program</a:t>
            </a:r>
          </a:p>
          <a:p>
            <a:pPr lvl="0"/>
            <a:r>
              <a:rPr lang="en-US" dirty="0" smtClean="0"/>
              <a:t>Extensible: easy to add functionality</a:t>
            </a:r>
          </a:p>
          <a:p>
            <a:pPr lvl="0"/>
            <a:r>
              <a:rPr lang="en-US" dirty="0" smtClean="0"/>
              <a:t>Sustainable</a:t>
            </a:r>
          </a:p>
          <a:p>
            <a:pPr lvl="0"/>
            <a:r>
              <a:rPr lang="en-US" dirty="0" smtClean="0"/>
              <a:t>Secure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 err="1" smtClean="0"/>
              <a:t>engg</a:t>
            </a:r>
            <a:r>
              <a:rPr lang="en-US" dirty="0" smtClean="0"/>
              <a:t> rigor: process, docs, release, QA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smtClean="0"/>
              <a:t>User training session – rea3</a:t>
            </a:r>
          </a:p>
          <a:p>
            <a:pPr lvl="0"/>
            <a:r>
              <a:rPr lang="en-US" sz="2000" dirty="0" smtClean="0"/>
              <a:t>Setup: users, logbooks, server</a:t>
            </a:r>
          </a:p>
          <a:p>
            <a:pPr lvl="1"/>
            <a:r>
              <a:rPr lang="en-US" sz="1800" dirty="0" smtClean="0"/>
              <a:t>Rea3 operations</a:t>
            </a:r>
          </a:p>
          <a:p>
            <a:pPr lvl="1"/>
            <a:r>
              <a:rPr lang="en-US" sz="1800" dirty="0" smtClean="0"/>
              <a:t>Rea3 maintenance</a:t>
            </a:r>
          </a:p>
          <a:p>
            <a:pPr lvl="1"/>
            <a:r>
              <a:rPr lang="en-US" sz="1800" dirty="0" smtClean="0"/>
              <a:t>Rea3 EBIT</a:t>
            </a:r>
          </a:p>
          <a:p>
            <a:pPr lvl="1"/>
            <a:r>
              <a:rPr lang="en-US" sz="1800" dirty="0" smtClean="0"/>
              <a:t>Rea3 SRF </a:t>
            </a:r>
            <a:r>
              <a:rPr lang="en-US" sz="1800" dirty="0" err="1" smtClean="0"/>
              <a:t>linac</a:t>
            </a:r>
            <a:endParaRPr lang="en-US" sz="1800" dirty="0" smtClean="0"/>
          </a:p>
          <a:p>
            <a:pPr lvl="1"/>
            <a:r>
              <a:rPr lang="en-US" sz="1800" dirty="0" smtClean="0"/>
              <a:t>Rea3 diagnostics</a:t>
            </a:r>
          </a:p>
          <a:p>
            <a:pPr lvl="1"/>
            <a:r>
              <a:rPr lang="en-US" sz="1800" dirty="0" smtClean="0"/>
              <a:t>Rea3 external injector sources</a:t>
            </a:r>
          </a:p>
          <a:p>
            <a:pPr lvl="1"/>
            <a:r>
              <a:rPr lang="en-US" sz="1800" dirty="0" smtClean="0"/>
              <a:t>Rea3 interlock and alarms</a:t>
            </a:r>
          </a:p>
          <a:p>
            <a:pPr lvl="1"/>
            <a:r>
              <a:rPr lang="en-US" sz="1800" dirty="0" smtClean="0"/>
              <a:t>Rea3 radiation survey</a:t>
            </a:r>
          </a:p>
          <a:p>
            <a:pPr lvl="1"/>
            <a:r>
              <a:rPr lang="en-US" sz="1800" dirty="0" smtClean="0"/>
              <a:t>NSCL and FRIB?</a:t>
            </a:r>
          </a:p>
          <a:p>
            <a:pPr lvl="0"/>
            <a:r>
              <a:rPr lang="en-US" sz="2000" dirty="0" smtClean="0"/>
              <a:t>Project plan for the </a:t>
            </a:r>
            <a:r>
              <a:rPr lang="en-US" sz="2000" dirty="0" err="1" smtClean="0"/>
              <a:t>elog</a:t>
            </a:r>
            <a:r>
              <a:rPr lang="en-US" sz="2000" dirty="0" smtClean="0"/>
              <a:t> application</a:t>
            </a:r>
          </a:p>
          <a:p>
            <a:pPr lvl="1"/>
            <a:r>
              <a:rPr lang="en-US" sz="1800" dirty="0" smtClean="0"/>
              <a:t>Selection of stakeholders: </a:t>
            </a:r>
            <a:r>
              <a:rPr lang="en-US" sz="1800" dirty="0" err="1" smtClean="0"/>
              <a:t>Stolz</a:t>
            </a:r>
            <a:r>
              <a:rPr lang="en-US" sz="1800" dirty="0" smtClean="0"/>
              <a:t>, D. Leitner, …?</a:t>
            </a:r>
          </a:p>
          <a:p>
            <a:pPr lvl="1"/>
            <a:r>
              <a:rPr lang="en-US" sz="1800" dirty="0" smtClean="0"/>
              <a:t>Requirements specifications</a:t>
            </a:r>
          </a:p>
          <a:p>
            <a:pPr lvl="1"/>
            <a:r>
              <a:rPr lang="en-US" sz="1800" dirty="0" smtClean="0"/>
              <a:t>Effort estimates</a:t>
            </a:r>
          </a:p>
          <a:p>
            <a:pPr lvl="1"/>
            <a:r>
              <a:rPr lang="en-US" sz="1800" dirty="0" smtClean="0"/>
              <a:t>Cost/resources</a:t>
            </a:r>
          </a:p>
          <a:p>
            <a:pPr lvl="1"/>
            <a:r>
              <a:rPr lang="en-US" sz="1800" dirty="0" smtClean="0"/>
              <a:t>Schedule</a:t>
            </a:r>
          </a:p>
          <a:p>
            <a:pPr lvl="0"/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Elog Details: Next Steps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Elog</a:t>
            </a:r>
            <a:r>
              <a:rPr lang="en-US" dirty="0" smtClean="0"/>
              <a:t> Details: REST API [1]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, Slide </a:t>
            </a:r>
            <a:fld id="{1D2CDB64-C772-4C10-8066-C769534B205C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066800"/>
            <a:ext cx="8077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Resources {GET, PUT, POST, DELETE}:</a:t>
            </a:r>
          </a:p>
          <a:p>
            <a:r>
              <a:rPr lang="en-US" sz="1200" dirty="0" smtClean="0"/>
              <a:t>/logs/</a:t>
            </a:r>
          </a:p>
          <a:p>
            <a:r>
              <a:rPr lang="en-US" sz="1200" dirty="0" smtClean="0"/>
              <a:t>/logs/{</a:t>
            </a:r>
            <a:r>
              <a:rPr lang="en-US" sz="1200" dirty="0" err="1" smtClean="0"/>
              <a:t>logId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/tags/</a:t>
            </a:r>
          </a:p>
          <a:p>
            <a:r>
              <a:rPr lang="en-US" sz="1200" dirty="0" smtClean="0"/>
              <a:t>/tags/{name}</a:t>
            </a:r>
          </a:p>
          <a:p>
            <a:r>
              <a:rPr lang="en-US" sz="1200" dirty="0" smtClean="0"/>
              <a:t>/logbooks/</a:t>
            </a:r>
          </a:p>
          <a:p>
            <a:r>
              <a:rPr lang="en-US" sz="1200" dirty="0" smtClean="0"/>
              <a:t>/logbooks/{name}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b="1" dirty="0" smtClean="0"/>
              <a:t>Query:</a:t>
            </a:r>
          </a:p>
          <a:p>
            <a:r>
              <a:rPr lang="en-US" sz="1200" dirty="0" err="1" smtClean="0"/>
              <a:t>logs?search</a:t>
            </a:r>
            <a:r>
              <a:rPr lang="en-US" sz="1200" dirty="0" smtClean="0"/>
              <a:t>=</a:t>
            </a:r>
            <a:r>
              <a:rPr lang="en-US" sz="1200" dirty="0" err="1" smtClean="0"/>
              <a:t>searc</a:t>
            </a:r>
            <a:r>
              <a:rPr lang="en-US" sz="1200" dirty="0" smtClean="0"/>
              <a:t>? e*</a:t>
            </a:r>
            <a:r>
              <a:rPr lang="en-US" sz="1200" dirty="0" err="1" smtClean="0"/>
              <a:t>erything</a:t>
            </a:r>
            <a:r>
              <a:rPr lang="en-US" sz="1200" dirty="0" smtClean="0"/>
              <a:t> for key words, including files</a:t>
            </a:r>
          </a:p>
          <a:p>
            <a:r>
              <a:rPr lang="en-US" sz="1200" dirty="0" err="1" smtClean="0"/>
              <a:t>logs?tag</a:t>
            </a:r>
            <a:r>
              <a:rPr lang="en-US" sz="1200" dirty="0" smtClean="0"/>
              <a:t>=</a:t>
            </a:r>
            <a:r>
              <a:rPr lang="en-US" sz="1200" dirty="0" err="1" smtClean="0"/>
              <a:t>TagName</a:t>
            </a:r>
            <a:endParaRPr lang="en-US" sz="1200" dirty="0" smtClean="0"/>
          </a:p>
          <a:p>
            <a:r>
              <a:rPr lang="en-US" sz="1200" dirty="0" err="1" smtClean="0"/>
              <a:t>logs?logbook</a:t>
            </a:r>
            <a:r>
              <a:rPr lang="en-US" sz="1200" dirty="0" smtClean="0"/>
              <a:t>=</a:t>
            </a:r>
            <a:r>
              <a:rPr lang="en-US" sz="1200" dirty="0" err="1" smtClean="0"/>
              <a:t>LogbookName</a:t>
            </a:r>
            <a:endParaRPr lang="en-US" sz="1200" dirty="0" smtClean="0"/>
          </a:p>
          <a:p>
            <a:r>
              <a:rPr lang="en-US" sz="1200" dirty="0" err="1" smtClean="0"/>
              <a:t>logs?key</a:t>
            </a:r>
            <a:r>
              <a:rPr lang="en-US" sz="1200" dirty="0" smtClean="0"/>
              <a:t>=value (</a:t>
            </a:r>
            <a:r>
              <a:rPr lang="en-US" sz="1200" dirty="0" err="1" smtClean="0"/>
              <a:t>ie</a:t>
            </a:r>
            <a:r>
              <a:rPr lang="en-US" sz="1200" dirty="0" smtClean="0"/>
              <a:t>. </a:t>
            </a:r>
            <a:r>
              <a:rPr lang="en-US" sz="1200" dirty="0" err="1" smtClean="0"/>
              <a:t>logs?Component</a:t>
            </a:r>
            <a:r>
              <a:rPr lang="en-US" sz="1200" dirty="0" smtClean="0"/>
              <a:t>=K5Coupler1)</a:t>
            </a:r>
          </a:p>
          <a:p>
            <a:r>
              <a:rPr lang="en-US" sz="1200" dirty="0" err="1" smtClean="0"/>
              <a:t>logs?start</a:t>
            </a:r>
            <a:r>
              <a:rPr lang="en-US" sz="1200" dirty="0" smtClean="0"/>
              <a:t>=1307332800&amp;end=1307451299</a:t>
            </a:r>
          </a:p>
          <a:p>
            <a:r>
              <a:rPr lang="en-US" sz="1200" dirty="0" err="1" smtClean="0"/>
              <a:t>logs?page</a:t>
            </a:r>
            <a:r>
              <a:rPr lang="en-US" sz="1200" dirty="0" smtClean="0"/>
              <a:t>=2&amp;limit=20</a:t>
            </a:r>
          </a:p>
          <a:p>
            <a:r>
              <a:rPr lang="en-US" sz="1200" dirty="0" err="1" smtClean="0"/>
              <a:t>logs?logbook</a:t>
            </a:r>
            <a:r>
              <a:rPr lang="en-US" sz="1200" dirty="0" smtClean="0"/>
              <a:t>=</a:t>
            </a:r>
            <a:r>
              <a:rPr lang="en-US" sz="1200" dirty="0" err="1" smtClean="0"/>
              <a:t>Operations&amp;start</a:t>
            </a:r>
            <a:r>
              <a:rPr lang="en-US" sz="1200" dirty="0" smtClean="0"/>
              <a:t>=1307332800&amp;end=1307451299&amp;page=2&amp;limit=20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Elog</a:t>
            </a:r>
            <a:r>
              <a:rPr lang="en-US" dirty="0" smtClean="0"/>
              <a:t> Details: REST API [2]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, Slide </a:t>
            </a:r>
            <a:fld id="{1D2CDB64-C772-4C10-8066-C769534B205C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066800"/>
            <a:ext cx="807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 GET:</a:t>
            </a:r>
          </a:p>
          <a:p>
            <a:r>
              <a:rPr lang="en-US" sz="1200" dirty="0" smtClean="0"/>
              <a:t>http://irmis3.nscl.msu.edu/Olog/resources/logs?Component%20Type=Coupler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>Response:</a:t>
            </a:r>
          </a:p>
          <a:p>
            <a:r>
              <a:rPr lang="en-US" sz="1200" dirty="0" smtClean="0"/>
              <a:t>&lt;?xml version="1.0" encoding="UTF-8" standalone="yes"?&gt;&lt;logs&gt;</a:t>
            </a:r>
          </a:p>
          <a:p>
            <a:r>
              <a:rPr lang="en-US" sz="1200" dirty="0" smtClean="0"/>
              <a:t>  &lt;log </a:t>
            </a:r>
            <a:r>
              <a:rPr lang="en-US" sz="1200" dirty="0" err="1" smtClean="0"/>
              <a:t>createdDate</a:t>
            </a:r>
            <a:r>
              <a:rPr lang="en-US" sz="1200" dirty="0" smtClean="0"/>
              <a:t>="2011-02-17T13:26:21-05:00" id="197" level="Info" owner="</a:t>
            </a:r>
            <a:r>
              <a:rPr lang="en-US" sz="1200" dirty="0" err="1" smtClean="0"/>
              <a:t>berryman</a:t>
            </a:r>
            <a:r>
              <a:rPr lang="en-US" sz="1200" dirty="0" smtClean="0"/>
              <a:t>" version="0"&gt;</a:t>
            </a:r>
          </a:p>
          <a:p>
            <a:r>
              <a:rPr lang="en-US" sz="1200" dirty="0" smtClean="0"/>
              <a:t>  &lt;description&gt;test&lt;/description&gt;</a:t>
            </a:r>
          </a:p>
          <a:p>
            <a:r>
              <a:rPr lang="en-US" sz="1200" dirty="0" smtClean="0"/>
              <a:t>  &lt;subject&gt;test&lt;/subject&gt;</a:t>
            </a:r>
          </a:p>
          <a:p>
            <a:r>
              <a:rPr lang="en-US" sz="1200" dirty="0" smtClean="0"/>
              <a:t>  &lt;logbooks&gt;</a:t>
            </a:r>
          </a:p>
          <a:p>
            <a:r>
              <a:rPr lang="en-US" sz="1200" dirty="0" smtClean="0"/>
              <a:t>    &lt;logbook name="Operations"/&gt;</a:t>
            </a:r>
          </a:p>
          <a:p>
            <a:r>
              <a:rPr lang="en-US" sz="1200" dirty="0" smtClean="0"/>
              <a:t>  &lt;/logbooks&gt;</a:t>
            </a:r>
          </a:p>
          <a:p>
            <a:r>
              <a:rPr lang="en-US" sz="1200" dirty="0" smtClean="0"/>
              <a:t>  &lt;tags&gt;</a:t>
            </a:r>
          </a:p>
          <a:p>
            <a:r>
              <a:rPr lang="en-US" sz="1200" dirty="0" smtClean="0"/>
              <a:t>    &lt;tag name="RF" status="" /&gt;</a:t>
            </a:r>
          </a:p>
          <a:p>
            <a:r>
              <a:rPr lang="en-US" sz="1200" dirty="0" smtClean="0"/>
              <a:t>  &lt;/tags&gt;</a:t>
            </a:r>
          </a:p>
          <a:p>
            <a:r>
              <a:rPr lang="en-US" sz="1200" dirty="0" smtClean="0"/>
              <a:t>  &lt;properties&gt;</a:t>
            </a:r>
          </a:p>
          <a:p>
            <a:r>
              <a:rPr lang="en-US" sz="1200" dirty="0" smtClean="0"/>
              <a:t>    &lt;property name="Component Type" value="Coupler" /&gt;</a:t>
            </a:r>
          </a:p>
          <a:p>
            <a:r>
              <a:rPr lang="en-US" sz="1200" dirty="0" smtClean="0"/>
              <a:t>    &lt;property name="Component" value="K5Coupler1" /&gt;</a:t>
            </a:r>
          </a:p>
          <a:p>
            <a:r>
              <a:rPr lang="en-US" sz="1200" dirty="0" smtClean="0"/>
              <a:t>  &lt;/properties&gt;</a:t>
            </a:r>
          </a:p>
          <a:p>
            <a:r>
              <a:rPr lang="en-US" sz="1200" dirty="0" smtClean="0"/>
              <a:t>  &lt;attachments&gt;</a:t>
            </a:r>
          </a:p>
          <a:p>
            <a:r>
              <a:rPr lang="en-US" sz="1200" dirty="0" smtClean="0"/>
              <a:t>    &lt;attachment name="test.txt" </a:t>
            </a:r>
            <a:r>
              <a:rPr lang="en-US" sz="1200" dirty="0" err="1" smtClean="0"/>
              <a:t>uri</a:t>
            </a:r>
            <a:r>
              <a:rPr lang="en-US" sz="1200" dirty="0" smtClean="0"/>
              <a:t>="http://irmis3.nscl.msu.edu/Olog/repository/olog/197/test.txt"/&gt;</a:t>
            </a:r>
          </a:p>
          <a:p>
            <a:r>
              <a:rPr lang="en-US" sz="1200" dirty="0" smtClean="0"/>
              <a:t>  &lt;/attachments&gt;</a:t>
            </a:r>
          </a:p>
          <a:p>
            <a:r>
              <a:rPr lang="en-US" sz="1200" dirty="0" smtClean="0"/>
              <a:t>&lt;/log&gt;</a:t>
            </a:r>
          </a:p>
          <a:p>
            <a:r>
              <a:rPr lang="en-US" sz="1200" dirty="0" smtClean="0"/>
              <a:t>&lt;/logs&gt;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Elog</a:t>
            </a:r>
            <a:r>
              <a:rPr lang="en-US" dirty="0" smtClean="0"/>
              <a:t> Details: Java Client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, Slide </a:t>
            </a:r>
            <a:fld id="{1D2CDB64-C772-4C10-8066-C769534B205C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066800"/>
            <a:ext cx="8077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Ologclient</a:t>
            </a:r>
            <a:r>
              <a:rPr lang="en-US" sz="1200" dirty="0" smtClean="0"/>
              <a:t> client = </a:t>
            </a:r>
            <a:r>
              <a:rPr lang="en-US" sz="1200" dirty="0" err="1" smtClean="0"/>
              <a:t>OlogClient.getInstance</a:t>
            </a:r>
            <a:r>
              <a:rPr lang="en-US" sz="1200" dirty="0" smtClean="0"/>
              <a:t>("</a:t>
            </a:r>
            <a:r>
              <a:rPr lang="en-US" sz="1200" dirty="0" err="1" smtClean="0"/>
              <a:t>berryman","XXXXXX</a:t>
            </a:r>
            <a:r>
              <a:rPr lang="en-US" sz="1200" dirty="0" smtClean="0"/>
              <a:t>");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Log.Builder</a:t>
            </a:r>
            <a:r>
              <a:rPr lang="en-US" sz="1200" dirty="0" smtClean="0"/>
              <a:t> log1 = log("subject")</a:t>
            </a:r>
          </a:p>
          <a:p>
            <a:r>
              <a:rPr lang="en-US" sz="1200" dirty="0" smtClean="0"/>
              <a:t>                            .description("some details")</a:t>
            </a:r>
          </a:p>
          <a:p>
            <a:r>
              <a:rPr lang="en-US" sz="1200" dirty="0" smtClean="0"/>
              <a:t>                            .level("Info")</a:t>
            </a:r>
          </a:p>
          <a:p>
            <a:r>
              <a:rPr lang="en-US" sz="1200" dirty="0" smtClean="0"/>
              <a:t>                            .in(logbook("Operations")</a:t>
            </a:r>
          </a:p>
          <a:p>
            <a:r>
              <a:rPr lang="en-US" sz="1200" dirty="0" smtClean="0"/>
              <a:t>                            .with(tag("</a:t>
            </a:r>
            <a:r>
              <a:rPr lang="en-US" sz="1200" dirty="0" err="1" smtClean="0"/>
              <a:t>SomeTag</a:t>
            </a:r>
            <a:r>
              <a:rPr lang="en-US" sz="1200" dirty="0" smtClean="0"/>
              <a:t>"));</a:t>
            </a:r>
          </a:p>
          <a:p>
            <a:r>
              <a:rPr lang="en-US" sz="1200" dirty="0" smtClean="0"/>
              <a:t>                           // atomic attachments not implemented yet</a:t>
            </a:r>
          </a:p>
          <a:p>
            <a:r>
              <a:rPr lang="en-US" sz="1200" dirty="0" smtClean="0"/>
              <a:t>                           // .attach(new File("test.txt"));</a:t>
            </a:r>
          </a:p>
          <a:p>
            <a:endParaRPr lang="en-US" sz="1200" dirty="0" smtClean="0"/>
          </a:p>
          <a:p>
            <a:r>
              <a:rPr lang="en-US" sz="1200" dirty="0" smtClean="0"/>
              <a:t>// Add logbook and Tag</a:t>
            </a:r>
          </a:p>
          <a:p>
            <a:r>
              <a:rPr lang="en-US" sz="1200" dirty="0" err="1" smtClean="0"/>
              <a:t>client.add</a:t>
            </a:r>
            <a:r>
              <a:rPr lang="en-US" sz="1200" dirty="0" smtClean="0"/>
              <a:t>(logbook("Operations").owner("</a:t>
            </a:r>
            <a:r>
              <a:rPr lang="en-US" sz="1200" dirty="0" err="1" smtClean="0"/>
              <a:t>operatorg</a:t>
            </a:r>
            <a:r>
              <a:rPr lang="en-US" sz="1200" dirty="0" smtClean="0"/>
              <a:t>"));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err="1" smtClean="0"/>
              <a:t>client.add</a:t>
            </a:r>
            <a:r>
              <a:rPr lang="en-US" sz="1200" dirty="0" smtClean="0"/>
              <a:t>(tag("Operations"));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>// Add log</a:t>
            </a:r>
          </a:p>
          <a:p>
            <a:r>
              <a:rPr lang="en-US" sz="1200" dirty="0" smtClean="0"/>
              <a:t>Log </a:t>
            </a:r>
            <a:r>
              <a:rPr lang="en-US" sz="1200" dirty="0" err="1" smtClean="0"/>
              <a:t>returnLog</a:t>
            </a:r>
            <a:r>
              <a:rPr lang="en-US" sz="1200" dirty="0" smtClean="0"/>
              <a:t> = </a:t>
            </a:r>
            <a:r>
              <a:rPr lang="en-US" sz="1200" dirty="0" err="1" smtClean="0"/>
              <a:t>client.add</a:t>
            </a:r>
            <a:r>
              <a:rPr lang="en-US" sz="1200" dirty="0" smtClean="0"/>
              <a:t>(log1);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>// Add another file</a:t>
            </a:r>
          </a:p>
          <a:p>
            <a:r>
              <a:rPr lang="en-US" sz="1200" dirty="0" err="1" smtClean="0"/>
              <a:t>client.add</a:t>
            </a:r>
            <a:r>
              <a:rPr lang="en-US" sz="1200" dirty="0" smtClean="0"/>
              <a:t>(new File("test2.txt"), </a:t>
            </a:r>
            <a:r>
              <a:rPr lang="en-US" sz="1200" dirty="0" err="1" smtClean="0"/>
              <a:t>returnLog.getId</a:t>
            </a:r>
            <a:r>
              <a:rPr lang="en-US" sz="1200" dirty="0" smtClean="0"/>
              <a:t>());</a:t>
            </a:r>
          </a:p>
          <a:p>
            <a:endParaRPr lang="en-US" sz="1200" dirty="0" smtClean="0"/>
          </a:p>
          <a:p>
            <a:r>
              <a:rPr lang="en-US" sz="1200" dirty="0" smtClean="0"/>
              <a:t>// Returns all active log entries with tag </a:t>
            </a:r>
            <a:r>
              <a:rPr lang="en-US" sz="1200" dirty="0" err="1" smtClean="0"/>
              <a:t>SomeTag</a:t>
            </a:r>
            <a:endParaRPr lang="en-US" sz="1200" dirty="0" smtClean="0"/>
          </a:p>
          <a:p>
            <a:r>
              <a:rPr lang="en-US" sz="1200" dirty="0" err="1" smtClean="0"/>
              <a:t>client.findLogsByTag</a:t>
            </a:r>
            <a:r>
              <a:rPr lang="en-US" sz="1200" dirty="0" smtClean="0"/>
              <a:t>("</a:t>
            </a:r>
            <a:r>
              <a:rPr lang="en-US" sz="1200" dirty="0" err="1" smtClean="0"/>
              <a:t>SomeTag</a:t>
            </a:r>
            <a:r>
              <a:rPr lang="en-US" sz="1200" dirty="0" smtClean="0"/>
              <a:t>");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>// Removes log entry (marks inactive)</a:t>
            </a:r>
          </a:p>
          <a:p>
            <a:r>
              <a:rPr lang="en-US" sz="1200" dirty="0" err="1" smtClean="0"/>
              <a:t>client.remove</a:t>
            </a:r>
            <a:r>
              <a:rPr lang="en-US" sz="1200" dirty="0" smtClean="0"/>
              <a:t>(</a:t>
            </a:r>
            <a:r>
              <a:rPr lang="en-US" sz="1200" dirty="0" err="1" smtClean="0"/>
              <a:t>returnLog.getId</a:t>
            </a:r>
            <a:r>
              <a:rPr lang="en-US" sz="1200" dirty="0" smtClean="0"/>
              <a:t>());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Current </a:t>
            </a:r>
            <a:r>
              <a:rPr lang="en-US" sz="2000" dirty="0" err="1" smtClean="0"/>
              <a:t>Hourlog</a:t>
            </a:r>
            <a:r>
              <a:rPr lang="en-US" sz="2000" dirty="0" smtClean="0"/>
              <a:t> functionalities</a:t>
            </a:r>
          </a:p>
          <a:p>
            <a:pPr lvl="1"/>
            <a:r>
              <a:rPr lang="en-US" sz="1800" dirty="0" smtClean="0"/>
              <a:t>Beam current log</a:t>
            </a:r>
          </a:p>
          <a:p>
            <a:pPr lvl="1"/>
            <a:r>
              <a:rPr lang="en-US" sz="1800" dirty="0" smtClean="0"/>
              <a:t>Interruption compensation</a:t>
            </a:r>
          </a:p>
          <a:p>
            <a:pPr lvl="1"/>
            <a:r>
              <a:rPr lang="en-US" sz="1800" dirty="0" smtClean="0"/>
              <a:t>911 log</a:t>
            </a:r>
          </a:p>
          <a:p>
            <a:pPr lvl="1"/>
            <a:r>
              <a:rPr lang="en-US" sz="1800" dirty="0" smtClean="0"/>
              <a:t>Location/system information</a:t>
            </a:r>
          </a:p>
          <a:p>
            <a:pPr lvl="1"/>
            <a:r>
              <a:rPr lang="en-US" sz="1800" dirty="0" smtClean="0"/>
              <a:t>Beam/machine status</a:t>
            </a:r>
          </a:p>
          <a:p>
            <a:pPr lvl="1"/>
            <a:r>
              <a:rPr lang="en-US" sz="1800" dirty="0" smtClean="0"/>
              <a:t>Message to experimenters</a:t>
            </a:r>
          </a:p>
          <a:p>
            <a:pPr lvl="1"/>
            <a:r>
              <a:rPr lang="en-US" sz="1800" dirty="0" smtClean="0"/>
              <a:t>Who is on shift/on call</a:t>
            </a:r>
          </a:p>
          <a:p>
            <a:pPr lvl="1"/>
            <a:r>
              <a:rPr lang="en-US" sz="1800" dirty="0" smtClean="0"/>
              <a:t>Event trigger (email/SMS on UOF and back up)</a:t>
            </a:r>
          </a:p>
          <a:p>
            <a:pPr lvl="1"/>
            <a:r>
              <a:rPr lang="en-US" sz="1800" dirty="0" smtClean="0"/>
              <a:t>RSS feed</a:t>
            </a:r>
          </a:p>
          <a:p>
            <a:pPr lvl="1"/>
            <a:r>
              <a:rPr lang="en-US" sz="1800" dirty="0" smtClean="0"/>
              <a:t>PHP API</a:t>
            </a:r>
          </a:p>
          <a:p>
            <a:pPr lvl="1"/>
            <a:r>
              <a:rPr lang="en-US" sz="1800" dirty="0" smtClean="0"/>
              <a:t>Reports</a:t>
            </a:r>
          </a:p>
          <a:p>
            <a:pPr lvl="2"/>
            <a:r>
              <a:rPr lang="en-US" sz="1600" dirty="0" smtClean="0"/>
              <a:t>Breakdown</a:t>
            </a:r>
          </a:p>
          <a:p>
            <a:pPr lvl="2"/>
            <a:r>
              <a:rPr lang="en-US" sz="1600" dirty="0" smtClean="0"/>
              <a:t>Operations (shift)</a:t>
            </a:r>
          </a:p>
          <a:p>
            <a:pPr lvl="2"/>
            <a:r>
              <a:rPr lang="en-US" sz="1600" dirty="0" smtClean="0"/>
              <a:t>Experiment</a:t>
            </a:r>
          </a:p>
          <a:p>
            <a:pPr lvl="2"/>
            <a:r>
              <a:rPr lang="en-US" sz="1600" dirty="0" smtClean="0"/>
              <a:t>Primary beam</a:t>
            </a:r>
          </a:p>
          <a:p>
            <a:pPr lvl="2"/>
            <a:r>
              <a:rPr lang="en-US" sz="1600" dirty="0" smtClean="0"/>
              <a:t>Primary beam sequence</a:t>
            </a:r>
          </a:p>
          <a:p>
            <a:pPr lvl="2"/>
            <a:r>
              <a:rPr lang="en-US" sz="1600" dirty="0" smtClean="0"/>
              <a:t>Beam system summary 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Elog Details: NSCL Functionalities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Current </a:t>
            </a:r>
            <a:r>
              <a:rPr lang="en-US" sz="2000" dirty="0" err="1" smtClean="0"/>
              <a:t>Hourlog</a:t>
            </a:r>
            <a:r>
              <a:rPr lang="en-US" sz="2000" dirty="0" smtClean="0"/>
              <a:t> Milestones</a:t>
            </a:r>
          </a:p>
          <a:p>
            <a:pPr lvl="1"/>
            <a:r>
              <a:rPr lang="en-US" sz="1800" dirty="0" smtClean="0"/>
              <a:t>Ability to create the following reports</a:t>
            </a:r>
          </a:p>
          <a:p>
            <a:pPr lvl="2"/>
            <a:r>
              <a:rPr lang="en-US" dirty="0" smtClean="0"/>
              <a:t>Operations (shift)</a:t>
            </a:r>
          </a:p>
          <a:p>
            <a:pPr lvl="2"/>
            <a:r>
              <a:rPr lang="en-US" dirty="0" smtClean="0"/>
              <a:t>Breakdown</a:t>
            </a:r>
          </a:p>
          <a:p>
            <a:pPr lvl="2"/>
            <a:r>
              <a:rPr lang="en-US" dirty="0" smtClean="0"/>
              <a:t>Experiment</a:t>
            </a:r>
          </a:p>
          <a:p>
            <a:pPr lvl="2"/>
            <a:r>
              <a:rPr lang="en-US" dirty="0" smtClean="0"/>
              <a:t>Primary beam</a:t>
            </a:r>
          </a:p>
          <a:p>
            <a:pPr lvl="2"/>
            <a:r>
              <a:rPr lang="en-US" dirty="0" smtClean="0"/>
              <a:t>Primary beam sequence</a:t>
            </a:r>
          </a:p>
          <a:p>
            <a:pPr lvl="2"/>
            <a:r>
              <a:rPr lang="en-US" dirty="0" smtClean="0"/>
              <a:t>Beam system summary 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Elog</a:t>
            </a:r>
            <a:r>
              <a:rPr lang="en-US" dirty="0" smtClean="0"/>
              <a:t> Details: NSCL Plan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Client</a:t>
            </a:r>
          </a:p>
          <a:p>
            <a:r>
              <a:rPr lang="en-US" dirty="0" smtClean="0"/>
              <a:t>Plan</a:t>
            </a:r>
          </a:p>
          <a:p>
            <a:r>
              <a:rPr lang="en-US" dirty="0" smtClean="0"/>
              <a:t>Summary</a:t>
            </a:r>
          </a:p>
          <a:p>
            <a:endParaRPr lang="en-US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76200" y="1067100"/>
            <a:ext cx="4267200" cy="5027414"/>
          </a:xfrm>
        </p:spPr>
        <p:txBody>
          <a:bodyPr/>
          <a:lstStyle/>
          <a:p>
            <a:r>
              <a:rPr lang="en-US" dirty="0" smtClean="0"/>
              <a:t>Basic functionality</a:t>
            </a:r>
          </a:p>
          <a:p>
            <a:pPr lvl="1"/>
            <a:r>
              <a:rPr lang="en-US" dirty="0" smtClean="0"/>
              <a:t>Web service</a:t>
            </a:r>
          </a:p>
          <a:p>
            <a:pPr lvl="2"/>
            <a:r>
              <a:rPr lang="en-US" dirty="0" smtClean="0"/>
              <a:t>Authentication</a:t>
            </a:r>
          </a:p>
          <a:p>
            <a:pPr lvl="2"/>
            <a:r>
              <a:rPr lang="en-US" dirty="0" smtClean="0"/>
              <a:t>Multiple logbooks, tags</a:t>
            </a:r>
          </a:p>
          <a:p>
            <a:pPr lvl="2"/>
            <a:r>
              <a:rPr lang="en-US" dirty="0" smtClean="0"/>
              <a:t>Create log entry</a:t>
            </a:r>
          </a:p>
          <a:p>
            <a:pPr lvl="2"/>
            <a:r>
              <a:rPr lang="en-US" dirty="0" smtClean="0"/>
              <a:t>Edit log entry</a:t>
            </a:r>
          </a:p>
          <a:p>
            <a:pPr lvl="2"/>
            <a:r>
              <a:rPr lang="en-US" dirty="0" smtClean="0"/>
              <a:t>Attach files</a:t>
            </a:r>
          </a:p>
          <a:p>
            <a:pPr lvl="2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Simple Web client</a:t>
            </a:r>
          </a:p>
          <a:p>
            <a:endParaRPr lang="en-US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4572000" y="1067100"/>
            <a:ext cx="449580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80178" marR="0" lvl="0" indent="-180178" algn="l" defTabSz="803293" rtl="0" eaLnBrk="0" fontAlgn="base" latinLnBrk="0" hangingPunct="0">
              <a:lnSpc>
                <a:spcPct val="90000"/>
              </a:lnSpc>
              <a:spcBef>
                <a:spcPts val="1206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64308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Integration</a:t>
            </a:r>
          </a:p>
          <a:p>
            <a:pPr marL="363359" marR="0" lvl="1" indent="-151650" algn="l" defTabSz="803293" rtl="0" eaLnBrk="0" fontAlgn="base" latinLnBrk="0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Arial" charset="0"/>
                <a:ea typeface="ＭＳ Ｐゴシック" charset="-128"/>
                <a:cs typeface="ＭＳ Ｐゴシック"/>
              </a:rPr>
              <a:t>IRMIS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/>
            </a:endParaRPr>
          </a:p>
          <a:p>
            <a:pPr marL="591584" marR="0" lvl="2" indent="-160658" algn="l" defTabSz="803293" rtl="0" eaLnBrk="0" fontAlgn="base" latinLnBrk="0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Tx/>
              <a:buSzPct val="100000"/>
              <a:buFont typeface="Lucida Grande" charset="0"/>
              <a:buChar char="»"/>
              <a:tabLst/>
              <a:defRPr/>
            </a:pPr>
            <a:r>
              <a:rPr lang="en-US" kern="0" dirty="0" smtClean="0">
                <a:latin typeface="Arial" charset="0"/>
                <a:ea typeface="ヒラギノ角ゴ Pro W3" pitchFamily="-111" charset="-128"/>
                <a:cs typeface="ヒラギノ角ゴ Pro W3" pitchFamily="-111" charset="-128"/>
              </a:rPr>
              <a:t>Component/Inventory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ヒラギノ角ゴ Pro W3" pitchFamily="-111" charset="-128"/>
              <a:cs typeface="ヒラギノ角ゴ Pro W3" pitchFamily="-111" charset="-128"/>
            </a:endParaRPr>
          </a:p>
          <a:p>
            <a:pPr marL="363359" lvl="1" indent="-151650" defTabSz="803293" eaLnBrk="0" hangingPunct="0">
              <a:lnSpc>
                <a:spcPct val="90000"/>
              </a:lnSpc>
              <a:spcBef>
                <a:spcPts val="201"/>
              </a:spcBef>
              <a:buSzPct val="100000"/>
              <a:buFont typeface="Arial" pitchFamily="34" charset="0"/>
              <a:buChar char="•"/>
            </a:pPr>
            <a:r>
              <a:rPr lang="en-US" sz="2000" kern="0" dirty="0" smtClean="0">
                <a:latin typeface="Arial" charset="0"/>
                <a:ea typeface="ＭＳ Ｐゴシック" charset="-128"/>
                <a:cs typeface="ＭＳ Ｐゴシック"/>
              </a:rPr>
              <a:t>Physics data</a:t>
            </a:r>
          </a:p>
          <a:p>
            <a:pPr marL="363359" lvl="1" indent="-151650" defTabSz="803293" eaLnBrk="0" hangingPunct="0">
              <a:lnSpc>
                <a:spcPct val="90000"/>
              </a:lnSpc>
              <a:spcBef>
                <a:spcPts val="201"/>
              </a:spcBef>
              <a:buSzPct val="100000"/>
              <a:buFont typeface="Arial" pitchFamily="34" charset="0"/>
              <a:buChar char="•"/>
            </a:pPr>
            <a:r>
              <a:rPr lang="en-US" sz="2000" kern="0" dirty="0" smtClean="0">
                <a:latin typeface="Arial" charset="0"/>
                <a:ea typeface="ＭＳ Ｐゴシック" charset="-128"/>
                <a:cs typeface="ＭＳ Ｐゴシック"/>
              </a:rPr>
              <a:t>Save/restore</a:t>
            </a:r>
          </a:p>
          <a:p>
            <a:pPr marL="363359" lvl="1" indent="-151650" defTabSz="803293" eaLnBrk="0" hangingPunct="0">
              <a:lnSpc>
                <a:spcPct val="90000"/>
              </a:lnSpc>
              <a:spcBef>
                <a:spcPts val="201"/>
              </a:spcBef>
              <a:buSzPct val="100000"/>
              <a:buFont typeface="Arial" pitchFamily="34" charset="0"/>
              <a:buChar char="•"/>
            </a:pPr>
            <a:r>
              <a:rPr lang="en-US" sz="2000" kern="0" dirty="0" smtClean="0">
                <a:latin typeface="Arial" charset="0"/>
                <a:ea typeface="ＭＳ Ｐゴシック" charset="-128"/>
                <a:cs typeface="ＭＳ Ｐゴシック"/>
              </a:rPr>
              <a:t>CSS plug-in</a:t>
            </a:r>
          </a:p>
          <a:p>
            <a:pPr marL="363359" lvl="1" indent="-151650" defTabSz="803293" eaLnBrk="0" hangingPunct="0">
              <a:lnSpc>
                <a:spcPct val="90000"/>
              </a:lnSpc>
              <a:spcBef>
                <a:spcPts val="201"/>
              </a:spcBef>
              <a:buSzPct val="100000"/>
              <a:buFont typeface="Arial" pitchFamily="34" charset="0"/>
              <a:buChar char="•"/>
            </a:pPr>
            <a:r>
              <a:rPr lang="en-US" sz="2000" kern="0" dirty="0" smtClean="0">
                <a:latin typeface="Arial" charset="0"/>
                <a:ea typeface="ＭＳ Ｐゴシック" charset="-128"/>
                <a:cs typeface="ＭＳ Ｐゴシック"/>
              </a:rPr>
              <a:t>Operations</a:t>
            </a:r>
          </a:p>
          <a:p>
            <a:pPr marL="591584" lvl="2" indent="-160658" defTabSz="803293" eaLnBrk="0" hangingPunct="0">
              <a:lnSpc>
                <a:spcPct val="90000"/>
              </a:lnSpc>
              <a:spcBef>
                <a:spcPts val="201"/>
              </a:spcBef>
              <a:buSzPct val="100000"/>
              <a:buFont typeface="Lucida Grande" charset="0"/>
              <a:buChar char="»"/>
            </a:pPr>
            <a:r>
              <a:rPr lang="en-US" kern="0" dirty="0" smtClean="0">
                <a:latin typeface="Arial" charset="0"/>
                <a:ea typeface="ヒラギノ角ゴ Pro W3" pitchFamily="-111" charset="-128"/>
                <a:cs typeface="ヒラギノ角ゴ Pro W3" pitchFamily="-111" charset="-128"/>
              </a:rPr>
              <a:t>Beam statistics</a:t>
            </a:r>
          </a:p>
          <a:p>
            <a:pPr marL="591584" lvl="2" indent="-160658" defTabSz="803293" eaLnBrk="0" hangingPunct="0">
              <a:lnSpc>
                <a:spcPct val="90000"/>
              </a:lnSpc>
              <a:spcBef>
                <a:spcPts val="201"/>
              </a:spcBef>
              <a:buSzPct val="100000"/>
              <a:buFont typeface="Lucida Grande" charset="0"/>
              <a:buChar char="»"/>
            </a:pPr>
            <a:r>
              <a:rPr lang="en-US" kern="0" dirty="0" smtClean="0">
                <a:latin typeface="Arial" charset="0"/>
                <a:ea typeface="ヒラギノ角ゴ Pro W3" pitchFamily="-111" charset="-128"/>
                <a:cs typeface="ヒラギノ角ゴ Pro W3" pitchFamily="-111" charset="-128"/>
              </a:rPr>
              <a:t>Down time/tuning time/beam on target</a:t>
            </a:r>
          </a:p>
          <a:p>
            <a:pPr marL="591584" lvl="2" indent="-160658" defTabSz="803293" eaLnBrk="0" hangingPunct="0">
              <a:lnSpc>
                <a:spcPct val="90000"/>
              </a:lnSpc>
              <a:spcBef>
                <a:spcPts val="201"/>
              </a:spcBef>
              <a:buSzPct val="100000"/>
              <a:buFont typeface="Lucida Grande" charset="0"/>
              <a:buChar char="»"/>
            </a:pPr>
            <a:r>
              <a:rPr lang="en-US" dirty="0" smtClean="0"/>
              <a:t>Bypass records</a:t>
            </a:r>
          </a:p>
          <a:p>
            <a:pPr marL="591584" lvl="2" indent="-160658" defTabSz="803293" eaLnBrk="0" hangingPunct="0">
              <a:lnSpc>
                <a:spcPct val="90000"/>
              </a:lnSpc>
              <a:spcBef>
                <a:spcPts val="201"/>
              </a:spcBef>
              <a:buSzPct val="100000"/>
              <a:buFont typeface="Lucida Grande" charset="0"/>
              <a:buChar char="»"/>
            </a:pPr>
            <a:r>
              <a:rPr lang="en-US" dirty="0" smtClean="0"/>
              <a:t>On shift records</a:t>
            </a:r>
          </a:p>
          <a:p>
            <a:pPr marL="591584" lvl="2" indent="-160658" defTabSz="803293" eaLnBrk="0" hangingPunct="0">
              <a:lnSpc>
                <a:spcPct val="90000"/>
              </a:lnSpc>
              <a:spcBef>
                <a:spcPts val="201"/>
              </a:spcBef>
              <a:buSzPct val="100000"/>
              <a:buFont typeface="Lucida Grande" charset="0"/>
              <a:buChar char="»"/>
            </a:pPr>
            <a:r>
              <a:rPr lang="en-US" dirty="0" smtClean="0"/>
              <a:t>Trouble Reports</a:t>
            </a:r>
          </a:p>
          <a:p>
            <a:pPr marL="591584" lvl="2" indent="-160658" defTabSz="803293" eaLnBrk="0" hangingPunct="0">
              <a:lnSpc>
                <a:spcPct val="90000"/>
              </a:lnSpc>
              <a:spcBef>
                <a:spcPts val="201"/>
              </a:spcBef>
              <a:buSzPct val="100000"/>
              <a:buFont typeface="Lucida Grande" charset="0"/>
              <a:buChar char="»"/>
            </a:pPr>
            <a:r>
              <a:rPr lang="en-US" dirty="0" smtClean="0"/>
              <a:t>Experiment records</a:t>
            </a:r>
          </a:p>
          <a:p>
            <a:pPr marL="180178" marR="0" lvl="0" indent="-180178" algn="l" defTabSz="803293" rtl="0" eaLnBrk="0" fontAlgn="base" latinLnBrk="0" hangingPunct="0">
              <a:lnSpc>
                <a:spcPct val="90000"/>
              </a:lnSpc>
              <a:spcBef>
                <a:spcPts val="1206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64308"/>
              </a:solidFill>
              <a:effectLst/>
              <a:uLnTx/>
              <a:uFillTx/>
              <a:latin typeface="Arial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CSIA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0600"/>
            <a:ext cx="6019800" cy="5118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lvl="0" indent="-182563" defTabSz="806450" eaLnBrk="1" hangingPunct="1">
              <a:spcBef>
                <a:spcPts val="1200"/>
              </a:spcBef>
              <a:defRPr/>
            </a:pPr>
            <a:r>
              <a:rPr lang="en-US" sz="2400" dirty="0" smtClean="0"/>
              <a:t>Applications -- Services -- Data</a:t>
            </a:r>
          </a:p>
          <a:p>
            <a:pPr marL="182563" lvl="0" indent="-182563" defTabSz="806450" eaLnBrk="1" hangingPunct="1">
              <a:spcBef>
                <a:spcPts val="1200"/>
              </a:spcBef>
              <a:buNone/>
              <a:defRPr/>
            </a:pP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, Slide </a:t>
            </a:r>
            <a:fld id="{35AD4620-7552-4207-8973-898801ED21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elog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00200"/>
            <a:ext cx="6248401" cy="4362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7100"/>
            <a:ext cx="3733800" cy="5027414"/>
          </a:xfrm>
        </p:spPr>
        <p:txBody>
          <a:bodyPr/>
          <a:lstStyle/>
          <a:p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Web application </a:t>
            </a:r>
          </a:p>
          <a:p>
            <a:pPr lvl="2"/>
            <a:r>
              <a:rPr lang="en-US" dirty="0" smtClean="0"/>
              <a:t>Built with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Using REST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lvl="1"/>
            <a:r>
              <a:rPr lang="en-US" dirty="0" smtClean="0"/>
              <a:t>Web service </a:t>
            </a:r>
          </a:p>
          <a:p>
            <a:pPr lvl="2"/>
            <a:r>
              <a:rPr lang="en-US" dirty="0" smtClean="0"/>
              <a:t>Built on Glassfish </a:t>
            </a:r>
          </a:p>
          <a:p>
            <a:pPr lvl="2"/>
            <a:r>
              <a:rPr lang="en-US" dirty="0" smtClean="0"/>
              <a:t>Apache Jackrabbit embedded for attachments</a:t>
            </a:r>
          </a:p>
          <a:p>
            <a:pPr lvl="2"/>
            <a:r>
              <a:rPr lang="en-US" dirty="0" smtClean="0"/>
              <a:t>Log data in </a:t>
            </a:r>
            <a:r>
              <a:rPr lang="en-US" dirty="0" err="1" smtClean="0"/>
              <a:t>mySQL</a:t>
            </a:r>
            <a:r>
              <a:rPr lang="en-US" dirty="0" smtClean="0"/>
              <a:t>  </a:t>
            </a:r>
          </a:p>
          <a:p>
            <a:pPr lvl="2"/>
            <a:r>
              <a:rPr lang="en-US" dirty="0" err="1" smtClean="0"/>
              <a:t>Lucene</a:t>
            </a:r>
            <a:r>
              <a:rPr lang="en-US" dirty="0" smtClean="0"/>
              <a:t> in Jackrabbit allows searching of attachments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Technologies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9368" t="23285" r="23715" b="15177"/>
          <a:stretch>
            <a:fillRect/>
          </a:stretch>
        </p:blipFill>
        <p:spPr bwMode="auto">
          <a:xfrm>
            <a:off x="3962400" y="1123951"/>
            <a:ext cx="4572000" cy="469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with IRMIS</a:t>
            </a:r>
          </a:p>
          <a:p>
            <a:pPr lvl="1"/>
            <a:r>
              <a:rPr lang="en-US" dirty="0" smtClean="0"/>
              <a:t>Log entry property =&gt; component in IRMIS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194" name="Picture 2" descr="https://blob-s-docs.googlegroups.com/docs/OQAAADOzzhMCb5Oe9rRtclBseZvMo7U7DfYMmC_wIQo8jCRmv7S6qvEk7im678gawq96j1VtE_C4hEeHFmIDgnTv2UUA15jOjHq-vhZVGlgodvB_plvCavMM1ek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362200"/>
            <a:ext cx="3123347" cy="3219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logic is in the logbook service</a:t>
            </a:r>
          </a:p>
          <a:p>
            <a:r>
              <a:rPr lang="en-US" dirty="0" smtClean="0"/>
              <a:t>Performed logic</a:t>
            </a:r>
          </a:p>
          <a:p>
            <a:pPr lvl="1"/>
            <a:r>
              <a:rPr lang="en-US" dirty="0" smtClean="0"/>
              <a:t>Authorizes users</a:t>
            </a:r>
          </a:p>
          <a:p>
            <a:pPr lvl="1"/>
            <a:r>
              <a:rPr lang="en-US" dirty="0" smtClean="0"/>
              <a:t>Manages log threads</a:t>
            </a:r>
          </a:p>
          <a:p>
            <a:pPr lvl="1"/>
            <a:r>
              <a:rPr lang="en-US" dirty="0" smtClean="0"/>
              <a:t>Searches logs</a:t>
            </a:r>
          </a:p>
          <a:p>
            <a:pPr lvl="1"/>
            <a:r>
              <a:rPr lang="en-US" dirty="0" smtClean="0"/>
              <a:t>Edit history</a:t>
            </a:r>
          </a:p>
          <a:p>
            <a:pPr lvl="1"/>
            <a:r>
              <a:rPr lang="en-US" dirty="0" smtClean="0"/>
              <a:t>New entry is hashed with last 10 entries on creation </a:t>
            </a:r>
          </a:p>
          <a:p>
            <a:r>
              <a:rPr lang="en-US" dirty="0" smtClean="0"/>
              <a:t>Front end application deals with presentation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Create log entry in operations logbook</a:t>
            </a:r>
          </a:p>
          <a:p>
            <a:pPr lvl="1"/>
            <a:r>
              <a:rPr lang="en-US" dirty="0" smtClean="0"/>
              <a:t>Give the log entries of operations logbook from last 3 days</a:t>
            </a:r>
          </a:p>
          <a:p>
            <a:pPr lvl="1"/>
            <a:r>
              <a:rPr lang="en-US" dirty="0" smtClean="0"/>
              <a:t>Attach given file to log entry ID XXX</a:t>
            </a:r>
          </a:p>
          <a:p>
            <a:r>
              <a:rPr lang="en-US" dirty="0" smtClean="0"/>
              <a:t>Can be accessed through most languages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Service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Client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Logbook_new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66800"/>
            <a:ext cx="6705600" cy="5018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B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81FB4BB8789849AED54BABC764775E" ma:contentTypeVersion="0" ma:contentTypeDescription="Create a new document." ma:contentTypeScope="" ma:versionID="ad8294e1d800e62687e03014349acea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B76CD61-6042-403B-B3F6-04E51A8FF7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BA702D-F6E6-4314-8945-369A109C75F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1942B2C-1C5C-4E5D-8AB1-3246ECE72A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11967</TotalTime>
  <Words>776</Words>
  <Application>Microsoft Office PowerPoint</Application>
  <PresentationFormat>On-screen Show (4:3)</PresentationFormat>
  <Paragraphs>242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Wingdings</vt:lpstr>
      <vt:lpstr>Helvetica</vt:lpstr>
      <vt:lpstr>ＭＳ Ｐゴシック</vt:lpstr>
      <vt:lpstr>ヒラギノ角ゴ Pro W3</vt:lpstr>
      <vt:lpstr>Lucida Grande</vt:lpstr>
      <vt:lpstr>Calibri</vt:lpstr>
      <vt:lpstr>1_FRIB2</vt:lpstr>
      <vt:lpstr>Electronic Logbook (Elog)</vt:lpstr>
      <vt:lpstr>Overview</vt:lpstr>
      <vt:lpstr>Requirements</vt:lpstr>
      <vt:lpstr>Implementation - Architecture</vt:lpstr>
      <vt:lpstr>Implementation - Architecture</vt:lpstr>
      <vt:lpstr>Implementation - Technologies</vt:lpstr>
      <vt:lpstr>Implementation - Integration</vt:lpstr>
      <vt:lpstr>Implementation - Service</vt:lpstr>
      <vt:lpstr>Implementation - Client </vt:lpstr>
      <vt:lpstr>Implementation - Client</vt:lpstr>
      <vt:lpstr>Plan</vt:lpstr>
      <vt:lpstr>Summary</vt:lpstr>
      <vt:lpstr>Elog Details: Next Steps</vt:lpstr>
      <vt:lpstr>Elog Details: REST API [1] </vt:lpstr>
      <vt:lpstr>Elog Details: REST API [2] </vt:lpstr>
      <vt:lpstr>Elog Details: Java Client </vt:lpstr>
      <vt:lpstr>Elog Details: NSCL Functionalities</vt:lpstr>
      <vt:lpstr>Elog Details: NSCL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Logbook</dc:title>
  <dc:creator>Berryman, Eric</dc:creator>
  <cp:lastModifiedBy>berryman</cp:lastModifiedBy>
  <cp:revision>318</cp:revision>
  <cp:lastPrinted>2009-07-30T20:47:55Z</cp:lastPrinted>
  <dcterms:created xsi:type="dcterms:W3CDTF">2009-08-06T11:48:02Z</dcterms:created>
  <dcterms:modified xsi:type="dcterms:W3CDTF">2011-09-09T20:31:17Z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0x0101009B81FB4BB8789849AED54BABC764775E</vt:lpwstr>
  </property>
</Properties>
</file>