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053594"/>
            <a:ext cx="8689976" cy="2204206"/>
          </a:xfrm>
        </p:spPr>
        <p:txBody>
          <a:bodyPr>
            <a:normAutofit fontScale="92500"/>
          </a:bodyPr>
          <a:lstStyle/>
          <a:p>
            <a:r>
              <a:rPr lang="hr-HR" sz="3600" b="1" dirty="0"/>
              <a:t>Layout faza OLC sastavljanja </a:t>
            </a:r>
            <a:r>
              <a:rPr lang="hr-HR" sz="3600" b="1" dirty="0" smtClean="0"/>
              <a:t>genoma</a:t>
            </a:r>
          </a:p>
          <a:p>
            <a:endParaRPr lang="hr-HR" b="1" dirty="0"/>
          </a:p>
          <a:p>
            <a:r>
              <a:rPr lang="hr-HR" i="1" dirty="0"/>
              <a:t>Matea Pejčinović, Fran Stanić</a:t>
            </a:r>
          </a:p>
          <a:p>
            <a:r>
              <a:rPr lang="hr-HR" dirty="0"/>
              <a:t>Voditelj: prof.dr.sc.</a:t>
            </a:r>
            <a:r>
              <a:rPr lang="hr-HR" i="1" dirty="0"/>
              <a:t> </a:t>
            </a:r>
            <a:r>
              <a:rPr lang="hr-HR" dirty="0"/>
              <a:t>Mile Šikić</a:t>
            </a:r>
          </a:p>
          <a:p>
            <a:endParaRPr lang="hr-H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2" y="1337345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SVEUČILIŠTE U ZAGREBU</a:t>
            </a:r>
            <a:br>
              <a:rPr lang="hr-HR" sz="2400" dirty="0" smtClean="0"/>
            </a:br>
            <a:r>
              <a:rPr lang="hr-HR" sz="2400" dirty="0" smtClean="0"/>
              <a:t>FAKULTET ELEKTROTEHNIKE I RAČUNARSTVA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000" dirty="0" smtClean="0"/>
              <a:t/>
            </a:r>
            <a:br>
              <a:rPr lang="hr-HR" sz="2000" dirty="0" smtClean="0"/>
            </a:br>
            <a:r>
              <a:rPr lang="hr-HR" sz="2000" dirty="0" smtClean="0"/>
              <a:t>PROJEKT - BIOINFORMATIKA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90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620500" cy="342410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[1] Myers, E. W. (2005). The fragment assembly string graph. Bioinformatics, 21(suppl 2), ii79-ii85.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[2] Myers, E. W. (1995). Toward simplifying and accurately formulating fragment assembly. Journal of Computational Biology, 2(2), 275-290.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[3] Huang, X. </a:t>
            </a:r>
            <a:r>
              <a:rPr lang="hr-HR" i="1" dirty="0"/>
              <a:t>et al.</a:t>
            </a:r>
            <a:r>
              <a:rPr lang="hr-HR" dirty="0"/>
              <a:t> (2003) PCAP: A whole-genome assembly program. </a:t>
            </a:r>
            <a:r>
              <a:rPr lang="hr-HR" i="1" dirty="0"/>
              <a:t>Genome res.,</a:t>
            </a:r>
            <a:r>
              <a:rPr lang="hr-HR" dirty="0"/>
              <a:t> </a:t>
            </a:r>
            <a:r>
              <a:rPr lang="hr-HR" b="1" dirty="0"/>
              <a:t>13</a:t>
            </a:r>
            <a:r>
              <a:rPr lang="hr-HR" dirty="0"/>
              <a:t>, 2164-2170.</a:t>
            </a:r>
            <a:r>
              <a:rPr lang="hr-HR" b="1" dirty="0"/>
              <a:t> </a:t>
            </a:r>
            <a:endParaRPr lang="hr-HR" dirty="0"/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[4] Narzisi, G., Mishra, B. (2011). Comparing de novo genome assembly: The long and short of it, PLoS 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[5] Pavlović, D. Evaluacija metode za ispravljanje pogrešaka kod dugačkih očitanja, Završni rad, FER, 2013.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725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r-HR" dirty="0" smtClean="0"/>
              <a:t> Sastavljanje genoma</a:t>
            </a:r>
          </a:p>
          <a:p>
            <a:pPr>
              <a:buFont typeface="Wingdings" panose="05000000000000000000" pitchFamily="2" charset="2"/>
              <a:buChar char="q"/>
            </a:pPr>
            <a:endParaRPr lang="hr-H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hr-HR" dirty="0" smtClean="0"/>
              <a:t> Olc pristup</a:t>
            </a:r>
          </a:p>
          <a:p>
            <a:pPr marL="0" indent="0">
              <a:buNone/>
            </a:pPr>
            <a:endParaRPr lang="hr-H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 </a:t>
            </a:r>
            <a:r>
              <a:rPr lang="hr-HR" dirty="0" smtClean="0"/>
              <a:t>rezultati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12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Sastavljanje genoma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r-HR" dirty="0" smtClean="0"/>
              <a:t> </a:t>
            </a:r>
            <a:r>
              <a:rPr lang="hr-HR" i="1" dirty="0" smtClean="0"/>
              <a:t>DE NOVO </a:t>
            </a:r>
            <a:r>
              <a:rPr lang="hr-HR" dirty="0" smtClean="0"/>
              <a:t>sastavljanje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 </a:t>
            </a:r>
            <a:r>
              <a:rPr lang="hr-HR" dirty="0" smtClean="0"/>
              <a:t>NP-TEŽAK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 smtClean="0"/>
              <a:t>PRISTUPI: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 smtClean="0"/>
              <a:t>POHLEPNI ALGORITMI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 smtClean="0"/>
              <a:t>ALGORITMI TEMELJENI NA GRAFOVIMA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hr-HR" dirty="0" smtClean="0"/>
              <a:t>Olc pristup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31" y="2543555"/>
            <a:ext cx="4488569" cy="240812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6468189" y="5422231"/>
            <a:ext cx="4247937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Slika 1. Generiran graf za genom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19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OLC PRISTUP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hr-HR" dirty="0" smtClean="0"/>
              <a:t> </a:t>
            </a:r>
            <a:r>
              <a:rPr lang="hr-HR" i="1" dirty="0" smtClean="0"/>
              <a:t>3 FAZE: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i="1" dirty="0" smtClean="0"/>
              <a:t>PREKLAPANJE,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i="1" dirty="0" smtClean="0"/>
              <a:t>RAZMJEŠTAJ,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i="1" dirty="0" smtClean="0"/>
              <a:t>KONSENZUS </a:t>
            </a:r>
          </a:p>
          <a:p>
            <a:pPr marL="457200" lvl="1" indent="0">
              <a:buNone/>
            </a:pPr>
            <a:endParaRPr lang="hr-H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 </a:t>
            </a:r>
            <a:r>
              <a:rPr lang="hr-HR" dirty="0" smtClean="0"/>
              <a:t>Tražimo hamiltonov put u grafu</a:t>
            </a:r>
          </a:p>
        </p:txBody>
      </p:sp>
    </p:spTree>
    <p:extLst>
      <p:ext uri="{BB962C8B-B14F-4D97-AF65-F5344CB8AC3E}">
        <p14:creationId xmlns:p14="http://schemas.microsoft.com/office/powerpoint/2010/main" val="17696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66023"/>
            <a:ext cx="10364451" cy="1596177"/>
          </a:xfrm>
        </p:spPr>
        <p:txBody>
          <a:bodyPr/>
          <a:lstStyle/>
          <a:p>
            <a:r>
              <a:rPr lang="hr-HR" dirty="0" smtClean="0"/>
              <a:t>Faza preklapanja </a:t>
            </a:r>
            <a:r>
              <a:rPr lang="hr-HR" i="1" dirty="0" smtClean="0"/>
              <a:t>(overlap)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597071"/>
            <a:ext cx="10363826" cy="1996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 </a:t>
            </a:r>
            <a:r>
              <a:rPr lang="hr-HR" dirty="0" smtClean="0"/>
              <a:t>pronalazak ekstrema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 smtClean="0"/>
              <a:t>Preklapanja u mhap formatu:</a:t>
            </a:r>
          </a:p>
          <a:p>
            <a:pPr marL="0" indent="0">
              <a:buNone/>
            </a:pPr>
            <a:r>
              <a:rPr lang="hr-HR" b="1" dirty="0" smtClean="0"/>
              <a:t>[</a:t>
            </a:r>
            <a:r>
              <a:rPr lang="hr-HR" b="1" dirty="0"/>
              <a:t>A ID] [B ID] [Jaccard score] [# shared min-mers] [0=A fwd, 1=A rc] [A start] [A end] [A length] [0=B fwd, 1=B rc] [B start] [B end] [B length]</a:t>
            </a:r>
            <a:endParaRPr lang="hr-HR" dirty="0"/>
          </a:p>
          <a:p>
            <a:pPr lvl="1">
              <a:buFont typeface="Wingdings" panose="05000000000000000000" pitchFamily="2" charset="2"/>
              <a:buChar char="q"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pic>
        <p:nvPicPr>
          <p:cNvPr id="1026" name="Picture 2" descr="Slik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58" y="3593432"/>
            <a:ext cx="4892842" cy="23653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19137" y="6272462"/>
            <a:ext cx="42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Slika 2. Pojednostavljeni primjer grafa nakon preklapanja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22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Faza razmještaja (</a:t>
            </a:r>
            <a:r>
              <a:rPr lang="hr-HR" i="1" dirty="0" smtClean="0"/>
              <a:t>Layout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r-HR" dirty="0" smtClean="0"/>
              <a:t> UKLANJANJE VEĆ SADRŽANIH OČITANJA </a:t>
            </a:r>
            <a:r>
              <a:rPr lang="hr-HR" i="1" dirty="0" smtClean="0"/>
              <a:t>(CONTAINMENTA)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i="1" dirty="0" smtClean="0"/>
              <a:t>UKLANJANJE TRANZITIVNIH BRIDOVA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i="1" dirty="0" smtClean="0"/>
              <a:t>IZGRADNJA KONTIGA</a:t>
            </a:r>
          </a:p>
        </p:txBody>
      </p:sp>
    </p:spTree>
    <p:extLst>
      <p:ext uri="{BB962C8B-B14F-4D97-AF65-F5344CB8AC3E}">
        <p14:creationId xmlns:p14="http://schemas.microsoft.com/office/powerpoint/2010/main" val="42577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3" y="1129407"/>
            <a:ext cx="4374259" cy="20423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98" y="1109638"/>
            <a:ext cx="4000847" cy="20818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98" y="4101608"/>
            <a:ext cx="4000848" cy="19016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3" y="4101608"/>
            <a:ext cx="4374260" cy="19016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Right Arrow 10"/>
          <p:cNvSpPr/>
          <p:nvPr/>
        </p:nvSpPr>
        <p:spPr>
          <a:xfrm>
            <a:off x="5892855" y="2054549"/>
            <a:ext cx="625079" cy="3746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ight Arrow 11"/>
          <p:cNvSpPr/>
          <p:nvPr/>
        </p:nvSpPr>
        <p:spPr>
          <a:xfrm rot="10800000">
            <a:off x="5892854" y="4677782"/>
            <a:ext cx="625079" cy="3746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Down Arrow 12"/>
          <p:cNvSpPr/>
          <p:nvPr/>
        </p:nvSpPr>
        <p:spPr>
          <a:xfrm>
            <a:off x="8612752" y="3410200"/>
            <a:ext cx="433138" cy="4727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4684295" y="6488668"/>
            <a:ext cx="69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Slika 3. Faza razmještaja - koraci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405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Faza konsenzusa </a:t>
            </a:r>
            <a:r>
              <a:rPr lang="hr-HR" i="1" dirty="0" smtClean="0"/>
              <a:t>(consensus)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r-HR" dirty="0" smtClean="0"/>
              <a:t> GRAF REDUCIRAN U SKAFOLDE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 </a:t>
            </a:r>
            <a:r>
              <a:rPr lang="hr-HR" dirty="0" smtClean="0"/>
              <a:t>PROBLEM POSTOJANJA PRAZNINA U GENOMU</a:t>
            </a:r>
          </a:p>
        </p:txBody>
      </p:sp>
    </p:spTree>
    <p:extLst>
      <p:ext uri="{BB962C8B-B14F-4D97-AF65-F5344CB8AC3E}">
        <p14:creationId xmlns:p14="http://schemas.microsoft.com/office/powerpoint/2010/main" val="11477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80749"/>
            <a:ext cx="10364451" cy="1596177"/>
          </a:xfrm>
        </p:spPr>
        <p:txBody>
          <a:bodyPr/>
          <a:lstStyle/>
          <a:p>
            <a:r>
              <a:rPr lang="hr-HR" dirty="0" smtClean="0"/>
              <a:t>Rezultati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2247544"/>
            <a:ext cx="3080084" cy="30546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38" y="2247544"/>
            <a:ext cx="3379418" cy="30546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422" y="2247544"/>
            <a:ext cx="3123178" cy="30546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324064" y="5672844"/>
            <a:ext cx="34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Slika 4. Krajnji rezultat nakon faze razmještanja za </a:t>
            </a:r>
            <a:r>
              <a:rPr lang="hr-HR" i="1" dirty="0" smtClean="0"/>
              <a:t>Escherichiu coli</a:t>
            </a:r>
            <a:endParaRPr lang="hr-HR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045613" y="5672844"/>
            <a:ext cx="34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Slika 5. Rezultat za testni primjer za 5%-tnu grešku</a:t>
            </a:r>
            <a:endParaRPr lang="hr-HR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977053" y="5672844"/>
            <a:ext cx="34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Slika 6. Rezultat za testni primjer za 20%-tnu grešku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251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99</TotalTime>
  <Words>357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Droplet</vt:lpstr>
      <vt:lpstr>PowerPoint Presentation</vt:lpstr>
      <vt:lpstr>SADRŽAJ</vt:lpstr>
      <vt:lpstr>Sastavljanje genoma</vt:lpstr>
      <vt:lpstr>OLC PRISTUP</vt:lpstr>
      <vt:lpstr>Faza preklapanja (overlap)</vt:lpstr>
      <vt:lpstr>Faza razmještaja (Layout)</vt:lpstr>
      <vt:lpstr>PowerPoint Presentation</vt:lpstr>
      <vt:lpstr>Faza konsenzusa (consensus)</vt:lpstr>
      <vt:lpstr>Rezultati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Matea Pejčinović</dc:creator>
  <cp:lastModifiedBy>Matea Pejčinović</cp:lastModifiedBy>
  <cp:revision>13</cp:revision>
  <dcterms:created xsi:type="dcterms:W3CDTF">2016-01-14T16:45:28Z</dcterms:created>
  <dcterms:modified xsi:type="dcterms:W3CDTF">2016-01-14T18:25:10Z</dcterms:modified>
</cp:coreProperties>
</file>