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Merriweather-bold.fntdata"/><Relationship Id="rId10" Type="http://schemas.openxmlformats.org/officeDocument/2006/relationships/slide" Target="slides/slide6.xml"/><Relationship Id="rId21" Type="http://schemas.openxmlformats.org/officeDocument/2006/relationships/font" Target="fonts/Merriweather-regular.fntdata"/><Relationship Id="rId13" Type="http://schemas.openxmlformats.org/officeDocument/2006/relationships/slide" Target="slides/slide9.xml"/><Relationship Id="rId24" Type="http://schemas.openxmlformats.org/officeDocument/2006/relationships/font" Target="fonts/Merriweather-boldItalic.fntdata"/><Relationship Id="rId12" Type="http://schemas.openxmlformats.org/officeDocument/2006/relationships/slide" Target="slides/slide8.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229875" y="785150"/>
            <a:ext cx="6972900" cy="1457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3000"/>
          </a:p>
          <a:p>
            <a:pPr indent="457200" lvl="0" marL="457200" algn="l">
              <a:spcBef>
                <a:spcPts val="0"/>
              </a:spcBef>
              <a:spcAft>
                <a:spcPts val="0"/>
              </a:spcAft>
              <a:buNone/>
            </a:pPr>
            <a:r>
              <a:rPr lang="es"/>
              <a:t>TP1: Redes Neuronales</a:t>
            </a:r>
            <a:endParaRPr/>
          </a:p>
        </p:txBody>
      </p:sp>
      <p:sp>
        <p:nvSpPr>
          <p:cNvPr id="65" name="Shape 65"/>
          <p:cNvSpPr txBox="1"/>
          <p:nvPr>
            <p:ph idx="1" type="subTitle"/>
          </p:nvPr>
        </p:nvSpPr>
        <p:spPr>
          <a:xfrm>
            <a:off x="5221102" y="3322775"/>
            <a:ext cx="5783400" cy="909000"/>
          </a:xfrm>
          <a:prstGeom prst="rect">
            <a:avLst/>
          </a:prstGeom>
        </p:spPr>
        <p:txBody>
          <a:bodyPr anchorCtr="0" anchor="t" bIns="91425" lIns="91425" spcFirstLastPara="1" rIns="91425" wrap="square" tIns="91425">
            <a:noAutofit/>
          </a:bodyPr>
          <a:lstStyle/>
          <a:p>
            <a:pPr indent="0" lvl="0" marL="0" rtl="0">
              <a:lnSpc>
                <a:spcPct val="126363"/>
              </a:lnSpc>
              <a:spcBef>
                <a:spcPts val="0"/>
              </a:spcBef>
              <a:spcAft>
                <a:spcPts val="0"/>
              </a:spcAft>
              <a:buNone/>
            </a:pPr>
            <a:r>
              <a:rPr lang="es" sz="1800">
                <a:solidFill>
                  <a:srgbClr val="FFFFFF"/>
                </a:solidFill>
                <a:latin typeface="Arial"/>
                <a:ea typeface="Arial"/>
                <a:cs typeface="Arial"/>
                <a:sym typeface="Arial"/>
              </a:rPr>
              <a:t>Marcos Abelenda, 55086</a:t>
            </a:r>
            <a:endParaRPr sz="1800">
              <a:solidFill>
                <a:srgbClr val="FFFFFF"/>
              </a:solidFill>
              <a:latin typeface="Arial"/>
              <a:ea typeface="Arial"/>
              <a:cs typeface="Arial"/>
              <a:sym typeface="Arial"/>
            </a:endParaRPr>
          </a:p>
          <a:p>
            <a:pPr indent="0" lvl="0" marL="0" rtl="0">
              <a:lnSpc>
                <a:spcPct val="117000"/>
              </a:lnSpc>
              <a:spcBef>
                <a:spcPts val="0"/>
              </a:spcBef>
              <a:spcAft>
                <a:spcPts val="0"/>
              </a:spcAft>
              <a:buNone/>
            </a:pPr>
            <a:r>
              <a:rPr lang="es" sz="1800">
                <a:solidFill>
                  <a:srgbClr val="FFFFFF"/>
                </a:solidFill>
                <a:latin typeface="Arial"/>
                <a:ea typeface="Arial"/>
                <a:cs typeface="Arial"/>
                <a:sym typeface="Arial"/>
              </a:rPr>
              <a:t>Santiago Manganaro Bello, 56239</a:t>
            </a:r>
            <a:endParaRPr sz="1800">
              <a:solidFill>
                <a:srgbClr val="FFFFFF"/>
              </a:solidFill>
              <a:latin typeface="Arial"/>
              <a:ea typeface="Arial"/>
              <a:cs typeface="Arial"/>
              <a:sym typeface="Arial"/>
            </a:endParaRPr>
          </a:p>
          <a:p>
            <a:pPr indent="0" lvl="0" marL="0" rtl="0">
              <a:lnSpc>
                <a:spcPct val="117000"/>
              </a:lnSpc>
              <a:spcBef>
                <a:spcPts val="0"/>
              </a:spcBef>
              <a:spcAft>
                <a:spcPts val="0"/>
              </a:spcAft>
              <a:buNone/>
            </a:pPr>
            <a:r>
              <a:rPr lang="es" sz="1800">
                <a:solidFill>
                  <a:srgbClr val="FFFFFF"/>
                </a:solidFill>
                <a:latin typeface="Arial"/>
                <a:ea typeface="Arial"/>
                <a:cs typeface="Arial"/>
                <a:sym typeface="Arial"/>
              </a:rPr>
              <a:t>Matias Perazzo, 55024</a:t>
            </a:r>
            <a:endParaRPr sz="1800">
              <a:solidFill>
                <a:srgbClr val="FFFFFF"/>
              </a:solidFill>
              <a:latin typeface="Arial"/>
              <a:ea typeface="Arial"/>
              <a:cs typeface="Arial"/>
              <a:sym typeface="Arial"/>
            </a:endParaRPr>
          </a:p>
          <a:p>
            <a:pPr indent="0" lvl="0" marL="0" rtl="0">
              <a:lnSpc>
                <a:spcPct val="117000"/>
              </a:lnSpc>
              <a:spcBef>
                <a:spcPts val="0"/>
              </a:spcBef>
              <a:spcAft>
                <a:spcPts val="0"/>
              </a:spcAft>
              <a:buNone/>
            </a:pPr>
            <a:r>
              <a:rPr lang="es" sz="1800">
                <a:solidFill>
                  <a:srgbClr val="FFFFFF"/>
                </a:solidFill>
                <a:latin typeface="Arial"/>
                <a:ea typeface="Arial"/>
                <a:cs typeface="Arial"/>
                <a:sym typeface="Arial"/>
              </a:rPr>
              <a:t>Agustín Ignacio Vázquez, 55354</a:t>
            </a:r>
            <a:endParaRPr>
              <a:solidFill>
                <a:srgbClr val="FFFFFF"/>
              </a:solidFill>
            </a:endParaRPr>
          </a:p>
        </p:txBody>
      </p:sp>
      <p:sp>
        <p:nvSpPr>
          <p:cNvPr id="66" name="Shape 66"/>
          <p:cNvSpPr txBox="1"/>
          <p:nvPr/>
        </p:nvSpPr>
        <p:spPr>
          <a:xfrm>
            <a:off x="254725" y="294300"/>
            <a:ext cx="6789600" cy="6648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s" sz="3000">
                <a:solidFill>
                  <a:schemeClr val="dk1"/>
                </a:solidFill>
                <a:latin typeface="Roboto Slab"/>
                <a:ea typeface="Roboto Slab"/>
                <a:cs typeface="Roboto Slab"/>
                <a:sym typeface="Roboto Slab"/>
              </a:rPr>
              <a:t>Sistemas de Inteligencia Artificial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237175" y="-45700"/>
            <a:ext cx="2477400" cy="825300"/>
          </a:xfrm>
          <a:prstGeom prst="rect">
            <a:avLst/>
          </a:prstGeom>
        </p:spPr>
        <p:txBody>
          <a:bodyPr anchorCtr="0" anchor="t" bIns="91425" lIns="91425" spcFirstLastPara="1" rIns="91425" wrap="square" tIns="91425">
            <a:noAutofit/>
          </a:bodyPr>
          <a:lstStyle/>
          <a:p>
            <a:pPr indent="0" lvl="0" marL="0" rtl="0" algn="just">
              <a:lnSpc>
                <a:spcPct val="117000"/>
              </a:lnSpc>
              <a:spcBef>
                <a:spcPts val="2000"/>
              </a:spcBef>
              <a:spcAft>
                <a:spcPts val="600"/>
              </a:spcAft>
              <a:buNone/>
            </a:pPr>
            <a:r>
              <a:rPr b="1" lang="es" sz="2400">
                <a:solidFill>
                  <a:srgbClr val="FFFFFF"/>
                </a:solidFill>
                <a:latin typeface="Arial"/>
                <a:ea typeface="Arial"/>
                <a:cs typeface="Arial"/>
                <a:sym typeface="Arial"/>
              </a:rPr>
              <a:t>Conclusiones</a:t>
            </a:r>
            <a:endParaRPr sz="2400">
              <a:solidFill>
                <a:srgbClr val="FFFFFF"/>
              </a:solidFill>
            </a:endParaRPr>
          </a:p>
        </p:txBody>
      </p:sp>
      <p:sp>
        <p:nvSpPr>
          <p:cNvPr id="149" name="Shape 149"/>
          <p:cNvSpPr txBox="1"/>
          <p:nvPr/>
        </p:nvSpPr>
        <p:spPr>
          <a:xfrm>
            <a:off x="237175" y="928675"/>
            <a:ext cx="3623400" cy="3093600"/>
          </a:xfrm>
          <a:prstGeom prst="rect">
            <a:avLst/>
          </a:prstGeom>
          <a:solidFill>
            <a:schemeClr val="dk1"/>
          </a:solidFill>
          <a:ln>
            <a:noFill/>
          </a:ln>
        </p:spPr>
        <p:txBody>
          <a:bodyPr anchorCtr="0" anchor="t" bIns="91425" lIns="91425" spcFirstLastPara="1" rIns="91425" wrap="square" tIns="91425">
            <a:noAutofit/>
          </a:bodyPr>
          <a:lstStyle/>
          <a:p>
            <a:pPr indent="-304800" lvl="0" marL="457200" rtl="0">
              <a:spcBef>
                <a:spcPts val="0"/>
              </a:spcBef>
              <a:spcAft>
                <a:spcPts val="0"/>
              </a:spcAft>
              <a:buClr>
                <a:srgbClr val="FFFFFF"/>
              </a:buClr>
              <a:buSzPts val="1200"/>
              <a:buChar char="●"/>
            </a:pPr>
            <a:r>
              <a:rPr lang="es" sz="1200">
                <a:solidFill>
                  <a:srgbClr val="FFFFFF"/>
                </a:solidFill>
              </a:rPr>
              <a:t>No se puede garantizar que la red elegida sea la mejor.</a:t>
            </a:r>
            <a:endParaRPr sz="1200">
              <a:solidFill>
                <a:srgbClr val="FFFFFF"/>
              </a:solidFill>
            </a:endParaRPr>
          </a:p>
          <a:p>
            <a:pPr indent="0" lvl="0" marL="0" rtl="0">
              <a:spcBef>
                <a:spcPts val="0"/>
              </a:spcBef>
              <a:spcAft>
                <a:spcPts val="0"/>
              </a:spcAft>
              <a:buNone/>
            </a:pPr>
            <a:r>
              <a:t/>
            </a:r>
            <a:endParaRPr sz="1200">
              <a:solidFill>
                <a:srgbClr val="FFFFFF"/>
              </a:solidFill>
            </a:endParaRPr>
          </a:p>
          <a:p>
            <a:pPr indent="-304800" lvl="0" marL="457200" rtl="0" algn="just">
              <a:lnSpc>
                <a:spcPct val="115000"/>
              </a:lnSpc>
              <a:spcBef>
                <a:spcPts val="0"/>
              </a:spcBef>
              <a:spcAft>
                <a:spcPts val="0"/>
              </a:spcAft>
              <a:buClr>
                <a:srgbClr val="FFFFFF"/>
              </a:buClr>
              <a:buSzPts val="1200"/>
              <a:buChar char="●"/>
            </a:pPr>
            <a:r>
              <a:rPr lang="es" sz="1200">
                <a:solidFill>
                  <a:srgbClr val="FFFFFF"/>
                </a:solidFill>
              </a:rPr>
              <a:t>La forma en la que un sistema busca la solución (como recorre la superficie) se ve afectada por la semilla en cuestión. No se puede asegurar que una arquitectura es mejor que otra por este mismo motivo.</a:t>
            </a:r>
            <a:endParaRPr sz="1200">
              <a:solidFill>
                <a:srgbClr val="FFFFFF"/>
              </a:solidFill>
            </a:endParaRPr>
          </a:p>
          <a:p>
            <a:pPr indent="0" lvl="0" marL="0" rtl="0" algn="just">
              <a:lnSpc>
                <a:spcPct val="115000"/>
              </a:lnSpc>
              <a:spcBef>
                <a:spcPts val="0"/>
              </a:spcBef>
              <a:spcAft>
                <a:spcPts val="0"/>
              </a:spcAft>
              <a:buNone/>
            </a:pPr>
            <a:r>
              <a:t/>
            </a:r>
            <a:endParaRPr sz="1200">
              <a:solidFill>
                <a:srgbClr val="FFFFFF"/>
              </a:solidFill>
            </a:endParaRPr>
          </a:p>
          <a:p>
            <a:pPr indent="-304800" lvl="0" marL="457200" rtl="0" algn="just">
              <a:lnSpc>
                <a:spcPct val="115000"/>
              </a:lnSpc>
              <a:spcBef>
                <a:spcPts val="0"/>
              </a:spcBef>
              <a:spcAft>
                <a:spcPts val="0"/>
              </a:spcAft>
              <a:buClr>
                <a:srgbClr val="FFFFFF"/>
              </a:buClr>
              <a:buSzPts val="1200"/>
              <a:buChar char="●"/>
            </a:pPr>
            <a:r>
              <a:rPr lang="es" sz="1200">
                <a:solidFill>
                  <a:srgbClr val="FFFFFF"/>
                </a:solidFill>
              </a:rPr>
              <a:t>Tanto eta adaptativo como momentum logran una mayor rapidez de convergencia.</a:t>
            </a:r>
            <a:endParaRPr sz="1200">
              <a:solidFill>
                <a:srgbClr val="FFFFFF"/>
              </a:solidFill>
            </a:endParaRPr>
          </a:p>
          <a:p>
            <a:pPr indent="0" lvl="0" marL="0" rtl="0" algn="just">
              <a:lnSpc>
                <a:spcPct val="115000"/>
              </a:lnSpc>
              <a:spcBef>
                <a:spcPts val="0"/>
              </a:spcBef>
              <a:spcAft>
                <a:spcPts val="0"/>
              </a:spcAft>
              <a:buNone/>
            </a:pPr>
            <a:r>
              <a:t/>
            </a:r>
            <a:endParaRPr sz="1200">
              <a:solidFill>
                <a:srgbClr val="FFFFFF"/>
              </a:solidFill>
            </a:endParaRPr>
          </a:p>
          <a:p>
            <a:pPr indent="-304800" lvl="0" marL="457200" rtl="0" algn="just">
              <a:lnSpc>
                <a:spcPct val="115000"/>
              </a:lnSpc>
              <a:spcBef>
                <a:spcPts val="0"/>
              </a:spcBef>
              <a:spcAft>
                <a:spcPts val="0"/>
              </a:spcAft>
              <a:buClr>
                <a:srgbClr val="FFFFFF"/>
              </a:buClr>
              <a:buSzPts val="1200"/>
              <a:buChar char="●"/>
            </a:pPr>
            <a:r>
              <a:rPr lang="es" sz="1200">
                <a:solidFill>
                  <a:srgbClr val="FFFFFF"/>
                </a:solidFill>
              </a:rPr>
              <a:t>Para nuestro problema la tangente hiperbólica es mejor que la exponencial.</a:t>
            </a:r>
            <a:endParaRPr sz="1200">
              <a:solidFill>
                <a:srgbClr val="FFFFFF"/>
              </a:solidFill>
            </a:endParaRPr>
          </a:p>
        </p:txBody>
      </p:sp>
      <p:sp>
        <p:nvSpPr>
          <p:cNvPr id="150" name="Shape 150"/>
          <p:cNvSpPr txBox="1"/>
          <p:nvPr/>
        </p:nvSpPr>
        <p:spPr>
          <a:xfrm>
            <a:off x="4728650" y="437925"/>
            <a:ext cx="3623400" cy="38949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Char char="●"/>
            </a:pPr>
            <a:r>
              <a:rPr lang="es" sz="1200"/>
              <a:t>El shuffle demostró influir positivamente en la convergencia en largo plazo en una mayor medida que en la de corto plazo.</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es" sz="1200"/>
              <a:t>Si bien un sistema puede aprender mejor que otro, esto no implica que el mismo tenga una mayor capacidad de generalización.</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es" sz="1200"/>
              <a:t>El tamaño de los patrones de entrada para el entrenamiento incide directamente con la capacidad de generalización de la red.</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es" sz="1200"/>
              <a:t>A la hora de elegir una red, el </a:t>
            </a:r>
            <a:r>
              <a:rPr i="1" lang="es" sz="1200"/>
              <a:t>trade-off</a:t>
            </a:r>
            <a:r>
              <a:rPr lang="es" sz="1200"/>
              <a:t> siempre va a existir; es trabajo del diseñador poder determinar cuales son los requisitos y en qué orden de prioridad se encuentran para poder determinar el mejor resultado.</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237175" y="-45700"/>
            <a:ext cx="2477400" cy="825300"/>
          </a:xfrm>
          <a:prstGeom prst="rect">
            <a:avLst/>
          </a:prstGeom>
        </p:spPr>
        <p:txBody>
          <a:bodyPr anchorCtr="0" anchor="t" bIns="91425" lIns="91425" spcFirstLastPara="1" rIns="91425" wrap="square" tIns="91425">
            <a:noAutofit/>
          </a:bodyPr>
          <a:lstStyle/>
          <a:p>
            <a:pPr indent="0" lvl="0" marL="0" rtl="0" algn="just">
              <a:lnSpc>
                <a:spcPct val="117000"/>
              </a:lnSpc>
              <a:spcBef>
                <a:spcPts val="2000"/>
              </a:spcBef>
              <a:spcAft>
                <a:spcPts val="600"/>
              </a:spcAft>
              <a:buNone/>
            </a:pPr>
            <a:r>
              <a:rPr b="1" lang="es" sz="2400">
                <a:solidFill>
                  <a:srgbClr val="FFFFFF"/>
                </a:solidFill>
                <a:latin typeface="Arial"/>
                <a:ea typeface="Arial"/>
                <a:cs typeface="Arial"/>
                <a:sym typeface="Arial"/>
              </a:rPr>
              <a:t>Introducción</a:t>
            </a:r>
            <a:endParaRPr sz="2400">
              <a:solidFill>
                <a:srgbClr val="FFFFFF"/>
              </a:solidFill>
            </a:endParaRPr>
          </a:p>
        </p:txBody>
      </p:sp>
      <p:sp>
        <p:nvSpPr>
          <p:cNvPr id="72" name="Shape 72"/>
          <p:cNvSpPr txBox="1"/>
          <p:nvPr/>
        </p:nvSpPr>
        <p:spPr>
          <a:xfrm>
            <a:off x="308675" y="748475"/>
            <a:ext cx="3704400" cy="3764400"/>
          </a:xfrm>
          <a:prstGeom prst="rect">
            <a:avLst/>
          </a:prstGeom>
          <a:solidFill>
            <a:schemeClr val="dk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FFFFFF"/>
                </a:solidFill>
              </a:rPr>
              <a:t>Dos etapas: aprendizaje y testeo. Set de datos dividido.</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lgn="just">
              <a:spcBef>
                <a:spcPts val="0"/>
              </a:spcBef>
              <a:spcAft>
                <a:spcPts val="0"/>
              </a:spcAft>
              <a:buNone/>
            </a:pPr>
            <a:r>
              <a:rPr lang="es">
                <a:solidFill>
                  <a:srgbClr val="FFFFFF"/>
                </a:solidFill>
              </a:rPr>
              <a:t>Se tomaron distintas métricas de las arquitecturas propuestas:</a:t>
            </a:r>
            <a:endParaRPr>
              <a:solidFill>
                <a:srgbClr val="FFFFFF"/>
              </a:solidFill>
            </a:endParaRPr>
          </a:p>
          <a:p>
            <a:pPr indent="-317500" lvl="0" marL="914400" rtl="0" algn="just">
              <a:spcBef>
                <a:spcPts val="0"/>
              </a:spcBef>
              <a:spcAft>
                <a:spcPts val="0"/>
              </a:spcAft>
              <a:buClr>
                <a:srgbClr val="FFFFFF"/>
              </a:buClr>
              <a:buSzPts val="1400"/>
              <a:buChar char="●"/>
            </a:pPr>
            <a:r>
              <a:rPr lang="es">
                <a:solidFill>
                  <a:srgbClr val="FFFFFF"/>
                </a:solidFill>
              </a:rPr>
              <a:t>Errores cuadráticos medios de aprendizaje y de testeo.</a:t>
            </a:r>
            <a:endParaRPr>
              <a:solidFill>
                <a:srgbClr val="FFFFFF"/>
              </a:solidFill>
            </a:endParaRPr>
          </a:p>
          <a:p>
            <a:pPr indent="-317500" lvl="0" marL="914400" rtl="0" algn="just">
              <a:spcBef>
                <a:spcPts val="0"/>
              </a:spcBef>
              <a:spcAft>
                <a:spcPts val="0"/>
              </a:spcAft>
              <a:buClr>
                <a:srgbClr val="FFFFFF"/>
              </a:buClr>
              <a:buSzPts val="1400"/>
              <a:buChar char="●"/>
            </a:pPr>
            <a:r>
              <a:rPr lang="es">
                <a:solidFill>
                  <a:srgbClr val="FFFFFF"/>
                </a:solidFill>
              </a:rPr>
              <a:t>Cantidad de aciertos de la red.</a:t>
            </a:r>
            <a:endParaRPr>
              <a:solidFill>
                <a:srgbClr val="FFFFFF"/>
              </a:solidFill>
            </a:endParaRPr>
          </a:p>
          <a:p>
            <a:pPr indent="-317500" lvl="0" marL="914400" rtl="0" algn="just">
              <a:spcBef>
                <a:spcPts val="0"/>
              </a:spcBef>
              <a:spcAft>
                <a:spcPts val="0"/>
              </a:spcAft>
              <a:buClr>
                <a:srgbClr val="FFFFFF"/>
              </a:buClr>
              <a:buSzPts val="1400"/>
              <a:buChar char="●"/>
            </a:pPr>
            <a:r>
              <a:rPr lang="es">
                <a:solidFill>
                  <a:srgbClr val="FFFFFF"/>
                </a:solidFill>
              </a:rPr>
              <a:t>Rapidez de convergencia.</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s">
                <a:solidFill>
                  <a:srgbClr val="FFFFFF"/>
                </a:solidFill>
              </a:rPr>
              <a:t>Técnicas de mejoras para las redes posibles.</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s">
                <a:solidFill>
                  <a:srgbClr val="FFFFFF"/>
                </a:solidFill>
              </a:rPr>
              <a:t>Verificación empírica de las mejoras</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s">
                <a:solidFill>
                  <a:srgbClr val="FFFFFF"/>
                </a:solidFill>
              </a:rPr>
              <a:t>Back propagation incremental.</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pic>
        <p:nvPicPr>
          <p:cNvPr id="73" name="Shape 73"/>
          <p:cNvPicPr preferRelativeResize="0"/>
          <p:nvPr/>
        </p:nvPicPr>
        <p:blipFill>
          <a:blip r:embed="rId3">
            <a:alphaModFix/>
          </a:blip>
          <a:stretch>
            <a:fillRect/>
          </a:stretch>
        </p:blipFill>
        <p:spPr>
          <a:xfrm>
            <a:off x="4972850" y="220499"/>
            <a:ext cx="3519800" cy="2171675"/>
          </a:xfrm>
          <a:prstGeom prst="rect">
            <a:avLst/>
          </a:prstGeom>
          <a:noFill/>
          <a:ln cap="rnd" cmpd="sng" w="9525">
            <a:solidFill>
              <a:srgbClr val="000000"/>
            </a:solidFill>
            <a:prstDash val="solid"/>
            <a:round/>
            <a:headEnd len="sm" w="sm" type="none"/>
            <a:tailEnd len="sm" w="sm" type="none"/>
          </a:ln>
          <a:effectLst>
            <a:outerShdw blurRad="185738" rotWithShape="0" algn="bl" dir="1080000" dist="123825">
              <a:srgbClr val="000000">
                <a:alpha val="50000"/>
              </a:srgbClr>
            </a:outerShdw>
          </a:effectLst>
        </p:spPr>
      </p:pic>
      <p:pic>
        <p:nvPicPr>
          <p:cNvPr id="74" name="Shape 74"/>
          <p:cNvPicPr preferRelativeResize="0"/>
          <p:nvPr/>
        </p:nvPicPr>
        <p:blipFill>
          <a:blip r:embed="rId4">
            <a:alphaModFix/>
          </a:blip>
          <a:stretch>
            <a:fillRect/>
          </a:stretch>
        </p:blipFill>
        <p:spPr>
          <a:xfrm>
            <a:off x="4972850" y="2821525"/>
            <a:ext cx="3519800" cy="1952150"/>
          </a:xfrm>
          <a:prstGeom prst="rect">
            <a:avLst/>
          </a:prstGeom>
          <a:noFill/>
          <a:ln cap="rnd" cmpd="sng" w="9525">
            <a:solidFill>
              <a:srgbClr val="000000"/>
            </a:solidFill>
            <a:prstDash val="solid"/>
            <a:round/>
            <a:headEnd len="sm" w="sm" type="none"/>
            <a:tailEnd len="sm" w="sm" type="none"/>
          </a:ln>
          <a:effectLst>
            <a:outerShdw blurRad="171450" rotWithShape="0" algn="bl" dir="960000" dist="11430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12325" y="47475"/>
            <a:ext cx="3757200" cy="4155000"/>
          </a:xfrm>
          <a:prstGeom prst="rect">
            <a:avLst/>
          </a:prstGeom>
          <a:solidFill>
            <a:schemeClr val="dk1"/>
          </a:solidFill>
        </p:spPr>
        <p:txBody>
          <a:bodyPr anchorCtr="0" anchor="t" bIns="91425" lIns="91425" spcFirstLastPara="1" rIns="91425" wrap="square" tIns="91425">
            <a:noAutofit/>
          </a:bodyPr>
          <a:lstStyle/>
          <a:p>
            <a:pPr indent="0" lvl="0" marL="0" rtl="0" algn="just">
              <a:lnSpc>
                <a:spcPct val="117000"/>
              </a:lnSpc>
              <a:spcBef>
                <a:spcPts val="2000"/>
              </a:spcBef>
              <a:spcAft>
                <a:spcPts val="0"/>
              </a:spcAft>
              <a:buNone/>
            </a:pPr>
            <a:r>
              <a:rPr b="1" lang="es" sz="2400">
                <a:solidFill>
                  <a:srgbClr val="FFFFFF"/>
                </a:solidFill>
                <a:latin typeface="Arial"/>
                <a:ea typeface="Arial"/>
                <a:cs typeface="Arial"/>
                <a:sym typeface="Arial"/>
              </a:rPr>
              <a:t>Arquitectura elegida </a:t>
            </a:r>
            <a:endParaRPr b="1" sz="2400">
              <a:solidFill>
                <a:srgbClr val="FFFFFF"/>
              </a:solidFill>
              <a:latin typeface="Arial"/>
              <a:ea typeface="Arial"/>
              <a:cs typeface="Arial"/>
              <a:sym typeface="Arial"/>
            </a:endParaRPr>
          </a:p>
          <a:p>
            <a:pPr indent="-317500" lvl="0" marL="457200" rtl="0">
              <a:spcBef>
                <a:spcPts val="600"/>
              </a:spcBef>
              <a:spcAft>
                <a:spcPts val="0"/>
              </a:spcAft>
              <a:buClr>
                <a:srgbClr val="FFFFFF"/>
              </a:buClr>
              <a:buSzPts val="1400"/>
              <a:buFont typeface="Arial"/>
              <a:buChar char="●"/>
            </a:pPr>
            <a:r>
              <a:rPr lang="es" sz="1400">
                <a:solidFill>
                  <a:srgbClr val="FFFFFF"/>
                </a:solidFill>
                <a:latin typeface="Arial"/>
                <a:ea typeface="Arial"/>
                <a:cs typeface="Arial"/>
                <a:sym typeface="Arial"/>
              </a:rPr>
              <a:t>Tiempo</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Precisión</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Generalidad</a:t>
            </a:r>
            <a:endParaRPr sz="1400">
              <a:solidFill>
                <a:srgbClr val="FFFFFF"/>
              </a:solidFill>
              <a:latin typeface="Arial"/>
              <a:ea typeface="Arial"/>
              <a:cs typeface="Arial"/>
              <a:sym typeface="Arial"/>
            </a:endParaRPr>
          </a:p>
          <a:p>
            <a:pPr indent="0" lvl="0" marL="0" rtl="0">
              <a:spcBef>
                <a:spcPts val="0"/>
              </a:spcBef>
              <a:spcAft>
                <a:spcPts val="0"/>
              </a:spcAft>
              <a:buNone/>
            </a:pPr>
            <a:r>
              <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Menor error cuadrático medio al finalizar 3000 épocas. </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Capacidad de generalización por sobre la de aprendizaje.</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Para una semilla determinada, no para la mayor cantidad de semillas. </a:t>
            </a:r>
            <a:endParaRPr sz="1400">
              <a:solidFill>
                <a:srgbClr val="FFFFFF"/>
              </a:solidFill>
              <a:latin typeface="Arial"/>
              <a:ea typeface="Arial"/>
              <a:cs typeface="Arial"/>
              <a:sym typeface="Arial"/>
            </a:endParaRPr>
          </a:p>
          <a:p>
            <a:pPr indent="0" lvl="0" marL="0" rtl="0">
              <a:spcBef>
                <a:spcPts val="0"/>
              </a:spcBef>
              <a:spcAft>
                <a:spcPts val="0"/>
              </a:spcAft>
              <a:buNone/>
            </a:pPr>
            <a:r>
              <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Cantidad de entradas: 2</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Cantidad de neuronas primer capa: 15</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Cantidad de neuronas segunda capa: 10</a:t>
            </a:r>
            <a:endParaRPr sz="1400">
              <a:solidFill>
                <a:srgbClr val="FFFFFF"/>
              </a:solidFill>
              <a:latin typeface="Arial"/>
              <a:ea typeface="Arial"/>
              <a:cs typeface="Arial"/>
              <a:sym typeface="Arial"/>
            </a:endParaRPr>
          </a:p>
          <a:p>
            <a:pPr indent="0" lvl="0" marL="0" rtl="0">
              <a:spcBef>
                <a:spcPts val="0"/>
              </a:spcBef>
              <a:spcAft>
                <a:spcPts val="0"/>
              </a:spcAft>
              <a:buNone/>
            </a:pPr>
            <a:r>
              <a:rPr lang="es" sz="1400">
                <a:solidFill>
                  <a:srgbClr val="FFFFFF"/>
                </a:solidFill>
                <a:latin typeface="Arial"/>
                <a:ea typeface="Arial"/>
                <a:cs typeface="Arial"/>
                <a:sym typeface="Arial"/>
              </a:rPr>
              <a:t>Cantidad de salidas: 1</a:t>
            </a:r>
            <a:endParaRPr sz="1400">
              <a:solidFill>
                <a:srgbClr val="FFFFFF"/>
              </a:solidFill>
              <a:latin typeface="Arial"/>
              <a:ea typeface="Arial"/>
              <a:cs typeface="Arial"/>
              <a:sym typeface="Arial"/>
            </a:endParaRPr>
          </a:p>
          <a:p>
            <a:pPr indent="0" lvl="0" marL="0" rtl="0">
              <a:spcBef>
                <a:spcPts val="0"/>
              </a:spcBef>
              <a:spcAft>
                <a:spcPts val="0"/>
              </a:spcAft>
              <a:buNone/>
            </a:pPr>
            <a:r>
              <a:t/>
            </a:r>
            <a:endParaRPr sz="1400">
              <a:solidFill>
                <a:srgbClr val="FFFFFF"/>
              </a:solidFill>
              <a:latin typeface="Arial"/>
              <a:ea typeface="Arial"/>
              <a:cs typeface="Arial"/>
              <a:sym typeface="Arial"/>
            </a:endParaRPr>
          </a:p>
          <a:p>
            <a:pPr indent="0" lvl="0" marL="0" rtl="0" algn="just">
              <a:lnSpc>
                <a:spcPct val="117000"/>
              </a:lnSpc>
              <a:spcBef>
                <a:spcPts val="2000"/>
              </a:spcBef>
              <a:spcAft>
                <a:spcPts val="0"/>
              </a:spcAft>
              <a:buNone/>
            </a:pPr>
            <a:r>
              <a:t/>
            </a:r>
            <a:endParaRPr b="1" sz="2400">
              <a:solidFill>
                <a:srgbClr val="FFFFFF"/>
              </a:solidFill>
              <a:latin typeface="Arial"/>
              <a:ea typeface="Arial"/>
              <a:cs typeface="Arial"/>
              <a:sym typeface="Arial"/>
            </a:endParaRPr>
          </a:p>
          <a:p>
            <a:pPr indent="0" lvl="0" marL="0" rtl="0" algn="just">
              <a:lnSpc>
                <a:spcPct val="117000"/>
              </a:lnSpc>
              <a:spcBef>
                <a:spcPts val="2000"/>
              </a:spcBef>
              <a:spcAft>
                <a:spcPts val="600"/>
              </a:spcAft>
              <a:buNone/>
            </a:pPr>
            <a:r>
              <a:t/>
            </a:r>
            <a:endParaRPr b="1" sz="2400">
              <a:solidFill>
                <a:srgbClr val="FFFFFF"/>
              </a:solidFill>
              <a:latin typeface="Arial"/>
              <a:ea typeface="Arial"/>
              <a:cs typeface="Arial"/>
              <a:sym typeface="Arial"/>
            </a:endParaRPr>
          </a:p>
        </p:txBody>
      </p:sp>
      <p:pic>
        <p:nvPicPr>
          <p:cNvPr id="80" name="Shape 80"/>
          <p:cNvPicPr preferRelativeResize="0"/>
          <p:nvPr/>
        </p:nvPicPr>
        <p:blipFill>
          <a:blip r:embed="rId3">
            <a:alphaModFix/>
          </a:blip>
          <a:stretch>
            <a:fillRect/>
          </a:stretch>
        </p:blipFill>
        <p:spPr>
          <a:xfrm>
            <a:off x="5147875" y="226775"/>
            <a:ext cx="3256951" cy="2033325"/>
          </a:xfrm>
          <a:prstGeom prst="rect">
            <a:avLst/>
          </a:prstGeom>
          <a:noFill/>
          <a:ln cap="rnd" cmpd="sng" w="9525">
            <a:solidFill>
              <a:srgbClr val="000000"/>
            </a:solidFill>
            <a:prstDash val="solid"/>
            <a:round/>
            <a:headEnd len="sm" w="sm" type="none"/>
            <a:tailEnd len="sm" w="sm" type="none"/>
          </a:ln>
          <a:effectLst>
            <a:outerShdw blurRad="185738" rotWithShape="0" algn="bl" dir="1080000" dist="123825">
              <a:srgbClr val="000000">
                <a:alpha val="50000"/>
              </a:srgbClr>
            </a:outerShdw>
          </a:effectLst>
        </p:spPr>
      </p:pic>
      <p:pic>
        <p:nvPicPr>
          <p:cNvPr id="81" name="Shape 81"/>
          <p:cNvPicPr preferRelativeResize="0"/>
          <p:nvPr/>
        </p:nvPicPr>
        <p:blipFill>
          <a:blip r:embed="rId4">
            <a:alphaModFix/>
          </a:blip>
          <a:stretch>
            <a:fillRect/>
          </a:stretch>
        </p:blipFill>
        <p:spPr>
          <a:xfrm>
            <a:off x="5327075" y="2951025"/>
            <a:ext cx="2971925" cy="2090075"/>
          </a:xfrm>
          <a:prstGeom prst="rect">
            <a:avLst/>
          </a:prstGeom>
          <a:noFill/>
          <a:ln cap="rnd" cmpd="sng" w="9525">
            <a:solidFill>
              <a:srgbClr val="000000"/>
            </a:solidFill>
            <a:prstDash val="solid"/>
            <a:round/>
            <a:headEnd len="sm" w="sm" type="none"/>
            <a:tailEnd len="sm" w="sm" type="none"/>
          </a:ln>
          <a:effectLst>
            <a:outerShdw blurRad="171450" rotWithShape="0" algn="bl" dir="1620000" dist="123825">
              <a:srgbClr val="000000">
                <a:alpha val="50000"/>
              </a:srgbClr>
            </a:outerShdw>
          </a:effectLst>
        </p:spPr>
      </p:pic>
      <p:sp>
        <p:nvSpPr>
          <p:cNvPr id="82" name="Shape 82"/>
          <p:cNvSpPr txBox="1"/>
          <p:nvPr/>
        </p:nvSpPr>
        <p:spPr>
          <a:xfrm>
            <a:off x="4495138" y="1699175"/>
            <a:ext cx="4562400" cy="1888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i="1" sz="1200"/>
          </a:p>
          <a:p>
            <a:pPr indent="0" lvl="0" marL="0" rtl="0" algn="just">
              <a:lnSpc>
                <a:spcPct val="115000"/>
              </a:lnSpc>
              <a:spcBef>
                <a:spcPts val="0"/>
              </a:spcBef>
              <a:spcAft>
                <a:spcPts val="0"/>
              </a:spcAft>
              <a:buNone/>
            </a:pPr>
            <a:r>
              <a:rPr lang="es" sz="1200" u="sng"/>
              <a:t>Nota:</a:t>
            </a:r>
            <a:r>
              <a:rPr lang="es" sz="1200"/>
              <a:t> los puntos rojos representan la solución exacta y los azules la aproximada (la salida de nuestra 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237150" y="170775"/>
            <a:ext cx="3912300" cy="4454100"/>
          </a:xfrm>
          <a:prstGeom prst="rect">
            <a:avLst/>
          </a:prstGeom>
          <a:solidFill>
            <a:schemeClr val="dk1"/>
          </a:solidFill>
        </p:spPr>
        <p:txBody>
          <a:bodyPr anchorCtr="0" anchor="t" bIns="91425" lIns="91425" spcFirstLastPara="1" rIns="91425" wrap="square" tIns="91425">
            <a:noAutofit/>
          </a:bodyPr>
          <a:lstStyle/>
          <a:p>
            <a:pPr indent="0" lvl="0" marL="0" rtl="0" algn="just">
              <a:lnSpc>
                <a:spcPct val="117000"/>
              </a:lnSpc>
              <a:spcBef>
                <a:spcPts val="2000"/>
              </a:spcBef>
              <a:spcAft>
                <a:spcPts val="0"/>
              </a:spcAft>
              <a:buNone/>
            </a:pPr>
            <a:r>
              <a:rPr b="1" lang="es" sz="2400">
                <a:latin typeface="Arial"/>
                <a:ea typeface="Arial"/>
                <a:cs typeface="Arial"/>
                <a:sym typeface="Arial"/>
              </a:rPr>
              <a:t>Arquitectura elegida</a:t>
            </a:r>
            <a:endParaRPr b="1" sz="2400">
              <a:latin typeface="Arial"/>
              <a:ea typeface="Arial"/>
              <a:cs typeface="Arial"/>
              <a:sym typeface="Arial"/>
            </a:endParaRPr>
          </a:p>
          <a:p>
            <a:pPr indent="-317500" lvl="0" marL="457200" rtl="0" algn="just">
              <a:lnSpc>
                <a:spcPct val="115000"/>
              </a:lnSpc>
              <a:spcBef>
                <a:spcPts val="600"/>
              </a:spcBef>
              <a:spcAft>
                <a:spcPts val="0"/>
              </a:spcAft>
              <a:buClr>
                <a:srgbClr val="FFFFFF"/>
              </a:buClr>
              <a:buSzPts val="1400"/>
              <a:buFont typeface="Arial"/>
              <a:buChar char="●"/>
            </a:pPr>
            <a:r>
              <a:rPr lang="es" sz="1400">
                <a:solidFill>
                  <a:srgbClr val="FFFFFF"/>
                </a:solidFill>
                <a:latin typeface="Arial"/>
                <a:ea typeface="Arial"/>
                <a:cs typeface="Arial"/>
                <a:sym typeface="Arial"/>
              </a:rPr>
              <a:t>1,14E-04 de error cuadrático medio de entrenamiento.</a:t>
            </a:r>
            <a:endParaRPr sz="1400">
              <a:solidFill>
                <a:srgbClr val="FFFFFF"/>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1,19E-04 de error cuadrático medio de testeo.</a:t>
            </a:r>
            <a:endParaRPr sz="1400">
              <a:solidFill>
                <a:srgbClr val="FFFFFF"/>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88% de aciertos en el aprendizaje.</a:t>
            </a:r>
            <a:endParaRPr sz="1400">
              <a:solidFill>
                <a:srgbClr val="FFFFFF"/>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86,52% de aciertos para la generalización.</a:t>
            </a:r>
            <a:endParaRPr sz="1400">
              <a:solidFill>
                <a:srgbClr val="FFFFFF"/>
              </a:solidFill>
              <a:latin typeface="Arial"/>
              <a:ea typeface="Arial"/>
              <a:cs typeface="Arial"/>
              <a:sym typeface="Arial"/>
            </a:endParaRPr>
          </a:p>
          <a:p>
            <a:pPr indent="0" lvl="0" marL="0" rtl="0" algn="just">
              <a:lnSpc>
                <a:spcPct val="115000"/>
              </a:lnSpc>
              <a:spcBef>
                <a:spcPts val="0"/>
              </a:spcBef>
              <a:spcAft>
                <a:spcPts val="0"/>
              </a:spcAft>
              <a:buNone/>
            </a:pPr>
            <a:r>
              <a:rPr lang="es"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286,196 segundos en hacer 3000 épocas y llegar a estos valores. </a:t>
            </a:r>
            <a:endParaRPr sz="1400">
              <a:solidFill>
                <a:srgbClr val="FFFFFF"/>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s" sz="1400">
                <a:solidFill>
                  <a:srgbClr val="FFFFFF"/>
                </a:solidFill>
                <a:latin typeface="Arial"/>
                <a:ea typeface="Arial"/>
                <a:cs typeface="Arial"/>
                <a:sym typeface="Arial"/>
              </a:rPr>
              <a:t>El epsilon para los aciertos es de 2E-02.</a:t>
            </a:r>
            <a:endParaRPr sz="1400">
              <a:solidFill>
                <a:srgbClr val="FFFFFF"/>
              </a:solidFill>
              <a:latin typeface="Arial"/>
              <a:ea typeface="Arial"/>
              <a:cs typeface="Arial"/>
              <a:sym typeface="Arial"/>
            </a:endParaRPr>
          </a:p>
          <a:p>
            <a:pPr indent="0" lvl="0" marL="0" rtl="0" algn="just">
              <a:lnSpc>
                <a:spcPct val="117000"/>
              </a:lnSpc>
              <a:spcBef>
                <a:spcPts val="2000"/>
              </a:spcBef>
              <a:spcAft>
                <a:spcPts val="600"/>
              </a:spcAft>
              <a:buNone/>
            </a:pPr>
            <a:r>
              <a:t/>
            </a:r>
            <a:endParaRPr b="1" sz="2400">
              <a:latin typeface="Arial"/>
              <a:ea typeface="Arial"/>
              <a:cs typeface="Arial"/>
              <a:sym typeface="Arial"/>
            </a:endParaRPr>
          </a:p>
        </p:txBody>
      </p:sp>
      <p:pic>
        <p:nvPicPr>
          <p:cNvPr id="88" name="Shape 88"/>
          <p:cNvPicPr preferRelativeResize="0"/>
          <p:nvPr/>
        </p:nvPicPr>
        <p:blipFill>
          <a:blip r:embed="rId3">
            <a:alphaModFix/>
          </a:blip>
          <a:stretch>
            <a:fillRect/>
          </a:stretch>
        </p:blipFill>
        <p:spPr>
          <a:xfrm>
            <a:off x="4482100" y="1723225"/>
            <a:ext cx="4366800" cy="2234350"/>
          </a:xfrm>
          <a:prstGeom prst="rect">
            <a:avLst/>
          </a:prstGeom>
          <a:noFill/>
          <a:ln cap="rnd" cmpd="sng" w="9525">
            <a:solidFill>
              <a:srgbClr val="000000"/>
            </a:solidFill>
            <a:prstDash val="solid"/>
            <a:round/>
            <a:headEnd len="sm" w="sm" type="none"/>
            <a:tailEnd len="sm" w="sm" type="none"/>
          </a:ln>
          <a:effectLst>
            <a:outerShdw blurRad="171450" rotWithShape="0" algn="bl" dir="1140000" dist="123825">
              <a:srgbClr val="000000">
                <a:alpha val="50000"/>
              </a:srgbClr>
            </a:outerShdw>
          </a:effectLst>
        </p:spPr>
      </p:pic>
      <p:sp>
        <p:nvSpPr>
          <p:cNvPr id="89" name="Shape 89"/>
          <p:cNvSpPr txBox="1"/>
          <p:nvPr/>
        </p:nvSpPr>
        <p:spPr>
          <a:xfrm>
            <a:off x="4482100" y="-161600"/>
            <a:ext cx="4096500" cy="2354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i="1" sz="1200"/>
          </a:p>
          <a:p>
            <a:pPr indent="0" lvl="0" marL="0" rtl="0" algn="just">
              <a:lnSpc>
                <a:spcPct val="115000"/>
              </a:lnSpc>
              <a:spcBef>
                <a:spcPts val="0"/>
              </a:spcBef>
              <a:spcAft>
                <a:spcPts val="0"/>
              </a:spcAft>
              <a:buNone/>
            </a:pPr>
            <a:r>
              <a:rPr lang="es" sz="1200" u="sng"/>
              <a:t>Nota:</a:t>
            </a:r>
            <a:r>
              <a:rPr lang="es" sz="1200"/>
              <a:t> los puntos rojos representan la solución exacta y los azules la aproximada (la salida de nuestra red).</a:t>
            </a:r>
            <a:r>
              <a:rPr lang="es" sz="1200"/>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4294967295" type="body"/>
          </p:nvPr>
        </p:nvSpPr>
        <p:spPr>
          <a:xfrm>
            <a:off x="130875" y="85250"/>
            <a:ext cx="2065500" cy="296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400">
                <a:solidFill>
                  <a:srgbClr val="000000"/>
                </a:solidFill>
                <a:latin typeface="Arial"/>
                <a:ea typeface="Arial"/>
                <a:cs typeface="Arial"/>
                <a:sym typeface="Arial"/>
              </a:rPr>
              <a:t>W1</a:t>
            </a:r>
            <a:endParaRPr b="1" sz="14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-0.1305 1.4477 -0.7623</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0.6912 0.2742 0.3718</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-0.8544 0.1365 0.9206</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0.0562 -0.5950 0.3419</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-0.2874 -0.6941 0.6423</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-0.5789 1.0295 -0.0594</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-0.0273 0.7182 0.2675</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-0.0608 -0.8459 1.2523</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0.6214 1.0738 -0.4536</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0.6289 0.7455 0.5846</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-0.2016 0.9440 0.2984</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0.3689 -0.5325 0.5092</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-0.0669 -0.4387 0.4126</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0.7724 0.1557 0.7883</a:t>
            </a:r>
            <a:endParaRPr sz="1000">
              <a:solidFill>
                <a:srgbClr val="000000"/>
              </a:solidFill>
              <a:latin typeface="Arial"/>
              <a:ea typeface="Arial"/>
              <a:cs typeface="Arial"/>
              <a:sym typeface="Arial"/>
            </a:endParaRPr>
          </a:p>
          <a:p>
            <a:pPr indent="0" lvl="0" marL="0" rtl="0" algn="ctr">
              <a:spcBef>
                <a:spcPts val="0"/>
              </a:spcBef>
              <a:spcAft>
                <a:spcPts val="0"/>
              </a:spcAft>
              <a:buNone/>
            </a:pPr>
            <a:r>
              <a:rPr lang="es" sz="1000">
                <a:solidFill>
                  <a:srgbClr val="000000"/>
                </a:solidFill>
                <a:latin typeface="Arial"/>
                <a:ea typeface="Arial"/>
                <a:cs typeface="Arial"/>
                <a:sym typeface="Arial"/>
              </a:rPr>
              <a:t>-0.7863 0.9386 -1.0703 </a:t>
            </a:r>
            <a:endParaRPr sz="1000">
              <a:solidFill>
                <a:srgbClr val="000000"/>
              </a:solidFill>
              <a:latin typeface="Arial"/>
              <a:ea typeface="Arial"/>
              <a:cs typeface="Arial"/>
              <a:sym typeface="Arial"/>
            </a:endParaRPr>
          </a:p>
          <a:p>
            <a:pPr indent="0" lvl="0" marL="0" rtl="0">
              <a:spcBef>
                <a:spcPts val="0"/>
              </a:spcBef>
              <a:spcAft>
                <a:spcPts val="1600"/>
              </a:spcAft>
              <a:buNone/>
            </a:pPr>
            <a:r>
              <a:t/>
            </a:r>
            <a:endParaRPr sz="1200"/>
          </a:p>
        </p:txBody>
      </p:sp>
      <p:sp>
        <p:nvSpPr>
          <p:cNvPr id="95" name="Shape 95"/>
          <p:cNvSpPr txBox="1"/>
          <p:nvPr/>
        </p:nvSpPr>
        <p:spPr>
          <a:xfrm>
            <a:off x="2457350" y="85250"/>
            <a:ext cx="4743600" cy="501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highlight>
                  <a:srgbClr val="FFFFFF"/>
                </a:highlight>
              </a:rPr>
              <a:t>W2</a:t>
            </a:r>
            <a:endParaRPr b="1" sz="1200">
              <a:highlight>
                <a:srgbClr val="FFFFFF"/>
              </a:highlight>
            </a:endParaRPr>
          </a:p>
          <a:p>
            <a:pPr indent="0" lvl="0" marL="0" rtl="0" algn="ctr">
              <a:spcBef>
                <a:spcPts val="0"/>
              </a:spcBef>
              <a:spcAft>
                <a:spcPts val="0"/>
              </a:spcAft>
              <a:buNone/>
            </a:pPr>
            <a:r>
              <a:rPr lang="es" sz="1000">
                <a:highlight>
                  <a:srgbClr val="FFFFFF"/>
                </a:highlight>
              </a:rPr>
              <a:t>     0.6115    0.1890    0.5389    0.135 2    0.7856    0.1332</a:t>
            </a:r>
            <a:br>
              <a:rPr lang="es" sz="1000">
                <a:highlight>
                  <a:srgbClr val="FFFFFF"/>
                </a:highlight>
              </a:rPr>
            </a:br>
            <a:r>
              <a:rPr lang="es" sz="1000">
                <a:highlight>
                  <a:srgbClr val="FFFFFF"/>
                </a:highlight>
              </a:rPr>
              <a:t>    1.1031    0.6104    0.7922    0.7976    0.4923    0.8819</a:t>
            </a:r>
            <a:br>
              <a:rPr lang="es" sz="1000">
                <a:highlight>
                  <a:srgbClr val="FFFFFF"/>
                </a:highlight>
              </a:rPr>
            </a:br>
            <a:r>
              <a:rPr lang="es" sz="1000">
                <a:highlight>
                  <a:srgbClr val="FFFFFF"/>
                </a:highlight>
              </a:rPr>
              <a:t>    0.3463    0.0070    0.2562    0.1135    1.0432    0.6117</a:t>
            </a:r>
            <a:br>
              <a:rPr lang="es" sz="1000">
                <a:highlight>
                  <a:srgbClr val="FFFFFF"/>
                </a:highlight>
              </a:rPr>
            </a:br>
            <a:r>
              <a:rPr lang="es" sz="1000">
                <a:highlight>
                  <a:srgbClr val="FFFFFF"/>
                </a:highlight>
              </a:rPr>
              <a:t>    0.1069    0.6130    0.7894    0.4447    0.5755   -0.0938</a:t>
            </a:r>
            <a:br>
              <a:rPr lang="es" sz="1000">
                <a:highlight>
                  <a:srgbClr val="FFFFFF"/>
                </a:highlight>
              </a:rPr>
            </a:br>
            <a:r>
              <a:rPr lang="es" sz="1000">
                <a:highlight>
                  <a:srgbClr val="FFFFFF"/>
                </a:highlight>
              </a:rPr>
              <a:t>    0.0115    0.6453    0.5477    0.8325    0.6466    0.6718</a:t>
            </a:r>
            <a:br>
              <a:rPr lang="es" sz="1000">
                <a:highlight>
                  <a:srgbClr val="FFFFFF"/>
                </a:highlight>
              </a:rPr>
            </a:br>
            <a:r>
              <a:rPr lang="es" sz="1000">
                <a:highlight>
                  <a:srgbClr val="FFFFFF"/>
                </a:highlight>
              </a:rPr>
              <a:t>   -0.0147    0.0680    0.8109    0.9970    0.1522    0.4477</a:t>
            </a:r>
            <a:br>
              <a:rPr lang="es" sz="1000">
                <a:highlight>
                  <a:srgbClr val="FFFFFF"/>
                </a:highlight>
              </a:rPr>
            </a:br>
            <a:r>
              <a:rPr lang="es" sz="1000">
                <a:highlight>
                  <a:srgbClr val="FFFFFF"/>
                </a:highlight>
              </a:rPr>
              <a:t>    0.5799    0.4002    0.0099    0.6073    0.9841    0.5662</a:t>
            </a:r>
            <a:br>
              <a:rPr lang="es" sz="1000">
                <a:highlight>
                  <a:srgbClr val="FFFFFF"/>
                </a:highlight>
              </a:rPr>
            </a:br>
            <a:r>
              <a:rPr lang="es" sz="1000">
                <a:highlight>
                  <a:srgbClr val="FFFFFF"/>
                </a:highlight>
              </a:rPr>
              <a:t>   -0.1849    0.5310    0.0447    0.9263    0.5395    1.0542</a:t>
            </a:r>
            <a:br>
              <a:rPr lang="es" sz="1000">
                <a:highlight>
                  <a:srgbClr val="FFFFFF"/>
                </a:highlight>
              </a:rPr>
            </a:br>
            <a:r>
              <a:rPr lang="es" sz="1000">
                <a:highlight>
                  <a:srgbClr val="FFFFFF"/>
                </a:highlight>
              </a:rPr>
              <a:t>    0.1764    0.0746    0.8013    0.3349    0.5661    0.3672</a:t>
            </a:r>
            <a:br>
              <a:rPr lang="es" sz="1000">
                <a:highlight>
                  <a:srgbClr val="FFFFFF"/>
                </a:highlight>
              </a:rPr>
            </a:br>
            <a:r>
              <a:rPr lang="es" sz="1000">
                <a:highlight>
                  <a:srgbClr val="FFFFFF"/>
                </a:highlight>
              </a:rPr>
              <a:t>    0.3928   -0.2420    0.4974    0.2688    0.3732    0.8291</a:t>
            </a:r>
            <a:endParaRPr sz="1000">
              <a:highlight>
                <a:srgbClr val="FFFFFF"/>
              </a:highlight>
            </a:endParaRPr>
          </a:p>
          <a:p>
            <a:pPr indent="0" lvl="0" marL="0" rtl="0" algn="ctr">
              <a:spcBef>
                <a:spcPts val="0"/>
              </a:spcBef>
              <a:spcAft>
                <a:spcPts val="0"/>
              </a:spcAft>
              <a:buNone/>
            </a:pPr>
            <a:r>
              <a:rPr lang="es" sz="1000">
                <a:highlight>
                  <a:srgbClr val="FFFFFF"/>
                </a:highlight>
              </a:rPr>
              <a:t>    0.5475    0.7310    0.4873    0.4682    0.1258    0.7477</a:t>
            </a:r>
            <a:br>
              <a:rPr lang="es" sz="1000">
                <a:highlight>
                  <a:srgbClr val="FFFFFF"/>
                </a:highlight>
              </a:rPr>
            </a:br>
            <a:r>
              <a:rPr lang="es" sz="1000">
                <a:highlight>
                  <a:srgbClr val="FFFFFF"/>
                </a:highlight>
              </a:rPr>
              <a:t>   -0.1930    0.6612    0.4080    0.7319    0.5254    0.0360</a:t>
            </a:r>
            <a:br>
              <a:rPr lang="es" sz="1000">
                <a:highlight>
                  <a:srgbClr val="FFFFFF"/>
                </a:highlight>
              </a:rPr>
            </a:br>
            <a:r>
              <a:rPr lang="es" sz="1000">
                <a:highlight>
                  <a:srgbClr val="FFFFFF"/>
                </a:highlight>
              </a:rPr>
              <a:t>    0.7472    0.6697    0.5557    0.2305    0.2901    0.3109</a:t>
            </a:r>
            <a:br>
              <a:rPr lang="es" sz="1000">
                <a:highlight>
                  <a:srgbClr val="FFFFFF"/>
                </a:highlight>
              </a:rPr>
            </a:br>
            <a:r>
              <a:rPr lang="es" sz="1000">
                <a:highlight>
                  <a:srgbClr val="FFFFFF"/>
                </a:highlight>
              </a:rPr>
              <a:t>    0.8098    0.5378    0.2904    0.9520    0.3394    0.6806</a:t>
            </a:r>
            <a:br>
              <a:rPr lang="es" sz="1000">
                <a:highlight>
                  <a:srgbClr val="FFFFFF"/>
                </a:highlight>
              </a:rPr>
            </a:br>
            <a:r>
              <a:rPr lang="es" sz="1000">
                <a:highlight>
                  <a:srgbClr val="FFFFFF"/>
                </a:highlight>
              </a:rPr>
              <a:t>    0.9938    0.1453    0.2736    0.6483    0.0034    0.8271</a:t>
            </a:r>
            <a:br>
              <a:rPr lang="es" sz="1000">
                <a:highlight>
                  <a:srgbClr val="FFFFFF"/>
                </a:highlight>
              </a:rPr>
            </a:br>
            <a:r>
              <a:rPr lang="es" sz="1000">
                <a:highlight>
                  <a:srgbClr val="FFFFFF"/>
                </a:highlight>
              </a:rPr>
              <a:t>    0.1852    0.0832    0.7554    0.5999    0.0428    0.3973</a:t>
            </a:r>
            <a:br>
              <a:rPr lang="es" sz="1000">
                <a:highlight>
                  <a:srgbClr val="FFFFFF"/>
                </a:highlight>
              </a:rPr>
            </a:br>
            <a:r>
              <a:rPr lang="es" sz="1000">
                <a:highlight>
                  <a:srgbClr val="FFFFFF"/>
                </a:highlight>
              </a:rPr>
              <a:t>   -0.0054   -0.1354    0.9943   -0.0009    0.8174    0.3399</a:t>
            </a:r>
            <a:br>
              <a:rPr lang="es" sz="1000">
                <a:highlight>
                  <a:srgbClr val="FFFFFF"/>
                </a:highlight>
              </a:rPr>
            </a:br>
            <a:r>
              <a:rPr lang="es" sz="1000">
                <a:highlight>
                  <a:srgbClr val="FFFFFF"/>
                </a:highlight>
              </a:rPr>
              <a:t>    1.0049    0.0034    0.0744   -0.4659    0.4523    0.4235</a:t>
            </a:r>
            <a:br>
              <a:rPr lang="es" sz="1000">
                <a:highlight>
                  <a:srgbClr val="FFFFFF"/>
                </a:highlight>
              </a:rPr>
            </a:br>
            <a:r>
              <a:rPr lang="es" sz="1000">
                <a:highlight>
                  <a:srgbClr val="FFFFFF"/>
                </a:highlight>
              </a:rPr>
              <a:t>    0.3986    0.2009   -1.0133   -0.2183    0.1400    0.6803</a:t>
            </a:r>
            <a:br>
              <a:rPr lang="es" sz="1000">
                <a:highlight>
                  <a:srgbClr val="FFFFFF"/>
                </a:highlight>
              </a:rPr>
            </a:br>
            <a:r>
              <a:rPr lang="es" sz="1000">
                <a:highlight>
                  <a:srgbClr val="FFFFFF"/>
                </a:highlight>
              </a:rPr>
              <a:t>   -0.0392    0.6705    0.6703    0.1752    0.2775   -0.1225</a:t>
            </a:r>
            <a:endParaRPr sz="1000">
              <a:highlight>
                <a:srgbClr val="FFFFFF"/>
              </a:highlight>
            </a:endParaRPr>
          </a:p>
          <a:p>
            <a:pPr indent="0" lvl="0" marL="0" algn="ctr">
              <a:spcBef>
                <a:spcPts val="0"/>
              </a:spcBef>
              <a:spcAft>
                <a:spcPts val="0"/>
              </a:spcAft>
              <a:buNone/>
            </a:pPr>
            <a:r>
              <a:rPr lang="es" sz="1000">
                <a:highlight>
                  <a:srgbClr val="FFFFFF"/>
                </a:highlight>
              </a:rPr>
              <a:t>-0.0896    0.7007    0.7935    1.0662</a:t>
            </a:r>
            <a:br>
              <a:rPr lang="es" sz="1000">
                <a:highlight>
                  <a:srgbClr val="FFFFFF"/>
                </a:highlight>
              </a:rPr>
            </a:br>
            <a:r>
              <a:rPr lang="es" sz="1000">
                <a:highlight>
                  <a:srgbClr val="FFFFFF"/>
                </a:highlight>
              </a:rPr>
              <a:t>    0.3743    0.7270    0.4102   -0.5601</a:t>
            </a:r>
            <a:br>
              <a:rPr lang="es" sz="1000">
                <a:highlight>
                  <a:srgbClr val="FFFFFF"/>
                </a:highlight>
              </a:rPr>
            </a:br>
            <a:r>
              <a:rPr lang="es" sz="1000">
                <a:highlight>
                  <a:srgbClr val="FFFFFF"/>
                </a:highlight>
              </a:rPr>
              <a:t>    0.4498    0.3220    0.5578    0.2174</a:t>
            </a:r>
            <a:br>
              <a:rPr lang="es" sz="1000">
                <a:highlight>
                  <a:srgbClr val="FFFFFF"/>
                </a:highlight>
              </a:rPr>
            </a:br>
            <a:r>
              <a:rPr lang="es" sz="1000">
                <a:highlight>
                  <a:srgbClr val="FFFFFF"/>
                </a:highlight>
              </a:rPr>
              <a:t>    0.4551   -0.1014    0.3049    0.8175</a:t>
            </a:r>
            <a:br>
              <a:rPr lang="es" sz="1000">
                <a:highlight>
                  <a:srgbClr val="FFFFFF"/>
                </a:highlight>
              </a:rPr>
            </a:br>
            <a:r>
              <a:rPr lang="es" sz="1000">
                <a:highlight>
                  <a:srgbClr val="FFFFFF"/>
                </a:highlight>
              </a:rPr>
              <a:t>    0.5552    0.4179    0.9052    0.9196</a:t>
            </a:r>
            <a:br>
              <a:rPr lang="es" sz="1000">
                <a:highlight>
                  <a:srgbClr val="FFFFFF"/>
                </a:highlight>
              </a:rPr>
            </a:br>
            <a:r>
              <a:rPr lang="es" sz="1000">
                <a:highlight>
                  <a:srgbClr val="FFFFFF"/>
                </a:highlight>
              </a:rPr>
              <a:t>    0.2856    0.6819    0.2665    1.1417</a:t>
            </a:r>
            <a:br>
              <a:rPr lang="es" sz="1000">
                <a:highlight>
                  <a:srgbClr val="FFFFFF"/>
                </a:highlight>
              </a:rPr>
            </a:br>
            <a:r>
              <a:rPr lang="es" sz="1000">
                <a:highlight>
                  <a:srgbClr val="FFFFFF"/>
                </a:highlight>
              </a:rPr>
              <a:t>    1.0131    0.2618    0.0265    0.3624</a:t>
            </a:r>
            <a:br>
              <a:rPr lang="es" sz="1000">
                <a:highlight>
                  <a:srgbClr val="FFFFFF"/>
                </a:highlight>
              </a:rPr>
            </a:br>
            <a:r>
              <a:rPr lang="es" sz="1000">
                <a:highlight>
                  <a:srgbClr val="FFFFFF"/>
                </a:highlight>
              </a:rPr>
              <a:t>    0.4016    0.7962    0.5599    0.9237</a:t>
            </a:r>
            <a:br>
              <a:rPr lang="es" sz="1000">
                <a:highlight>
                  <a:srgbClr val="FFFFFF"/>
                </a:highlight>
              </a:rPr>
            </a:br>
            <a:r>
              <a:rPr lang="es" sz="1000">
                <a:highlight>
                  <a:srgbClr val="FFFFFF"/>
                </a:highlight>
              </a:rPr>
              <a:t>    0.1683    0.1026    0.4243    0.3848</a:t>
            </a:r>
            <a:br>
              <a:rPr lang="es" sz="1000">
                <a:highlight>
                  <a:srgbClr val="FFFFFF"/>
                </a:highlight>
              </a:rPr>
            </a:br>
            <a:r>
              <a:rPr lang="es" sz="1000">
                <a:highlight>
                  <a:srgbClr val="FFFFFF"/>
                </a:highlight>
              </a:rPr>
              <a:t>    0.4881    0.2304    1.0648    0.3113</a:t>
            </a:r>
            <a:br>
              <a:rPr lang="es" sz="1000">
                <a:highlight>
                  <a:srgbClr val="FFFFFF"/>
                </a:highlight>
              </a:rPr>
            </a:br>
            <a:endParaRPr sz="1000">
              <a:highlight>
                <a:srgbClr val="FFFFFF"/>
              </a:highlight>
            </a:endParaRPr>
          </a:p>
        </p:txBody>
      </p:sp>
      <p:sp>
        <p:nvSpPr>
          <p:cNvPr id="96" name="Shape 96"/>
          <p:cNvSpPr txBox="1"/>
          <p:nvPr/>
        </p:nvSpPr>
        <p:spPr>
          <a:xfrm>
            <a:off x="7461925" y="85250"/>
            <a:ext cx="1519200" cy="174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highlight>
                  <a:srgbClr val="FFFFFF"/>
                </a:highlight>
              </a:rPr>
              <a:t>W3</a:t>
            </a:r>
            <a:endParaRPr b="1">
              <a:highlight>
                <a:srgbClr val="FFFFFF"/>
              </a:highlight>
            </a:endParaRPr>
          </a:p>
          <a:p>
            <a:pPr indent="0" lvl="0" marL="0" algn="ctr">
              <a:spcBef>
                <a:spcPts val="0"/>
              </a:spcBef>
              <a:spcAft>
                <a:spcPts val="0"/>
              </a:spcAft>
              <a:buNone/>
            </a:pPr>
            <a:r>
              <a:rPr lang="es" sz="1000">
                <a:highlight>
                  <a:srgbClr val="FFFFFF"/>
                </a:highlight>
              </a:rPr>
              <a:t> 0.0029    0.5848   -0.7740    0.2333    0.0622    0.2172</a:t>
            </a:r>
            <a:br>
              <a:rPr lang="es" sz="1000">
                <a:highlight>
                  <a:srgbClr val="FFFFFF"/>
                </a:highlight>
              </a:rPr>
            </a:br>
            <a:r>
              <a:rPr lang="es" sz="1000">
                <a:highlight>
                  <a:srgbClr val="FFFFFF"/>
                </a:highlight>
              </a:rPr>
              <a:t>0.6098   -0.10</a:t>
            </a:r>
            <a:r>
              <a:rPr lang="es" sz="1000">
                <a:highlight>
                  <a:srgbClr val="FFFFFF"/>
                </a:highlight>
              </a:rPr>
              <a:t>9</a:t>
            </a:r>
            <a:r>
              <a:rPr lang="es" sz="1000">
                <a:highlight>
                  <a:srgbClr val="FFFFFF"/>
                </a:highlight>
              </a:rPr>
              <a:t>1   -0.5856   -0.9480    0.6068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237175" y="-45700"/>
            <a:ext cx="3757200" cy="825300"/>
          </a:xfrm>
          <a:prstGeom prst="rect">
            <a:avLst/>
          </a:prstGeom>
        </p:spPr>
        <p:txBody>
          <a:bodyPr anchorCtr="0" anchor="t" bIns="91425" lIns="91425" spcFirstLastPara="1" rIns="91425" wrap="square" tIns="91425">
            <a:noAutofit/>
          </a:bodyPr>
          <a:lstStyle/>
          <a:p>
            <a:pPr indent="0" lvl="0" marL="0" rtl="0" algn="just">
              <a:lnSpc>
                <a:spcPct val="117000"/>
              </a:lnSpc>
              <a:spcBef>
                <a:spcPts val="2000"/>
              </a:spcBef>
              <a:spcAft>
                <a:spcPts val="0"/>
              </a:spcAft>
              <a:buNone/>
            </a:pPr>
            <a:r>
              <a:rPr b="1" lang="es" sz="2400">
                <a:solidFill>
                  <a:srgbClr val="FFFFFF"/>
                </a:solidFill>
                <a:latin typeface="Arial"/>
                <a:ea typeface="Arial"/>
                <a:cs typeface="Arial"/>
                <a:sym typeface="Arial"/>
              </a:rPr>
              <a:t>Optimizaciones</a:t>
            </a:r>
            <a:endParaRPr b="1" sz="2400">
              <a:solidFill>
                <a:srgbClr val="FFFFFF"/>
              </a:solidFill>
              <a:latin typeface="Arial"/>
              <a:ea typeface="Arial"/>
              <a:cs typeface="Arial"/>
              <a:sym typeface="Arial"/>
            </a:endParaRPr>
          </a:p>
          <a:p>
            <a:pPr indent="0" lvl="0" marL="0" rtl="0" algn="just">
              <a:lnSpc>
                <a:spcPct val="117000"/>
              </a:lnSpc>
              <a:spcBef>
                <a:spcPts val="2000"/>
              </a:spcBef>
              <a:spcAft>
                <a:spcPts val="600"/>
              </a:spcAft>
              <a:buNone/>
            </a:pPr>
            <a:r>
              <a:t/>
            </a:r>
            <a:endParaRPr b="1" sz="2400">
              <a:solidFill>
                <a:srgbClr val="FFFFFF"/>
              </a:solidFill>
              <a:latin typeface="Arial"/>
              <a:ea typeface="Arial"/>
              <a:cs typeface="Arial"/>
              <a:sym typeface="Arial"/>
            </a:endParaRPr>
          </a:p>
        </p:txBody>
      </p:sp>
      <p:sp>
        <p:nvSpPr>
          <p:cNvPr id="102" name="Shape 102"/>
          <p:cNvSpPr txBox="1"/>
          <p:nvPr/>
        </p:nvSpPr>
        <p:spPr>
          <a:xfrm>
            <a:off x="237175" y="742275"/>
            <a:ext cx="2292300" cy="34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
                <a:solidFill>
                  <a:srgbClr val="FFFFFF"/>
                </a:solidFill>
              </a:rPr>
              <a:t>Saturación</a:t>
            </a:r>
            <a:r>
              <a:rPr b="1" lang="es">
                <a:solidFill>
                  <a:srgbClr val="FFFFFF"/>
                </a:solidFill>
              </a:rPr>
              <a:t> de la red</a:t>
            </a:r>
            <a:endParaRPr b="1">
              <a:solidFill>
                <a:srgbClr val="FFFFFF"/>
              </a:solidFill>
            </a:endParaRPr>
          </a:p>
          <a:p>
            <a:pPr indent="0" lvl="0" marL="0">
              <a:spcBef>
                <a:spcPts val="0"/>
              </a:spcBef>
              <a:spcAft>
                <a:spcPts val="0"/>
              </a:spcAft>
              <a:buNone/>
            </a:pPr>
            <a:r>
              <a:rPr b="1" lang="es">
                <a:solidFill>
                  <a:srgbClr val="FFFFFF"/>
                </a:solidFill>
              </a:rPr>
              <a:t>	</a:t>
            </a:r>
            <a:endParaRPr b="1">
              <a:solidFill>
                <a:srgbClr val="FFFFFF"/>
              </a:solidFill>
            </a:endParaRPr>
          </a:p>
        </p:txBody>
      </p:sp>
      <p:sp>
        <p:nvSpPr>
          <p:cNvPr id="103" name="Shape 103"/>
          <p:cNvSpPr txBox="1"/>
          <p:nvPr/>
        </p:nvSpPr>
        <p:spPr>
          <a:xfrm>
            <a:off x="237175" y="1466150"/>
            <a:ext cx="2292300" cy="34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s">
                <a:solidFill>
                  <a:srgbClr val="FFFFFF"/>
                </a:solidFill>
              </a:rPr>
              <a:t>Mínimos</a:t>
            </a:r>
            <a:r>
              <a:rPr b="1" lang="es">
                <a:solidFill>
                  <a:srgbClr val="FFFFFF"/>
                </a:solidFill>
              </a:rPr>
              <a:t> locales</a:t>
            </a:r>
            <a:endParaRPr b="1">
              <a:solidFill>
                <a:srgbClr val="FFFFFF"/>
              </a:solidFill>
            </a:endParaRPr>
          </a:p>
        </p:txBody>
      </p:sp>
      <p:pic>
        <p:nvPicPr>
          <p:cNvPr id="104" name="Shape 104"/>
          <p:cNvPicPr preferRelativeResize="0"/>
          <p:nvPr/>
        </p:nvPicPr>
        <p:blipFill>
          <a:blip r:embed="rId3">
            <a:alphaModFix/>
          </a:blip>
          <a:stretch>
            <a:fillRect/>
          </a:stretch>
        </p:blipFill>
        <p:spPr>
          <a:xfrm>
            <a:off x="4739938" y="3090600"/>
            <a:ext cx="4045229" cy="2009175"/>
          </a:xfrm>
          <a:prstGeom prst="rect">
            <a:avLst/>
          </a:prstGeom>
          <a:noFill/>
          <a:ln cap="rnd" cmpd="sng" w="9525">
            <a:solidFill>
              <a:srgbClr val="000000"/>
            </a:solidFill>
            <a:prstDash val="solid"/>
            <a:round/>
            <a:headEnd len="sm" w="sm" type="none"/>
            <a:tailEnd len="sm" w="sm" type="none"/>
          </a:ln>
        </p:spPr>
      </p:pic>
      <p:pic>
        <p:nvPicPr>
          <p:cNvPr id="105" name="Shape 105"/>
          <p:cNvPicPr preferRelativeResize="0"/>
          <p:nvPr/>
        </p:nvPicPr>
        <p:blipFill>
          <a:blip r:embed="rId4">
            <a:alphaModFix/>
          </a:blip>
          <a:stretch>
            <a:fillRect/>
          </a:stretch>
        </p:blipFill>
        <p:spPr>
          <a:xfrm>
            <a:off x="4768325" y="632400"/>
            <a:ext cx="4045181" cy="2009175"/>
          </a:xfrm>
          <a:prstGeom prst="rect">
            <a:avLst/>
          </a:prstGeom>
          <a:noFill/>
          <a:ln cap="rnd" cmpd="sng" w="9525">
            <a:solidFill>
              <a:srgbClr val="000000"/>
            </a:solidFill>
            <a:prstDash val="solid"/>
            <a:round/>
            <a:headEnd len="sm" w="sm" type="none"/>
            <a:tailEnd len="sm" w="sm" type="none"/>
          </a:ln>
        </p:spPr>
      </p:pic>
      <p:sp>
        <p:nvSpPr>
          <p:cNvPr id="106" name="Shape 106"/>
          <p:cNvSpPr txBox="1"/>
          <p:nvPr/>
        </p:nvSpPr>
        <p:spPr>
          <a:xfrm>
            <a:off x="4630627" y="2689863"/>
            <a:ext cx="4139400" cy="43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training_size 300, eta 0.5, shuffle_flag 1, alpha_momentum 0.5, seed “D”, tanh 1 (eta adaptativo desactivado)</a:t>
            </a:r>
            <a:endParaRPr sz="900"/>
          </a:p>
        </p:txBody>
      </p:sp>
      <p:sp>
        <p:nvSpPr>
          <p:cNvPr id="107" name="Shape 107"/>
          <p:cNvSpPr txBox="1"/>
          <p:nvPr/>
        </p:nvSpPr>
        <p:spPr>
          <a:xfrm>
            <a:off x="4615475" y="53150"/>
            <a:ext cx="4169700" cy="62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0.5, shuffle_flag 1, alpha_momentum 0.5, seed “D”, tanh 1</a:t>
            </a:r>
            <a:endParaRPr sz="900"/>
          </a:p>
        </p:txBody>
      </p:sp>
      <p:sp>
        <p:nvSpPr>
          <p:cNvPr id="108" name="Shape 108"/>
          <p:cNvSpPr txBox="1"/>
          <p:nvPr/>
        </p:nvSpPr>
        <p:spPr>
          <a:xfrm>
            <a:off x="389425" y="1015600"/>
            <a:ext cx="1987800" cy="3045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es">
                <a:solidFill>
                  <a:srgbClr val="FFFFFF"/>
                </a:solidFill>
              </a:rPr>
              <a:t>Normalización</a:t>
            </a:r>
            <a:endParaRPr>
              <a:solidFill>
                <a:srgbClr val="FFFFFF"/>
              </a:solidFill>
            </a:endParaRPr>
          </a:p>
        </p:txBody>
      </p:sp>
      <p:sp>
        <p:nvSpPr>
          <p:cNvPr id="109" name="Shape 109"/>
          <p:cNvSpPr txBox="1"/>
          <p:nvPr/>
        </p:nvSpPr>
        <p:spPr>
          <a:xfrm>
            <a:off x="390925" y="1556100"/>
            <a:ext cx="3449700" cy="304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FFFFFF"/>
              </a:buClr>
              <a:buSzPts val="1400"/>
              <a:buChar char="●"/>
            </a:pPr>
            <a:r>
              <a:rPr lang="es">
                <a:solidFill>
                  <a:srgbClr val="FFFFFF"/>
                </a:solidFill>
              </a:rPr>
              <a:t>Shuffling del set de entrenamiento para </a:t>
            </a:r>
            <a:r>
              <a:rPr lang="es">
                <a:solidFill>
                  <a:srgbClr val="FFFFFF"/>
                </a:solidFill>
              </a:rPr>
              <a:t>mínimos</a:t>
            </a:r>
            <a:r>
              <a:rPr lang="es">
                <a:solidFill>
                  <a:srgbClr val="FFFFFF"/>
                </a:solidFill>
              </a:rPr>
              <a:t> locales no profundos</a:t>
            </a:r>
            <a:endParaRPr>
              <a:solidFill>
                <a:srgbClr val="FFFFFF"/>
              </a:solidFill>
            </a:endParaRPr>
          </a:p>
          <a:p>
            <a:pPr indent="-317500" lvl="0" marL="457200" rtl="0" algn="just">
              <a:lnSpc>
                <a:spcPct val="115000"/>
              </a:lnSpc>
              <a:spcBef>
                <a:spcPts val="1600"/>
              </a:spcBef>
              <a:spcAft>
                <a:spcPts val="400"/>
              </a:spcAft>
              <a:buClr>
                <a:srgbClr val="FFFFFF"/>
              </a:buClr>
              <a:buSzPts val="1400"/>
              <a:buChar char="●"/>
            </a:pPr>
            <a:r>
              <a:rPr lang="es">
                <a:solidFill>
                  <a:srgbClr val="FFFFFF"/>
                </a:solidFill>
              </a:rPr>
              <a:t>Eta adaptativo para </a:t>
            </a:r>
            <a:r>
              <a:rPr lang="es">
                <a:solidFill>
                  <a:srgbClr val="FFFFFF"/>
                </a:solidFill>
              </a:rPr>
              <a:t>mínimos</a:t>
            </a:r>
            <a:r>
              <a:rPr lang="es">
                <a:solidFill>
                  <a:srgbClr val="FFFFFF"/>
                </a:solidFill>
              </a:rPr>
              <a:t> locales profundos. Se analizan los </a:t>
            </a:r>
            <a:r>
              <a:rPr lang="es">
                <a:solidFill>
                  <a:srgbClr val="FFFFFF"/>
                </a:solidFill>
              </a:rPr>
              <a:t>últimos</a:t>
            </a:r>
            <a:r>
              <a:rPr lang="es">
                <a:solidFill>
                  <a:srgbClr val="FFFFFF"/>
                </a:solidFill>
              </a:rPr>
              <a:t> n pasos y su tendencia.</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237175" y="-45700"/>
            <a:ext cx="3757200" cy="825300"/>
          </a:xfrm>
          <a:prstGeom prst="rect">
            <a:avLst/>
          </a:prstGeom>
        </p:spPr>
        <p:txBody>
          <a:bodyPr anchorCtr="0" anchor="t" bIns="91425" lIns="91425" spcFirstLastPara="1" rIns="91425" wrap="square" tIns="91425">
            <a:noAutofit/>
          </a:bodyPr>
          <a:lstStyle/>
          <a:p>
            <a:pPr indent="0" lvl="0" marL="0" rtl="0" algn="just">
              <a:lnSpc>
                <a:spcPct val="117000"/>
              </a:lnSpc>
              <a:spcBef>
                <a:spcPts val="2000"/>
              </a:spcBef>
              <a:spcAft>
                <a:spcPts val="0"/>
              </a:spcAft>
              <a:buNone/>
            </a:pPr>
            <a:r>
              <a:rPr b="1" lang="es" sz="2400">
                <a:solidFill>
                  <a:srgbClr val="FFFFFF"/>
                </a:solidFill>
                <a:latin typeface="Arial"/>
                <a:ea typeface="Arial"/>
                <a:cs typeface="Arial"/>
                <a:sym typeface="Arial"/>
              </a:rPr>
              <a:t>Optimizaciones</a:t>
            </a:r>
            <a:endParaRPr b="1" sz="2400">
              <a:solidFill>
                <a:srgbClr val="FFFFFF"/>
              </a:solidFill>
              <a:latin typeface="Arial"/>
              <a:ea typeface="Arial"/>
              <a:cs typeface="Arial"/>
              <a:sym typeface="Arial"/>
            </a:endParaRPr>
          </a:p>
          <a:p>
            <a:pPr indent="0" lvl="0" marL="0" rtl="0" algn="just">
              <a:lnSpc>
                <a:spcPct val="117000"/>
              </a:lnSpc>
              <a:spcBef>
                <a:spcPts val="2000"/>
              </a:spcBef>
              <a:spcAft>
                <a:spcPts val="600"/>
              </a:spcAft>
              <a:buNone/>
            </a:pPr>
            <a:r>
              <a:t/>
            </a:r>
            <a:endParaRPr b="1" sz="2400">
              <a:solidFill>
                <a:srgbClr val="FFFFFF"/>
              </a:solidFill>
              <a:latin typeface="Arial"/>
              <a:ea typeface="Arial"/>
              <a:cs typeface="Arial"/>
              <a:sym typeface="Arial"/>
            </a:endParaRPr>
          </a:p>
        </p:txBody>
      </p:sp>
      <p:sp>
        <p:nvSpPr>
          <p:cNvPr id="115" name="Shape 115"/>
          <p:cNvSpPr txBox="1"/>
          <p:nvPr/>
        </p:nvSpPr>
        <p:spPr>
          <a:xfrm>
            <a:off x="237175" y="742275"/>
            <a:ext cx="2292300" cy="34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s">
                <a:solidFill>
                  <a:srgbClr val="FFFFFF"/>
                </a:solidFill>
              </a:rPr>
              <a:t>Convergencia</a:t>
            </a:r>
            <a:endParaRPr b="1">
              <a:solidFill>
                <a:srgbClr val="FFFFFF"/>
              </a:solidFill>
            </a:endParaRPr>
          </a:p>
        </p:txBody>
      </p:sp>
      <p:sp>
        <p:nvSpPr>
          <p:cNvPr id="116" name="Shape 116"/>
          <p:cNvSpPr txBox="1"/>
          <p:nvPr/>
        </p:nvSpPr>
        <p:spPr>
          <a:xfrm>
            <a:off x="237175" y="2528400"/>
            <a:ext cx="2292300" cy="34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a:solidFill>
                <a:srgbClr val="FFFFFF"/>
              </a:solidFill>
            </a:endParaRPr>
          </a:p>
        </p:txBody>
      </p:sp>
      <p:sp>
        <p:nvSpPr>
          <p:cNvPr id="117" name="Shape 117"/>
          <p:cNvSpPr txBox="1"/>
          <p:nvPr/>
        </p:nvSpPr>
        <p:spPr>
          <a:xfrm>
            <a:off x="237175" y="1015600"/>
            <a:ext cx="3757200" cy="3379200"/>
          </a:xfrm>
          <a:prstGeom prst="rect">
            <a:avLst/>
          </a:prstGeom>
          <a:solidFill>
            <a:schemeClr val="dk1"/>
          </a:solidFill>
          <a:ln>
            <a:noFill/>
          </a:ln>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Char char="●"/>
            </a:pPr>
            <a:r>
              <a:rPr lang="es">
                <a:solidFill>
                  <a:srgbClr val="FFFFFF"/>
                </a:solidFill>
              </a:rPr>
              <a:t>Momentum y eta adaptativo. </a:t>
            </a:r>
            <a:r>
              <a:rPr lang="es" u="sng">
                <a:solidFill>
                  <a:srgbClr val="FFFFFF"/>
                </a:solidFill>
              </a:rPr>
              <a:t>Objetivo:</a:t>
            </a:r>
            <a:r>
              <a:rPr lang="es">
                <a:solidFill>
                  <a:srgbClr val="FFFFFF"/>
                </a:solidFill>
              </a:rPr>
              <a:t> acelerar convergencia. El primero, suma una proporción de la variación de los pesos anteriores</a:t>
            </a:r>
            <a:r>
              <a:rPr lang="es">
                <a:solidFill>
                  <a:srgbClr val="FFFFFF"/>
                </a:solidFill>
              </a:rPr>
              <a:t>.</a:t>
            </a:r>
            <a:r>
              <a:rPr lang="es">
                <a:solidFill>
                  <a:srgbClr val="FFFFFF"/>
                </a:solidFill>
              </a:rPr>
              <a:t> El segundo, </a:t>
            </a:r>
            <a:r>
              <a:rPr lang="es">
                <a:solidFill>
                  <a:srgbClr val="FFFFFF"/>
                </a:solidFill>
              </a:rPr>
              <a:t>incrementa</a:t>
            </a:r>
            <a:r>
              <a:rPr lang="es">
                <a:solidFill>
                  <a:srgbClr val="FFFFFF"/>
                </a:solidFill>
              </a:rPr>
              <a:t> el eta cuando es necesario. </a:t>
            </a:r>
            <a:r>
              <a:rPr lang="es">
                <a:solidFill>
                  <a:srgbClr val="FFFFFF"/>
                </a:solidFill>
              </a:rPr>
              <a:t>Ambos hacen que nos movamos aún más en la superficie en la dirección actual.</a:t>
            </a:r>
            <a:endParaRPr>
              <a:solidFill>
                <a:srgbClr val="FFFFFF"/>
              </a:solidFill>
            </a:endParaRPr>
          </a:p>
          <a:p>
            <a:pPr indent="0" lvl="0" marL="0" rtl="0">
              <a:spcBef>
                <a:spcPts val="0"/>
              </a:spcBef>
              <a:spcAft>
                <a:spcPts val="0"/>
              </a:spcAft>
              <a:buNone/>
            </a:pPr>
            <a:r>
              <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Cota mínima de error para finalizar el entrenamiento de la red cuando se llega a un error aceptable. Se utiliza para comparar tiempos (comparar arquitecturas) y para evitar sobre aprendizaje.</a:t>
            </a:r>
            <a:endParaRPr>
              <a:solidFill>
                <a:srgbClr val="FFFFFF"/>
              </a:solidFill>
            </a:endParaRPr>
          </a:p>
          <a:p>
            <a:pPr indent="0" lvl="0" marL="0" rtl="0">
              <a:spcBef>
                <a:spcPts val="0"/>
              </a:spcBef>
              <a:spcAft>
                <a:spcPts val="0"/>
              </a:spcAft>
              <a:buNone/>
            </a:pPr>
            <a:r>
              <a:t/>
            </a:r>
            <a:endParaRPr>
              <a:solidFill>
                <a:srgbClr val="FFFFFF"/>
              </a:solidFill>
            </a:endParaRPr>
          </a:p>
        </p:txBody>
      </p:sp>
      <p:pic>
        <p:nvPicPr>
          <p:cNvPr id="118" name="Shape 118"/>
          <p:cNvPicPr preferRelativeResize="0"/>
          <p:nvPr/>
        </p:nvPicPr>
        <p:blipFill>
          <a:blip r:embed="rId3">
            <a:alphaModFix/>
          </a:blip>
          <a:stretch>
            <a:fillRect/>
          </a:stretch>
        </p:blipFill>
        <p:spPr>
          <a:xfrm>
            <a:off x="4867125" y="463325"/>
            <a:ext cx="3757199" cy="2131725"/>
          </a:xfrm>
          <a:prstGeom prst="rect">
            <a:avLst/>
          </a:prstGeom>
          <a:noFill/>
          <a:ln cap="rnd" cmpd="sng" w="9525">
            <a:solidFill>
              <a:srgbClr val="000000"/>
            </a:solidFill>
            <a:prstDash val="solid"/>
            <a:round/>
            <a:headEnd len="sm" w="sm" type="none"/>
            <a:tailEnd len="sm" w="sm" type="none"/>
          </a:ln>
        </p:spPr>
      </p:pic>
      <p:pic>
        <p:nvPicPr>
          <p:cNvPr id="119" name="Shape 119"/>
          <p:cNvPicPr preferRelativeResize="0"/>
          <p:nvPr/>
        </p:nvPicPr>
        <p:blipFill>
          <a:blip r:embed="rId4">
            <a:alphaModFix/>
          </a:blip>
          <a:stretch>
            <a:fillRect/>
          </a:stretch>
        </p:blipFill>
        <p:spPr>
          <a:xfrm>
            <a:off x="4898175" y="3043021"/>
            <a:ext cx="3757201" cy="2075628"/>
          </a:xfrm>
          <a:prstGeom prst="rect">
            <a:avLst/>
          </a:prstGeom>
          <a:noFill/>
          <a:ln cap="rnd" cmpd="sng" w="9525">
            <a:solidFill>
              <a:srgbClr val="000000"/>
            </a:solidFill>
            <a:prstDash val="solid"/>
            <a:round/>
            <a:headEnd len="sm" w="sm" type="none"/>
            <a:tailEnd len="sm" w="sm" type="none"/>
          </a:ln>
        </p:spPr>
      </p:pic>
      <p:sp>
        <p:nvSpPr>
          <p:cNvPr id="120" name="Shape 120"/>
          <p:cNvSpPr txBox="1"/>
          <p:nvPr/>
        </p:nvSpPr>
        <p:spPr>
          <a:xfrm>
            <a:off x="4636800" y="-82950"/>
            <a:ext cx="4169700" cy="62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0.01, shuffle_flag 1, alpha_momentum 0.5, seed “H”, tanh 1</a:t>
            </a:r>
            <a:endParaRPr sz="900"/>
          </a:p>
        </p:txBody>
      </p:sp>
      <p:sp>
        <p:nvSpPr>
          <p:cNvPr id="121" name="Shape 121"/>
          <p:cNvSpPr txBox="1"/>
          <p:nvPr/>
        </p:nvSpPr>
        <p:spPr>
          <a:xfrm>
            <a:off x="4660875" y="2497350"/>
            <a:ext cx="4169700" cy="62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0.01, shuffle_flag 1, seed “H”, tanh 1, sin momentum</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237175" y="-45700"/>
            <a:ext cx="3757200" cy="825300"/>
          </a:xfrm>
          <a:prstGeom prst="rect">
            <a:avLst/>
          </a:prstGeom>
        </p:spPr>
        <p:txBody>
          <a:bodyPr anchorCtr="0" anchor="t" bIns="91425" lIns="91425" spcFirstLastPara="1" rIns="91425" wrap="square" tIns="91425">
            <a:noAutofit/>
          </a:bodyPr>
          <a:lstStyle/>
          <a:p>
            <a:pPr indent="0" lvl="0" marL="0" rtl="0" algn="just">
              <a:lnSpc>
                <a:spcPct val="117000"/>
              </a:lnSpc>
              <a:spcBef>
                <a:spcPts val="2000"/>
              </a:spcBef>
              <a:spcAft>
                <a:spcPts val="0"/>
              </a:spcAft>
              <a:buNone/>
            </a:pPr>
            <a:r>
              <a:rPr b="1" lang="es" sz="2400">
                <a:solidFill>
                  <a:srgbClr val="FFFFFF"/>
                </a:solidFill>
                <a:latin typeface="Arial"/>
                <a:ea typeface="Arial"/>
                <a:cs typeface="Arial"/>
                <a:sym typeface="Arial"/>
              </a:rPr>
              <a:t>Optimizaciones</a:t>
            </a:r>
            <a:endParaRPr b="1" sz="2400">
              <a:solidFill>
                <a:srgbClr val="FFFFFF"/>
              </a:solidFill>
              <a:latin typeface="Arial"/>
              <a:ea typeface="Arial"/>
              <a:cs typeface="Arial"/>
              <a:sym typeface="Arial"/>
            </a:endParaRPr>
          </a:p>
          <a:p>
            <a:pPr indent="0" lvl="0" marL="0" rtl="0" algn="just">
              <a:lnSpc>
                <a:spcPct val="117000"/>
              </a:lnSpc>
              <a:spcBef>
                <a:spcPts val="2000"/>
              </a:spcBef>
              <a:spcAft>
                <a:spcPts val="600"/>
              </a:spcAft>
              <a:buNone/>
            </a:pPr>
            <a:r>
              <a:t/>
            </a:r>
            <a:endParaRPr b="1" sz="2400">
              <a:solidFill>
                <a:srgbClr val="FFFFFF"/>
              </a:solidFill>
              <a:latin typeface="Arial"/>
              <a:ea typeface="Arial"/>
              <a:cs typeface="Arial"/>
              <a:sym typeface="Arial"/>
            </a:endParaRPr>
          </a:p>
        </p:txBody>
      </p:sp>
      <p:sp>
        <p:nvSpPr>
          <p:cNvPr id="127" name="Shape 127"/>
          <p:cNvSpPr txBox="1"/>
          <p:nvPr/>
        </p:nvSpPr>
        <p:spPr>
          <a:xfrm>
            <a:off x="237175" y="742275"/>
            <a:ext cx="3875100" cy="39507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s">
                <a:solidFill>
                  <a:srgbClr val="FFFFFF"/>
                </a:solidFill>
              </a:rPr>
              <a:t>Capa de salida</a:t>
            </a:r>
            <a:endParaRPr b="1">
              <a:solidFill>
                <a:srgbClr val="FFFFFF"/>
              </a:solidFill>
            </a:endParaRPr>
          </a:p>
          <a:p>
            <a:pPr indent="0" lvl="0" marL="0">
              <a:spcBef>
                <a:spcPts val="0"/>
              </a:spcBef>
              <a:spcAft>
                <a:spcPts val="0"/>
              </a:spcAft>
              <a:buNone/>
            </a:pPr>
            <a:r>
              <a:t/>
            </a:r>
            <a:endParaRPr b="1">
              <a:solidFill>
                <a:srgbClr val="FFFFFF"/>
              </a:solidFill>
            </a:endParaRPr>
          </a:p>
          <a:p>
            <a:pPr indent="-317500" lvl="0" marL="457200">
              <a:spcBef>
                <a:spcPts val="0"/>
              </a:spcBef>
              <a:spcAft>
                <a:spcPts val="0"/>
              </a:spcAft>
              <a:buClr>
                <a:srgbClr val="FFFFFF"/>
              </a:buClr>
              <a:buSzPts val="1400"/>
              <a:buChar char="●"/>
            </a:pPr>
            <a:r>
              <a:rPr lang="es">
                <a:solidFill>
                  <a:srgbClr val="FFFFFF"/>
                </a:solidFill>
              </a:rPr>
              <a:t>Dado que la salida del terreno a aproximar se encuentra entre -1 y 1 se utilizó una función de activación en la capa de salida en vez de una tangencial.</a:t>
            </a:r>
            <a:endParaRPr>
              <a:solidFill>
                <a:srgbClr val="FFFFFF"/>
              </a:solidFill>
            </a:endParaRPr>
          </a:p>
          <a:p>
            <a:pPr indent="0" lvl="0" marL="0" rtl="0">
              <a:spcBef>
                <a:spcPts val="0"/>
              </a:spcBef>
              <a:spcAft>
                <a:spcPts val="0"/>
              </a:spcAft>
              <a:buNone/>
            </a:pPr>
            <a:r>
              <a:t/>
            </a:r>
            <a:endParaRPr b="1">
              <a:solidFill>
                <a:srgbClr val="FFFFFF"/>
              </a:solidFill>
            </a:endParaRPr>
          </a:p>
        </p:txBody>
      </p:sp>
      <p:sp>
        <p:nvSpPr>
          <p:cNvPr id="128" name="Shape 128"/>
          <p:cNvSpPr txBox="1"/>
          <p:nvPr/>
        </p:nvSpPr>
        <p:spPr>
          <a:xfrm>
            <a:off x="237175" y="2528400"/>
            <a:ext cx="2292300" cy="34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s">
                <a:solidFill>
                  <a:srgbClr val="FFFFFF"/>
                </a:solidFill>
              </a:rPr>
              <a:t>Solución</a:t>
            </a:r>
            <a:r>
              <a:rPr b="1" lang="es">
                <a:solidFill>
                  <a:srgbClr val="FFFFFF"/>
                </a:solidFill>
              </a:rPr>
              <a:t> aproximada</a:t>
            </a:r>
            <a:endParaRPr b="1">
              <a:solidFill>
                <a:srgbClr val="FFFFFF"/>
              </a:solidFill>
            </a:endParaRPr>
          </a:p>
        </p:txBody>
      </p:sp>
      <p:sp>
        <p:nvSpPr>
          <p:cNvPr id="129" name="Shape 129"/>
          <p:cNvSpPr txBox="1"/>
          <p:nvPr/>
        </p:nvSpPr>
        <p:spPr>
          <a:xfrm>
            <a:off x="305500" y="2643125"/>
            <a:ext cx="3757200" cy="304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FFFFFF"/>
              </a:buClr>
              <a:buSzPts val="1400"/>
              <a:buChar char="●"/>
            </a:pPr>
            <a:r>
              <a:rPr lang="es">
                <a:solidFill>
                  <a:srgbClr val="FFFFFF"/>
                </a:solidFill>
              </a:rPr>
              <a:t>Semillas óptimas.</a:t>
            </a:r>
            <a:endParaRPr>
              <a:solidFill>
                <a:srgbClr val="FFFFFF"/>
              </a:solidFill>
            </a:endParaRPr>
          </a:p>
          <a:p>
            <a:pPr indent="-317500" lvl="0" marL="457200" rtl="0" algn="just">
              <a:lnSpc>
                <a:spcPct val="115000"/>
              </a:lnSpc>
              <a:spcBef>
                <a:spcPts val="1600"/>
              </a:spcBef>
              <a:spcAft>
                <a:spcPts val="400"/>
              </a:spcAft>
              <a:buClr>
                <a:srgbClr val="FFFFFF"/>
              </a:buClr>
              <a:buSzPts val="1400"/>
              <a:buChar char="●"/>
            </a:pPr>
            <a:r>
              <a:rPr lang="es">
                <a:solidFill>
                  <a:srgbClr val="FFFFFF"/>
                </a:solidFill>
              </a:rPr>
              <a:t>Peso óptimo. Se almacenan los pesos de la red con menor error </a:t>
            </a:r>
            <a:r>
              <a:rPr lang="es">
                <a:solidFill>
                  <a:srgbClr val="FFFFFF"/>
                </a:solidFill>
              </a:rPr>
              <a:t>cuadrático</a:t>
            </a:r>
            <a:r>
              <a:rPr lang="es">
                <a:solidFill>
                  <a:srgbClr val="FFFFFF"/>
                </a:solidFill>
              </a:rPr>
              <a:t>.</a:t>
            </a:r>
            <a:endParaRPr>
              <a:solidFill>
                <a:srgbClr val="FFFFFF"/>
              </a:solidFill>
            </a:endParaRPr>
          </a:p>
        </p:txBody>
      </p:sp>
      <p:pic>
        <p:nvPicPr>
          <p:cNvPr id="130" name="Shape 130"/>
          <p:cNvPicPr preferRelativeResize="0"/>
          <p:nvPr/>
        </p:nvPicPr>
        <p:blipFill>
          <a:blip r:embed="rId3">
            <a:alphaModFix/>
          </a:blip>
          <a:stretch>
            <a:fillRect/>
          </a:stretch>
        </p:blipFill>
        <p:spPr>
          <a:xfrm>
            <a:off x="4703200" y="479700"/>
            <a:ext cx="3994251" cy="2048700"/>
          </a:xfrm>
          <a:prstGeom prst="rect">
            <a:avLst/>
          </a:prstGeom>
          <a:noFill/>
          <a:ln cap="rnd" cmpd="sng" w="9525">
            <a:solidFill>
              <a:srgbClr val="000000"/>
            </a:solidFill>
            <a:prstDash val="solid"/>
            <a:round/>
            <a:headEnd len="sm" w="sm" type="none"/>
            <a:tailEnd len="sm" w="sm" type="none"/>
          </a:ln>
        </p:spPr>
      </p:pic>
      <p:sp>
        <p:nvSpPr>
          <p:cNvPr id="131" name="Shape 131"/>
          <p:cNvSpPr txBox="1"/>
          <p:nvPr/>
        </p:nvSpPr>
        <p:spPr>
          <a:xfrm>
            <a:off x="4615475" y="-45700"/>
            <a:ext cx="4169700" cy="62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0.01, shuffle_flag 1, alpha_momentum 0.5, seed “H”, tanh 1 con salida tangencial hiperbólica</a:t>
            </a:r>
            <a:endParaRPr sz="900"/>
          </a:p>
        </p:txBody>
      </p:sp>
      <p:pic>
        <p:nvPicPr>
          <p:cNvPr id="132" name="Shape 132"/>
          <p:cNvPicPr preferRelativeResize="0"/>
          <p:nvPr/>
        </p:nvPicPr>
        <p:blipFill>
          <a:blip r:embed="rId4">
            <a:alphaModFix/>
          </a:blip>
          <a:stretch>
            <a:fillRect/>
          </a:stretch>
        </p:blipFill>
        <p:spPr>
          <a:xfrm>
            <a:off x="4694288" y="3013050"/>
            <a:ext cx="4012076" cy="2048700"/>
          </a:xfrm>
          <a:prstGeom prst="rect">
            <a:avLst/>
          </a:prstGeom>
          <a:noFill/>
          <a:ln cap="rnd" cmpd="sng" w="9525">
            <a:solidFill>
              <a:srgbClr val="000000"/>
            </a:solidFill>
            <a:prstDash val="solid"/>
            <a:round/>
            <a:headEnd len="sm" w="sm" type="none"/>
            <a:tailEnd len="sm" w="sm" type="none"/>
          </a:ln>
        </p:spPr>
      </p:pic>
      <p:sp>
        <p:nvSpPr>
          <p:cNvPr id="133" name="Shape 133"/>
          <p:cNvSpPr txBox="1"/>
          <p:nvPr/>
        </p:nvSpPr>
        <p:spPr>
          <a:xfrm>
            <a:off x="4615475" y="2481575"/>
            <a:ext cx="4169700" cy="62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0.01, shuffle_flag 1, alpha_momentum 0.5, seed “H”, tanh 1 con salida lineal</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237175" y="-45700"/>
            <a:ext cx="2520900" cy="825300"/>
          </a:xfrm>
          <a:prstGeom prst="rect">
            <a:avLst/>
          </a:prstGeom>
        </p:spPr>
        <p:txBody>
          <a:bodyPr anchorCtr="0" anchor="t" bIns="91425" lIns="91425" spcFirstLastPara="1" rIns="91425" wrap="square" tIns="91425">
            <a:noAutofit/>
          </a:bodyPr>
          <a:lstStyle/>
          <a:p>
            <a:pPr indent="0" lvl="0" marL="0" rtl="0" algn="just">
              <a:lnSpc>
                <a:spcPct val="117000"/>
              </a:lnSpc>
              <a:spcBef>
                <a:spcPts val="2000"/>
              </a:spcBef>
              <a:spcAft>
                <a:spcPts val="0"/>
              </a:spcAft>
              <a:buNone/>
            </a:pPr>
            <a:r>
              <a:rPr b="1" lang="es" sz="2400">
                <a:solidFill>
                  <a:srgbClr val="FFFFFF"/>
                </a:solidFill>
                <a:latin typeface="Arial"/>
                <a:ea typeface="Arial"/>
                <a:cs typeface="Arial"/>
                <a:sym typeface="Arial"/>
              </a:rPr>
              <a:t>Observaciones </a:t>
            </a:r>
            <a:endParaRPr b="1" sz="2400">
              <a:solidFill>
                <a:srgbClr val="FFFFFF"/>
              </a:solidFill>
              <a:latin typeface="Arial"/>
              <a:ea typeface="Arial"/>
              <a:cs typeface="Arial"/>
              <a:sym typeface="Arial"/>
            </a:endParaRPr>
          </a:p>
          <a:p>
            <a:pPr indent="0" lvl="0" marL="0" rtl="0" algn="just">
              <a:lnSpc>
                <a:spcPct val="117000"/>
              </a:lnSpc>
              <a:spcBef>
                <a:spcPts val="2000"/>
              </a:spcBef>
              <a:spcAft>
                <a:spcPts val="600"/>
              </a:spcAft>
              <a:buNone/>
            </a:pPr>
            <a:r>
              <a:t/>
            </a:r>
            <a:endParaRPr b="1" sz="2400">
              <a:solidFill>
                <a:srgbClr val="FFFFFF"/>
              </a:solidFill>
              <a:latin typeface="Arial"/>
              <a:ea typeface="Arial"/>
              <a:cs typeface="Arial"/>
              <a:sym typeface="Arial"/>
            </a:endParaRPr>
          </a:p>
        </p:txBody>
      </p:sp>
      <p:pic>
        <p:nvPicPr>
          <p:cNvPr id="139" name="Shape 139"/>
          <p:cNvPicPr preferRelativeResize="0"/>
          <p:nvPr/>
        </p:nvPicPr>
        <p:blipFill>
          <a:blip r:embed="rId3">
            <a:alphaModFix/>
          </a:blip>
          <a:stretch>
            <a:fillRect/>
          </a:stretch>
        </p:blipFill>
        <p:spPr>
          <a:xfrm>
            <a:off x="4754425" y="3159375"/>
            <a:ext cx="4000900" cy="1940625"/>
          </a:xfrm>
          <a:prstGeom prst="rect">
            <a:avLst/>
          </a:prstGeom>
          <a:noFill/>
          <a:ln cap="flat" cmpd="sng" w="9525">
            <a:solidFill>
              <a:srgbClr val="000000"/>
            </a:solidFill>
            <a:prstDash val="solid"/>
            <a:round/>
            <a:headEnd len="sm" w="sm" type="none"/>
            <a:tailEnd len="sm" w="sm" type="none"/>
          </a:ln>
        </p:spPr>
      </p:pic>
      <p:pic>
        <p:nvPicPr>
          <p:cNvPr id="140" name="Shape 140"/>
          <p:cNvPicPr preferRelativeResize="0"/>
          <p:nvPr/>
        </p:nvPicPr>
        <p:blipFill>
          <a:blip r:embed="rId4">
            <a:alphaModFix/>
          </a:blip>
          <a:stretch>
            <a:fillRect/>
          </a:stretch>
        </p:blipFill>
        <p:spPr>
          <a:xfrm>
            <a:off x="4780350" y="580800"/>
            <a:ext cx="3949049" cy="1987650"/>
          </a:xfrm>
          <a:prstGeom prst="rect">
            <a:avLst/>
          </a:prstGeom>
          <a:noFill/>
          <a:ln cap="flat" cmpd="sng" w="9525">
            <a:solidFill>
              <a:srgbClr val="000000"/>
            </a:solidFill>
            <a:prstDash val="solid"/>
            <a:round/>
            <a:headEnd len="sm" w="sm" type="none"/>
            <a:tailEnd len="sm" w="sm" type="none"/>
          </a:ln>
        </p:spPr>
      </p:pic>
      <p:sp>
        <p:nvSpPr>
          <p:cNvPr id="141" name="Shape 141"/>
          <p:cNvSpPr txBox="1"/>
          <p:nvPr/>
        </p:nvSpPr>
        <p:spPr>
          <a:xfrm>
            <a:off x="4754475" y="0"/>
            <a:ext cx="4000800" cy="32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0.01, shuffle_flag 1, alpha_momentum 0.5, seed “D”,, tanh </a:t>
            </a:r>
            <a:endParaRPr sz="900"/>
          </a:p>
        </p:txBody>
      </p:sp>
      <p:sp>
        <p:nvSpPr>
          <p:cNvPr id="142" name="Shape 142"/>
          <p:cNvSpPr txBox="1"/>
          <p:nvPr/>
        </p:nvSpPr>
        <p:spPr>
          <a:xfrm>
            <a:off x="4670825" y="2568450"/>
            <a:ext cx="4000800" cy="32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t>Red 2,15,10,1 con: eta_check_steps 10, eta_increase_value 0.001, eta_decrease_factor 0.95, training_size 300, eta 0.01, shuffle_flag 1, alpha_momentum 0.5, seed “D”, tanh 0 (exponencial)</a:t>
            </a:r>
            <a:endParaRPr sz="900"/>
          </a:p>
        </p:txBody>
      </p:sp>
      <p:sp>
        <p:nvSpPr>
          <p:cNvPr id="143" name="Shape 143"/>
          <p:cNvSpPr txBox="1"/>
          <p:nvPr/>
        </p:nvSpPr>
        <p:spPr>
          <a:xfrm>
            <a:off x="204475" y="748475"/>
            <a:ext cx="4000800" cy="3683700"/>
          </a:xfrm>
          <a:prstGeom prst="rect">
            <a:avLst/>
          </a:prstGeom>
          <a:solidFill>
            <a:schemeClr val="dk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FFFFFF"/>
                </a:solidFill>
              </a:rPr>
              <a:t>Obtenidas a partir de más de 50 casos de prueba.</a:t>
            </a:r>
            <a:endParaRPr>
              <a:solidFill>
                <a:srgbClr val="FFFFFF"/>
              </a:solidFill>
            </a:endParaRPr>
          </a:p>
          <a:p>
            <a:pPr indent="0" lvl="0" marL="0" rtl="0">
              <a:spcBef>
                <a:spcPts val="0"/>
              </a:spcBef>
              <a:spcAft>
                <a:spcPts val="0"/>
              </a:spcAft>
              <a:buNone/>
            </a:pPr>
            <a:r>
              <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Reducción del tamaño de entrenamiento implica mayor error.</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Función</a:t>
            </a:r>
            <a:r>
              <a:rPr lang="es">
                <a:solidFill>
                  <a:srgbClr val="FFFFFF"/>
                </a:solidFill>
              </a:rPr>
              <a:t> tangencial vs exponencial.</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Momentum.</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Diferentes semillas para distintas redes.</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Error de aprendizaje no implica error de testeo; y viceversa.</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Shuffle, </a:t>
            </a:r>
            <a:r>
              <a:rPr lang="es">
                <a:solidFill>
                  <a:srgbClr val="FFFFFF"/>
                </a:solidFill>
              </a:rPr>
              <a:t>precisión</a:t>
            </a:r>
            <a:r>
              <a:rPr lang="es">
                <a:solidFill>
                  <a:srgbClr val="FFFFFF"/>
                </a:solidFill>
              </a:rPr>
              <a:t> &gt; velocidad. No siempre conviene.</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Eta adaptativo. 35% de mejora aprendizaje decreciente. 25% de mejora testeo decreciente. (1000 </a:t>
            </a:r>
            <a:r>
              <a:rPr lang="es">
                <a:solidFill>
                  <a:srgbClr val="FFFFFF"/>
                </a:solidFill>
              </a:rPr>
              <a:t>épocas</a:t>
            </a:r>
            <a:r>
              <a:rPr lang="es">
                <a:solidFill>
                  <a:srgbClr val="FFFFFF"/>
                </a:solidFill>
              </a:rPr>
              <a:t>)</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