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Lst>
  <p:notesMasterIdLst>
    <p:notesMasterId r:id="rId4"/>
  </p:notesMasterIdLst>
  <p:handoutMasterIdLst>
    <p:handoutMasterId r:id="rId5"/>
  </p:handoutMasterIdLst>
  <p:sldIdLst>
    <p:sldId id="536" r:id="rId2"/>
    <p:sldId id="537" r:id="rId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06"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06"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06"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06"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06" charset="-128"/>
        <a:cs typeface="+mn-cs"/>
      </a:defRPr>
    </a:lvl5pPr>
    <a:lvl6pPr marL="2286000" algn="l" defTabSz="914400" rtl="0" eaLnBrk="1" latinLnBrk="0" hangingPunct="1">
      <a:defRPr sz="2400" kern="1200">
        <a:solidFill>
          <a:schemeClr val="tx1"/>
        </a:solidFill>
        <a:latin typeface="Arial" charset="0"/>
        <a:ea typeface="ＭＳ Ｐゴシック" pitchFamily="-106" charset="-128"/>
        <a:cs typeface="+mn-cs"/>
      </a:defRPr>
    </a:lvl6pPr>
    <a:lvl7pPr marL="2743200" algn="l" defTabSz="914400" rtl="0" eaLnBrk="1" latinLnBrk="0" hangingPunct="1">
      <a:defRPr sz="2400" kern="1200">
        <a:solidFill>
          <a:schemeClr val="tx1"/>
        </a:solidFill>
        <a:latin typeface="Arial" charset="0"/>
        <a:ea typeface="ＭＳ Ｐゴシック" pitchFamily="-106" charset="-128"/>
        <a:cs typeface="+mn-cs"/>
      </a:defRPr>
    </a:lvl7pPr>
    <a:lvl8pPr marL="3200400" algn="l" defTabSz="914400" rtl="0" eaLnBrk="1" latinLnBrk="0" hangingPunct="1">
      <a:defRPr sz="2400" kern="1200">
        <a:solidFill>
          <a:schemeClr val="tx1"/>
        </a:solidFill>
        <a:latin typeface="Arial" charset="0"/>
        <a:ea typeface="ＭＳ Ｐゴシック" pitchFamily="-106" charset="-128"/>
        <a:cs typeface="+mn-cs"/>
      </a:defRPr>
    </a:lvl8pPr>
    <a:lvl9pPr marL="3657600" algn="l" defTabSz="914400" rtl="0" eaLnBrk="1" latinLnBrk="0" hangingPunct="1">
      <a:defRPr sz="2400" kern="1200">
        <a:solidFill>
          <a:schemeClr val="tx1"/>
        </a:solidFill>
        <a:latin typeface="Arial" charset="0"/>
        <a:ea typeface="ＭＳ Ｐゴシック" pitchFamily="-106"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00FF"/>
    <a:srgbClr val="FF0552"/>
    <a:srgbClr val="FF9900"/>
    <a:srgbClr val="FF125D"/>
    <a:srgbClr val="C0B37A"/>
    <a:srgbClr val="0066FF"/>
    <a:srgbClr val="F0EE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29"/>
    <p:restoredTop sz="96327"/>
  </p:normalViewPr>
  <p:slideViewPr>
    <p:cSldViewPr>
      <p:cViewPr varScale="1">
        <p:scale>
          <a:sx n="162" d="100"/>
          <a:sy n="162" d="100"/>
        </p:scale>
        <p:origin x="200" y="7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106" charset="0"/>
                <a:cs typeface="ＭＳ Ｐゴシック" pitchFamily="-106" charset="-128"/>
              </a:defRPr>
            </a:lvl1pPr>
          </a:lstStyle>
          <a:p>
            <a:pPr>
              <a:defRPr/>
            </a:pPr>
            <a:endParaRPr lang="en-US" dirty="0">
              <a:latin typeface="Calibri" panose="020F0502020204030204" pitchFamily="34" charset="0"/>
            </a:endParaRPr>
          </a:p>
        </p:txBody>
      </p:sp>
      <p:sp>
        <p:nvSpPr>
          <p:cNvPr id="706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106" charset="0"/>
                <a:cs typeface="ＭＳ Ｐゴシック" pitchFamily="-106" charset="-128"/>
              </a:defRPr>
            </a:lvl1pPr>
          </a:lstStyle>
          <a:p>
            <a:pPr>
              <a:defRPr/>
            </a:pPr>
            <a:endParaRPr lang="en-US" dirty="0">
              <a:latin typeface="Calibri" panose="020F0502020204030204" pitchFamily="34" charset="0"/>
            </a:endParaRPr>
          </a:p>
        </p:txBody>
      </p:sp>
      <p:sp>
        <p:nvSpPr>
          <p:cNvPr id="7066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106" charset="0"/>
                <a:cs typeface="ＭＳ Ｐゴシック" pitchFamily="-106" charset="-128"/>
              </a:defRPr>
            </a:lvl1pPr>
          </a:lstStyle>
          <a:p>
            <a:pPr>
              <a:defRPr/>
            </a:pPr>
            <a:endParaRPr lang="en-US" dirty="0">
              <a:latin typeface="Calibri" panose="020F0502020204030204" pitchFamily="34" charset="0"/>
            </a:endParaRPr>
          </a:p>
        </p:txBody>
      </p:sp>
      <p:sp>
        <p:nvSpPr>
          <p:cNvPr id="7066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FE46C475-8A35-415A-9CA4-2A19E95FA6E7}" type="slidenum">
              <a:rPr lang="en-US">
                <a:latin typeface="Calibri" panose="020F0502020204030204" pitchFamily="34" charset="0"/>
              </a:rPr>
              <a:pPr>
                <a:defRPr/>
              </a:pPr>
              <a:t>‹#›</a:t>
            </a:fld>
            <a:endParaRPr lang="en-US" dirty="0">
              <a:latin typeface="Calibri" panose="020F0502020204030204" pitchFamily="34" charset="0"/>
            </a:endParaRPr>
          </a:p>
        </p:txBody>
      </p:sp>
    </p:spTree>
    <p:extLst>
      <p:ext uri="{BB962C8B-B14F-4D97-AF65-F5344CB8AC3E}">
        <p14:creationId xmlns:p14="http://schemas.microsoft.com/office/powerpoint/2010/main" val="6475574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i="0">
                <a:latin typeface="Calibri" panose="020F0502020204030204" pitchFamily="34" charset="0"/>
                <a:cs typeface="ＭＳ Ｐゴシック" pitchFamily="-106" charset="-128"/>
              </a:defRPr>
            </a:lvl1pPr>
          </a:lstStyle>
          <a:p>
            <a:pPr>
              <a:defRPr/>
            </a:pPr>
            <a:endParaRPr lang="en-US" dirty="0"/>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i="0">
                <a:latin typeface="Calibri" panose="020F0502020204030204" pitchFamily="34" charset="0"/>
                <a:cs typeface="ＭＳ Ｐゴシック" pitchFamily="-106" charset="-128"/>
              </a:defRPr>
            </a:lvl1pPr>
          </a:lstStyle>
          <a:p>
            <a:pPr>
              <a:defRPr/>
            </a:pPr>
            <a:endParaRPr lang="en-US" dirty="0"/>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i="0">
                <a:latin typeface="Calibri" panose="020F0502020204030204" pitchFamily="34" charset="0"/>
                <a:cs typeface="ＭＳ Ｐゴシック" pitchFamily="-106" charset="-128"/>
              </a:defRPr>
            </a:lvl1pPr>
          </a:lstStyle>
          <a:p>
            <a:pPr>
              <a:defRPr/>
            </a:pPr>
            <a:endParaRPr lang="en-US" dirty="0"/>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i="0">
                <a:latin typeface="Calibri" panose="020F0502020204030204" pitchFamily="34" charset="0"/>
              </a:defRPr>
            </a:lvl1pPr>
          </a:lstStyle>
          <a:p>
            <a:pPr>
              <a:defRPr/>
            </a:pPr>
            <a:fld id="{6A13BC90-0074-43EE-BB9C-DD96ADFE8CE6}" type="slidenum">
              <a:rPr lang="en-US" smtClean="0"/>
              <a:pPr>
                <a:defRPr/>
              </a:pPr>
              <a:t>‹#›</a:t>
            </a:fld>
            <a:endParaRPr lang="en-US" dirty="0"/>
          </a:p>
        </p:txBody>
      </p:sp>
    </p:spTree>
    <p:extLst>
      <p:ext uri="{BB962C8B-B14F-4D97-AF65-F5344CB8AC3E}">
        <p14:creationId xmlns:p14="http://schemas.microsoft.com/office/powerpoint/2010/main" val="20224655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ＭＳ Ｐゴシック" pitchFamily="-65" charset="-128"/>
      </a:defRPr>
    </a:lvl1pPr>
    <a:lvl2pPr marL="742950" indent="-28575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2pPr>
    <a:lvl3pPr marL="1143000" indent="-2286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3pPr>
    <a:lvl4pPr marL="1600200" indent="-2286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4pPr>
    <a:lvl5pPr marL="2057400" indent="-2286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itchFamily="-106" charset="0"/>
                <a:ea typeface="ＭＳ Ｐゴシック" pitchFamily="-106" charset="-128"/>
              </a:defRPr>
            </a:lvl1pPr>
            <a:lvl2pPr marL="742950" indent="-285750">
              <a:spcBef>
                <a:spcPct val="30000"/>
              </a:spcBef>
              <a:defRPr sz="1200">
                <a:solidFill>
                  <a:schemeClr val="tx1"/>
                </a:solidFill>
                <a:latin typeface="Times" pitchFamily="-106" charset="0"/>
                <a:ea typeface="ＭＳ Ｐゴシック" pitchFamily="-106" charset="-128"/>
              </a:defRPr>
            </a:lvl2pPr>
            <a:lvl3pPr marL="1143000" indent="-228600">
              <a:spcBef>
                <a:spcPct val="30000"/>
              </a:spcBef>
              <a:defRPr sz="1200">
                <a:solidFill>
                  <a:schemeClr val="tx1"/>
                </a:solidFill>
                <a:latin typeface="Times" pitchFamily="-106" charset="0"/>
                <a:ea typeface="ＭＳ Ｐゴシック" pitchFamily="-106" charset="-128"/>
              </a:defRPr>
            </a:lvl3pPr>
            <a:lvl4pPr marL="1600200" indent="-228600">
              <a:spcBef>
                <a:spcPct val="30000"/>
              </a:spcBef>
              <a:defRPr sz="1200">
                <a:solidFill>
                  <a:schemeClr val="tx1"/>
                </a:solidFill>
                <a:latin typeface="Times" pitchFamily="-106" charset="0"/>
                <a:ea typeface="ＭＳ Ｐゴシック" pitchFamily="-106" charset="-128"/>
              </a:defRPr>
            </a:lvl4pPr>
            <a:lvl5pPr marL="2057400" indent="-228600">
              <a:spcBef>
                <a:spcPct val="30000"/>
              </a:spcBef>
              <a:defRPr sz="1200">
                <a:solidFill>
                  <a:schemeClr val="tx1"/>
                </a:solidFill>
                <a:latin typeface="Times" pitchFamily="-106" charset="0"/>
                <a:ea typeface="ＭＳ Ｐゴシック" pitchFamily="-106" charset="-128"/>
              </a:defRPr>
            </a:lvl5pPr>
            <a:lvl6pPr marL="2514600" indent="-228600" eaLnBrk="0" fontAlgn="base" hangingPunct="0">
              <a:spcBef>
                <a:spcPct val="30000"/>
              </a:spcBef>
              <a:spcAft>
                <a:spcPct val="0"/>
              </a:spcAft>
              <a:defRPr sz="1200">
                <a:solidFill>
                  <a:schemeClr val="tx1"/>
                </a:solidFill>
                <a:latin typeface="Times" pitchFamily="-106" charset="0"/>
                <a:ea typeface="ＭＳ Ｐゴシック" pitchFamily="-106" charset="-128"/>
              </a:defRPr>
            </a:lvl6pPr>
            <a:lvl7pPr marL="2971800" indent="-228600" eaLnBrk="0" fontAlgn="base" hangingPunct="0">
              <a:spcBef>
                <a:spcPct val="30000"/>
              </a:spcBef>
              <a:spcAft>
                <a:spcPct val="0"/>
              </a:spcAft>
              <a:defRPr sz="1200">
                <a:solidFill>
                  <a:schemeClr val="tx1"/>
                </a:solidFill>
                <a:latin typeface="Times" pitchFamily="-106" charset="0"/>
                <a:ea typeface="ＭＳ Ｐゴシック" pitchFamily="-106" charset="-128"/>
              </a:defRPr>
            </a:lvl7pPr>
            <a:lvl8pPr marL="3429000" indent="-228600" eaLnBrk="0" fontAlgn="base" hangingPunct="0">
              <a:spcBef>
                <a:spcPct val="30000"/>
              </a:spcBef>
              <a:spcAft>
                <a:spcPct val="0"/>
              </a:spcAft>
              <a:defRPr sz="1200">
                <a:solidFill>
                  <a:schemeClr val="tx1"/>
                </a:solidFill>
                <a:latin typeface="Times" pitchFamily="-106" charset="0"/>
                <a:ea typeface="ＭＳ Ｐゴシック" pitchFamily="-106" charset="-128"/>
              </a:defRPr>
            </a:lvl8pPr>
            <a:lvl9pPr marL="3886200" indent="-228600" eaLnBrk="0" fontAlgn="base" hangingPunct="0">
              <a:spcBef>
                <a:spcPct val="30000"/>
              </a:spcBef>
              <a:spcAft>
                <a:spcPct val="0"/>
              </a:spcAft>
              <a:defRPr sz="1200">
                <a:solidFill>
                  <a:schemeClr val="tx1"/>
                </a:solidFill>
                <a:latin typeface="Times" pitchFamily="-106" charset="0"/>
                <a:ea typeface="ＭＳ Ｐゴシック" pitchFamily="-106" charset="-128"/>
              </a:defRPr>
            </a:lvl9pPr>
          </a:lstStyle>
          <a:p>
            <a:pPr>
              <a:spcBef>
                <a:spcPct val="0"/>
              </a:spcBef>
            </a:pPr>
            <a:fld id="{B101207D-5BDA-4BED-8240-D3FC29C8C655}" type="slidenum">
              <a:rPr lang="en-US" altLang="en-US" smtClean="0">
                <a:latin typeface="Calibri" panose="020F0502020204030204" pitchFamily="34" charset="0"/>
              </a:rPr>
              <a:pPr>
                <a:spcBef>
                  <a:spcPct val="0"/>
                </a:spcBef>
              </a:pPr>
              <a:t>1</a:t>
            </a:fld>
            <a:endParaRPr lang="en-US" altLang="en-US" dirty="0">
              <a:latin typeface="Calibri" panose="020F0502020204030204" pitchFamily="34" charset="0"/>
            </a:endParaRPr>
          </a:p>
        </p:txBody>
      </p:sp>
      <p:sp>
        <p:nvSpPr>
          <p:cNvPr id="512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pitchFamily="-106" charset="0"/>
                <a:ea typeface="ＭＳ Ｐゴシック" pitchFamily="-106" charset="-128"/>
              </a:defRPr>
            </a:lvl1pPr>
            <a:lvl2pPr marL="742950" indent="-285750">
              <a:spcBef>
                <a:spcPct val="30000"/>
              </a:spcBef>
              <a:defRPr sz="1200">
                <a:solidFill>
                  <a:schemeClr val="tx1"/>
                </a:solidFill>
                <a:latin typeface="Times" pitchFamily="-106" charset="0"/>
                <a:ea typeface="ＭＳ Ｐゴシック" pitchFamily="-106" charset="-128"/>
              </a:defRPr>
            </a:lvl2pPr>
            <a:lvl3pPr marL="1143000" indent="-228600">
              <a:spcBef>
                <a:spcPct val="30000"/>
              </a:spcBef>
              <a:defRPr sz="1200">
                <a:solidFill>
                  <a:schemeClr val="tx1"/>
                </a:solidFill>
                <a:latin typeface="Times" pitchFamily="-106" charset="0"/>
                <a:ea typeface="ＭＳ Ｐゴシック" pitchFamily="-106" charset="-128"/>
              </a:defRPr>
            </a:lvl3pPr>
            <a:lvl4pPr marL="1600200" indent="-228600">
              <a:spcBef>
                <a:spcPct val="30000"/>
              </a:spcBef>
              <a:defRPr sz="1200">
                <a:solidFill>
                  <a:schemeClr val="tx1"/>
                </a:solidFill>
                <a:latin typeface="Times" pitchFamily="-106" charset="0"/>
                <a:ea typeface="ＭＳ Ｐゴシック" pitchFamily="-106" charset="-128"/>
              </a:defRPr>
            </a:lvl4pPr>
            <a:lvl5pPr marL="2057400" indent="-228600">
              <a:spcBef>
                <a:spcPct val="30000"/>
              </a:spcBef>
              <a:defRPr sz="1200">
                <a:solidFill>
                  <a:schemeClr val="tx1"/>
                </a:solidFill>
                <a:latin typeface="Times" pitchFamily="-106" charset="0"/>
                <a:ea typeface="ＭＳ Ｐゴシック" pitchFamily="-106" charset="-128"/>
              </a:defRPr>
            </a:lvl5pPr>
            <a:lvl6pPr marL="2514600" indent="-228600" eaLnBrk="0" fontAlgn="base" hangingPunct="0">
              <a:spcBef>
                <a:spcPct val="30000"/>
              </a:spcBef>
              <a:spcAft>
                <a:spcPct val="0"/>
              </a:spcAft>
              <a:defRPr sz="1200">
                <a:solidFill>
                  <a:schemeClr val="tx1"/>
                </a:solidFill>
                <a:latin typeface="Times" pitchFamily="-106" charset="0"/>
                <a:ea typeface="ＭＳ Ｐゴシック" pitchFamily="-106" charset="-128"/>
              </a:defRPr>
            </a:lvl6pPr>
            <a:lvl7pPr marL="2971800" indent="-228600" eaLnBrk="0" fontAlgn="base" hangingPunct="0">
              <a:spcBef>
                <a:spcPct val="30000"/>
              </a:spcBef>
              <a:spcAft>
                <a:spcPct val="0"/>
              </a:spcAft>
              <a:defRPr sz="1200">
                <a:solidFill>
                  <a:schemeClr val="tx1"/>
                </a:solidFill>
                <a:latin typeface="Times" pitchFamily="-106" charset="0"/>
                <a:ea typeface="ＭＳ Ｐゴシック" pitchFamily="-106" charset="-128"/>
              </a:defRPr>
            </a:lvl7pPr>
            <a:lvl8pPr marL="3429000" indent="-228600" eaLnBrk="0" fontAlgn="base" hangingPunct="0">
              <a:spcBef>
                <a:spcPct val="30000"/>
              </a:spcBef>
              <a:spcAft>
                <a:spcPct val="0"/>
              </a:spcAft>
              <a:defRPr sz="1200">
                <a:solidFill>
                  <a:schemeClr val="tx1"/>
                </a:solidFill>
                <a:latin typeface="Times" pitchFamily="-106" charset="0"/>
                <a:ea typeface="ＭＳ Ｐゴシック" pitchFamily="-106" charset="-128"/>
              </a:defRPr>
            </a:lvl8pPr>
            <a:lvl9pPr marL="3886200" indent="-228600" eaLnBrk="0" fontAlgn="base" hangingPunct="0">
              <a:spcBef>
                <a:spcPct val="30000"/>
              </a:spcBef>
              <a:spcAft>
                <a:spcPct val="0"/>
              </a:spcAft>
              <a:defRPr sz="1200">
                <a:solidFill>
                  <a:schemeClr val="tx1"/>
                </a:solidFill>
                <a:latin typeface="Times" pitchFamily="-106" charset="0"/>
                <a:ea typeface="ＭＳ Ｐゴシック" pitchFamily="-106" charset="-128"/>
              </a:defRPr>
            </a:lvl9pPr>
          </a:lstStyle>
          <a:p>
            <a:pPr algn="r">
              <a:spcBef>
                <a:spcPct val="0"/>
              </a:spcBef>
            </a:pPr>
            <a:fld id="{DB0EE1A8-34CE-4F32-BF25-9D4E96A7F8DF}" type="slidenum">
              <a:rPr lang="en-US" altLang="en-US">
                <a:latin typeface="Calibri" panose="020F0502020204030204" pitchFamily="34" charset="0"/>
              </a:rPr>
              <a:pPr algn="r">
                <a:spcBef>
                  <a:spcPct val="0"/>
                </a:spcBef>
              </a:pPr>
              <a:t>1</a:t>
            </a:fld>
            <a:endParaRPr lang="en-US" altLang="en-US" dirty="0">
              <a:latin typeface="Calibri" panose="020F0502020204030204" pitchFamily="34" charset="0"/>
            </a:endParaRPr>
          </a:p>
        </p:txBody>
      </p:sp>
      <p:sp>
        <p:nvSpPr>
          <p:cNvPr id="5124" name="Rectangle 2"/>
          <p:cNvSpPr>
            <a:spLocks noGrp="1" noRot="1" noChangeAspect="1" noChangeArrowheads="1" noTextEdit="1"/>
          </p:cNvSpPr>
          <p:nvPr>
            <p:ph type="sldImg"/>
          </p:nvPr>
        </p:nvSpPr>
        <p:spPr>
          <a:ln/>
        </p:spPr>
      </p:sp>
      <p:sp>
        <p:nvSpPr>
          <p:cNvPr id="512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Times" pitchFamily="-106" charset="0"/>
                <a:ea typeface="ＭＳ Ｐゴシック" pitchFamily="-106" charset="-128"/>
              </a:rPr>
              <a:t>You may add comments here to clarify </a:t>
            </a:r>
            <a:r>
              <a:rPr lang="en-US" altLang="en-US">
                <a:latin typeface="Times" pitchFamily="-106" charset="0"/>
                <a:ea typeface="ＭＳ Ｐゴシック" pitchFamily="-106" charset="-128"/>
              </a:rPr>
              <a:t>the work</a:t>
            </a:r>
            <a:r>
              <a:rPr lang="en-US" altLang="en-US" baseline="0">
                <a:latin typeface="Times" pitchFamily="-106" charset="0"/>
                <a:ea typeface="ＭＳ Ｐゴシック" pitchFamily="-106" charset="-128"/>
              </a:rPr>
              <a:t> or the results.</a:t>
            </a:r>
            <a:endParaRPr lang="en-US" altLang="en-US">
              <a:latin typeface="Times" pitchFamily="-106" charset="0"/>
              <a:ea typeface="ＭＳ Ｐゴシック" pitchFamily="-106" charset="-128"/>
            </a:endParaRPr>
          </a:p>
        </p:txBody>
      </p:sp>
    </p:spTree>
    <p:extLst>
      <p:ext uri="{BB962C8B-B14F-4D97-AF65-F5344CB8AC3E}">
        <p14:creationId xmlns:p14="http://schemas.microsoft.com/office/powerpoint/2010/main" val="322454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588524"/>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2787650" y="3175"/>
            <a:ext cx="6140450" cy="606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8" name="Rectangle 4"/>
          <p:cNvSpPr>
            <a:spLocks noGrp="1" noChangeArrowheads="1"/>
          </p:cNvSpPr>
          <p:nvPr>
            <p:ph type="body" idx="1"/>
          </p:nvPr>
        </p:nvSpPr>
        <p:spPr bwMode="auto">
          <a:xfrm>
            <a:off x="963613" y="1290638"/>
            <a:ext cx="7845425" cy="4975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p:cNvSpPr>
            <a:spLocks noChangeArrowheads="1"/>
          </p:cNvSpPr>
          <p:nvPr userDrawn="1"/>
        </p:nvSpPr>
        <p:spPr bwMode="auto">
          <a:xfrm>
            <a:off x="0" y="0"/>
            <a:ext cx="9144000" cy="6858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106" charset="-128"/>
              </a:defRPr>
            </a:lvl1pPr>
            <a:lvl2pPr marL="742950" indent="-285750">
              <a:defRPr sz="2400">
                <a:solidFill>
                  <a:schemeClr val="tx1"/>
                </a:solidFill>
                <a:latin typeface="Arial" charset="0"/>
                <a:ea typeface="ＭＳ Ｐゴシック" pitchFamily="-106" charset="-128"/>
              </a:defRPr>
            </a:lvl2pPr>
            <a:lvl3pPr marL="1143000" indent="-228600">
              <a:defRPr sz="2400">
                <a:solidFill>
                  <a:schemeClr val="tx1"/>
                </a:solidFill>
                <a:latin typeface="Arial" charset="0"/>
                <a:ea typeface="ＭＳ Ｐゴシック" pitchFamily="-106" charset="-128"/>
              </a:defRPr>
            </a:lvl3pPr>
            <a:lvl4pPr marL="1600200" indent="-228600">
              <a:defRPr sz="2400">
                <a:solidFill>
                  <a:schemeClr val="tx1"/>
                </a:solidFill>
                <a:latin typeface="Arial" charset="0"/>
                <a:ea typeface="ＭＳ Ｐゴシック" pitchFamily="-106" charset="-128"/>
              </a:defRPr>
            </a:lvl4pPr>
            <a:lvl5pPr marL="2057400" indent="-228600">
              <a:defRPr sz="2400">
                <a:solidFill>
                  <a:schemeClr val="tx1"/>
                </a:solidFill>
                <a:latin typeface="Arial" charset="0"/>
                <a:ea typeface="ＭＳ Ｐゴシック" pitchFamily="-106"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06"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06"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06"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06" charset="-128"/>
              </a:defRPr>
            </a:lvl9pPr>
          </a:lstStyle>
          <a:p>
            <a:endParaRPr lang="en-US" altLang="en-US" b="0" i="0" dirty="0">
              <a:latin typeface="Calibri" panose="020F0502020204030204" pitchFamily="34" charset="0"/>
            </a:endParaRPr>
          </a:p>
        </p:txBody>
      </p:sp>
      <p:sp>
        <p:nvSpPr>
          <p:cNvPr id="1030" name="Rectangle 6">
            <a:hlinkClick r:id="" action="ppaction://hlinkshowjump?jump=lastslide"/>
          </p:cNvPr>
          <p:cNvSpPr>
            <a:spLocks noChangeArrowheads="1"/>
          </p:cNvSpPr>
          <p:nvPr userDrawn="1"/>
        </p:nvSpPr>
        <p:spPr bwMode="auto">
          <a:xfrm>
            <a:off x="8932863" y="0"/>
            <a:ext cx="211137" cy="254000"/>
          </a:xfrm>
          <a:prstGeom prst="rect">
            <a:avLst/>
          </a:prstGeom>
          <a:solidFill>
            <a:schemeClr val="accent1">
              <a:alpha val="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06" charset="-128"/>
              </a:defRPr>
            </a:lvl1pPr>
            <a:lvl2pPr marL="742950" indent="-285750">
              <a:defRPr sz="2400">
                <a:solidFill>
                  <a:schemeClr val="tx1"/>
                </a:solidFill>
                <a:latin typeface="Arial" charset="0"/>
                <a:ea typeface="ＭＳ Ｐゴシック" pitchFamily="-106" charset="-128"/>
              </a:defRPr>
            </a:lvl2pPr>
            <a:lvl3pPr marL="1143000" indent="-228600">
              <a:defRPr sz="2400">
                <a:solidFill>
                  <a:schemeClr val="tx1"/>
                </a:solidFill>
                <a:latin typeface="Arial" charset="0"/>
                <a:ea typeface="ＭＳ Ｐゴシック" pitchFamily="-106" charset="-128"/>
              </a:defRPr>
            </a:lvl3pPr>
            <a:lvl4pPr marL="1600200" indent="-228600">
              <a:defRPr sz="2400">
                <a:solidFill>
                  <a:schemeClr val="tx1"/>
                </a:solidFill>
                <a:latin typeface="Arial" charset="0"/>
                <a:ea typeface="ＭＳ Ｐゴシック" pitchFamily="-106" charset="-128"/>
              </a:defRPr>
            </a:lvl4pPr>
            <a:lvl5pPr marL="2057400" indent="-228600">
              <a:defRPr sz="2400">
                <a:solidFill>
                  <a:schemeClr val="tx1"/>
                </a:solidFill>
                <a:latin typeface="Arial" charset="0"/>
                <a:ea typeface="ＭＳ Ｐゴシック" pitchFamily="-106"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06"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06"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06"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06" charset="-128"/>
              </a:defRPr>
            </a:lvl9pPr>
          </a:lstStyle>
          <a:p>
            <a:endParaRPr lang="en-US" altLang="en-US" b="0" i="0" dirty="0">
              <a:latin typeface="Calibri" panose="020F0502020204030204" pitchFamily="34" charset="0"/>
            </a:endParaRPr>
          </a:p>
        </p:txBody>
      </p:sp>
      <p:sp>
        <p:nvSpPr>
          <p:cNvPr id="1031" name="Rectangle 7"/>
          <p:cNvSpPr>
            <a:spLocks noChangeArrowheads="1"/>
          </p:cNvSpPr>
          <p:nvPr/>
        </p:nvSpPr>
        <p:spPr bwMode="auto">
          <a:xfrm>
            <a:off x="-627063" y="6259513"/>
            <a:ext cx="1905001" cy="354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06" charset="-128"/>
              </a:defRPr>
            </a:lvl1pPr>
            <a:lvl2pPr marL="742950" indent="-285750">
              <a:defRPr sz="2400">
                <a:solidFill>
                  <a:schemeClr val="tx1"/>
                </a:solidFill>
                <a:latin typeface="Arial" charset="0"/>
                <a:ea typeface="ＭＳ Ｐゴシック" pitchFamily="-106" charset="-128"/>
              </a:defRPr>
            </a:lvl2pPr>
            <a:lvl3pPr marL="1143000" indent="-228600">
              <a:defRPr sz="2400">
                <a:solidFill>
                  <a:schemeClr val="tx1"/>
                </a:solidFill>
                <a:latin typeface="Arial" charset="0"/>
                <a:ea typeface="ＭＳ Ｐゴシック" pitchFamily="-106" charset="-128"/>
              </a:defRPr>
            </a:lvl3pPr>
            <a:lvl4pPr marL="1600200" indent="-228600">
              <a:defRPr sz="2400">
                <a:solidFill>
                  <a:schemeClr val="tx1"/>
                </a:solidFill>
                <a:latin typeface="Arial" charset="0"/>
                <a:ea typeface="ＭＳ Ｐゴシック" pitchFamily="-106" charset="-128"/>
              </a:defRPr>
            </a:lvl4pPr>
            <a:lvl5pPr marL="2057400" indent="-228600">
              <a:defRPr sz="2400">
                <a:solidFill>
                  <a:schemeClr val="tx1"/>
                </a:solidFill>
                <a:latin typeface="Arial" charset="0"/>
                <a:ea typeface="ＭＳ Ｐゴシック" pitchFamily="-106"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06"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06"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06"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r"/>
            <a:endParaRPr lang="en-US" altLang="en-US" sz="1400" b="0" i="0" dirty="0">
              <a:latin typeface="Calibri" panose="020F0502020204030204" pitchFamily="34" charset="0"/>
            </a:endParaRPr>
          </a:p>
        </p:txBody>
      </p:sp>
      <p:sp>
        <p:nvSpPr>
          <p:cNvPr id="8" name="Line 2"/>
          <p:cNvSpPr>
            <a:spLocks noChangeShapeType="1"/>
          </p:cNvSpPr>
          <p:nvPr userDrawn="1"/>
        </p:nvSpPr>
        <p:spPr bwMode="auto">
          <a:xfrm>
            <a:off x="65088" y="914400"/>
            <a:ext cx="9018587" cy="0"/>
          </a:xfrm>
          <a:prstGeom prst="line">
            <a:avLst/>
          </a:prstGeom>
          <a:noFill/>
          <a:ln w="38100" cmpd="dbl">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b="0" i="0"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778" r:id="rId1"/>
  </p:sldLayoutIdLst>
  <p:transition>
    <p:wipe dir="d"/>
  </p:transition>
  <p:txStyles>
    <p:titleStyle>
      <a:lvl1pPr algn="r" rtl="0" eaLnBrk="0" fontAlgn="base" hangingPunct="0">
        <a:lnSpc>
          <a:spcPct val="85000"/>
        </a:lnSpc>
        <a:spcBef>
          <a:spcPct val="0"/>
        </a:spcBef>
        <a:spcAft>
          <a:spcPct val="0"/>
        </a:spcAft>
        <a:defRPr sz="3000" b="0" i="0">
          <a:solidFill>
            <a:schemeClr val="bg1"/>
          </a:solidFill>
          <a:latin typeface="Calibri" panose="020F0502020204030204" pitchFamily="34" charset="0"/>
          <a:ea typeface="ＭＳ Ｐゴシック" pitchFamily="-65" charset="-128"/>
          <a:cs typeface="ＭＳ Ｐゴシック" pitchFamily="-65" charset="-128"/>
        </a:defRPr>
      </a:lvl1pPr>
      <a:lvl2pPr algn="r" rtl="0" eaLnBrk="0" fontAlgn="base" hangingPunct="0">
        <a:lnSpc>
          <a:spcPct val="85000"/>
        </a:lnSpc>
        <a:spcBef>
          <a:spcPct val="0"/>
        </a:spcBef>
        <a:spcAft>
          <a:spcPct val="0"/>
        </a:spcAft>
        <a:defRPr sz="3000" b="1">
          <a:solidFill>
            <a:schemeClr val="bg1"/>
          </a:solidFill>
          <a:latin typeface="Arial" pitchFamily="-65" charset="0"/>
          <a:ea typeface="ＭＳ Ｐゴシック" pitchFamily="-65" charset="-128"/>
          <a:cs typeface="ＭＳ Ｐゴシック" pitchFamily="-65" charset="-128"/>
        </a:defRPr>
      </a:lvl2pPr>
      <a:lvl3pPr algn="r" rtl="0" eaLnBrk="0" fontAlgn="base" hangingPunct="0">
        <a:lnSpc>
          <a:spcPct val="85000"/>
        </a:lnSpc>
        <a:spcBef>
          <a:spcPct val="0"/>
        </a:spcBef>
        <a:spcAft>
          <a:spcPct val="0"/>
        </a:spcAft>
        <a:defRPr sz="3000" b="1">
          <a:solidFill>
            <a:schemeClr val="bg1"/>
          </a:solidFill>
          <a:latin typeface="Arial" pitchFamily="-65" charset="0"/>
          <a:ea typeface="ＭＳ Ｐゴシック" pitchFamily="-65" charset="-128"/>
          <a:cs typeface="ＭＳ Ｐゴシック" pitchFamily="-65" charset="-128"/>
        </a:defRPr>
      </a:lvl3pPr>
      <a:lvl4pPr algn="r" rtl="0" eaLnBrk="0" fontAlgn="base" hangingPunct="0">
        <a:lnSpc>
          <a:spcPct val="85000"/>
        </a:lnSpc>
        <a:spcBef>
          <a:spcPct val="0"/>
        </a:spcBef>
        <a:spcAft>
          <a:spcPct val="0"/>
        </a:spcAft>
        <a:defRPr sz="3000" b="1">
          <a:solidFill>
            <a:schemeClr val="bg1"/>
          </a:solidFill>
          <a:latin typeface="Arial" pitchFamily="-65" charset="0"/>
          <a:ea typeface="ＭＳ Ｐゴシック" pitchFamily="-65" charset="-128"/>
          <a:cs typeface="ＭＳ Ｐゴシック" pitchFamily="-65" charset="-128"/>
        </a:defRPr>
      </a:lvl4pPr>
      <a:lvl5pPr algn="r" rtl="0" eaLnBrk="0" fontAlgn="base" hangingPunct="0">
        <a:lnSpc>
          <a:spcPct val="85000"/>
        </a:lnSpc>
        <a:spcBef>
          <a:spcPct val="0"/>
        </a:spcBef>
        <a:spcAft>
          <a:spcPct val="0"/>
        </a:spcAft>
        <a:defRPr sz="3000" b="1">
          <a:solidFill>
            <a:schemeClr val="bg1"/>
          </a:solidFill>
          <a:latin typeface="Arial" pitchFamily="-65" charset="0"/>
          <a:ea typeface="ＭＳ Ｐゴシック" pitchFamily="-65" charset="-128"/>
          <a:cs typeface="ＭＳ Ｐゴシック" pitchFamily="-65" charset="-128"/>
        </a:defRPr>
      </a:lvl5pPr>
      <a:lvl6pPr marL="457200" algn="r" rtl="0" fontAlgn="base">
        <a:lnSpc>
          <a:spcPct val="85000"/>
        </a:lnSpc>
        <a:spcBef>
          <a:spcPct val="0"/>
        </a:spcBef>
        <a:spcAft>
          <a:spcPct val="0"/>
        </a:spcAft>
        <a:defRPr sz="3000" b="1">
          <a:solidFill>
            <a:schemeClr val="bg1"/>
          </a:solidFill>
          <a:latin typeface="Arial" pitchFamily="-65" charset="0"/>
        </a:defRPr>
      </a:lvl6pPr>
      <a:lvl7pPr marL="914400" algn="r" rtl="0" fontAlgn="base">
        <a:lnSpc>
          <a:spcPct val="85000"/>
        </a:lnSpc>
        <a:spcBef>
          <a:spcPct val="0"/>
        </a:spcBef>
        <a:spcAft>
          <a:spcPct val="0"/>
        </a:spcAft>
        <a:defRPr sz="3000" b="1">
          <a:solidFill>
            <a:schemeClr val="bg1"/>
          </a:solidFill>
          <a:latin typeface="Arial" pitchFamily="-65" charset="0"/>
        </a:defRPr>
      </a:lvl7pPr>
      <a:lvl8pPr marL="1371600" algn="r" rtl="0" fontAlgn="base">
        <a:lnSpc>
          <a:spcPct val="85000"/>
        </a:lnSpc>
        <a:spcBef>
          <a:spcPct val="0"/>
        </a:spcBef>
        <a:spcAft>
          <a:spcPct val="0"/>
        </a:spcAft>
        <a:defRPr sz="3000" b="1">
          <a:solidFill>
            <a:schemeClr val="bg1"/>
          </a:solidFill>
          <a:latin typeface="Arial" pitchFamily="-65" charset="0"/>
        </a:defRPr>
      </a:lvl8pPr>
      <a:lvl9pPr marL="1828800" algn="r" rtl="0" fontAlgn="base">
        <a:lnSpc>
          <a:spcPct val="85000"/>
        </a:lnSpc>
        <a:spcBef>
          <a:spcPct val="0"/>
        </a:spcBef>
        <a:spcAft>
          <a:spcPct val="0"/>
        </a:spcAft>
        <a:defRPr sz="3000" b="1">
          <a:solidFill>
            <a:schemeClr val="bg1"/>
          </a:solidFill>
          <a:latin typeface="Arial" pitchFamily="-65" charset="0"/>
        </a:defRPr>
      </a:lvl9pPr>
    </p:titleStyle>
    <p:bodyStyle>
      <a:lvl1pPr marL="282575" indent="-282575" algn="l" rtl="0" eaLnBrk="0" fontAlgn="base" hangingPunct="0">
        <a:lnSpc>
          <a:spcPct val="85000"/>
        </a:lnSpc>
        <a:spcBef>
          <a:spcPct val="20000"/>
        </a:spcBef>
        <a:spcAft>
          <a:spcPct val="0"/>
        </a:spcAft>
        <a:buClr>
          <a:schemeClr val="bg1"/>
        </a:buClr>
        <a:buFont typeface="Wingdings" pitchFamily="-106" charset="2"/>
        <a:defRPr sz="2000" b="0" i="0">
          <a:solidFill>
            <a:schemeClr val="tx1"/>
          </a:solidFill>
          <a:latin typeface="Calibri" panose="020F0502020204030204" pitchFamily="34" charset="0"/>
          <a:ea typeface="ＭＳ Ｐゴシック" pitchFamily="-65" charset="-128"/>
          <a:cs typeface="ＭＳ Ｐゴシック" pitchFamily="-65" charset="-128"/>
        </a:defRPr>
      </a:lvl1pPr>
      <a:lvl2pPr marL="636588" indent="-239713" algn="l" rtl="0" eaLnBrk="0" fontAlgn="base" hangingPunct="0">
        <a:lnSpc>
          <a:spcPct val="85000"/>
        </a:lnSpc>
        <a:spcBef>
          <a:spcPct val="20000"/>
        </a:spcBef>
        <a:spcAft>
          <a:spcPct val="0"/>
        </a:spcAft>
        <a:buFont typeface="Times" pitchFamily="-106" charset="0"/>
        <a:buChar char="•"/>
        <a:defRPr sz="2000" b="0" i="0">
          <a:solidFill>
            <a:schemeClr val="tx1"/>
          </a:solidFill>
          <a:latin typeface="Calibri" panose="020F0502020204030204" pitchFamily="34" charset="0"/>
          <a:ea typeface="ＭＳ Ｐゴシック" pitchFamily="-65" charset="-128"/>
        </a:defRPr>
      </a:lvl2pPr>
      <a:lvl3pPr marL="917575" indent="-166688" algn="l" rtl="0" eaLnBrk="0" fontAlgn="base" hangingPunct="0">
        <a:lnSpc>
          <a:spcPct val="85000"/>
        </a:lnSpc>
        <a:spcBef>
          <a:spcPct val="20000"/>
        </a:spcBef>
        <a:spcAft>
          <a:spcPct val="0"/>
        </a:spcAft>
        <a:buChar char="•"/>
        <a:defRPr sz="2000" b="0" i="0">
          <a:solidFill>
            <a:schemeClr val="tx1"/>
          </a:solidFill>
          <a:latin typeface="Calibri" panose="020F0502020204030204" pitchFamily="34" charset="0"/>
          <a:ea typeface="ＭＳ Ｐゴシック" pitchFamily="-65" charset="-128"/>
        </a:defRPr>
      </a:lvl3pPr>
      <a:lvl4pPr marL="1255713" indent="-223838" algn="l" rtl="0" eaLnBrk="0" fontAlgn="base" hangingPunct="0">
        <a:lnSpc>
          <a:spcPct val="85000"/>
        </a:lnSpc>
        <a:spcBef>
          <a:spcPct val="20000"/>
        </a:spcBef>
        <a:spcAft>
          <a:spcPct val="0"/>
        </a:spcAft>
        <a:buChar char="–"/>
        <a:defRPr sz="2000" b="0" i="0">
          <a:solidFill>
            <a:schemeClr val="tx1"/>
          </a:solidFill>
          <a:latin typeface="Calibri" panose="020F0502020204030204" pitchFamily="34" charset="0"/>
          <a:ea typeface="ＭＳ Ｐゴシック" pitchFamily="-65" charset="-128"/>
        </a:defRPr>
      </a:lvl4pPr>
      <a:lvl5pPr marL="1593850" indent="-223838" algn="l" rtl="0" eaLnBrk="0" fontAlgn="base" hangingPunct="0">
        <a:lnSpc>
          <a:spcPct val="85000"/>
        </a:lnSpc>
        <a:spcBef>
          <a:spcPct val="20000"/>
        </a:spcBef>
        <a:spcAft>
          <a:spcPct val="0"/>
        </a:spcAft>
        <a:buChar char="»"/>
        <a:defRPr sz="2000" b="0" i="0">
          <a:solidFill>
            <a:schemeClr val="tx1"/>
          </a:solidFill>
          <a:latin typeface="Calibri" panose="020F0502020204030204" pitchFamily="34" charset="0"/>
          <a:ea typeface="ＭＳ Ｐゴシック" pitchFamily="-65" charset="-128"/>
        </a:defRPr>
      </a:lvl5pPr>
      <a:lvl6pPr marL="2051050" indent="-223838" algn="l" rtl="0" fontAlgn="base">
        <a:lnSpc>
          <a:spcPct val="85000"/>
        </a:lnSpc>
        <a:spcBef>
          <a:spcPct val="20000"/>
        </a:spcBef>
        <a:spcAft>
          <a:spcPct val="0"/>
        </a:spcAft>
        <a:buChar char="»"/>
        <a:defRPr sz="2000">
          <a:solidFill>
            <a:schemeClr val="tx1"/>
          </a:solidFill>
          <a:latin typeface="+mn-lt"/>
          <a:ea typeface="ＭＳ Ｐゴシック" pitchFamily="-65" charset="-128"/>
        </a:defRPr>
      </a:lvl6pPr>
      <a:lvl7pPr marL="2508250" indent="-223838" algn="l" rtl="0" fontAlgn="base">
        <a:lnSpc>
          <a:spcPct val="85000"/>
        </a:lnSpc>
        <a:spcBef>
          <a:spcPct val="20000"/>
        </a:spcBef>
        <a:spcAft>
          <a:spcPct val="0"/>
        </a:spcAft>
        <a:buChar char="»"/>
        <a:defRPr sz="2000">
          <a:solidFill>
            <a:schemeClr val="tx1"/>
          </a:solidFill>
          <a:latin typeface="+mn-lt"/>
          <a:ea typeface="ＭＳ Ｐゴシック" pitchFamily="-65" charset="-128"/>
        </a:defRPr>
      </a:lvl7pPr>
      <a:lvl8pPr marL="2965450" indent="-223838" algn="l" rtl="0" fontAlgn="base">
        <a:lnSpc>
          <a:spcPct val="85000"/>
        </a:lnSpc>
        <a:spcBef>
          <a:spcPct val="20000"/>
        </a:spcBef>
        <a:spcAft>
          <a:spcPct val="0"/>
        </a:spcAft>
        <a:buChar char="»"/>
        <a:defRPr sz="2000">
          <a:solidFill>
            <a:schemeClr val="tx1"/>
          </a:solidFill>
          <a:latin typeface="+mn-lt"/>
          <a:ea typeface="ＭＳ Ｐゴシック" pitchFamily="-65" charset="-128"/>
        </a:defRPr>
      </a:lvl8pPr>
      <a:lvl9pPr marL="3422650" indent="-223838" algn="l" rtl="0" fontAlgn="base">
        <a:lnSpc>
          <a:spcPct val="85000"/>
        </a:lnSpc>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bin"/><Relationship Id="rId1" Type="http://schemas.openxmlformats.org/officeDocument/2006/relationships/slideLayout" Target="../slideLayouts/slideLayout1.xml"/><Relationship Id="rId4" Type="http://schemas.openxmlformats.org/officeDocument/2006/relationships/hyperlink" Target="https://doi.org/10.1029/2023GL10458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idx="4294967295"/>
          </p:nvPr>
        </p:nvSpPr>
        <p:spPr>
          <a:xfrm>
            <a:off x="2895600" y="124620"/>
            <a:ext cx="6096000" cy="710406"/>
          </a:xfrm>
        </p:spPr>
        <p:txBody>
          <a:bodyPr/>
          <a:lstStyle/>
          <a:p>
            <a:pPr eaLnBrk="1" hangingPunct="1">
              <a:lnSpc>
                <a:spcPct val="100000"/>
              </a:lnSpc>
            </a:pPr>
            <a:r>
              <a:rPr lang="en-US" altLang="en-US" sz="2300" b="1" dirty="0">
                <a:solidFill>
                  <a:schemeClr val="tx1"/>
                </a:solidFill>
                <a:ea typeface="ＭＳ Ｐゴシック" pitchFamily="-106" charset="-128"/>
              </a:rPr>
              <a:t>Can rifts alter sub-ice ocean dynamics?</a:t>
            </a:r>
            <a:br>
              <a:rPr lang="en-US" altLang="en-US" sz="2300" b="1" dirty="0">
                <a:solidFill>
                  <a:schemeClr val="tx1"/>
                </a:solidFill>
                <a:ea typeface="ＭＳ Ｐゴシック" pitchFamily="-106" charset="-128"/>
              </a:rPr>
            </a:br>
            <a:r>
              <a:rPr lang="en-US" altLang="en-US" sz="1800" dirty="0">
                <a:solidFill>
                  <a:schemeClr val="tx1"/>
                </a:solidFill>
                <a:ea typeface="ＭＳ Ｐゴシック" pitchFamily="-106" charset="-128"/>
              </a:rPr>
              <a:t>Mattia </a:t>
            </a:r>
            <a:r>
              <a:rPr lang="en-US" altLang="en-US" sz="1800" dirty="0" err="1">
                <a:solidFill>
                  <a:schemeClr val="tx1"/>
                </a:solidFill>
                <a:ea typeface="ＭＳ Ｐゴシック" pitchFamily="-106" charset="-128"/>
              </a:rPr>
              <a:t>Poinelli</a:t>
            </a:r>
            <a:r>
              <a:rPr lang="en-US" altLang="en-US" sz="1800" dirty="0">
                <a:solidFill>
                  <a:schemeClr val="tx1"/>
                </a:solidFill>
                <a:ea typeface="ＭＳ Ｐゴシック" pitchFamily="-106" charset="-128"/>
              </a:rPr>
              <a:t>, JPL</a:t>
            </a:r>
          </a:p>
        </p:txBody>
      </p:sp>
      <p:sp>
        <p:nvSpPr>
          <p:cNvPr id="3075" name="Text Box 7"/>
          <p:cNvSpPr txBox="1">
            <a:spLocks noChangeArrowheads="1"/>
          </p:cNvSpPr>
          <p:nvPr/>
        </p:nvSpPr>
        <p:spPr bwMode="auto">
          <a:xfrm>
            <a:off x="119805" y="976694"/>
            <a:ext cx="4516411" cy="47859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106" charset="-128"/>
              </a:defRPr>
            </a:lvl1pPr>
            <a:lvl2pPr marL="742950" indent="-285750">
              <a:defRPr sz="2400">
                <a:solidFill>
                  <a:schemeClr val="tx1"/>
                </a:solidFill>
                <a:latin typeface="Arial" charset="0"/>
                <a:ea typeface="ＭＳ Ｐゴシック" pitchFamily="-106" charset="-128"/>
              </a:defRPr>
            </a:lvl2pPr>
            <a:lvl3pPr marL="1143000" indent="-228600">
              <a:defRPr sz="2400">
                <a:solidFill>
                  <a:schemeClr val="tx1"/>
                </a:solidFill>
                <a:latin typeface="Arial" charset="0"/>
                <a:ea typeface="ＭＳ Ｐゴシック" pitchFamily="-106" charset="-128"/>
              </a:defRPr>
            </a:lvl3pPr>
            <a:lvl4pPr marL="1600200" indent="-228600">
              <a:defRPr sz="2400">
                <a:solidFill>
                  <a:schemeClr val="tx1"/>
                </a:solidFill>
                <a:latin typeface="Arial" charset="0"/>
                <a:ea typeface="ＭＳ Ｐゴシック" pitchFamily="-106" charset="-128"/>
              </a:defRPr>
            </a:lvl4pPr>
            <a:lvl5pPr marL="2057400" indent="-228600">
              <a:defRPr sz="2400">
                <a:solidFill>
                  <a:schemeClr val="tx1"/>
                </a:solidFill>
                <a:latin typeface="Arial" charset="0"/>
                <a:ea typeface="ＭＳ Ｐゴシック" pitchFamily="-106"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06"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06"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06"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just">
              <a:spcBef>
                <a:spcPts val="600"/>
              </a:spcBef>
            </a:pPr>
            <a:r>
              <a:rPr lang="en-US" altLang="en-US" sz="1500" b="1" dirty="0">
                <a:solidFill>
                  <a:srgbClr val="003399"/>
                </a:solidFill>
                <a:latin typeface="Calibri" panose="020F0502020204030204" pitchFamily="34" charset="0"/>
              </a:rPr>
              <a:t>Science Question: </a:t>
            </a:r>
            <a:r>
              <a:rPr lang="en-US" sz="1500" dirty="0">
                <a:latin typeface="Calibri" panose="020F0502020204030204" pitchFamily="34" charset="0"/>
                <a:cs typeface="Calibri" panose="020F0502020204030204" pitchFamily="34" charset="0"/>
              </a:rPr>
              <a:t>A better understanding of ocean heat intrusion under ice shelves is crucial for projecting the impact of Antarctic meltwater on sea level rise.  Ice shelves are weakened by km-wide full-thickness ice rifts. However, the impact of these rifts on ocean circulation around and below ice shelves has been largely unexplored as ocean model resolutions are too coarse to resolve the rifts.  </a:t>
            </a:r>
            <a:r>
              <a:rPr lang="en-US" sz="1500" b="1" dirty="0">
                <a:latin typeface="Calibri" panose="020F0502020204030204" pitchFamily="34" charset="0"/>
                <a:cs typeface="Calibri" panose="020F0502020204030204" pitchFamily="34" charset="0"/>
              </a:rPr>
              <a:t>What happens to ocean circulation following rifting and calving?</a:t>
            </a:r>
          </a:p>
          <a:p>
            <a:pPr algn="just">
              <a:spcBef>
                <a:spcPts val="600"/>
              </a:spcBef>
            </a:pPr>
            <a:r>
              <a:rPr lang="en-US" altLang="en-US" sz="1500" b="1" dirty="0">
                <a:solidFill>
                  <a:srgbClr val="003399"/>
                </a:solidFill>
                <a:latin typeface="Calibri" panose="020F0502020204030204" pitchFamily="34" charset="0"/>
              </a:rPr>
              <a:t>Methods, Data, and Results: </a:t>
            </a:r>
            <a:r>
              <a:rPr lang="en-US" sz="1500" dirty="0">
                <a:latin typeface="Calibri" panose="020F0502020204030204" pitchFamily="34" charset="0"/>
                <a:cs typeface="Calibri" panose="020F0502020204030204" pitchFamily="34" charset="0"/>
              </a:rPr>
              <a:t>We ran 120 idealized experiments with the Massachusetts Institute of Technology general circulation model (</a:t>
            </a:r>
            <a:r>
              <a:rPr lang="en-US" sz="1500" dirty="0" err="1">
                <a:latin typeface="Calibri" panose="020F0502020204030204" pitchFamily="34" charset="0"/>
                <a:cs typeface="Calibri" panose="020F0502020204030204" pitchFamily="34" charset="0"/>
              </a:rPr>
              <a:t>MITgcm</a:t>
            </a:r>
            <a:r>
              <a:rPr lang="en-US" sz="1500" dirty="0">
                <a:latin typeface="Calibri" panose="020F0502020204030204" pitchFamily="34" charset="0"/>
                <a:cs typeface="Calibri" panose="020F0502020204030204" pitchFamily="34" charset="0"/>
              </a:rPr>
              <a:t>) investigating the sensitivity of sub-shelf ocean dynamics and ice-shelf melting to rifts the in proximity of the ice front. </a:t>
            </a:r>
            <a:r>
              <a:rPr lang="en-US" sz="1500" b="1" dirty="0">
                <a:latin typeface="Calibri" panose="020F0502020204030204" pitchFamily="34" charset="0"/>
                <a:cs typeface="Calibri" panose="020F0502020204030204" pitchFamily="34" charset="0"/>
              </a:rPr>
              <a:t>Rifts curtail water and heat intrusion beneath</a:t>
            </a:r>
            <a:br>
              <a:rPr lang="en-US" sz="1500" b="1" dirty="0">
                <a:latin typeface="Calibri" panose="020F0502020204030204" pitchFamily="34" charset="0"/>
                <a:cs typeface="Calibri" panose="020F0502020204030204" pitchFamily="34" charset="0"/>
              </a:rPr>
            </a:br>
            <a:r>
              <a:rPr lang="en-US" sz="1500" b="1" dirty="0">
                <a:latin typeface="Calibri" panose="020F0502020204030204" pitchFamily="34" charset="0"/>
                <a:cs typeface="Calibri" panose="020F0502020204030204" pitchFamily="34" charset="0"/>
              </a:rPr>
              <a:t>the ice-shelf </a:t>
            </a:r>
            <a:r>
              <a:rPr lang="en-US" sz="1500" dirty="0">
                <a:latin typeface="Calibri" panose="020F0502020204030204" pitchFamily="34" charset="0"/>
                <a:cs typeface="Calibri" panose="020F0502020204030204" pitchFamily="34" charset="0"/>
              </a:rPr>
              <a:t>base and basal melting of a rifted ice shelf</a:t>
            </a:r>
            <a:br>
              <a:rPr lang="en-US" sz="1500" dirty="0">
                <a:latin typeface="Calibri" panose="020F0502020204030204" pitchFamily="34" charset="0"/>
                <a:cs typeface="Calibri" panose="020F0502020204030204" pitchFamily="34" charset="0"/>
              </a:rPr>
            </a:br>
            <a:r>
              <a:rPr lang="en-US" sz="1500" dirty="0">
                <a:latin typeface="Calibri" panose="020F0502020204030204" pitchFamily="34" charset="0"/>
                <a:cs typeface="Calibri" panose="020F0502020204030204" pitchFamily="34" charset="0"/>
              </a:rPr>
              <a:t>is on average 20% lower than for an intact ice shelf under identical forcing.  Notably, we calculate a significant reduction in melting rates of up to 30% near the grounding line of a rifted ice shelf</a:t>
            </a:r>
            <a:endParaRPr lang="en-US" altLang="en-US" sz="1500" dirty="0">
              <a:latin typeface="Calibri" panose="020F0502020204030204" pitchFamily="34" charset="0"/>
              <a:cs typeface="Calibri" panose="020F0502020204030204" pitchFamily="34" charset="0"/>
            </a:endParaRPr>
          </a:p>
        </p:txBody>
      </p:sp>
      <p:sp>
        <p:nvSpPr>
          <p:cNvPr id="3076" name="Text Box 8"/>
          <p:cNvSpPr txBox="1">
            <a:spLocks noChangeArrowheads="1"/>
          </p:cNvSpPr>
          <p:nvPr/>
        </p:nvSpPr>
        <p:spPr bwMode="auto">
          <a:xfrm>
            <a:off x="4625706" y="4726491"/>
            <a:ext cx="4407965"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106" charset="-128"/>
              </a:defRPr>
            </a:lvl1pPr>
            <a:lvl2pPr marL="742950" indent="-285750">
              <a:defRPr sz="2400">
                <a:solidFill>
                  <a:schemeClr val="tx1"/>
                </a:solidFill>
                <a:latin typeface="Arial" charset="0"/>
                <a:ea typeface="ＭＳ Ｐゴシック" pitchFamily="-106" charset="-128"/>
              </a:defRPr>
            </a:lvl2pPr>
            <a:lvl3pPr marL="1143000" indent="-228600">
              <a:defRPr sz="2400">
                <a:solidFill>
                  <a:schemeClr val="tx1"/>
                </a:solidFill>
                <a:latin typeface="Arial" charset="0"/>
                <a:ea typeface="ＭＳ Ｐゴシック" pitchFamily="-106" charset="-128"/>
              </a:defRPr>
            </a:lvl3pPr>
            <a:lvl4pPr marL="1600200" indent="-228600">
              <a:defRPr sz="2400">
                <a:solidFill>
                  <a:schemeClr val="tx1"/>
                </a:solidFill>
                <a:latin typeface="Arial" charset="0"/>
                <a:ea typeface="ＭＳ Ｐゴシック" pitchFamily="-106" charset="-128"/>
              </a:defRPr>
            </a:lvl4pPr>
            <a:lvl5pPr marL="2057400" indent="-228600">
              <a:defRPr sz="2400">
                <a:solidFill>
                  <a:schemeClr val="tx1"/>
                </a:solidFill>
                <a:latin typeface="Arial" charset="0"/>
                <a:ea typeface="ＭＳ Ｐゴシック" pitchFamily="-106"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06"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06"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06"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just"/>
            <a:r>
              <a:rPr lang="en-US" sz="1200" u="none" strike="noStrike" dirty="0" err="1">
                <a:effectLst/>
                <a:latin typeface="Calibri" panose="020F0502020204030204" pitchFamily="34" charset="0"/>
                <a:cs typeface="Calibri" panose="020F0502020204030204" pitchFamily="34" charset="0"/>
              </a:rPr>
              <a:t>Poinelli</a:t>
            </a:r>
            <a:r>
              <a:rPr lang="en-US" sz="1200" u="none" strike="noStrike" dirty="0">
                <a:effectLst/>
                <a:latin typeface="Calibri" panose="020F0502020204030204" pitchFamily="34" charset="0"/>
                <a:cs typeface="Calibri" panose="020F0502020204030204" pitchFamily="34" charset="0"/>
              </a:rPr>
              <a:t>, M. et al. (2023)a. Can Rifts alter ocean dynamics beneath ice shelves? The Cryosphere, 17, 2261–2283</a:t>
            </a:r>
          </a:p>
          <a:p>
            <a:pPr algn="just"/>
            <a:r>
              <a:rPr lang="en-US" sz="1200" u="none" strike="noStrike" dirty="0" err="1">
                <a:effectLst/>
                <a:latin typeface="Calibri" panose="020F0502020204030204" pitchFamily="34" charset="0"/>
                <a:cs typeface="Calibri" panose="020F0502020204030204" pitchFamily="34" charset="0"/>
              </a:rPr>
              <a:t>Poinelli</a:t>
            </a:r>
            <a:r>
              <a:rPr lang="en-US" sz="1200" u="none" strike="noStrike" dirty="0">
                <a:effectLst/>
                <a:latin typeface="Calibri" panose="020F0502020204030204" pitchFamily="34" charset="0"/>
                <a:cs typeface="Calibri" panose="020F0502020204030204" pitchFamily="34" charset="0"/>
              </a:rPr>
              <a:t>, M. et al. (2023)b. Ice-front retreat controls on ocean dynamics under Larsen C Ice Shelf, Antarctica. Geophysical Research Letters, 50, e2023GL104588</a:t>
            </a:r>
            <a:endParaRPr lang="en-US" altLang="en-US" sz="900" dirty="0">
              <a:solidFill>
                <a:srgbClr val="003399"/>
              </a:solidFill>
              <a:latin typeface="Calibri" panose="020F0502020204030204" pitchFamily="34" charset="0"/>
              <a:cs typeface="Calibri" panose="020F0502020204030204" pitchFamily="34" charset="0"/>
            </a:endParaRPr>
          </a:p>
        </p:txBody>
      </p:sp>
      <p:graphicFrame>
        <p:nvGraphicFramePr>
          <p:cNvPr id="9" name="Object 20"/>
          <p:cNvGraphicFramePr>
            <a:graphicFrameLocks noChangeAspect="1"/>
          </p:cNvGraphicFramePr>
          <p:nvPr>
            <p:extLst>
              <p:ext uri="{D42A27DB-BD31-4B8C-83A1-F6EECF244321}">
                <p14:modId xmlns:p14="http://schemas.microsoft.com/office/powerpoint/2010/main" val="2539429089"/>
              </p:ext>
            </p:extLst>
          </p:nvPr>
        </p:nvGraphicFramePr>
        <p:xfrm>
          <a:off x="80901" y="124619"/>
          <a:ext cx="735013" cy="666750"/>
        </p:xfrm>
        <a:graphic>
          <a:graphicData uri="http://schemas.openxmlformats.org/presentationml/2006/ole">
            <mc:AlternateContent xmlns:mc="http://schemas.openxmlformats.org/markup-compatibility/2006">
              <mc:Choice xmlns:v="urn:schemas-microsoft-com:vml" Requires="v">
                <p:oleObj name="Photo Editor Photo" r:id="rId3" imgW="1523810" imgH="1380952" progId="">
                  <p:embed/>
                </p:oleObj>
              </mc:Choice>
              <mc:Fallback>
                <p:oleObj name="Photo Editor Photo" r:id="rId3" imgW="1523810" imgH="138095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01" y="124619"/>
                        <a:ext cx="735013" cy="666750"/>
                      </a:xfrm>
                      <a:prstGeom prst="rect">
                        <a:avLst/>
                      </a:prstGeom>
                      <a:noFill/>
                      <a:ln>
                        <a:noFill/>
                      </a:ln>
                      <a:extLst>
                        <a:ext uri="{909E8E84-426E-40dd-AFC4-6F175D3DCCD1}">
                          <a14:hiddenFill xmlns="" xmlns:a14="http://schemas.microsoft.com/office/drawing/2010/main">
                            <a:solidFill>
                              <a:srgbClr val="00CC99"/>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10" name="Rectangle 3"/>
          <p:cNvSpPr>
            <a:spLocks noChangeArrowheads="1"/>
          </p:cNvSpPr>
          <p:nvPr/>
        </p:nvSpPr>
        <p:spPr bwMode="auto">
          <a:xfrm>
            <a:off x="762000" y="221396"/>
            <a:ext cx="23241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sz="1300">
                <a:solidFill>
                  <a:schemeClr val="tx1"/>
                </a:solidFill>
                <a:latin typeface="Times New Roman" pitchFamily="18" charset="0"/>
                <a:ea typeface="MS PGothic" pitchFamily="34" charset="-128"/>
              </a:defRPr>
            </a:lvl1pPr>
            <a:lvl2pPr marL="742950" indent="-285750" eaLnBrk="0" hangingPunct="0">
              <a:defRPr sz="1300">
                <a:solidFill>
                  <a:schemeClr val="tx1"/>
                </a:solidFill>
                <a:latin typeface="Times New Roman" pitchFamily="18" charset="0"/>
                <a:ea typeface="MS PGothic" pitchFamily="34" charset="-128"/>
              </a:defRPr>
            </a:lvl2pPr>
            <a:lvl3pPr marL="1143000" indent="-228600" eaLnBrk="0" hangingPunct="0">
              <a:defRPr sz="1300">
                <a:solidFill>
                  <a:schemeClr val="tx1"/>
                </a:solidFill>
                <a:latin typeface="Times New Roman" pitchFamily="18" charset="0"/>
                <a:ea typeface="MS PGothic" pitchFamily="34" charset="-128"/>
              </a:defRPr>
            </a:lvl3pPr>
            <a:lvl4pPr marL="1600200" indent="-228600" eaLnBrk="0" hangingPunct="0">
              <a:defRPr sz="1300">
                <a:solidFill>
                  <a:schemeClr val="tx1"/>
                </a:solidFill>
                <a:latin typeface="Times New Roman" pitchFamily="18" charset="0"/>
                <a:ea typeface="MS PGothic" pitchFamily="34" charset="-128"/>
              </a:defRPr>
            </a:lvl4pPr>
            <a:lvl5pPr marL="2057400" indent="-228600" eaLnBrk="0" hangingPunct="0">
              <a:defRPr sz="13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3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3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3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300">
                <a:solidFill>
                  <a:schemeClr val="tx1"/>
                </a:solidFill>
                <a:latin typeface="Times New Roman" pitchFamily="18" charset="0"/>
                <a:ea typeface="MS PGothic" pitchFamily="34" charset="-128"/>
              </a:defRPr>
            </a:lvl9pPr>
          </a:lstStyle>
          <a:p>
            <a:pPr>
              <a:defRPr/>
            </a:pPr>
            <a:r>
              <a:rPr lang="en-US" altLang="en-US" sz="800" dirty="0">
                <a:solidFill>
                  <a:schemeClr val="accent2"/>
                </a:solidFill>
                <a:latin typeface="Helvetica" pitchFamily="1" charset="0"/>
              </a:rPr>
              <a:t>National Aeronautics and Space Administration</a:t>
            </a:r>
          </a:p>
          <a:p>
            <a:pPr>
              <a:defRPr/>
            </a:pPr>
            <a:r>
              <a:rPr lang="en-US" altLang="en-US" sz="800" b="1" dirty="0">
                <a:solidFill>
                  <a:schemeClr val="accent2"/>
                </a:solidFill>
                <a:latin typeface="Helvetica" pitchFamily="1" charset="0"/>
              </a:rPr>
              <a:t>Jet Propulsion Laboratory</a:t>
            </a:r>
          </a:p>
          <a:p>
            <a:pPr>
              <a:defRPr/>
            </a:pPr>
            <a:r>
              <a:rPr lang="en-US" altLang="en-US" sz="800" b="1" dirty="0">
                <a:solidFill>
                  <a:schemeClr val="accent2"/>
                </a:solidFill>
                <a:latin typeface="Helvetica" pitchFamily="1" charset="0"/>
              </a:rPr>
              <a:t>California Institute of Technology</a:t>
            </a:r>
            <a:endParaRPr lang="en-US" altLang="en-US" sz="800" b="1" dirty="0">
              <a:latin typeface="Helvetica" pitchFamily="1" charset="0"/>
            </a:endParaRPr>
          </a:p>
        </p:txBody>
      </p:sp>
      <p:pic>
        <p:nvPicPr>
          <p:cNvPr id="8" name="Picture 7">
            <a:extLst>
              <a:ext uri="{FF2B5EF4-FFF2-40B4-BE49-F238E27FC236}">
                <a16:creationId xmlns:a16="http://schemas.microsoft.com/office/drawing/2014/main" id="{AC1A5954-62B1-0DB3-5D83-F93064951C98}"/>
              </a:ext>
            </a:extLst>
          </p:cNvPr>
          <p:cNvPicPr>
            <a:picLocks noChangeAspect="1"/>
          </p:cNvPicPr>
          <p:nvPr/>
        </p:nvPicPr>
        <p:blipFill>
          <a:blip r:embed="rId5"/>
          <a:stretch>
            <a:fillRect/>
          </a:stretch>
        </p:blipFill>
        <p:spPr>
          <a:xfrm>
            <a:off x="4636216" y="939161"/>
            <a:ext cx="4199623" cy="3081668"/>
          </a:xfrm>
          <a:prstGeom prst="rect">
            <a:avLst/>
          </a:prstGeom>
        </p:spPr>
      </p:pic>
      <p:sp>
        <p:nvSpPr>
          <p:cNvPr id="4" name="Text Box 7">
            <a:extLst>
              <a:ext uri="{FF2B5EF4-FFF2-40B4-BE49-F238E27FC236}">
                <a16:creationId xmlns:a16="http://schemas.microsoft.com/office/drawing/2014/main" id="{88F59A82-6138-06D9-1880-9A35D4F6F8FD}"/>
              </a:ext>
            </a:extLst>
          </p:cNvPr>
          <p:cNvSpPr txBox="1">
            <a:spLocks noChangeArrowheads="1"/>
          </p:cNvSpPr>
          <p:nvPr/>
        </p:nvSpPr>
        <p:spPr bwMode="auto">
          <a:xfrm>
            <a:off x="119805" y="5747964"/>
            <a:ext cx="8871795"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106" charset="-128"/>
              </a:defRPr>
            </a:lvl1pPr>
            <a:lvl2pPr marL="742950" indent="-285750">
              <a:defRPr sz="2400">
                <a:solidFill>
                  <a:schemeClr val="tx1"/>
                </a:solidFill>
                <a:latin typeface="Arial" charset="0"/>
                <a:ea typeface="ＭＳ Ｐゴシック" pitchFamily="-106" charset="-128"/>
              </a:defRPr>
            </a:lvl2pPr>
            <a:lvl3pPr marL="1143000" indent="-228600">
              <a:defRPr sz="2400">
                <a:solidFill>
                  <a:schemeClr val="tx1"/>
                </a:solidFill>
                <a:latin typeface="Arial" charset="0"/>
                <a:ea typeface="ＭＳ Ｐゴシック" pitchFamily="-106" charset="-128"/>
              </a:defRPr>
            </a:lvl3pPr>
            <a:lvl4pPr marL="1600200" indent="-228600">
              <a:defRPr sz="2400">
                <a:solidFill>
                  <a:schemeClr val="tx1"/>
                </a:solidFill>
                <a:latin typeface="Arial" charset="0"/>
                <a:ea typeface="ＭＳ Ｐゴシック" pitchFamily="-106" charset="-128"/>
              </a:defRPr>
            </a:lvl4pPr>
            <a:lvl5pPr marL="2057400" indent="-228600">
              <a:defRPr sz="2400">
                <a:solidFill>
                  <a:schemeClr val="tx1"/>
                </a:solidFill>
                <a:latin typeface="Arial" charset="0"/>
                <a:ea typeface="ＭＳ Ｐゴシック" pitchFamily="-106"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06"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06"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06"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just">
              <a:spcBef>
                <a:spcPts val="600"/>
              </a:spcBef>
            </a:pPr>
            <a:r>
              <a:rPr lang="en-US" altLang="en-US" sz="1500" b="1" dirty="0">
                <a:solidFill>
                  <a:srgbClr val="003399"/>
                </a:solidFill>
                <a:latin typeface="Calibri" panose="020F0502020204030204" pitchFamily="34" charset="0"/>
                <a:cs typeface="Calibri" panose="020F0502020204030204" pitchFamily="34" charset="0"/>
              </a:rPr>
              <a:t>Significance: </a:t>
            </a:r>
            <a:r>
              <a:rPr lang="en-US" altLang="en-US" sz="1500" dirty="0">
                <a:latin typeface="Calibri" panose="020F0502020204030204" pitchFamily="34" charset="0"/>
                <a:cs typeface="Calibri" panose="020F0502020204030204" pitchFamily="34" charset="0"/>
              </a:rPr>
              <a:t>Ice-shelf geometry alterations need to be considered for an accurate estimation of heat transport under Antarctic ice shelves.  </a:t>
            </a:r>
            <a:r>
              <a:rPr lang="en-US" altLang="en-US" sz="1500" b="1" dirty="0">
                <a:latin typeface="Calibri" panose="020F0502020204030204" pitchFamily="34" charset="0"/>
                <a:cs typeface="Calibri" panose="020F0502020204030204" pitchFamily="34" charset="0"/>
              </a:rPr>
              <a:t>Rifts may act as vorticity barriers and reduce the net heat transport under ice shelves</a:t>
            </a:r>
            <a:r>
              <a:rPr lang="en-US" altLang="en-US" sz="1500" dirty="0">
                <a:latin typeface="Calibri" panose="020F0502020204030204" pitchFamily="34" charset="0"/>
                <a:cs typeface="Calibri" panose="020F0502020204030204" pitchFamily="34" charset="0"/>
              </a:rPr>
              <a:t>. However, rifts are temporary features that precede calving, and ice-front retreat is though to accelerate heat intrusion. See companion paper for further information about ice-front retreat and ocean dynamics.</a:t>
            </a:r>
          </a:p>
        </p:txBody>
      </p:sp>
      <p:sp>
        <p:nvSpPr>
          <p:cNvPr id="7" name="Text Box 8"/>
          <p:cNvSpPr txBox="1">
            <a:spLocks noChangeArrowheads="1"/>
          </p:cNvSpPr>
          <p:nvPr/>
        </p:nvSpPr>
        <p:spPr bwMode="auto">
          <a:xfrm>
            <a:off x="4714096" y="3625131"/>
            <a:ext cx="4199623" cy="1092607"/>
          </a:xfrm>
          <a:prstGeom prst="rect">
            <a:avLst/>
          </a:prstGeo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tyle>
          <a:lnRef idx="2">
            <a:schemeClr val="accent1">
              <a:shade val="15000"/>
            </a:schemeClr>
          </a:lnRef>
          <a:fillRef idx="1">
            <a:schemeClr val="accent1"/>
          </a:fillRef>
          <a:effectRef idx="0">
            <a:schemeClr val="accent1"/>
          </a:effectRef>
          <a:fontRef idx="minor">
            <a:schemeClr val="lt1"/>
          </a:fontRef>
        </p:style>
        <p:txBody>
          <a:bodyPr wrap="square">
            <a:spAutoFit/>
          </a:bodyPr>
          <a:lstStyle>
            <a:lvl1pPr>
              <a:defRPr sz="2400">
                <a:solidFill>
                  <a:schemeClr val="tx1"/>
                </a:solidFill>
                <a:latin typeface="Arial" charset="0"/>
                <a:ea typeface="ＭＳ Ｐゴシック" pitchFamily="-106" charset="-128"/>
              </a:defRPr>
            </a:lvl1pPr>
            <a:lvl2pPr marL="742950" indent="-285750">
              <a:defRPr sz="2400">
                <a:solidFill>
                  <a:schemeClr val="tx1"/>
                </a:solidFill>
                <a:latin typeface="Arial" charset="0"/>
                <a:ea typeface="ＭＳ Ｐゴシック" pitchFamily="-106" charset="-128"/>
              </a:defRPr>
            </a:lvl2pPr>
            <a:lvl3pPr marL="1143000" indent="-228600">
              <a:defRPr sz="2400">
                <a:solidFill>
                  <a:schemeClr val="tx1"/>
                </a:solidFill>
                <a:latin typeface="Arial" charset="0"/>
                <a:ea typeface="ＭＳ Ｐゴシック" pitchFamily="-106" charset="-128"/>
              </a:defRPr>
            </a:lvl3pPr>
            <a:lvl4pPr marL="1600200" indent="-228600">
              <a:defRPr sz="2400">
                <a:solidFill>
                  <a:schemeClr val="tx1"/>
                </a:solidFill>
                <a:latin typeface="Arial" charset="0"/>
                <a:ea typeface="ＭＳ Ｐゴシック" pitchFamily="-106" charset="-128"/>
              </a:defRPr>
            </a:lvl4pPr>
            <a:lvl5pPr marL="2057400" indent="-228600">
              <a:defRPr sz="2400">
                <a:solidFill>
                  <a:schemeClr val="tx1"/>
                </a:solidFill>
                <a:latin typeface="Arial" charset="0"/>
                <a:ea typeface="ＭＳ Ｐゴシック" pitchFamily="-106"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06"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06"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06"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just"/>
            <a:r>
              <a:rPr lang="en-US" sz="1300" u="none" strike="noStrike" dirty="0">
                <a:effectLst/>
                <a:latin typeface="Calibri" panose="020F0502020204030204" pitchFamily="34" charset="0"/>
                <a:cs typeface="Calibri" panose="020F0502020204030204" pitchFamily="34" charset="0"/>
              </a:rPr>
              <a:t>Ocean dynamics underneath a rifted ice shelf. The rift interrupts the on-shelf intrusion of off-cavity water from the open ocean, responsible for supplying heat for melting the ice base. Furthermore, dense Rift Water sinks in the ice-shelf cavity, altering ocean stratification.</a:t>
            </a:r>
            <a:endParaRPr lang="en-US" altLang="en-US" sz="13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0"/>
          <p:cNvGraphicFramePr>
            <a:graphicFrameLocks noChangeAspect="1"/>
          </p:cNvGraphicFramePr>
          <p:nvPr/>
        </p:nvGraphicFramePr>
        <p:xfrm>
          <a:off x="80901" y="124619"/>
          <a:ext cx="735013" cy="666750"/>
        </p:xfrm>
        <a:graphic>
          <a:graphicData uri="http://schemas.openxmlformats.org/presentationml/2006/ole">
            <mc:AlternateContent xmlns:mc="http://schemas.openxmlformats.org/markup-compatibility/2006">
              <mc:Choice xmlns:v="urn:schemas-microsoft-com:vml" Requires="v">
                <p:oleObj name="Photo Editor Photo" r:id="rId2" imgW="1523810" imgH="1380952" progId="">
                  <p:embed/>
                </p:oleObj>
              </mc:Choice>
              <mc:Fallback>
                <p:oleObj name="Photo Editor Photo" r:id="rId2" imgW="1523810" imgH="1380952" progId="">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01" y="124619"/>
                        <a:ext cx="735013" cy="666750"/>
                      </a:xfrm>
                      <a:prstGeom prst="rect">
                        <a:avLst/>
                      </a:prstGeom>
                      <a:noFill/>
                      <a:ln>
                        <a:noFill/>
                      </a:ln>
                      <a:extLst>
                        <a:ext uri="{909E8E84-426E-40dd-AFC4-6F175D3DCCD1}">
                          <a14:hiddenFill xmlns:a14="http://schemas.microsoft.com/office/drawing/2010/main" xmlns="">
                            <a:solidFill>
                              <a:srgbClr val="00CC99"/>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3" name="Rectangle 3"/>
          <p:cNvSpPr>
            <a:spLocks noChangeArrowheads="1"/>
          </p:cNvSpPr>
          <p:nvPr/>
        </p:nvSpPr>
        <p:spPr bwMode="auto">
          <a:xfrm>
            <a:off x="762000" y="221396"/>
            <a:ext cx="23241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4" tIns="45712" rIns="91424" bIns="45712">
            <a:spAutoFit/>
          </a:bodyPr>
          <a:lstStyle>
            <a:lvl1pPr eaLnBrk="0" hangingPunct="0">
              <a:defRPr sz="1300">
                <a:solidFill>
                  <a:schemeClr val="tx1"/>
                </a:solidFill>
                <a:latin typeface="Times New Roman" pitchFamily="18" charset="0"/>
                <a:ea typeface="MS PGothic" pitchFamily="34" charset="-128"/>
              </a:defRPr>
            </a:lvl1pPr>
            <a:lvl2pPr marL="742950" indent="-285750" eaLnBrk="0" hangingPunct="0">
              <a:defRPr sz="1300">
                <a:solidFill>
                  <a:schemeClr val="tx1"/>
                </a:solidFill>
                <a:latin typeface="Times New Roman" pitchFamily="18" charset="0"/>
                <a:ea typeface="MS PGothic" pitchFamily="34" charset="-128"/>
              </a:defRPr>
            </a:lvl2pPr>
            <a:lvl3pPr marL="1143000" indent="-228600" eaLnBrk="0" hangingPunct="0">
              <a:defRPr sz="1300">
                <a:solidFill>
                  <a:schemeClr val="tx1"/>
                </a:solidFill>
                <a:latin typeface="Times New Roman" pitchFamily="18" charset="0"/>
                <a:ea typeface="MS PGothic" pitchFamily="34" charset="-128"/>
              </a:defRPr>
            </a:lvl3pPr>
            <a:lvl4pPr marL="1600200" indent="-228600" eaLnBrk="0" hangingPunct="0">
              <a:defRPr sz="1300">
                <a:solidFill>
                  <a:schemeClr val="tx1"/>
                </a:solidFill>
                <a:latin typeface="Times New Roman" pitchFamily="18" charset="0"/>
                <a:ea typeface="MS PGothic" pitchFamily="34" charset="-128"/>
              </a:defRPr>
            </a:lvl4pPr>
            <a:lvl5pPr marL="2057400" indent="-228600" eaLnBrk="0" hangingPunct="0">
              <a:defRPr sz="13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3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3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3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300">
                <a:solidFill>
                  <a:schemeClr val="tx1"/>
                </a:solidFill>
                <a:latin typeface="Times New Roman" pitchFamily="18" charset="0"/>
                <a:ea typeface="MS PGothic" pitchFamily="34" charset="-128"/>
              </a:defRPr>
            </a:lvl9pPr>
          </a:lstStyle>
          <a:p>
            <a:pPr>
              <a:defRPr/>
            </a:pPr>
            <a:r>
              <a:rPr lang="en-US" altLang="en-US" sz="800" dirty="0">
                <a:solidFill>
                  <a:schemeClr val="accent2"/>
                </a:solidFill>
                <a:latin typeface="Helvetica" pitchFamily="1" charset="0"/>
              </a:rPr>
              <a:t>National Aeronautics and Space Administration</a:t>
            </a:r>
          </a:p>
          <a:p>
            <a:pPr>
              <a:defRPr/>
            </a:pPr>
            <a:r>
              <a:rPr lang="en-US" altLang="en-US" sz="800" b="1" dirty="0">
                <a:solidFill>
                  <a:schemeClr val="accent2"/>
                </a:solidFill>
                <a:latin typeface="Helvetica" pitchFamily="1" charset="0"/>
              </a:rPr>
              <a:t>Jet Propulsion Laboratory</a:t>
            </a:r>
          </a:p>
          <a:p>
            <a:pPr>
              <a:defRPr/>
            </a:pPr>
            <a:r>
              <a:rPr lang="en-US" altLang="en-US" sz="800" b="1" dirty="0">
                <a:solidFill>
                  <a:schemeClr val="accent2"/>
                </a:solidFill>
                <a:latin typeface="Helvetica" pitchFamily="1" charset="0"/>
              </a:rPr>
              <a:t>California Institute of Technology</a:t>
            </a:r>
            <a:endParaRPr lang="en-US" altLang="en-US" sz="800" b="1" dirty="0">
              <a:latin typeface="Helvetica" pitchFamily="1" charset="0"/>
            </a:endParaRPr>
          </a:p>
        </p:txBody>
      </p:sp>
      <p:sp>
        <p:nvSpPr>
          <p:cNvPr id="5" name="TextBox 4"/>
          <p:cNvSpPr txBox="1"/>
          <p:nvPr/>
        </p:nvSpPr>
        <p:spPr>
          <a:xfrm>
            <a:off x="152400" y="990600"/>
            <a:ext cx="8839200" cy="2954655"/>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Contact:</a:t>
            </a:r>
            <a:r>
              <a:rPr lang="en-US" sz="1100" dirty="0">
                <a:latin typeface="Arial Unicode MS"/>
                <a:cs typeface="Arial Unicode MS"/>
              </a:rPr>
              <a:t> </a:t>
            </a:r>
          </a:p>
          <a:p>
            <a:r>
              <a:rPr lang="en-US" sz="1100" dirty="0">
                <a:latin typeface="Arial Unicode MS"/>
                <a:cs typeface="Arial Unicode MS"/>
              </a:rPr>
              <a:t>Dr. Ir. Mattia </a:t>
            </a:r>
            <a:r>
              <a:rPr lang="en-US" sz="1100" dirty="0" err="1">
                <a:latin typeface="Arial Unicode MS"/>
                <a:cs typeface="Arial Unicode MS"/>
              </a:rPr>
              <a:t>Poinelli</a:t>
            </a:r>
            <a:r>
              <a:rPr lang="en-US" sz="1100" dirty="0">
                <a:latin typeface="Arial Unicode MS"/>
                <a:cs typeface="Arial Unicode MS"/>
              </a:rPr>
              <a:t>, </a:t>
            </a:r>
          </a:p>
          <a:p>
            <a:r>
              <a:rPr lang="en-US" sz="1100" dirty="0">
                <a:latin typeface="Arial Unicode MS"/>
                <a:cs typeface="Arial Unicode MS"/>
              </a:rPr>
              <a:t>Jet Propulsion Laboratory, Pasadena, &amp;</a:t>
            </a:r>
            <a:br>
              <a:rPr lang="en-US" sz="1100" dirty="0">
                <a:latin typeface="Arial Unicode MS"/>
                <a:cs typeface="Arial Unicode MS"/>
              </a:rPr>
            </a:br>
            <a:r>
              <a:rPr lang="en-US" sz="1100" dirty="0">
                <a:latin typeface="Arial Unicode MS"/>
                <a:cs typeface="Arial Unicode MS"/>
              </a:rPr>
              <a:t>University of California, Irvine</a:t>
            </a:r>
          </a:p>
          <a:p>
            <a:endParaRPr lang="en-US" sz="1100" dirty="0">
              <a:latin typeface="Arial Unicode MS"/>
              <a:cs typeface="Arial Unicode MS"/>
            </a:endParaRPr>
          </a:p>
          <a:p>
            <a:r>
              <a:rPr lang="en-US" sz="1100" dirty="0" err="1">
                <a:latin typeface="Arial Unicode MS"/>
                <a:cs typeface="Arial Unicode MS"/>
              </a:rPr>
              <a:t>mattia.poinelli@jpl.nasa.gov</a:t>
            </a:r>
            <a:endParaRPr lang="en-US" sz="1100" dirty="0">
              <a:latin typeface="Arial Unicode MS"/>
              <a:cs typeface="Arial Unicode MS"/>
            </a:endParaRPr>
          </a:p>
          <a:p>
            <a:r>
              <a:rPr lang="en-US" sz="1100" dirty="0" err="1">
                <a:latin typeface="Arial Unicode MS"/>
                <a:cs typeface="Arial Unicode MS"/>
              </a:rPr>
              <a:t>mattia.poinelli@uci.edu</a:t>
            </a:r>
            <a:endParaRPr lang="en-US" sz="1100" dirty="0">
              <a:latin typeface="Arial Unicode MS"/>
              <a:cs typeface="Arial Unicode MS"/>
            </a:endParaRPr>
          </a:p>
          <a:p>
            <a:endParaRPr lang="en-US" sz="1100" dirty="0">
              <a:latin typeface="Arial Unicode MS"/>
              <a:cs typeface="Arial Unicode MS"/>
            </a:endParaRPr>
          </a:p>
          <a:p>
            <a:r>
              <a:rPr lang="en-US" sz="1100" dirty="0">
                <a:latin typeface="Calibri" panose="020F0502020204030204" pitchFamily="34" charset="0"/>
                <a:cs typeface="Calibri" panose="020F0502020204030204" pitchFamily="34" charset="0"/>
              </a:rPr>
              <a:t>Citation:  </a:t>
            </a:r>
          </a:p>
          <a:p>
            <a:r>
              <a:rPr lang="en-US" sz="1100" u="none" strike="noStrike" dirty="0" err="1">
                <a:effectLst/>
                <a:latin typeface="Calibri" panose="020F0502020204030204" pitchFamily="34" charset="0"/>
                <a:cs typeface="Calibri" panose="020F0502020204030204" pitchFamily="34" charset="0"/>
              </a:rPr>
              <a:t>Poinelli</a:t>
            </a:r>
            <a:r>
              <a:rPr lang="en-US" sz="1100" u="none" strike="noStrike" dirty="0">
                <a:effectLst/>
                <a:latin typeface="Calibri" panose="020F0502020204030204" pitchFamily="34" charset="0"/>
                <a:cs typeface="Calibri" panose="020F0502020204030204" pitchFamily="34" charset="0"/>
              </a:rPr>
              <a:t>, M., </a:t>
            </a:r>
            <a:r>
              <a:rPr lang="en-US" sz="1100" u="none" strike="noStrike" dirty="0" err="1">
                <a:effectLst/>
                <a:latin typeface="Calibri" panose="020F0502020204030204" pitchFamily="34" charset="0"/>
                <a:cs typeface="Calibri" panose="020F0502020204030204" pitchFamily="34" charset="0"/>
              </a:rPr>
              <a:t>Schodlok</a:t>
            </a:r>
            <a:r>
              <a:rPr lang="en-US" sz="1100" u="none" strike="noStrike" dirty="0">
                <a:effectLst/>
                <a:latin typeface="Calibri" panose="020F0502020204030204" pitchFamily="34" charset="0"/>
                <a:cs typeface="Calibri" panose="020F0502020204030204" pitchFamily="34" charset="0"/>
              </a:rPr>
              <a:t>, M., </a:t>
            </a:r>
            <a:r>
              <a:rPr lang="en-US" sz="1100" u="none" strike="noStrike" dirty="0" err="1">
                <a:effectLst/>
                <a:latin typeface="Calibri" panose="020F0502020204030204" pitchFamily="34" charset="0"/>
                <a:cs typeface="Calibri" panose="020F0502020204030204" pitchFamily="34" charset="0"/>
              </a:rPr>
              <a:t>Larour</a:t>
            </a:r>
            <a:r>
              <a:rPr lang="en-US" sz="1100" dirty="0">
                <a:latin typeface="Calibri" panose="020F0502020204030204" pitchFamily="34" charset="0"/>
                <a:cs typeface="Calibri" panose="020F0502020204030204" pitchFamily="34" charset="0"/>
              </a:rPr>
              <a:t>, R., Vizcaino, M. &amp; Riva, R. </a:t>
            </a:r>
            <a:r>
              <a:rPr lang="en-US" sz="1100" u="none" strike="noStrike" dirty="0">
                <a:effectLst/>
                <a:latin typeface="Calibri" panose="020F0502020204030204" pitchFamily="34" charset="0"/>
                <a:cs typeface="Calibri" panose="020F0502020204030204" pitchFamily="34" charset="0"/>
              </a:rPr>
              <a:t>(2023)a. Can Rifts alter ocean dynamics beneath ice shelves? The Cryosphere, 17, 2261–2283, https://</a:t>
            </a:r>
            <a:r>
              <a:rPr lang="en-US" sz="1100" u="none" strike="noStrike" dirty="0" err="1">
                <a:effectLst/>
                <a:latin typeface="Calibri" panose="020F0502020204030204" pitchFamily="34" charset="0"/>
                <a:cs typeface="Calibri" panose="020F0502020204030204" pitchFamily="34" charset="0"/>
              </a:rPr>
              <a:t>doi.org</a:t>
            </a:r>
            <a:r>
              <a:rPr lang="en-US" sz="1100" u="none" strike="noStrike" dirty="0">
                <a:effectLst/>
                <a:latin typeface="Calibri" panose="020F0502020204030204" pitchFamily="34" charset="0"/>
                <a:cs typeface="Calibri" panose="020F0502020204030204" pitchFamily="34" charset="0"/>
              </a:rPr>
              <a:t>/10.5194/tc-17-2261-2023</a:t>
            </a:r>
          </a:p>
          <a:p>
            <a:pPr algn="just"/>
            <a:endParaRPr lang="en-US" sz="1000" dirty="0">
              <a:solidFill>
                <a:srgbClr val="003399"/>
              </a:solidFill>
              <a:latin typeface="Open Sans" panose="020B0606030504020204" pitchFamily="34" charset="0"/>
              <a:cs typeface="Calibri" panose="020F0502020204030204" pitchFamily="34" charset="0"/>
            </a:endParaRPr>
          </a:p>
          <a:p>
            <a:pPr algn="just"/>
            <a:r>
              <a:rPr lang="en-US" sz="1100" dirty="0">
                <a:latin typeface="Calibri" panose="020F0502020204030204" pitchFamily="34" charset="0"/>
                <a:cs typeface="Calibri" panose="020F0502020204030204" pitchFamily="34" charset="0"/>
              </a:rPr>
              <a:t>Companion paper:</a:t>
            </a:r>
          </a:p>
          <a:p>
            <a:pPr algn="just"/>
            <a:r>
              <a:rPr lang="en-US" sz="1100" u="none" strike="noStrike" dirty="0" err="1">
                <a:effectLst/>
                <a:latin typeface="Calibri" panose="020F0502020204030204" pitchFamily="34" charset="0"/>
                <a:cs typeface="Calibri" panose="020F0502020204030204" pitchFamily="34" charset="0"/>
              </a:rPr>
              <a:t>Poinelli</a:t>
            </a:r>
            <a:r>
              <a:rPr lang="en-US" sz="1100" u="none" strike="noStrike" dirty="0">
                <a:effectLst/>
                <a:latin typeface="Calibri" panose="020F0502020204030204" pitchFamily="34" charset="0"/>
                <a:cs typeface="Calibri" panose="020F0502020204030204" pitchFamily="34" charset="0"/>
              </a:rPr>
              <a:t>, M., Nakayama, Y., </a:t>
            </a:r>
            <a:r>
              <a:rPr lang="en-US" sz="1100" u="none" strike="noStrike" dirty="0" err="1">
                <a:effectLst/>
                <a:latin typeface="Calibri" panose="020F0502020204030204" pitchFamily="34" charset="0"/>
                <a:cs typeface="Calibri" panose="020F0502020204030204" pitchFamily="34" charset="0"/>
              </a:rPr>
              <a:t>Larour</a:t>
            </a:r>
            <a:r>
              <a:rPr lang="en-US" sz="1100" u="none" strike="noStrike" dirty="0">
                <a:effectLst/>
                <a:latin typeface="Calibri" panose="020F0502020204030204" pitchFamily="34" charset="0"/>
                <a:cs typeface="Calibri" panose="020F0502020204030204" pitchFamily="34" charset="0"/>
              </a:rPr>
              <a:t>, E., Vizcaino, M., &amp; Riva, R. (2023)b. Ice-front retreat controls on ocean dynamics under Larsen C Ice Shelf, Antarctica. Geophysical Research Letters, 50, e2023GL104588, </a:t>
            </a:r>
            <a:r>
              <a:rPr lang="en-US" sz="1000" b="1" i="0" u="none" strike="noStrike" dirty="0">
                <a:effectLst/>
                <a:latin typeface="Open Sans" panose="020B0606030504020204" pitchFamily="34" charset="0"/>
                <a:hlinkClick r:id="rId4"/>
              </a:rPr>
              <a:t>https://doi.org/10.1029/2023GL104588</a:t>
            </a:r>
            <a:endParaRPr lang="en-US" sz="1000" b="1" i="0" u="none" strike="noStrike" dirty="0">
              <a:effectLst/>
              <a:latin typeface="Open Sans" panose="020B0606030504020204" pitchFamily="34" charset="0"/>
            </a:endParaRPr>
          </a:p>
          <a:p>
            <a:pPr algn="just"/>
            <a:endParaRPr lang="en-US" sz="1100" u="none" strike="noStrike" dirty="0">
              <a:solidFill>
                <a:srgbClr val="003399"/>
              </a:solidFill>
              <a:effectLst/>
              <a:latin typeface="Calibri" panose="020F0502020204030204" pitchFamily="34" charset="0"/>
              <a:cs typeface="Calibri" panose="020F0502020204030204" pitchFamily="34" charset="0"/>
            </a:endParaRPr>
          </a:p>
          <a:p>
            <a:pPr algn="just"/>
            <a:endParaRPr lang="en-US" sz="1100" u="none" strike="noStrike" dirty="0">
              <a:solidFill>
                <a:srgbClr val="003399"/>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47004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theme/theme1.xml><?xml version="1.0" encoding="utf-8"?>
<a:theme xmlns:a="http://schemas.openxmlformats.org/drawingml/2006/main" name="1_Blank">
  <a:themeElements>
    <a:clrScheme name="1_Blank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99"/>
      </a:hlink>
      <a:folHlink>
        <a:srgbClr val="333399"/>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lnDef>
  </a:objectDefaults>
  <a:extraClrSchemeLst>
    <a:extraClrScheme>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Blank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99"/>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8067</TotalTime>
  <Words>559</Words>
  <Application>Microsoft Macintosh PowerPoint</Application>
  <PresentationFormat>On-screen Show (4:3)</PresentationFormat>
  <Paragraphs>28</Paragraphs>
  <Slides>2</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12" baseType="lpstr">
      <vt:lpstr>Arial Unicode MS</vt:lpstr>
      <vt:lpstr>ＭＳ Ｐゴシック</vt:lpstr>
      <vt:lpstr>Arial</vt:lpstr>
      <vt:lpstr>Calibri</vt:lpstr>
      <vt:lpstr>Helvetica</vt:lpstr>
      <vt:lpstr>Open Sans</vt:lpstr>
      <vt:lpstr>Times</vt:lpstr>
      <vt:lpstr>Wingdings</vt:lpstr>
      <vt:lpstr>1_Blank</vt:lpstr>
      <vt:lpstr>Photo Editor Photo</vt:lpstr>
      <vt:lpstr>Can rifts alter sub-ice ocean dynamics? Mattia Poinelli, JPL</vt:lpstr>
      <vt:lpstr>PowerPoint Presentation</vt:lpstr>
    </vt:vector>
  </TitlesOfParts>
  <Company>NASA HQ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NASA HQ</dc:creator>
  <cp:lastModifiedBy>Poinelli, Mattia (329C-Affiliate)</cp:lastModifiedBy>
  <cp:revision>322</cp:revision>
  <cp:lastPrinted>2007-09-25T19:58:52Z</cp:lastPrinted>
  <dcterms:created xsi:type="dcterms:W3CDTF">2008-11-10T22:26:59Z</dcterms:created>
  <dcterms:modified xsi:type="dcterms:W3CDTF">2024-06-04T17:17:22Z</dcterms:modified>
</cp:coreProperties>
</file>