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" initials="M" lastIdx="1" clrIdx="0">
    <p:extLst>
      <p:ext uri="{19B8F6BF-5375-455C-9EA6-DF929625EA0E}">
        <p15:presenceInfo xmlns:p15="http://schemas.microsoft.com/office/powerpoint/2012/main" userId="Max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2-23T11:48:12.545" idx="1">
    <p:pos x="2122" y="2600"/>
    <p:text>Нелинейный функционал на функции распределения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D79F2-6D0C-4B22-9812-F7BE7A16ED80}" type="datetimeFigureOut">
              <a:rPr lang="ru-RU" smtClean="0"/>
              <a:t>23.12.2013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C6D5-A18D-4AA3-9681-B871E1217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20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4C6D5-A18D-4AA3-9681-B871E1217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29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1952-5994-42F7-8161-847AA0E0010F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1564-026E-47A9-9C9E-94F30BE0DE9A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938-2E09-4318-A41F-904EA71D4FC0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37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0D3F-2EBF-4A95-80EC-C5DD3DF86FE7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2E79-760A-4B1B-817F-D2523570CCE7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B07B-35FF-40BF-87B7-26E3D622CE69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0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3779-0FC6-426C-92EC-863F9BCA79D7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5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BF1C-1B59-4A81-A690-26546DF49EA5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1CBA-68C0-4E06-B560-98C37201FE99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5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77E-ACAE-4882-910F-E5EA9680626B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D99-795E-47F4-9E7F-CB1DD10FB1E7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6F1-DD36-4932-9CF1-EE7B835688A8}" type="datetime1">
              <a:rPr lang="ru-RU" smtClean="0"/>
              <a:t>23.12.2013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49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B16F-5531-4263-9785-5179F9A1D161}" type="datetime1">
              <a:rPr lang="ru-RU" smtClean="0"/>
              <a:t>23.12.2013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EDD7-F8AB-4AFB-8D03-2BB1FB00E30B}" type="datetime1">
              <a:rPr lang="ru-RU" smtClean="0"/>
              <a:t>23.12.2013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37BD-4EB0-40B3-996E-4E8D6E24D2C6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7296-E9FE-4626-87A1-EE739DA21A53}" type="datetime1">
              <a:rPr lang="ru-RU" smtClean="0"/>
              <a:t>23.12.2013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86CB-9EB6-4AD8-B7BD-65C445DBBB8B}" type="datetime1">
              <a:rPr lang="ru-RU" smtClean="0"/>
              <a:t>23.12.2013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3EB796-8B41-466E-940D-DE09D498F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Сравнение методов моделирования гидродинамики</a:t>
            </a:r>
            <a:endParaRPr lang="ru-R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ru-RU" b="1" dirty="0" smtClean="0"/>
              <a:t>Курсовая работа студента </a:t>
            </a:r>
            <a:r>
              <a:rPr lang="en-US" b="1" dirty="0" smtClean="0"/>
              <a:t>IV</a:t>
            </a:r>
            <a:r>
              <a:rPr lang="ru-RU" b="1" dirty="0"/>
              <a:t> </a:t>
            </a:r>
            <a:r>
              <a:rPr lang="ru-RU" b="1" dirty="0" smtClean="0"/>
              <a:t>курса</a:t>
            </a:r>
            <a:r>
              <a:rPr lang="ru-RU" b="1" dirty="0"/>
              <a:t> </a:t>
            </a:r>
            <a:r>
              <a:rPr lang="ru-RU" b="1" dirty="0" smtClean="0"/>
              <a:t>Физического факультета ОНУ им. Мечникова</a:t>
            </a:r>
          </a:p>
          <a:p>
            <a:pPr algn="r"/>
            <a:r>
              <a:rPr lang="ru-RU" dirty="0" smtClean="0"/>
              <a:t>Полевого Максима</a:t>
            </a:r>
          </a:p>
          <a:p>
            <a:pPr algn="r"/>
            <a:r>
              <a:rPr lang="ru-RU" b="1" dirty="0" smtClean="0"/>
              <a:t>Научный руководитель</a:t>
            </a:r>
          </a:p>
          <a:p>
            <a:pPr algn="r"/>
            <a:r>
              <a:rPr lang="ru-RU" dirty="0" smtClean="0"/>
              <a:t>Полетаев Николай Иванович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5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Два подхода к аналитическому описанию гидродинамики</a:t>
            </a:r>
          </a:p>
          <a:p>
            <a:pPr lvl="1"/>
            <a:r>
              <a:rPr lang="ru-RU" dirty="0"/>
              <a:t>Уравнения Навье-Стокса</a:t>
            </a:r>
          </a:p>
          <a:p>
            <a:pPr lvl="1"/>
            <a:r>
              <a:rPr lang="ru-RU" dirty="0"/>
              <a:t>Уравнение Больцмана </a:t>
            </a:r>
          </a:p>
          <a:p>
            <a:r>
              <a:rPr lang="ru-RU" dirty="0" smtClean="0"/>
              <a:t>Методы дискретизации</a:t>
            </a:r>
          </a:p>
          <a:p>
            <a:pPr lvl="1"/>
            <a:r>
              <a:rPr lang="ru-RU" dirty="0" smtClean="0"/>
              <a:t>Уравнений Навье-Стокса (метод конечных разностей)</a:t>
            </a:r>
          </a:p>
          <a:p>
            <a:pPr lvl="1"/>
            <a:r>
              <a:rPr lang="ru-RU" dirty="0" smtClean="0"/>
              <a:t>Уравнения Больцмана (дискретное уравнение Больцмана</a:t>
            </a:r>
          </a:p>
          <a:p>
            <a:r>
              <a:rPr lang="ru-RU" dirty="0" smtClean="0"/>
              <a:t>Вычислительные алгоритмы</a:t>
            </a:r>
          </a:p>
          <a:p>
            <a:r>
              <a:rPr lang="ru-RU" dirty="0" smtClean="0"/>
              <a:t>Результаты</a:t>
            </a:r>
          </a:p>
          <a:p>
            <a:r>
              <a:rPr lang="ru-RU" dirty="0" smtClean="0"/>
              <a:t>Выводы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Уравнения Навье-Стокса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Уравнения могут быть легко получены из второго закона Ньютона и закона сохранения массы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33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Больцмана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i="1" dirty="0" smtClean="0"/>
              </a:p>
              <a:p>
                <a:endParaRPr lang="ru-RU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/>
                        </m:ctrlPr>
                      </m:sSubPr>
                      <m:e>
                        <m:r>
                          <a:rPr lang="ru-RU" i="1"/>
                          <m:t>𝐷</m:t>
                        </m:r>
                      </m:e>
                      <m:sub>
                        <m:r>
                          <a:rPr lang="ru-RU" i="1"/>
                          <m:t>𝑡</m:t>
                        </m:r>
                      </m:sub>
                    </m:sSub>
                    <m:r>
                      <a:rPr lang="ru-RU" i="1"/>
                      <m:t>𝑓</m:t>
                    </m:r>
                    <m:r>
                      <a:rPr lang="ru-RU" i="1"/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𝜕</m:t>
                            </m:r>
                          </m:e>
                          <m:sub>
                            <m:r>
                              <a:rPr lang="ru-RU" i="1"/>
                              <m:t>𝑡</m:t>
                            </m:r>
                          </m:sub>
                        </m:sSub>
                        <m:r>
                          <a:rPr lang="ru-RU" i="1"/>
                          <m:t>+</m:t>
                        </m:r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ru-RU" i="1"/>
                                </m:ctrlPr>
                              </m:acc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ru-RU" i="1"/>
                              <m:t>𝑚</m:t>
                            </m:r>
                          </m:den>
                        </m:f>
                        <m:r>
                          <a:rPr lang="ru-RU" i="1"/>
                          <m:t>+</m:t>
                        </m:r>
                        <m:acc>
                          <m:accPr>
                            <m:chr m:val="⃗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𝐹</m:t>
                            </m:r>
                          </m:e>
                        </m:acc>
                        <m:r>
                          <a:rPr lang="ru-RU" i="1"/>
                          <m:t>∙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𝜕</m:t>
                            </m:r>
                          </m:e>
                          <m:sub>
                            <m:r>
                              <a:rPr lang="ru-RU" i="1"/>
                              <m:t>𝑡</m:t>
                            </m:r>
                          </m:sub>
                        </m:sSub>
                      </m:e>
                    </m:d>
                    <m:r>
                      <a:rPr lang="ru-RU" i="1"/>
                      <m:t> </m:t>
                    </m:r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𝑥</m:t>
                            </m:r>
                          </m:e>
                        </m:acc>
                        <m:r>
                          <a:rPr lang="ru-RU" i="1"/>
                          <m:t>,</m:t>
                        </m:r>
                        <m:acc>
                          <m:accPr>
                            <m:chr m:val="⃗"/>
                            <m:ctrlPr>
                              <a:rPr lang="ru-RU" i="1"/>
                            </m:ctrlPr>
                          </m:accPr>
                          <m:e>
                            <m:r>
                              <a:rPr lang="ru-RU" i="1"/>
                              <m:t>𝑝</m:t>
                            </m:r>
                          </m:e>
                        </m:acc>
                        <m:r>
                          <a:rPr lang="ru-RU" i="1"/>
                          <m:t>,</m:t>
                        </m:r>
                        <m:r>
                          <a:rPr lang="ru-RU" i="1"/>
                          <m:t>𝑡</m:t>
                        </m:r>
                      </m:e>
                    </m:d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𝐶</m:t>
                        </m:r>
                      </m:e>
                      <m:sub>
                        <m:r>
                          <a:rPr lang="ru-RU" i="1"/>
                          <m:t>12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Левая </a:t>
                </a:r>
                <a:r>
                  <a:rPr lang="ru-RU" dirty="0"/>
                  <a:t>часть уравнения соответствует движению частиц под воздействием поля силы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𝐹</m:t>
                        </m:r>
                      </m:e>
                    </m:acc>
                    <m:r>
                      <a:rPr lang="ru-RU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Правая часть - оператор </a:t>
                </a:r>
                <a:r>
                  <a:rPr lang="ru-RU" dirty="0"/>
                  <a:t>столкновений, соответствующий парному взаимодействию (столкновению) двух частиц</a:t>
                </a: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 r="-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Приближение </a:t>
            </a:r>
            <a:r>
              <a:rPr lang="en-US" dirty="0" smtClean="0"/>
              <a:t>BGK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ru-RU" sz="2400" dirty="0" err="1" smtClean="0"/>
              <a:t>Батнагара</a:t>
            </a:r>
            <a:r>
              <a:rPr lang="ru-RU" sz="2400" dirty="0" smtClean="0"/>
              <a:t>-Гросса-</a:t>
            </a:r>
            <a:r>
              <a:rPr lang="ru-RU" sz="2400" dirty="0" err="1" smtClean="0"/>
              <a:t>Крока</a:t>
            </a:r>
            <a:r>
              <a:rPr lang="ru-RU" sz="2400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Заключается в введении вместо нелинейного оператора столкновений более простого вида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𝐶</m:t>
                        </m:r>
                      </m:e>
                      <m:sub>
                        <m:r>
                          <a:rPr lang="ru-RU" sz="2000" i="1"/>
                          <m:t>𝐵𝐺𝐾</m:t>
                        </m:r>
                      </m:sub>
                    </m:sSub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𝑓</m:t>
                        </m:r>
                      </m:e>
                    </m:d>
                    <m:r>
                      <a:rPr lang="ru-RU" sz="2000" i="1"/>
                      <m:t>=−</m:t>
                    </m:r>
                    <m:f>
                      <m:fPr>
                        <m:ctrlPr>
                          <a:rPr lang="ru-RU" sz="2000" i="1"/>
                        </m:ctrlPr>
                      </m:fPr>
                      <m:num>
                        <m:r>
                          <a:rPr lang="ru-RU" sz="2000" i="1"/>
                          <m:t>𝑓</m:t>
                        </m:r>
                        <m:r>
                          <a:rPr lang="ru-RU" sz="2000" i="1"/>
                          <m:t>−</m:t>
                        </m:r>
                        <m:sSup>
                          <m:sSupPr>
                            <m:ctrlPr>
                              <a:rPr lang="ru-RU" sz="2000" i="1"/>
                            </m:ctrlPr>
                          </m:sSupPr>
                          <m:e>
                            <m:r>
                              <a:rPr lang="ru-RU" sz="2000" i="1"/>
                              <m:t>𝑓</m:t>
                            </m:r>
                          </m:e>
                          <m:sup>
                            <m:r>
                              <a:rPr lang="ru-RU" sz="2000" i="1"/>
                              <m:t>𝑒</m:t>
                            </m:r>
                          </m:sup>
                        </m:sSup>
                      </m:num>
                      <m:den>
                        <m:r>
                          <a:rPr lang="ru-RU" sz="2000" i="1"/>
                          <m:t>𝜏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время релаксации, величина обратная вязкости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равновесная функция распределения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B796-8B41-466E-940D-DE09D498FD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66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74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Wingdings 3</vt:lpstr>
      <vt:lpstr>Wisp</vt:lpstr>
      <vt:lpstr>Сравнение методов моделирования гидродинамики</vt:lpstr>
      <vt:lpstr>План </vt:lpstr>
      <vt:lpstr>Уравнения Навье-Стокса</vt:lpstr>
      <vt:lpstr>Уравнение Больцмана</vt:lpstr>
      <vt:lpstr>Приближение BGK (Батнагара-Гросса-Крока)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</dc:creator>
  <cp:lastModifiedBy>Maxim</cp:lastModifiedBy>
  <cp:revision>4</cp:revision>
  <dcterms:created xsi:type="dcterms:W3CDTF">2013-12-23T09:06:48Z</dcterms:created>
  <dcterms:modified xsi:type="dcterms:W3CDTF">2013-12-23T09:49:12Z</dcterms:modified>
</cp:coreProperties>
</file>