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sldIdLst>
    <p:sldId id="265" r:id="rId3"/>
    <p:sldId id="261" r:id="rId4"/>
    <p:sldId id="258" r:id="rId5"/>
    <p:sldId id="263" r:id="rId6"/>
    <p:sldId id="288" r:id="rId7"/>
    <p:sldId id="260" r:id="rId8"/>
    <p:sldId id="259" r:id="rId9"/>
    <p:sldId id="264" r:id="rId10"/>
    <p:sldId id="266" r:id="rId11"/>
    <p:sldId id="267" r:id="rId12"/>
    <p:sldId id="269" r:id="rId13"/>
    <p:sldId id="270" r:id="rId14"/>
    <p:sldId id="271" r:id="rId15"/>
    <p:sldId id="268" r:id="rId16"/>
    <p:sldId id="272" r:id="rId17"/>
    <p:sldId id="274" r:id="rId18"/>
    <p:sldId id="275" r:id="rId19"/>
    <p:sldId id="282" r:id="rId20"/>
    <p:sldId id="283" r:id="rId21"/>
    <p:sldId id="276" r:id="rId22"/>
    <p:sldId id="277" r:id="rId23"/>
    <p:sldId id="284" r:id="rId24"/>
    <p:sldId id="281" r:id="rId25"/>
    <p:sldId id="280" r:id="rId26"/>
    <p:sldId id="285" r:id="rId27"/>
    <p:sldId id="286" r:id="rId28"/>
    <p:sldId id="290" r:id="rId29"/>
    <p:sldId id="287" r:id="rId30"/>
    <p:sldId id="291" r:id="rId31"/>
    <p:sldId id="289" r:id="rId32"/>
  </p:sldIdLst>
  <p:sldSz cx="9144000" cy="6858000" type="screen4x3"/>
  <p:notesSz cx="69469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oration" initials="" lastIdx="4" clrIdx="0"/>
  <p:cmAuthor id="1" name="Elisabeth Keating"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41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116" d="100"/>
          <a:sy n="116" d="100"/>
        </p:scale>
        <p:origin x="1500"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subTitle" idx="1"/>
          </p:nvPr>
        </p:nvSpPr>
        <p:spPr>
          <a:xfrm>
            <a:off x="1752600" y="4953000"/>
            <a:ext cx="5715000" cy="838200"/>
          </a:xfrm>
        </p:spPr>
        <p:txBody>
          <a:bodyPr/>
          <a:lstStyle>
            <a:lvl1pPr marL="0" indent="0" algn="ctr">
              <a:buFontTx/>
              <a:buNone/>
              <a:defRPr>
                <a:solidFill>
                  <a:schemeClr val="accent1">
                    <a:lumMod val="50000"/>
                  </a:schemeClr>
                </a:solidFill>
              </a:defRPr>
            </a:lvl1pPr>
          </a:lstStyle>
          <a:p>
            <a:pPr lvl="0"/>
            <a:r>
              <a:rPr lang="en-US" noProof="0"/>
              <a:t>Click to edit Master subtitle style</a:t>
            </a:r>
            <a:endParaRPr lang="en-US" noProof="0" dirty="0"/>
          </a:p>
        </p:txBody>
      </p:sp>
      <p:sp>
        <p:nvSpPr>
          <p:cNvPr id="12300" name="Rectangle 12"/>
          <p:cNvSpPr>
            <a:spLocks noGrp="1" noChangeArrowheads="1"/>
          </p:cNvSpPr>
          <p:nvPr>
            <p:ph type="ctrTitle"/>
          </p:nvPr>
        </p:nvSpPr>
        <p:spPr>
          <a:xfrm>
            <a:off x="1752600" y="3352800"/>
            <a:ext cx="5715000" cy="1600200"/>
          </a:xfrm>
        </p:spPr>
        <p:txBody>
          <a:bodyPr/>
          <a:lstStyle>
            <a:lvl1pPr algn="ctr">
              <a:defRPr sz="4800">
                <a:solidFill>
                  <a:schemeClr val="accent1">
                    <a:lumMod val="75000"/>
                  </a:schemeClr>
                </a:solidFill>
              </a:defRPr>
            </a:lvl1pPr>
          </a:lstStyle>
          <a:p>
            <a:pPr lvl="0"/>
            <a:r>
              <a:rPr lang="en-US" noProof="0"/>
              <a:t>Click to edit Master title style</a:t>
            </a:r>
            <a:endParaRPr lang="en-US" noProof="0" dirty="0"/>
          </a:p>
        </p:txBody>
      </p:sp>
      <p:sp>
        <p:nvSpPr>
          <p:cNvPr id="12301" name="Rectangle 13"/>
          <p:cNvSpPr>
            <a:spLocks noGrp="1" noChangeArrowheads="1"/>
          </p:cNvSpPr>
          <p:nvPr>
            <p:ph type="dt" sz="half" idx="2"/>
          </p:nvPr>
        </p:nvSpPr>
        <p:spPr/>
        <p:txBody>
          <a:bodyPr/>
          <a:lstStyle>
            <a:lvl1pPr>
              <a:defRPr>
                <a:latin typeface="+mn-lt"/>
              </a:defRPr>
            </a:lvl1pPr>
          </a:lstStyle>
          <a:p>
            <a:endParaRPr lang="en-US" dirty="0"/>
          </a:p>
        </p:txBody>
      </p:sp>
      <p:sp>
        <p:nvSpPr>
          <p:cNvPr id="12302" name="Rectangle 14"/>
          <p:cNvSpPr>
            <a:spLocks noGrp="1" noChangeArrowheads="1"/>
          </p:cNvSpPr>
          <p:nvPr>
            <p:ph type="ftr" sz="quarter" idx="3"/>
          </p:nvPr>
        </p:nvSpPr>
        <p:spPr/>
        <p:txBody>
          <a:bodyPr/>
          <a:lstStyle>
            <a:lvl1pPr>
              <a:defRPr>
                <a:latin typeface="+mn-lt"/>
              </a:defRPr>
            </a:lvl1pPr>
          </a:lstStyle>
          <a:p>
            <a:endParaRPr lang="en-US" dirty="0"/>
          </a:p>
        </p:txBody>
      </p:sp>
      <p:sp>
        <p:nvSpPr>
          <p:cNvPr id="12303" name="Rectangle 15"/>
          <p:cNvSpPr>
            <a:spLocks noGrp="1" noChangeArrowheads="1"/>
          </p:cNvSpPr>
          <p:nvPr>
            <p:ph type="sldNum" sz="quarter" idx="4"/>
          </p:nvPr>
        </p:nvSpPr>
        <p:spPr/>
        <p:txBody>
          <a:bodyPr/>
          <a:lstStyle>
            <a:lvl1pPr>
              <a:defRPr>
                <a:latin typeface="+mn-lt"/>
              </a:defRPr>
            </a:lvl1pPr>
          </a:lstStyle>
          <a:p>
            <a:fld id="{EF391BD4-A378-4329-A5DF-4A5955C5E9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85E1EE-9592-4865-834F-79405699F61D}" type="slidenum">
              <a:rPr lang="en-US"/>
              <a:pPr/>
              <a:t>‹#›</a:t>
            </a:fld>
            <a:endParaRPr lang="en-US"/>
          </a:p>
        </p:txBody>
      </p:sp>
    </p:spTree>
    <p:extLst>
      <p:ext uri="{BB962C8B-B14F-4D97-AF65-F5344CB8AC3E}">
        <p14:creationId xmlns:p14="http://schemas.microsoft.com/office/powerpoint/2010/main" val="83199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19812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791200" cy="5029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97E91E-09F4-423F-A7EF-55CF9DF26056}" type="slidenum">
              <a:rPr lang="en-US"/>
              <a:pPr/>
              <a:t>‹#›</a:t>
            </a:fld>
            <a:endParaRPr lang="en-US"/>
          </a:p>
        </p:txBody>
      </p:sp>
    </p:spTree>
    <p:extLst>
      <p:ext uri="{BB962C8B-B14F-4D97-AF65-F5344CB8AC3E}">
        <p14:creationId xmlns:p14="http://schemas.microsoft.com/office/powerpoint/2010/main" val="40941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BDDAD0-AC67-4FDA-80DA-826BFEA80967}" type="slidenum">
              <a:rPr lang="en-US"/>
              <a:pPr/>
              <a:t>‹#›</a:t>
            </a:fld>
            <a:endParaRPr lang="en-US"/>
          </a:p>
        </p:txBody>
      </p:sp>
    </p:spTree>
    <p:extLst>
      <p:ext uri="{BB962C8B-B14F-4D97-AF65-F5344CB8AC3E}">
        <p14:creationId xmlns:p14="http://schemas.microsoft.com/office/powerpoint/2010/main" val="50826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E73CE4-EA5F-42E1-999D-BA84EF8C7517}" type="slidenum">
              <a:rPr lang="en-US"/>
              <a:pPr/>
              <a:t>‹#›</a:t>
            </a:fld>
            <a:endParaRPr lang="en-US"/>
          </a:p>
        </p:txBody>
      </p:sp>
    </p:spTree>
    <p:extLst>
      <p:ext uri="{BB962C8B-B14F-4D97-AF65-F5344CB8AC3E}">
        <p14:creationId xmlns:p14="http://schemas.microsoft.com/office/powerpoint/2010/main" val="33776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764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348021-AED3-4B9B-8412-B61F272FCD57}" type="slidenum">
              <a:rPr lang="en-US"/>
              <a:pPr/>
              <a:t>‹#›</a:t>
            </a:fld>
            <a:endParaRPr lang="en-US"/>
          </a:p>
        </p:txBody>
      </p:sp>
    </p:spTree>
    <p:extLst>
      <p:ext uri="{BB962C8B-B14F-4D97-AF65-F5344CB8AC3E}">
        <p14:creationId xmlns:p14="http://schemas.microsoft.com/office/powerpoint/2010/main" val="122849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7EAD03-7990-45BB-96FB-36C65F767C8E}" type="slidenum">
              <a:rPr lang="en-US"/>
              <a:pPr/>
              <a:t>‹#›</a:t>
            </a:fld>
            <a:endParaRPr lang="en-US"/>
          </a:p>
        </p:txBody>
      </p:sp>
    </p:spTree>
    <p:extLst>
      <p:ext uri="{BB962C8B-B14F-4D97-AF65-F5344CB8AC3E}">
        <p14:creationId xmlns:p14="http://schemas.microsoft.com/office/powerpoint/2010/main" val="324936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16668B-AAC7-4189-80D2-4F5855F58372}" type="slidenum">
              <a:rPr lang="en-US"/>
              <a:pPr/>
              <a:t>‹#›</a:t>
            </a:fld>
            <a:endParaRPr lang="en-US"/>
          </a:p>
        </p:txBody>
      </p:sp>
    </p:spTree>
    <p:extLst>
      <p:ext uri="{BB962C8B-B14F-4D97-AF65-F5344CB8AC3E}">
        <p14:creationId xmlns:p14="http://schemas.microsoft.com/office/powerpoint/2010/main" val="171228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E98ED4-6205-4787-9F41-CC1E8FAF8209}" type="slidenum">
              <a:rPr lang="en-US"/>
              <a:pPr/>
              <a:t>‹#›</a:t>
            </a:fld>
            <a:endParaRPr lang="en-US"/>
          </a:p>
        </p:txBody>
      </p:sp>
    </p:spTree>
    <p:extLst>
      <p:ext uri="{BB962C8B-B14F-4D97-AF65-F5344CB8AC3E}">
        <p14:creationId xmlns:p14="http://schemas.microsoft.com/office/powerpoint/2010/main" val="215774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91440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09601"/>
            <a:ext cx="511175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1"/>
            <a:ext cx="3008313" cy="4495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855399-94E5-44F8-8F6D-CB8A7216A87A}" type="slidenum">
              <a:rPr lang="en-US"/>
              <a:pPr/>
              <a:t>‹#›</a:t>
            </a:fld>
            <a:endParaRPr lang="en-US"/>
          </a:p>
        </p:txBody>
      </p:sp>
    </p:spTree>
    <p:extLst>
      <p:ext uri="{BB962C8B-B14F-4D97-AF65-F5344CB8AC3E}">
        <p14:creationId xmlns:p14="http://schemas.microsoft.com/office/powerpoint/2010/main" val="156345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40C28D-A11E-4C04-AB5B-4DA120267640}" type="slidenum">
              <a:rPr lang="en-US"/>
              <a:pPr/>
              <a:t>‹#›</a:t>
            </a:fld>
            <a:endParaRPr lang="en-US"/>
          </a:p>
        </p:txBody>
      </p:sp>
    </p:spTree>
    <p:extLst>
      <p:ext uri="{BB962C8B-B14F-4D97-AF65-F5344CB8AC3E}">
        <p14:creationId xmlns:p14="http://schemas.microsoft.com/office/powerpoint/2010/main" val="409420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bwMode="auto">
          <a:xfrm>
            <a:off x="685800" y="762000"/>
            <a:ext cx="79248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1269" name="Rectangle 5"/>
          <p:cNvSpPr>
            <a:spLocks noGrp="1" noChangeArrowheads="1"/>
          </p:cNvSpPr>
          <p:nvPr>
            <p:ph type="body" idx="1"/>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70" name="Rectangle 6"/>
          <p:cNvSpPr>
            <a:spLocks noGrp="1" noChangeArrowheads="1"/>
          </p:cNvSpPr>
          <p:nvPr>
            <p:ph type="dt" sz="half" idx="2"/>
          </p:nvPr>
        </p:nvSpPr>
        <p:spPr bwMode="auto">
          <a:xfrm>
            <a:off x="685800" y="62484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1">
                <a:solidFill>
                  <a:schemeClr val="accent1">
                    <a:lumMod val="50000"/>
                  </a:schemeClr>
                </a:solidFill>
                <a:latin typeface="+mn-lt"/>
              </a:defRPr>
            </a:lvl1pPr>
          </a:lstStyle>
          <a:p>
            <a:endParaRPr lang="en-US" dirty="0"/>
          </a:p>
        </p:txBody>
      </p:sp>
      <p:sp>
        <p:nvSpPr>
          <p:cNvPr id="11271" name="Rectangle 7"/>
          <p:cNvSpPr>
            <a:spLocks noGrp="1" noChangeArrowheads="1"/>
          </p:cNvSpPr>
          <p:nvPr>
            <p:ph type="ftr" sz="quarter" idx="3"/>
          </p:nvPr>
        </p:nvSpPr>
        <p:spPr bwMode="auto">
          <a:xfrm>
            <a:off x="3254375" y="6248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solidFill>
                  <a:schemeClr val="accent1">
                    <a:lumMod val="50000"/>
                  </a:schemeClr>
                </a:solidFill>
                <a:latin typeface="+mn-lt"/>
              </a:defRPr>
            </a:lvl1pPr>
          </a:lstStyle>
          <a:p>
            <a:endParaRPr lang="en-US" dirty="0"/>
          </a:p>
        </p:txBody>
      </p:sp>
      <p:sp>
        <p:nvSpPr>
          <p:cNvPr id="11272" name="Rectangle 8"/>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solidFill>
                  <a:schemeClr val="accent1">
                    <a:lumMod val="50000"/>
                  </a:schemeClr>
                </a:solidFill>
                <a:latin typeface="+mn-lt"/>
              </a:defRPr>
            </a:lvl1pPr>
          </a:lstStyle>
          <a:p>
            <a:fld id="{157A5440-C788-490C-BE93-2ABAC828A8C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1" fontAlgn="base" hangingPunct="1">
        <a:spcBef>
          <a:spcPct val="0"/>
        </a:spcBef>
        <a:spcAft>
          <a:spcPct val="0"/>
        </a:spcAft>
        <a:defRPr sz="3600" b="1">
          <a:solidFill>
            <a:schemeClr val="accent1">
              <a:lumMod val="75000"/>
            </a:schemeClr>
          </a:solidFill>
          <a:latin typeface="+mj-lt"/>
          <a:ea typeface="+mj-ea"/>
          <a:cs typeface="+mj-cs"/>
        </a:defRPr>
      </a:lvl1pPr>
      <a:lvl2pPr algn="l" rtl="0" eaLnBrk="1" fontAlgn="base" hangingPunct="1">
        <a:spcBef>
          <a:spcPct val="0"/>
        </a:spcBef>
        <a:spcAft>
          <a:spcPct val="0"/>
        </a:spcAft>
        <a:defRPr sz="3600" b="1">
          <a:solidFill>
            <a:srgbClr val="824100"/>
          </a:solidFill>
          <a:latin typeface="Garamond" pitchFamily="18" charset="0"/>
        </a:defRPr>
      </a:lvl2pPr>
      <a:lvl3pPr algn="l" rtl="0" eaLnBrk="1" fontAlgn="base" hangingPunct="1">
        <a:spcBef>
          <a:spcPct val="0"/>
        </a:spcBef>
        <a:spcAft>
          <a:spcPct val="0"/>
        </a:spcAft>
        <a:defRPr sz="3600" b="1">
          <a:solidFill>
            <a:srgbClr val="824100"/>
          </a:solidFill>
          <a:latin typeface="Garamond" pitchFamily="18" charset="0"/>
        </a:defRPr>
      </a:lvl3pPr>
      <a:lvl4pPr algn="l" rtl="0" eaLnBrk="1" fontAlgn="base" hangingPunct="1">
        <a:spcBef>
          <a:spcPct val="0"/>
        </a:spcBef>
        <a:spcAft>
          <a:spcPct val="0"/>
        </a:spcAft>
        <a:defRPr sz="3600" b="1">
          <a:solidFill>
            <a:srgbClr val="824100"/>
          </a:solidFill>
          <a:latin typeface="Garamond" pitchFamily="18" charset="0"/>
        </a:defRPr>
      </a:lvl4pPr>
      <a:lvl5pPr algn="l" rtl="0" eaLnBrk="1" fontAlgn="base" hangingPunct="1">
        <a:spcBef>
          <a:spcPct val="0"/>
        </a:spcBef>
        <a:spcAft>
          <a:spcPct val="0"/>
        </a:spcAft>
        <a:defRPr sz="3600" b="1">
          <a:solidFill>
            <a:srgbClr val="824100"/>
          </a:solidFill>
          <a:latin typeface="Garamond" pitchFamily="18" charset="0"/>
        </a:defRPr>
      </a:lvl5pPr>
      <a:lvl6pPr marL="457200" algn="l" rtl="0" eaLnBrk="1" fontAlgn="base" hangingPunct="1">
        <a:spcBef>
          <a:spcPct val="0"/>
        </a:spcBef>
        <a:spcAft>
          <a:spcPct val="0"/>
        </a:spcAft>
        <a:defRPr sz="3600" b="1">
          <a:solidFill>
            <a:srgbClr val="824100"/>
          </a:solidFill>
          <a:latin typeface="Garamond" pitchFamily="18" charset="0"/>
        </a:defRPr>
      </a:lvl6pPr>
      <a:lvl7pPr marL="914400" algn="l" rtl="0" eaLnBrk="1" fontAlgn="base" hangingPunct="1">
        <a:spcBef>
          <a:spcPct val="0"/>
        </a:spcBef>
        <a:spcAft>
          <a:spcPct val="0"/>
        </a:spcAft>
        <a:defRPr sz="3600" b="1">
          <a:solidFill>
            <a:srgbClr val="824100"/>
          </a:solidFill>
          <a:latin typeface="Garamond" pitchFamily="18" charset="0"/>
        </a:defRPr>
      </a:lvl7pPr>
      <a:lvl8pPr marL="1371600" algn="l" rtl="0" eaLnBrk="1" fontAlgn="base" hangingPunct="1">
        <a:spcBef>
          <a:spcPct val="0"/>
        </a:spcBef>
        <a:spcAft>
          <a:spcPct val="0"/>
        </a:spcAft>
        <a:defRPr sz="3600" b="1">
          <a:solidFill>
            <a:srgbClr val="824100"/>
          </a:solidFill>
          <a:latin typeface="Garamond" pitchFamily="18" charset="0"/>
        </a:defRPr>
      </a:lvl8pPr>
      <a:lvl9pPr marL="1828800" algn="l" rtl="0" eaLnBrk="1" fontAlgn="base" hangingPunct="1">
        <a:spcBef>
          <a:spcPct val="0"/>
        </a:spcBef>
        <a:spcAft>
          <a:spcPct val="0"/>
        </a:spcAft>
        <a:defRPr sz="3600" b="1">
          <a:solidFill>
            <a:srgbClr val="824100"/>
          </a:solidFill>
          <a:latin typeface="Garamond" pitchFamily="18" charset="0"/>
        </a:defRPr>
      </a:lvl9pPr>
    </p:titleStyle>
    <p:body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ctrTitle"/>
          </p:nvPr>
        </p:nvSpPr>
        <p:spPr/>
        <p:txBody>
          <a:bodyPr/>
          <a:lstStyle/>
          <a:p>
            <a:r>
              <a:rPr lang="en-US" dirty="0"/>
              <a:t>An Empirical Analysis of Contract Structures in IT Outsourcing</a:t>
            </a:r>
          </a:p>
        </p:txBody>
      </p:sp>
      <p:sp>
        <p:nvSpPr>
          <p:cNvPr id="23558" name="Rectangle 6"/>
          <p:cNvSpPr>
            <a:spLocks noGrp="1" noChangeArrowheads="1"/>
          </p:cNvSpPr>
          <p:nvPr>
            <p:ph type="subTitle" idx="1"/>
          </p:nvPr>
        </p:nvSpPr>
        <p:spPr/>
        <p:txBody>
          <a:bodyPr/>
          <a:lstStyle/>
          <a:p>
            <a:r>
              <a:rPr lang="en-US" dirty="0"/>
              <a:t>How contract structures and provisions are determined.</a:t>
            </a:r>
          </a:p>
          <a:p>
            <a:endParaRPr lang="en-US" dirty="0"/>
          </a:p>
          <a:p>
            <a:r>
              <a:rPr lang="en-US" i="1" dirty="0"/>
              <a:t>Michael Potts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276872"/>
            <a:ext cx="7924800" cy="1167507"/>
          </a:xfrm>
        </p:spPr>
        <p:txBody>
          <a:bodyPr/>
          <a:lstStyle/>
          <a:p>
            <a:pPr algn="ctr"/>
            <a:r>
              <a:rPr lang="en-NZ" i="1" dirty="0"/>
              <a:t>What are the determinants of the contract structure?</a:t>
            </a:r>
          </a:p>
        </p:txBody>
      </p:sp>
    </p:spTree>
    <p:extLst>
      <p:ext uri="{BB962C8B-B14F-4D97-AF65-F5344CB8AC3E}">
        <p14:creationId xmlns:p14="http://schemas.microsoft.com/office/powerpoint/2010/main" val="140467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Asset Specificity</a:t>
            </a:r>
          </a:p>
        </p:txBody>
      </p:sp>
      <p:sp>
        <p:nvSpPr>
          <p:cNvPr id="4" name="Rectangle 4"/>
          <p:cNvSpPr txBox="1">
            <a:spLocks noChangeArrowheads="1"/>
          </p:cNvSpPr>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a:buFontTx/>
              <a:buChar char="-"/>
            </a:pPr>
            <a:r>
              <a:rPr lang="en-US" kern="0" dirty="0"/>
              <a:t>Where an asset is more valuable in a certain context</a:t>
            </a:r>
          </a:p>
          <a:p>
            <a:pPr>
              <a:buFontTx/>
              <a:buChar char="-"/>
            </a:pPr>
            <a:r>
              <a:rPr lang="en-US" kern="0" dirty="0"/>
              <a:t>Exclusivity of the product</a:t>
            </a:r>
          </a:p>
          <a:p>
            <a:pPr>
              <a:buFontTx/>
              <a:buChar char="-"/>
            </a:pPr>
            <a:r>
              <a:rPr lang="en-US" kern="0" dirty="0"/>
              <a:t>Consider this: You’re a software development company. A client approaches you and wants you to develop an app that specifically caters to their needs. Their needs are so specific that you are fairly certain you will never be able to use the code elsewhere to solve similar industry related problems. Basically, if the client pulls out of this deal, you will have wasted time and money with nothing to show for it. </a:t>
            </a:r>
          </a:p>
          <a:p>
            <a:pPr>
              <a:buFontTx/>
              <a:buChar char="-"/>
            </a:pPr>
            <a:r>
              <a:rPr lang="en-US" i="1" kern="0" dirty="0"/>
              <a:t>Any other situations you have encountered</a:t>
            </a:r>
            <a:r>
              <a:rPr lang="en-US" kern="0" dirty="0"/>
              <a:t>?</a:t>
            </a:r>
          </a:p>
          <a:p>
            <a:pPr marL="0" indent="0">
              <a:buNone/>
            </a:pPr>
            <a:endParaRPr lang="en-US" kern="0" dirty="0"/>
          </a:p>
          <a:p>
            <a:pPr marL="0" indent="0">
              <a:buFontTx/>
              <a:buNone/>
            </a:pPr>
            <a:endParaRPr lang="en-US" kern="0" dirty="0"/>
          </a:p>
        </p:txBody>
      </p:sp>
    </p:spTree>
    <p:extLst>
      <p:ext uri="{BB962C8B-B14F-4D97-AF65-F5344CB8AC3E}">
        <p14:creationId xmlns:p14="http://schemas.microsoft.com/office/powerpoint/2010/main" val="388151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80282"/>
            <a:ext cx="7924800" cy="735459"/>
          </a:xfrm>
        </p:spPr>
        <p:txBody>
          <a:bodyPr/>
          <a:lstStyle/>
          <a:p>
            <a:r>
              <a:rPr lang="en-US" sz="3200" dirty="0"/>
              <a:t>Asset specificity hypotheses</a:t>
            </a:r>
          </a:p>
        </p:txBody>
      </p:sp>
      <p:sp>
        <p:nvSpPr>
          <p:cNvPr id="5" name="Rectangle 4"/>
          <p:cNvSpPr txBox="1">
            <a:spLocks noChangeArrowheads="1"/>
          </p:cNvSpPr>
          <p:nvPr/>
        </p:nvSpPr>
        <p:spPr bwMode="auto">
          <a:xfrm>
            <a:off x="755576" y="1124744"/>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b="1" u="sng" kern="0" dirty="0"/>
              <a:t>Hypothesis 1(A)-(C)</a:t>
            </a:r>
          </a:p>
          <a:p>
            <a:pPr marL="0" indent="0">
              <a:buNone/>
            </a:pPr>
            <a:r>
              <a:rPr lang="en-US" kern="0" dirty="0"/>
              <a:t>(A) </a:t>
            </a:r>
          </a:p>
          <a:p>
            <a:pPr marL="0" indent="0">
              <a:buNone/>
            </a:pPr>
            <a:endParaRPr lang="en-US" kern="0" dirty="0"/>
          </a:p>
          <a:p>
            <a:pPr marL="0" indent="0">
              <a:buNone/>
            </a:pPr>
            <a:r>
              <a:rPr lang="en-US" kern="0" dirty="0"/>
              <a:t>(B)</a:t>
            </a:r>
          </a:p>
          <a:p>
            <a:pPr marL="0" indent="0">
              <a:buNone/>
            </a:pPr>
            <a:endParaRPr lang="en-US" kern="0" dirty="0"/>
          </a:p>
          <a:p>
            <a:pPr marL="0" indent="0">
              <a:buNone/>
            </a:pPr>
            <a:r>
              <a:rPr lang="en-US" kern="0" dirty="0"/>
              <a:t>(C) </a:t>
            </a:r>
          </a:p>
          <a:p>
            <a:pPr marL="0" indent="0">
              <a:buFontTx/>
              <a:buNone/>
            </a:pPr>
            <a:r>
              <a:rPr lang="en-US" b="1" u="sng" kern="0" dirty="0"/>
              <a:t>Hypothesis 1(D)(</a:t>
            </a:r>
            <a:r>
              <a:rPr lang="en-US" b="1" u="sng" kern="0" dirty="0" err="1"/>
              <a:t>i</a:t>
            </a:r>
            <a:r>
              <a:rPr lang="en-US" b="1" u="sng" kern="0" dirty="0"/>
              <a:t>) or (ii)?</a:t>
            </a:r>
          </a:p>
          <a:p>
            <a:pPr marL="0" indent="0">
              <a:buFontTx/>
              <a:buNone/>
            </a:pPr>
            <a:r>
              <a:rPr lang="en-US" kern="0" dirty="0"/>
              <a:t>(</a:t>
            </a:r>
            <a:r>
              <a:rPr lang="en-US" kern="0" dirty="0" err="1"/>
              <a:t>i</a:t>
            </a:r>
            <a:r>
              <a:rPr lang="en-US" kern="0" dirty="0"/>
              <a:t>)</a:t>
            </a:r>
          </a:p>
          <a:p>
            <a:pPr marL="0" indent="0">
              <a:buFontTx/>
              <a:buNone/>
            </a:pPr>
            <a:endParaRPr lang="en-US" kern="0" dirty="0"/>
          </a:p>
          <a:p>
            <a:pPr marL="0" indent="0">
              <a:buFontTx/>
              <a:buNone/>
            </a:pPr>
            <a:r>
              <a:rPr lang="en-US" kern="0" dirty="0"/>
              <a:t>(ii)</a:t>
            </a:r>
          </a:p>
        </p:txBody>
      </p:sp>
      <p:sp>
        <p:nvSpPr>
          <p:cNvPr id="6" name="Arrow: Right 5"/>
          <p:cNvSpPr/>
          <p:nvPr/>
        </p:nvSpPr>
        <p:spPr bwMode="auto">
          <a:xfrm rot="16200000">
            <a:off x="1033129" y="160672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Rectangle 4"/>
          <p:cNvSpPr txBox="1">
            <a:spLocks noChangeArrowheads="1"/>
          </p:cNvSpPr>
          <p:nvPr/>
        </p:nvSpPr>
        <p:spPr bwMode="auto">
          <a:xfrm>
            <a:off x="1115616" y="1556792"/>
            <a:ext cx="4968552"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Asset specificity =      monitoring provisions</a:t>
            </a:r>
          </a:p>
          <a:p>
            <a:pPr marL="0" indent="0">
              <a:buFontTx/>
              <a:buNone/>
            </a:pPr>
            <a:endParaRPr lang="en-US" kern="0" dirty="0"/>
          </a:p>
        </p:txBody>
      </p:sp>
      <p:sp>
        <p:nvSpPr>
          <p:cNvPr id="9" name="Arrow: Right 8"/>
          <p:cNvSpPr/>
          <p:nvPr/>
        </p:nvSpPr>
        <p:spPr bwMode="auto">
          <a:xfrm rot="16200000">
            <a:off x="3216610" y="1623058"/>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4" name="Arrow: Right 13"/>
          <p:cNvSpPr/>
          <p:nvPr/>
        </p:nvSpPr>
        <p:spPr bwMode="auto">
          <a:xfrm rot="16200000">
            <a:off x="1045891" y="2567236"/>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5" name="Rectangle 4"/>
          <p:cNvSpPr txBox="1">
            <a:spLocks noChangeArrowheads="1"/>
          </p:cNvSpPr>
          <p:nvPr/>
        </p:nvSpPr>
        <p:spPr bwMode="auto">
          <a:xfrm>
            <a:off x="1128377" y="2517304"/>
            <a:ext cx="5557379"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Asset specificity =      property rights provisions</a:t>
            </a:r>
          </a:p>
          <a:p>
            <a:pPr marL="0" indent="0">
              <a:buFontTx/>
              <a:buNone/>
            </a:pPr>
            <a:endParaRPr lang="en-US" kern="0" dirty="0"/>
          </a:p>
        </p:txBody>
      </p:sp>
      <p:sp>
        <p:nvSpPr>
          <p:cNvPr id="16" name="Arrow: Right 15"/>
          <p:cNvSpPr/>
          <p:nvPr/>
        </p:nvSpPr>
        <p:spPr bwMode="auto">
          <a:xfrm rot="16200000">
            <a:off x="3229372" y="2583570"/>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7" name="Arrow: Right 16"/>
          <p:cNvSpPr/>
          <p:nvPr/>
        </p:nvSpPr>
        <p:spPr bwMode="auto">
          <a:xfrm rot="16200000">
            <a:off x="1033130" y="3563076"/>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8" name="Rectangle 4"/>
          <p:cNvSpPr txBox="1">
            <a:spLocks noChangeArrowheads="1"/>
          </p:cNvSpPr>
          <p:nvPr/>
        </p:nvSpPr>
        <p:spPr bwMode="auto">
          <a:xfrm>
            <a:off x="1115616" y="3513144"/>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Asset specificity =      dispute resolution provisions</a:t>
            </a:r>
          </a:p>
          <a:p>
            <a:pPr marL="0" indent="0">
              <a:buFontTx/>
              <a:buNone/>
            </a:pPr>
            <a:endParaRPr lang="en-US" kern="0" dirty="0"/>
          </a:p>
        </p:txBody>
      </p:sp>
      <p:sp>
        <p:nvSpPr>
          <p:cNvPr id="19" name="Arrow: Right 18"/>
          <p:cNvSpPr/>
          <p:nvPr/>
        </p:nvSpPr>
        <p:spPr bwMode="auto">
          <a:xfrm rot="16200000">
            <a:off x="3216611" y="3579410"/>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3" name="Arrow: Right 12"/>
          <p:cNvSpPr/>
          <p:nvPr/>
        </p:nvSpPr>
        <p:spPr bwMode="auto">
          <a:xfrm rot="16200000">
            <a:off x="1088609" y="4645621"/>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0" name="Rectangle 4"/>
          <p:cNvSpPr txBox="1">
            <a:spLocks noChangeArrowheads="1"/>
          </p:cNvSpPr>
          <p:nvPr/>
        </p:nvSpPr>
        <p:spPr bwMode="auto">
          <a:xfrm>
            <a:off x="1171095" y="4595689"/>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Asset specificity =      Contingency provisions</a:t>
            </a:r>
          </a:p>
          <a:p>
            <a:pPr marL="0" indent="0">
              <a:buFontTx/>
              <a:buNone/>
            </a:pPr>
            <a:endParaRPr lang="en-US" kern="0" dirty="0"/>
          </a:p>
        </p:txBody>
      </p:sp>
      <p:sp>
        <p:nvSpPr>
          <p:cNvPr id="21" name="Arrow: Right 20"/>
          <p:cNvSpPr/>
          <p:nvPr/>
        </p:nvSpPr>
        <p:spPr bwMode="auto">
          <a:xfrm rot="16200000">
            <a:off x="3272090" y="4661955"/>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2" name="Arrow: Right 21"/>
          <p:cNvSpPr/>
          <p:nvPr/>
        </p:nvSpPr>
        <p:spPr bwMode="auto">
          <a:xfrm rot="16200000">
            <a:off x="1079057" y="5543835"/>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3" name="Rectangle 4"/>
          <p:cNvSpPr txBox="1">
            <a:spLocks noChangeArrowheads="1"/>
          </p:cNvSpPr>
          <p:nvPr/>
        </p:nvSpPr>
        <p:spPr bwMode="auto">
          <a:xfrm>
            <a:off x="1161543" y="5493903"/>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Asset specificity =      Contingency provisions</a:t>
            </a:r>
          </a:p>
          <a:p>
            <a:pPr marL="0" indent="0">
              <a:buFontTx/>
              <a:buNone/>
            </a:pPr>
            <a:endParaRPr lang="en-US" kern="0" dirty="0"/>
          </a:p>
        </p:txBody>
      </p:sp>
      <p:sp>
        <p:nvSpPr>
          <p:cNvPr id="24" name="Arrow: Right 23"/>
          <p:cNvSpPr/>
          <p:nvPr/>
        </p:nvSpPr>
        <p:spPr bwMode="auto">
          <a:xfrm rot="5400000">
            <a:off x="3262538" y="5560169"/>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pic>
        <p:nvPicPr>
          <p:cNvPr id="4" name="Picture 3"/>
          <p:cNvPicPr>
            <a:picLocks noChangeAspect="1"/>
          </p:cNvPicPr>
          <p:nvPr/>
        </p:nvPicPr>
        <p:blipFill>
          <a:blip r:embed="rId2"/>
          <a:stretch>
            <a:fillRect/>
          </a:stretch>
        </p:blipFill>
        <p:spPr>
          <a:xfrm>
            <a:off x="7164288" y="2269990"/>
            <a:ext cx="1212468" cy="804638"/>
          </a:xfrm>
          <a:prstGeom prst="rect">
            <a:avLst/>
          </a:prstGeom>
        </p:spPr>
      </p:pic>
      <p:pic>
        <p:nvPicPr>
          <p:cNvPr id="25" name="Picture 24"/>
          <p:cNvPicPr>
            <a:picLocks noChangeAspect="1"/>
          </p:cNvPicPr>
          <p:nvPr/>
        </p:nvPicPr>
        <p:blipFill>
          <a:blip r:embed="rId2"/>
          <a:stretch>
            <a:fillRect/>
          </a:stretch>
        </p:blipFill>
        <p:spPr>
          <a:xfrm>
            <a:off x="7153572" y="5301866"/>
            <a:ext cx="1212468" cy="804638"/>
          </a:xfrm>
          <a:prstGeom prst="rect">
            <a:avLst/>
          </a:prstGeom>
        </p:spPr>
      </p:pic>
      <p:cxnSp>
        <p:nvCxnSpPr>
          <p:cNvPr id="10" name="Straight Arrow Connector 9"/>
          <p:cNvCxnSpPr/>
          <p:nvPr/>
        </p:nvCxnSpPr>
        <p:spPr bwMode="auto">
          <a:xfrm flipH="1">
            <a:off x="6300192" y="5704185"/>
            <a:ext cx="79208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Brace 10"/>
          <p:cNvSpPr/>
          <p:nvPr/>
        </p:nvSpPr>
        <p:spPr bwMode="auto">
          <a:xfrm>
            <a:off x="6804248" y="1708993"/>
            <a:ext cx="279835" cy="2266461"/>
          </a:xfrm>
          <a:prstGeom prst="rightBrace">
            <a:avLst>
              <a:gd name="adj1" fmla="val 0"/>
              <a:gd name="adj2" fmla="val 43836"/>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944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Process interdependence</a:t>
            </a:r>
          </a:p>
        </p:txBody>
      </p:sp>
      <p:sp>
        <p:nvSpPr>
          <p:cNvPr id="4" name="Rectangle 4"/>
          <p:cNvSpPr txBox="1">
            <a:spLocks noChangeArrowheads="1"/>
          </p:cNvSpPr>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a:buFontTx/>
              <a:buChar char="-"/>
            </a:pPr>
            <a:r>
              <a:rPr lang="en-US" kern="0" dirty="0"/>
              <a:t>Where business processes need to be integrated</a:t>
            </a:r>
          </a:p>
          <a:p>
            <a:pPr>
              <a:buFontTx/>
              <a:buChar char="-"/>
            </a:pPr>
            <a:r>
              <a:rPr lang="en-US" kern="0" dirty="0"/>
              <a:t>Systems from the vendor need integrating with the client</a:t>
            </a:r>
          </a:p>
          <a:p>
            <a:pPr>
              <a:buFontTx/>
              <a:buChar char="-"/>
            </a:pPr>
            <a:r>
              <a:rPr lang="en-US" kern="0" dirty="0"/>
              <a:t>Consider this: You are the owner of a large hotel and you are outsourcing to a well established monitoring firm. You want an on-going monitoring system of people coming in and out of the hotel. Rather than simply having a separate program written for you entirely, it is easier for all the bottom-up systems to be integrated into your systems from the beginning.</a:t>
            </a:r>
          </a:p>
          <a:p>
            <a:pPr>
              <a:buFontTx/>
              <a:buChar char="-"/>
            </a:pPr>
            <a:r>
              <a:rPr lang="en-US" i="1" kern="0" dirty="0"/>
              <a:t>Any other situations you have encountered</a:t>
            </a:r>
            <a:r>
              <a:rPr lang="en-US" kern="0" dirty="0"/>
              <a:t>?</a:t>
            </a:r>
          </a:p>
          <a:p>
            <a:pPr lvl="1">
              <a:buFontTx/>
              <a:buChar char="-"/>
            </a:pPr>
            <a:r>
              <a:rPr lang="en-US" kern="0" dirty="0"/>
              <a:t>Restaurants/Supermarket systems?</a:t>
            </a:r>
          </a:p>
          <a:p>
            <a:pPr marL="0" indent="0">
              <a:buNone/>
            </a:pPr>
            <a:endParaRPr lang="en-US" kern="0" dirty="0"/>
          </a:p>
          <a:p>
            <a:pPr marL="0" indent="0">
              <a:buFontTx/>
              <a:buNone/>
            </a:pPr>
            <a:endParaRPr lang="en-US" kern="0" dirty="0"/>
          </a:p>
        </p:txBody>
      </p:sp>
    </p:spTree>
    <p:extLst>
      <p:ext uri="{BB962C8B-B14F-4D97-AF65-F5344CB8AC3E}">
        <p14:creationId xmlns:p14="http://schemas.microsoft.com/office/powerpoint/2010/main" val="36395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5" y="655589"/>
            <a:ext cx="7924800" cy="735459"/>
          </a:xfrm>
        </p:spPr>
        <p:txBody>
          <a:bodyPr/>
          <a:lstStyle/>
          <a:p>
            <a:r>
              <a:rPr lang="en-US" sz="3200" dirty="0"/>
              <a:t>Process interdependence hypotheses</a:t>
            </a:r>
          </a:p>
        </p:txBody>
      </p:sp>
      <p:sp>
        <p:nvSpPr>
          <p:cNvPr id="5" name="Rectangle 4"/>
          <p:cNvSpPr txBox="1">
            <a:spLocks noChangeArrowheads="1"/>
          </p:cNvSpPr>
          <p:nvPr/>
        </p:nvSpPr>
        <p:spPr bwMode="auto">
          <a:xfrm>
            <a:off x="539552" y="1663453"/>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b="1" u="sng" kern="0" dirty="0"/>
              <a:t>Hypothesis 2(A)-(D)</a:t>
            </a:r>
          </a:p>
          <a:p>
            <a:pPr marL="0" indent="0">
              <a:buNone/>
            </a:pPr>
            <a:r>
              <a:rPr lang="en-US" kern="0" dirty="0"/>
              <a:t>(A-D) </a:t>
            </a:r>
          </a:p>
          <a:p>
            <a:pPr marL="0" indent="0">
              <a:buNone/>
            </a:pPr>
            <a:endParaRPr lang="en-US" kern="0" dirty="0"/>
          </a:p>
          <a:p>
            <a:pPr marL="0" indent="0">
              <a:buNone/>
            </a:pPr>
            <a:r>
              <a:rPr lang="en-US" b="1" u="sng" kern="0" dirty="0"/>
              <a:t>Hypothesis 2(E)</a:t>
            </a:r>
          </a:p>
          <a:p>
            <a:pPr marL="0" indent="0">
              <a:buNone/>
            </a:pPr>
            <a:r>
              <a:rPr lang="en-US" kern="0" dirty="0"/>
              <a:t>(E) </a:t>
            </a:r>
          </a:p>
          <a:p>
            <a:pPr marL="0" indent="0">
              <a:buFontTx/>
              <a:buNone/>
            </a:pPr>
            <a:endParaRPr lang="en-US" kern="0" dirty="0"/>
          </a:p>
        </p:txBody>
      </p:sp>
      <p:sp>
        <p:nvSpPr>
          <p:cNvPr id="6" name="Arrow: Right 5"/>
          <p:cNvSpPr/>
          <p:nvPr/>
        </p:nvSpPr>
        <p:spPr bwMode="auto">
          <a:xfrm rot="16200000">
            <a:off x="1223628" y="214678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Rectangle 4"/>
          <p:cNvSpPr txBox="1">
            <a:spLocks noChangeArrowheads="1"/>
          </p:cNvSpPr>
          <p:nvPr/>
        </p:nvSpPr>
        <p:spPr bwMode="auto">
          <a:xfrm>
            <a:off x="1285898" y="2159173"/>
            <a:ext cx="6094413"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Process interdependence =      monitoring, property rights, dispute resolution and contingency provisions.</a:t>
            </a:r>
          </a:p>
        </p:txBody>
      </p:sp>
      <p:sp>
        <p:nvSpPr>
          <p:cNvPr id="9" name="Arrow: Right 8"/>
          <p:cNvSpPr/>
          <p:nvPr/>
        </p:nvSpPr>
        <p:spPr bwMode="auto">
          <a:xfrm rot="16200000">
            <a:off x="4283967" y="214678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0" name="Arrow: Right 19"/>
          <p:cNvSpPr/>
          <p:nvPr/>
        </p:nvSpPr>
        <p:spPr bwMode="auto">
          <a:xfrm rot="16200000">
            <a:off x="1125354" y="370846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1" name="Rectangle 4"/>
          <p:cNvSpPr txBox="1">
            <a:spLocks noChangeArrowheads="1"/>
          </p:cNvSpPr>
          <p:nvPr/>
        </p:nvSpPr>
        <p:spPr bwMode="auto">
          <a:xfrm>
            <a:off x="1187624" y="3720853"/>
            <a:ext cx="6094413"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Process interdependence =      contract extensiveness</a:t>
            </a:r>
          </a:p>
        </p:txBody>
      </p:sp>
      <p:sp>
        <p:nvSpPr>
          <p:cNvPr id="22" name="Arrow: Right 21"/>
          <p:cNvSpPr/>
          <p:nvPr/>
        </p:nvSpPr>
        <p:spPr bwMode="auto">
          <a:xfrm rot="16200000">
            <a:off x="4185693" y="370846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pic>
        <p:nvPicPr>
          <p:cNvPr id="23" name="Picture 22"/>
          <p:cNvPicPr>
            <a:picLocks noChangeAspect="1"/>
          </p:cNvPicPr>
          <p:nvPr/>
        </p:nvPicPr>
        <p:blipFill>
          <a:blip r:embed="rId2"/>
          <a:stretch>
            <a:fillRect/>
          </a:stretch>
        </p:blipFill>
        <p:spPr>
          <a:xfrm>
            <a:off x="7251884" y="2051850"/>
            <a:ext cx="1212468" cy="804638"/>
          </a:xfrm>
          <a:prstGeom prst="rect">
            <a:avLst/>
          </a:prstGeom>
        </p:spPr>
      </p:pic>
      <p:pic>
        <p:nvPicPr>
          <p:cNvPr id="25" name="Picture 24"/>
          <p:cNvPicPr>
            <a:picLocks noChangeAspect="1"/>
          </p:cNvPicPr>
          <p:nvPr/>
        </p:nvPicPr>
        <p:blipFill>
          <a:blip r:embed="rId2"/>
          <a:stretch>
            <a:fillRect/>
          </a:stretch>
        </p:blipFill>
        <p:spPr>
          <a:xfrm>
            <a:off x="7236510" y="3600452"/>
            <a:ext cx="1212468" cy="804638"/>
          </a:xfrm>
          <a:prstGeom prst="rect">
            <a:avLst/>
          </a:prstGeom>
        </p:spPr>
      </p:pic>
    </p:spTree>
    <p:extLst>
      <p:ext uri="{BB962C8B-B14F-4D97-AF65-F5344CB8AC3E}">
        <p14:creationId xmlns:p14="http://schemas.microsoft.com/office/powerpoint/2010/main" val="2865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Prior Interactions</a:t>
            </a:r>
          </a:p>
        </p:txBody>
      </p:sp>
      <p:sp>
        <p:nvSpPr>
          <p:cNvPr id="4" name="Rectangle 4"/>
          <p:cNvSpPr txBox="1">
            <a:spLocks noChangeArrowheads="1"/>
          </p:cNvSpPr>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a:buFontTx/>
              <a:buChar char="-"/>
            </a:pPr>
            <a:r>
              <a:rPr lang="en-US" kern="0" dirty="0"/>
              <a:t>Any previous experience</a:t>
            </a:r>
          </a:p>
          <a:p>
            <a:pPr>
              <a:buFontTx/>
              <a:buChar char="-"/>
            </a:pPr>
            <a:r>
              <a:rPr lang="en-US" kern="0" dirty="0"/>
              <a:t>It is speculated that previous interactions should result in a less extensive contract.</a:t>
            </a:r>
          </a:p>
          <a:p>
            <a:pPr>
              <a:buFontTx/>
              <a:buChar char="-"/>
            </a:pPr>
            <a:r>
              <a:rPr lang="en-US" kern="0" dirty="0"/>
              <a:t>On the other hand, due to more codified processes between parties, better, more extensive contracts may result in prior interactions.</a:t>
            </a:r>
          </a:p>
          <a:p>
            <a:pPr marL="0" indent="0">
              <a:buNone/>
            </a:pPr>
            <a:endParaRPr lang="en-US" kern="0" dirty="0"/>
          </a:p>
          <a:p>
            <a:pPr marL="0" indent="0">
              <a:buFontTx/>
              <a:buNone/>
            </a:pPr>
            <a:endParaRPr lang="en-US" kern="0" dirty="0"/>
          </a:p>
        </p:txBody>
      </p:sp>
    </p:spTree>
    <p:extLst>
      <p:ext uri="{BB962C8B-B14F-4D97-AF65-F5344CB8AC3E}">
        <p14:creationId xmlns:p14="http://schemas.microsoft.com/office/powerpoint/2010/main" val="278365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80282"/>
            <a:ext cx="7924800" cy="735459"/>
          </a:xfrm>
        </p:spPr>
        <p:txBody>
          <a:bodyPr/>
          <a:lstStyle/>
          <a:p>
            <a:r>
              <a:rPr lang="en-US" sz="3200" dirty="0"/>
              <a:t>Prior interaction hypotheses</a:t>
            </a:r>
          </a:p>
        </p:txBody>
      </p:sp>
      <p:sp>
        <p:nvSpPr>
          <p:cNvPr id="5" name="Rectangle 4"/>
          <p:cNvSpPr txBox="1">
            <a:spLocks noChangeArrowheads="1"/>
          </p:cNvSpPr>
          <p:nvPr/>
        </p:nvSpPr>
        <p:spPr bwMode="auto">
          <a:xfrm>
            <a:off x="755576" y="1124744"/>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b="1" u="sng" kern="0" dirty="0"/>
              <a:t>Hypothesis 3(A)-(C)</a:t>
            </a:r>
          </a:p>
          <a:p>
            <a:pPr marL="0" indent="0">
              <a:buNone/>
            </a:pPr>
            <a:r>
              <a:rPr lang="en-US" kern="0" dirty="0"/>
              <a:t>(A) </a:t>
            </a:r>
          </a:p>
          <a:p>
            <a:pPr marL="0" indent="0">
              <a:buNone/>
            </a:pPr>
            <a:endParaRPr lang="en-US" kern="0" dirty="0"/>
          </a:p>
          <a:p>
            <a:pPr marL="0" indent="0">
              <a:buNone/>
            </a:pPr>
            <a:r>
              <a:rPr lang="en-US" kern="0" dirty="0"/>
              <a:t>(B)</a:t>
            </a:r>
          </a:p>
          <a:p>
            <a:pPr marL="0" indent="0">
              <a:buNone/>
            </a:pPr>
            <a:endParaRPr lang="en-US" kern="0" dirty="0"/>
          </a:p>
          <a:p>
            <a:pPr marL="0" indent="0">
              <a:buNone/>
            </a:pPr>
            <a:r>
              <a:rPr lang="en-US" kern="0" dirty="0"/>
              <a:t>(C) </a:t>
            </a:r>
          </a:p>
          <a:p>
            <a:pPr marL="0" indent="0">
              <a:buFontTx/>
              <a:buNone/>
            </a:pPr>
            <a:r>
              <a:rPr lang="en-US" b="1" u="sng" kern="0" dirty="0"/>
              <a:t>Hypothesis 3(D)(</a:t>
            </a:r>
            <a:r>
              <a:rPr lang="en-US" b="1" u="sng" kern="0" dirty="0" err="1"/>
              <a:t>i</a:t>
            </a:r>
            <a:r>
              <a:rPr lang="en-US" b="1" u="sng" kern="0" dirty="0"/>
              <a:t>) or (ii)?</a:t>
            </a:r>
          </a:p>
          <a:p>
            <a:pPr marL="0" indent="0">
              <a:buFontTx/>
              <a:buNone/>
            </a:pPr>
            <a:r>
              <a:rPr lang="en-US" kern="0" dirty="0"/>
              <a:t>(</a:t>
            </a:r>
            <a:r>
              <a:rPr lang="en-US" kern="0" dirty="0" err="1"/>
              <a:t>i</a:t>
            </a:r>
            <a:r>
              <a:rPr lang="en-US" kern="0" dirty="0"/>
              <a:t>)</a:t>
            </a:r>
          </a:p>
          <a:p>
            <a:pPr marL="0" indent="0">
              <a:buFontTx/>
              <a:buNone/>
            </a:pPr>
            <a:endParaRPr lang="en-US" kern="0" dirty="0"/>
          </a:p>
          <a:p>
            <a:pPr marL="0" indent="0">
              <a:buFontTx/>
              <a:buNone/>
            </a:pPr>
            <a:r>
              <a:rPr lang="en-US" kern="0" dirty="0"/>
              <a:t>(ii)</a:t>
            </a:r>
          </a:p>
        </p:txBody>
      </p:sp>
      <p:sp>
        <p:nvSpPr>
          <p:cNvPr id="6" name="Arrow: Right 5"/>
          <p:cNvSpPr/>
          <p:nvPr/>
        </p:nvSpPr>
        <p:spPr bwMode="auto">
          <a:xfrm rot="16200000">
            <a:off x="1033129" y="1606724"/>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Rectangle 4"/>
          <p:cNvSpPr txBox="1">
            <a:spLocks noChangeArrowheads="1"/>
          </p:cNvSpPr>
          <p:nvPr/>
        </p:nvSpPr>
        <p:spPr bwMode="auto">
          <a:xfrm>
            <a:off x="1115616" y="1556792"/>
            <a:ext cx="4968552"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Prior interactions =     monitoring provisions</a:t>
            </a:r>
          </a:p>
          <a:p>
            <a:pPr marL="0" indent="0">
              <a:buFontTx/>
              <a:buNone/>
            </a:pPr>
            <a:endParaRPr lang="en-US" kern="0" dirty="0"/>
          </a:p>
        </p:txBody>
      </p:sp>
      <p:sp>
        <p:nvSpPr>
          <p:cNvPr id="9" name="Arrow: Right 8"/>
          <p:cNvSpPr/>
          <p:nvPr/>
        </p:nvSpPr>
        <p:spPr bwMode="auto">
          <a:xfrm rot="16200000">
            <a:off x="3272090" y="1622956"/>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4" name="Arrow: Right 13"/>
          <p:cNvSpPr/>
          <p:nvPr/>
        </p:nvSpPr>
        <p:spPr bwMode="auto">
          <a:xfrm rot="16200000">
            <a:off x="1045891" y="2567236"/>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5" name="Rectangle 4"/>
          <p:cNvSpPr txBox="1">
            <a:spLocks noChangeArrowheads="1"/>
          </p:cNvSpPr>
          <p:nvPr/>
        </p:nvSpPr>
        <p:spPr bwMode="auto">
          <a:xfrm>
            <a:off x="1269212" y="2581257"/>
            <a:ext cx="5557379"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Prior interactions =      property rights provisions</a:t>
            </a:r>
          </a:p>
          <a:p>
            <a:pPr marL="0" indent="0">
              <a:buFontTx/>
              <a:buNone/>
            </a:pPr>
            <a:endParaRPr lang="en-US" kern="0" dirty="0"/>
          </a:p>
        </p:txBody>
      </p:sp>
      <p:sp>
        <p:nvSpPr>
          <p:cNvPr id="16" name="Arrow: Right 15"/>
          <p:cNvSpPr/>
          <p:nvPr/>
        </p:nvSpPr>
        <p:spPr bwMode="auto">
          <a:xfrm rot="16200000">
            <a:off x="3272090" y="2623003"/>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7" name="Arrow: Right 16"/>
          <p:cNvSpPr/>
          <p:nvPr/>
        </p:nvSpPr>
        <p:spPr bwMode="auto">
          <a:xfrm rot="16200000">
            <a:off x="1033130" y="3563076"/>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8" name="Rectangle 4"/>
          <p:cNvSpPr txBox="1">
            <a:spLocks noChangeArrowheads="1"/>
          </p:cNvSpPr>
          <p:nvPr/>
        </p:nvSpPr>
        <p:spPr bwMode="auto">
          <a:xfrm>
            <a:off x="1230010" y="3520715"/>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Prior interactions =      dispute resolution provisions</a:t>
            </a:r>
          </a:p>
          <a:p>
            <a:pPr marL="0" indent="0">
              <a:buFontTx/>
              <a:buNone/>
            </a:pPr>
            <a:endParaRPr lang="en-US" kern="0" dirty="0"/>
          </a:p>
        </p:txBody>
      </p:sp>
      <p:sp>
        <p:nvSpPr>
          <p:cNvPr id="19" name="Arrow: Right 18"/>
          <p:cNvSpPr/>
          <p:nvPr/>
        </p:nvSpPr>
        <p:spPr bwMode="auto">
          <a:xfrm rot="16200000">
            <a:off x="3262538" y="3579410"/>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3" name="Arrow: Right 12"/>
          <p:cNvSpPr/>
          <p:nvPr/>
        </p:nvSpPr>
        <p:spPr bwMode="auto">
          <a:xfrm rot="16200000">
            <a:off x="1088609" y="4645621"/>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0" name="Rectangle 4"/>
          <p:cNvSpPr txBox="1">
            <a:spLocks noChangeArrowheads="1"/>
          </p:cNvSpPr>
          <p:nvPr/>
        </p:nvSpPr>
        <p:spPr bwMode="auto">
          <a:xfrm>
            <a:off x="1171095" y="4595689"/>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Prior interactions =      Contingency provisions</a:t>
            </a:r>
          </a:p>
          <a:p>
            <a:pPr marL="0" indent="0">
              <a:buFontTx/>
              <a:buNone/>
            </a:pPr>
            <a:endParaRPr lang="en-US" kern="0" dirty="0"/>
          </a:p>
        </p:txBody>
      </p:sp>
      <p:sp>
        <p:nvSpPr>
          <p:cNvPr id="21" name="Arrow: Right 20"/>
          <p:cNvSpPr/>
          <p:nvPr/>
        </p:nvSpPr>
        <p:spPr bwMode="auto">
          <a:xfrm rot="16200000">
            <a:off x="3347864" y="4661832"/>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2" name="Arrow: Right 21"/>
          <p:cNvSpPr/>
          <p:nvPr/>
        </p:nvSpPr>
        <p:spPr bwMode="auto">
          <a:xfrm rot="16200000">
            <a:off x="1079057" y="5543835"/>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23" name="Rectangle 4"/>
          <p:cNvSpPr txBox="1">
            <a:spLocks noChangeArrowheads="1"/>
          </p:cNvSpPr>
          <p:nvPr/>
        </p:nvSpPr>
        <p:spPr bwMode="auto">
          <a:xfrm>
            <a:off x="1161543" y="5493903"/>
            <a:ext cx="5786165" cy="5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kern="0" dirty="0"/>
              <a:t>    Prior interactions=      Contingency provisions</a:t>
            </a:r>
          </a:p>
          <a:p>
            <a:pPr marL="0" indent="0">
              <a:buFontTx/>
              <a:buNone/>
            </a:pPr>
            <a:endParaRPr lang="en-US" kern="0" dirty="0"/>
          </a:p>
        </p:txBody>
      </p:sp>
      <p:sp>
        <p:nvSpPr>
          <p:cNvPr id="24" name="Arrow: Right 23"/>
          <p:cNvSpPr/>
          <p:nvPr/>
        </p:nvSpPr>
        <p:spPr bwMode="auto">
          <a:xfrm rot="5400000">
            <a:off x="3347864" y="5580510"/>
            <a:ext cx="504056"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pic>
        <p:nvPicPr>
          <p:cNvPr id="4" name="Picture 3"/>
          <p:cNvPicPr>
            <a:picLocks noChangeAspect="1"/>
          </p:cNvPicPr>
          <p:nvPr/>
        </p:nvPicPr>
        <p:blipFill>
          <a:blip r:embed="rId2"/>
          <a:stretch>
            <a:fillRect/>
          </a:stretch>
        </p:blipFill>
        <p:spPr>
          <a:xfrm>
            <a:off x="7164288" y="1292060"/>
            <a:ext cx="1212468" cy="804638"/>
          </a:xfrm>
          <a:prstGeom prst="rect">
            <a:avLst/>
          </a:prstGeom>
        </p:spPr>
      </p:pic>
      <p:pic>
        <p:nvPicPr>
          <p:cNvPr id="25" name="Picture 24"/>
          <p:cNvPicPr>
            <a:picLocks noChangeAspect="1"/>
          </p:cNvPicPr>
          <p:nvPr/>
        </p:nvPicPr>
        <p:blipFill>
          <a:blip r:embed="rId2"/>
          <a:stretch>
            <a:fillRect/>
          </a:stretch>
        </p:blipFill>
        <p:spPr>
          <a:xfrm>
            <a:off x="7164288" y="4464907"/>
            <a:ext cx="1212468" cy="804638"/>
          </a:xfrm>
          <a:prstGeom prst="rect">
            <a:avLst/>
          </a:prstGeom>
        </p:spPr>
      </p:pic>
      <p:cxnSp>
        <p:nvCxnSpPr>
          <p:cNvPr id="10" name="Straight Arrow Connector 9"/>
          <p:cNvCxnSpPr/>
          <p:nvPr/>
        </p:nvCxnSpPr>
        <p:spPr bwMode="auto">
          <a:xfrm flipH="1">
            <a:off x="6372200" y="4856411"/>
            <a:ext cx="79208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H="1">
            <a:off x="6372200" y="1766971"/>
            <a:ext cx="79208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6" name="Picture 25"/>
          <p:cNvPicPr>
            <a:picLocks noChangeAspect="1"/>
          </p:cNvPicPr>
          <p:nvPr/>
        </p:nvPicPr>
        <p:blipFill>
          <a:blip r:embed="rId2"/>
          <a:stretch>
            <a:fillRect/>
          </a:stretch>
        </p:blipFill>
        <p:spPr>
          <a:xfrm>
            <a:off x="7164288" y="3276602"/>
            <a:ext cx="1212468" cy="804638"/>
          </a:xfrm>
          <a:prstGeom prst="rect">
            <a:avLst/>
          </a:prstGeom>
        </p:spPr>
      </p:pic>
      <p:cxnSp>
        <p:nvCxnSpPr>
          <p:cNvPr id="27" name="Straight Arrow Connector 26"/>
          <p:cNvCxnSpPr/>
          <p:nvPr/>
        </p:nvCxnSpPr>
        <p:spPr bwMode="auto">
          <a:xfrm flipH="1">
            <a:off x="6768244" y="3723425"/>
            <a:ext cx="39604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a:off x="6516216" y="276701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7010492" y="2561613"/>
            <a:ext cx="1493166" cy="461665"/>
          </a:xfrm>
          <a:prstGeom prst="rect">
            <a:avLst/>
          </a:prstGeom>
          <a:noFill/>
        </p:spPr>
        <p:txBody>
          <a:bodyPr wrap="none" rtlCol="0">
            <a:spAutoFit/>
          </a:bodyPr>
          <a:lstStyle/>
          <a:p>
            <a:r>
              <a:rPr lang="en-NZ" sz="1200" dirty="0"/>
              <a:t>Slightly +’ve for TM</a:t>
            </a:r>
          </a:p>
          <a:p>
            <a:r>
              <a:rPr lang="en-NZ" sz="1200" dirty="0"/>
              <a:t>Slightly –’ve for FP</a:t>
            </a:r>
          </a:p>
        </p:txBody>
      </p:sp>
    </p:spTree>
    <p:extLst>
      <p:ext uri="{BB962C8B-B14F-4D97-AF65-F5344CB8AC3E}">
        <p14:creationId xmlns:p14="http://schemas.microsoft.com/office/powerpoint/2010/main" val="613584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title"/>
          </p:nvPr>
        </p:nvSpPr>
        <p:spPr>
          <a:xfrm>
            <a:off x="755576" y="293775"/>
            <a:ext cx="7924800" cy="879475"/>
          </a:xfrm>
        </p:spPr>
        <p:txBody>
          <a:bodyPr/>
          <a:lstStyle/>
          <a:p>
            <a:r>
              <a:rPr lang="en-US" sz="2400" dirty="0"/>
              <a:t>How the hypotheses faired in the empirical analysis</a:t>
            </a:r>
          </a:p>
        </p:txBody>
      </p:sp>
      <p:pic>
        <p:nvPicPr>
          <p:cNvPr id="3" name="Picture 2"/>
          <p:cNvPicPr>
            <a:picLocks noChangeAspect="1"/>
          </p:cNvPicPr>
          <p:nvPr/>
        </p:nvPicPr>
        <p:blipFill>
          <a:blip r:embed="rId2"/>
          <a:stretch>
            <a:fillRect/>
          </a:stretch>
        </p:blipFill>
        <p:spPr>
          <a:xfrm>
            <a:off x="1979712" y="1556792"/>
            <a:ext cx="5229225" cy="1076325"/>
          </a:xfrm>
          <a:prstGeom prst="rect">
            <a:avLst/>
          </a:prstGeom>
        </p:spPr>
      </p:pic>
      <p:pic>
        <p:nvPicPr>
          <p:cNvPr id="4" name="Picture 3"/>
          <p:cNvPicPr>
            <a:picLocks noChangeAspect="1"/>
          </p:cNvPicPr>
          <p:nvPr/>
        </p:nvPicPr>
        <p:blipFill>
          <a:blip r:embed="rId3"/>
          <a:stretch>
            <a:fillRect/>
          </a:stretch>
        </p:blipFill>
        <p:spPr>
          <a:xfrm>
            <a:off x="1998762" y="3006799"/>
            <a:ext cx="5210175" cy="704850"/>
          </a:xfrm>
          <a:prstGeom prst="rect">
            <a:avLst/>
          </a:prstGeom>
        </p:spPr>
      </p:pic>
      <p:pic>
        <p:nvPicPr>
          <p:cNvPr id="5" name="Picture 4"/>
          <p:cNvPicPr>
            <a:picLocks noChangeAspect="1"/>
          </p:cNvPicPr>
          <p:nvPr/>
        </p:nvPicPr>
        <p:blipFill>
          <a:blip r:embed="rId4"/>
          <a:stretch>
            <a:fillRect/>
          </a:stretch>
        </p:blipFill>
        <p:spPr>
          <a:xfrm>
            <a:off x="1998762" y="4149080"/>
            <a:ext cx="5210175" cy="723900"/>
          </a:xfrm>
          <a:prstGeom prst="rect">
            <a:avLst/>
          </a:prstGeom>
        </p:spPr>
      </p:pic>
      <p:sp>
        <p:nvSpPr>
          <p:cNvPr id="15" name="Rectangle 4"/>
          <p:cNvSpPr txBox="1">
            <a:spLocks noChangeArrowheads="1"/>
          </p:cNvSpPr>
          <p:nvPr/>
        </p:nvSpPr>
        <p:spPr bwMode="auto">
          <a:xfrm>
            <a:off x="827584" y="2085826"/>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1(A)-(C)</a:t>
            </a:r>
          </a:p>
        </p:txBody>
      </p:sp>
      <p:sp>
        <p:nvSpPr>
          <p:cNvPr id="17" name="Rectangle 4"/>
          <p:cNvSpPr txBox="1">
            <a:spLocks noChangeArrowheads="1"/>
          </p:cNvSpPr>
          <p:nvPr/>
        </p:nvSpPr>
        <p:spPr bwMode="auto">
          <a:xfrm>
            <a:off x="7308304" y="2115542"/>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1(D)(ii)</a:t>
            </a:r>
          </a:p>
        </p:txBody>
      </p:sp>
      <p:sp>
        <p:nvSpPr>
          <p:cNvPr id="18" name="Rectangle 4"/>
          <p:cNvSpPr txBox="1">
            <a:spLocks noChangeArrowheads="1"/>
          </p:cNvSpPr>
          <p:nvPr/>
        </p:nvSpPr>
        <p:spPr bwMode="auto">
          <a:xfrm>
            <a:off x="827584" y="2279204"/>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2(A)-(D)</a:t>
            </a:r>
          </a:p>
        </p:txBody>
      </p:sp>
      <p:sp>
        <p:nvSpPr>
          <p:cNvPr id="20" name="Rectangle 4"/>
          <p:cNvSpPr txBox="1">
            <a:spLocks noChangeArrowheads="1"/>
          </p:cNvSpPr>
          <p:nvPr/>
        </p:nvSpPr>
        <p:spPr bwMode="auto">
          <a:xfrm>
            <a:off x="827882" y="2472582"/>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3(A),(C)</a:t>
            </a:r>
          </a:p>
        </p:txBody>
      </p:sp>
      <p:cxnSp>
        <p:nvCxnSpPr>
          <p:cNvPr id="8" name="Straight Arrow Connector 7"/>
          <p:cNvCxnSpPr>
            <a:stCxn id="17" idx="1"/>
          </p:cNvCxnSpPr>
          <p:nvPr/>
        </p:nvCxnSpPr>
        <p:spPr bwMode="auto">
          <a:xfrm flipH="1">
            <a:off x="5868144" y="2259558"/>
            <a:ext cx="1440160" cy="196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1475656" y="2259558"/>
            <a:ext cx="503758" cy="163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1475656" y="2420144"/>
            <a:ext cx="503758" cy="30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V="1">
            <a:off x="1495004" y="2590379"/>
            <a:ext cx="484410" cy="392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4"/>
          <p:cNvSpPr txBox="1">
            <a:spLocks noChangeArrowheads="1"/>
          </p:cNvSpPr>
          <p:nvPr/>
        </p:nvSpPr>
        <p:spPr bwMode="auto">
          <a:xfrm>
            <a:off x="3347864" y="1311585"/>
            <a:ext cx="367240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A                 B                   C                 D                   E</a:t>
            </a:r>
          </a:p>
        </p:txBody>
      </p:sp>
      <p:sp>
        <p:nvSpPr>
          <p:cNvPr id="27" name="Rectangle 4"/>
          <p:cNvSpPr txBox="1">
            <a:spLocks noChangeArrowheads="1"/>
          </p:cNvSpPr>
          <p:nvPr/>
        </p:nvSpPr>
        <p:spPr bwMode="auto">
          <a:xfrm>
            <a:off x="3347864" y="2760614"/>
            <a:ext cx="367240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A                 B                   C                 D                   E</a:t>
            </a:r>
          </a:p>
        </p:txBody>
      </p:sp>
      <p:sp>
        <p:nvSpPr>
          <p:cNvPr id="28" name="Rectangle 4"/>
          <p:cNvSpPr txBox="1">
            <a:spLocks noChangeArrowheads="1"/>
          </p:cNvSpPr>
          <p:nvPr/>
        </p:nvSpPr>
        <p:spPr bwMode="auto">
          <a:xfrm>
            <a:off x="3334880" y="3859907"/>
            <a:ext cx="367240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A                 B                   C                 D                   E</a:t>
            </a:r>
          </a:p>
        </p:txBody>
      </p:sp>
      <p:sp>
        <p:nvSpPr>
          <p:cNvPr id="29" name="Rectangle 4"/>
          <p:cNvSpPr txBox="1">
            <a:spLocks noChangeArrowheads="1"/>
          </p:cNvSpPr>
          <p:nvPr/>
        </p:nvSpPr>
        <p:spPr bwMode="auto">
          <a:xfrm>
            <a:off x="7308304" y="2299185"/>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2(E)</a:t>
            </a:r>
          </a:p>
        </p:txBody>
      </p:sp>
      <p:cxnSp>
        <p:nvCxnSpPr>
          <p:cNvPr id="31" name="Straight Arrow Connector 30"/>
          <p:cNvCxnSpPr>
            <a:stCxn id="29" idx="1"/>
          </p:cNvCxnSpPr>
          <p:nvPr/>
        </p:nvCxnSpPr>
        <p:spPr bwMode="auto">
          <a:xfrm flipH="1">
            <a:off x="6732240" y="244320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4"/>
          <p:cNvSpPr txBox="1">
            <a:spLocks noChangeArrowheads="1"/>
          </p:cNvSpPr>
          <p:nvPr/>
        </p:nvSpPr>
        <p:spPr bwMode="auto">
          <a:xfrm>
            <a:off x="7308304" y="2479096"/>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3(D)(</a:t>
            </a:r>
            <a:r>
              <a:rPr lang="en-US" sz="1200" kern="0" dirty="0" err="1"/>
              <a:t>i</a:t>
            </a:r>
            <a:r>
              <a:rPr lang="en-US" sz="1200" kern="0" dirty="0"/>
              <a:t>)</a:t>
            </a:r>
          </a:p>
        </p:txBody>
      </p:sp>
      <p:cxnSp>
        <p:nvCxnSpPr>
          <p:cNvPr id="34" name="Straight Arrow Connector 33"/>
          <p:cNvCxnSpPr>
            <a:stCxn id="32" idx="1"/>
          </p:cNvCxnSpPr>
          <p:nvPr/>
        </p:nvCxnSpPr>
        <p:spPr bwMode="auto">
          <a:xfrm flipH="1" flipV="1">
            <a:off x="5940152" y="2580984"/>
            <a:ext cx="1368152" cy="421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4"/>
          <p:cNvSpPr txBox="1">
            <a:spLocks noChangeArrowheads="1"/>
          </p:cNvSpPr>
          <p:nvPr/>
        </p:nvSpPr>
        <p:spPr bwMode="auto">
          <a:xfrm>
            <a:off x="827584" y="3215208"/>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1(B)-(C)</a:t>
            </a:r>
          </a:p>
        </p:txBody>
      </p:sp>
      <p:cxnSp>
        <p:nvCxnSpPr>
          <p:cNvPr id="37" name="Straight Arrow Connector 36"/>
          <p:cNvCxnSpPr/>
          <p:nvPr/>
        </p:nvCxnSpPr>
        <p:spPr bwMode="auto">
          <a:xfrm>
            <a:off x="1495004" y="3359224"/>
            <a:ext cx="484410" cy="697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4"/>
          <p:cNvSpPr txBox="1">
            <a:spLocks noChangeArrowheads="1"/>
          </p:cNvSpPr>
          <p:nvPr/>
        </p:nvSpPr>
        <p:spPr bwMode="auto">
          <a:xfrm>
            <a:off x="827584" y="3387873"/>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2(A)-(D)</a:t>
            </a:r>
          </a:p>
        </p:txBody>
      </p:sp>
      <p:cxnSp>
        <p:nvCxnSpPr>
          <p:cNvPr id="41" name="Straight Arrow Connector 40"/>
          <p:cNvCxnSpPr/>
          <p:nvPr/>
        </p:nvCxnSpPr>
        <p:spPr bwMode="auto">
          <a:xfrm>
            <a:off x="1495004" y="3531889"/>
            <a:ext cx="4844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
          <p:cNvSpPr txBox="1">
            <a:spLocks noChangeArrowheads="1"/>
          </p:cNvSpPr>
          <p:nvPr/>
        </p:nvSpPr>
        <p:spPr bwMode="auto">
          <a:xfrm>
            <a:off x="827584" y="4504914"/>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2(A)-(D)</a:t>
            </a:r>
          </a:p>
        </p:txBody>
      </p:sp>
      <p:cxnSp>
        <p:nvCxnSpPr>
          <p:cNvPr id="44" name="Straight Arrow Connector 43"/>
          <p:cNvCxnSpPr/>
          <p:nvPr/>
        </p:nvCxnSpPr>
        <p:spPr bwMode="auto">
          <a:xfrm flipV="1">
            <a:off x="1495004" y="3645024"/>
            <a:ext cx="484410" cy="666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4"/>
          <p:cNvSpPr txBox="1">
            <a:spLocks noChangeArrowheads="1"/>
          </p:cNvSpPr>
          <p:nvPr/>
        </p:nvSpPr>
        <p:spPr bwMode="auto">
          <a:xfrm>
            <a:off x="7308304" y="3356992"/>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2(E)</a:t>
            </a:r>
          </a:p>
        </p:txBody>
      </p:sp>
      <p:cxnSp>
        <p:nvCxnSpPr>
          <p:cNvPr id="49" name="Straight Arrow Connector 48"/>
          <p:cNvCxnSpPr>
            <a:stCxn id="47" idx="1"/>
          </p:cNvCxnSpPr>
          <p:nvPr/>
        </p:nvCxnSpPr>
        <p:spPr bwMode="auto">
          <a:xfrm flipH="1">
            <a:off x="6732240" y="3501008"/>
            <a:ext cx="576064" cy="22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4"/>
          <p:cNvSpPr txBox="1">
            <a:spLocks noChangeArrowheads="1"/>
          </p:cNvSpPr>
          <p:nvPr/>
        </p:nvSpPr>
        <p:spPr bwMode="auto">
          <a:xfrm>
            <a:off x="7308304" y="3605213"/>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3(D)(</a:t>
            </a:r>
            <a:r>
              <a:rPr lang="en-US" sz="1200" kern="0" dirty="0" err="1"/>
              <a:t>i</a:t>
            </a:r>
            <a:r>
              <a:rPr lang="en-US" sz="1200" kern="0" dirty="0"/>
              <a:t>)</a:t>
            </a:r>
          </a:p>
        </p:txBody>
      </p:sp>
      <p:cxnSp>
        <p:nvCxnSpPr>
          <p:cNvPr id="52" name="Straight Arrow Connector 51"/>
          <p:cNvCxnSpPr>
            <a:stCxn id="50" idx="1"/>
          </p:cNvCxnSpPr>
          <p:nvPr/>
        </p:nvCxnSpPr>
        <p:spPr bwMode="auto">
          <a:xfrm flipH="1" flipV="1">
            <a:off x="5940152" y="3675905"/>
            <a:ext cx="1368152" cy="733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4"/>
          <p:cNvSpPr txBox="1">
            <a:spLocks noChangeArrowheads="1"/>
          </p:cNvSpPr>
          <p:nvPr/>
        </p:nvSpPr>
        <p:spPr bwMode="auto">
          <a:xfrm>
            <a:off x="827584" y="4315010"/>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1(A),(C)</a:t>
            </a:r>
          </a:p>
        </p:txBody>
      </p:sp>
      <p:cxnSp>
        <p:nvCxnSpPr>
          <p:cNvPr id="56" name="Straight Arrow Connector 55"/>
          <p:cNvCxnSpPr>
            <a:endCxn id="5" idx="1"/>
          </p:cNvCxnSpPr>
          <p:nvPr/>
        </p:nvCxnSpPr>
        <p:spPr bwMode="auto">
          <a:xfrm>
            <a:off x="1495004" y="4439244"/>
            <a:ext cx="503758" cy="717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Rectangle 4"/>
          <p:cNvSpPr txBox="1">
            <a:spLocks noChangeArrowheads="1"/>
          </p:cNvSpPr>
          <p:nvPr/>
        </p:nvSpPr>
        <p:spPr bwMode="auto">
          <a:xfrm>
            <a:off x="833321" y="3580196"/>
            <a:ext cx="721333"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3(A),(C)</a:t>
            </a:r>
          </a:p>
        </p:txBody>
      </p:sp>
      <p:cxnSp>
        <p:nvCxnSpPr>
          <p:cNvPr id="59" name="Straight Arrow Connector 58"/>
          <p:cNvCxnSpPr/>
          <p:nvPr/>
        </p:nvCxnSpPr>
        <p:spPr bwMode="auto">
          <a:xfrm>
            <a:off x="1475656" y="4648930"/>
            <a:ext cx="50375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4"/>
          <p:cNvSpPr txBox="1">
            <a:spLocks noChangeArrowheads="1"/>
          </p:cNvSpPr>
          <p:nvPr/>
        </p:nvSpPr>
        <p:spPr bwMode="auto">
          <a:xfrm>
            <a:off x="827584" y="4736943"/>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3(A)-(D)</a:t>
            </a:r>
          </a:p>
        </p:txBody>
      </p:sp>
      <p:cxnSp>
        <p:nvCxnSpPr>
          <p:cNvPr id="62" name="Straight Arrow Connector 61"/>
          <p:cNvCxnSpPr/>
          <p:nvPr/>
        </p:nvCxnSpPr>
        <p:spPr bwMode="auto">
          <a:xfrm flipV="1">
            <a:off x="1475656" y="4775582"/>
            <a:ext cx="523106" cy="1483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4"/>
          <p:cNvSpPr txBox="1">
            <a:spLocks noChangeArrowheads="1"/>
          </p:cNvSpPr>
          <p:nvPr/>
        </p:nvSpPr>
        <p:spPr bwMode="auto">
          <a:xfrm>
            <a:off x="7306096" y="4775582"/>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200" kern="0" dirty="0"/>
              <a:t>3(D)(</a:t>
            </a:r>
            <a:r>
              <a:rPr lang="en-US" sz="1200" kern="0" dirty="0" err="1"/>
              <a:t>i</a:t>
            </a:r>
            <a:r>
              <a:rPr lang="en-US" sz="1200" kern="0" dirty="0"/>
              <a:t>)</a:t>
            </a:r>
          </a:p>
        </p:txBody>
      </p:sp>
      <p:cxnSp>
        <p:nvCxnSpPr>
          <p:cNvPr id="65" name="Straight Arrow Connector 64"/>
          <p:cNvCxnSpPr>
            <a:stCxn id="63" idx="1"/>
          </p:cNvCxnSpPr>
          <p:nvPr/>
        </p:nvCxnSpPr>
        <p:spPr bwMode="auto">
          <a:xfrm flipH="1" flipV="1">
            <a:off x="5940152" y="4792946"/>
            <a:ext cx="1365944" cy="12665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655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FP and TM</a:t>
            </a:r>
          </a:p>
          <a:p>
            <a:pPr lvl="1"/>
            <a:r>
              <a:rPr lang="en-US" dirty="0"/>
              <a:t>TM = greater risk as it is dependent on time input and materials input. Either of these could result in higher possibility of risk.</a:t>
            </a:r>
          </a:p>
          <a:p>
            <a:pPr lvl="1"/>
            <a:r>
              <a:rPr lang="en-US" dirty="0"/>
              <a:t>FP = lower risk because there may already be a large number of contractual provisions covered in the original pricing structure contract.</a:t>
            </a:r>
          </a:p>
          <a:p>
            <a:r>
              <a:rPr lang="en-US" b="1" dirty="0"/>
              <a:t>Monitoring pressures …</a:t>
            </a:r>
          </a:p>
        </p:txBody>
      </p:sp>
      <p:sp>
        <p:nvSpPr>
          <p:cNvPr id="14342" name="Rectangle 6"/>
          <p:cNvSpPr>
            <a:spLocks noGrp="1" noChangeArrowheads="1"/>
          </p:cNvSpPr>
          <p:nvPr>
            <p:ph type="title"/>
          </p:nvPr>
        </p:nvSpPr>
        <p:spPr>
          <a:xfrm>
            <a:off x="685800" y="692696"/>
            <a:ext cx="7924800" cy="879475"/>
          </a:xfrm>
        </p:spPr>
        <p:txBody>
          <a:bodyPr/>
          <a:lstStyle/>
          <a:p>
            <a:r>
              <a:rPr lang="en-US" dirty="0"/>
              <a:t>Insights/Discussion</a:t>
            </a:r>
          </a:p>
        </p:txBody>
      </p:sp>
    </p:spTree>
    <p:extLst>
      <p:ext uri="{BB962C8B-B14F-4D97-AF65-F5344CB8AC3E}">
        <p14:creationId xmlns:p14="http://schemas.microsoft.com/office/powerpoint/2010/main" val="20793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fade">
                                      <p:cBhvr>
                                        <p:cTn id="7" dur="500"/>
                                        <p:tgtEl>
                                          <p:spTgt spid="143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2" end="2"/>
                                            </p:txEl>
                                          </p:spTgt>
                                        </p:tgtEl>
                                        <p:attrNameLst>
                                          <p:attrName>style.visibility</p:attrName>
                                        </p:attrNameLst>
                                      </p:cBhvr>
                                      <p:to>
                                        <p:strVal val="visible"/>
                                      </p:to>
                                    </p:set>
                                    <p:animEffect transition="in" filter="fade">
                                      <p:cBhvr>
                                        <p:cTn id="12" dur="500"/>
                                        <p:tgtEl>
                                          <p:spTgt spid="14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3" end="3"/>
                                            </p:txEl>
                                          </p:spTgt>
                                        </p:tgtEl>
                                        <p:attrNameLst>
                                          <p:attrName>style.visibility</p:attrName>
                                        </p:attrNameLst>
                                      </p:cBhvr>
                                      <p:to>
                                        <p:strVal val="visible"/>
                                      </p:to>
                                    </p:set>
                                    <p:animEffect transition="in" filter="fade">
                                      <p:cBhvr>
                                        <p:cTn id="17" dur="5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7824" y="3212976"/>
            <a:ext cx="5925515" cy="3350327"/>
          </a:xfrm>
          <a:prstGeom prst="rect">
            <a:avLst/>
          </a:prstGeom>
        </p:spPr>
      </p:pic>
      <p:pic>
        <p:nvPicPr>
          <p:cNvPr id="3" name="Picture 2"/>
          <p:cNvPicPr>
            <a:picLocks noChangeAspect="1"/>
          </p:cNvPicPr>
          <p:nvPr/>
        </p:nvPicPr>
        <p:blipFill>
          <a:blip r:embed="rId3"/>
          <a:stretch>
            <a:fillRect/>
          </a:stretch>
        </p:blipFill>
        <p:spPr>
          <a:xfrm>
            <a:off x="143610" y="332656"/>
            <a:ext cx="5688427" cy="2808312"/>
          </a:xfrm>
          <a:prstGeom prst="rect">
            <a:avLst/>
          </a:prstGeom>
        </p:spPr>
      </p:pic>
      <p:sp>
        <p:nvSpPr>
          <p:cNvPr id="4" name="Rectangle 3"/>
          <p:cNvSpPr/>
          <p:nvPr/>
        </p:nvSpPr>
        <p:spPr bwMode="auto">
          <a:xfrm>
            <a:off x="4427984" y="3933056"/>
            <a:ext cx="360040" cy="86409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1619672" y="548680"/>
            <a:ext cx="288032" cy="28803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9323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484784"/>
            <a:ext cx="7924800" cy="5064968"/>
          </a:xfrm>
        </p:spPr>
        <p:txBody>
          <a:bodyPr/>
          <a:lstStyle/>
          <a:p>
            <a:r>
              <a:rPr lang="en-US" sz="1200" dirty="0"/>
              <a:t>Chen, Y., Bhardwaj, A. (2009). An Empirical Analysis of Contract Structures in IT Outsourcing. </a:t>
            </a:r>
            <a:r>
              <a:rPr lang="en-US" sz="1200" i="1" dirty="0"/>
              <a:t>Information Systems Research</a:t>
            </a:r>
            <a:r>
              <a:rPr lang="en-US" sz="1200" dirty="0"/>
              <a:t>, 20(4), 484-506.</a:t>
            </a:r>
          </a:p>
          <a:p>
            <a:r>
              <a:rPr lang="en-US" dirty="0"/>
              <a:t>Prior research and contribution</a:t>
            </a:r>
          </a:p>
          <a:p>
            <a:r>
              <a:rPr lang="en-US" dirty="0"/>
              <a:t>Objectives + Structure of Study</a:t>
            </a:r>
          </a:p>
          <a:p>
            <a:r>
              <a:rPr lang="en-US" dirty="0"/>
              <a:t>Four contract structure dimensions and their provisions</a:t>
            </a:r>
          </a:p>
          <a:p>
            <a:r>
              <a:rPr lang="en-US" dirty="0"/>
              <a:t>Two pricing structures, fixed price (FP) and time-and-materials (TM)</a:t>
            </a:r>
          </a:p>
          <a:p>
            <a:r>
              <a:rPr lang="en-US" dirty="0"/>
              <a:t>Prevalence of dimensions/provisions in different pricing structures</a:t>
            </a:r>
          </a:p>
          <a:p>
            <a:r>
              <a:rPr lang="en-US" dirty="0"/>
              <a:t>Structural hypotheses based on factors</a:t>
            </a:r>
          </a:p>
          <a:p>
            <a:r>
              <a:rPr lang="en-US" dirty="0"/>
              <a:t>Results + Discussion</a:t>
            </a:r>
          </a:p>
          <a:p>
            <a:r>
              <a:rPr lang="en-US" dirty="0"/>
              <a:t>Limitations and further research</a:t>
            </a:r>
          </a:p>
          <a:p>
            <a:pPr marL="0" indent="0">
              <a:buNone/>
            </a:pPr>
            <a:br>
              <a:rPr lang="en-US" i="1" dirty="0"/>
            </a:br>
            <a:r>
              <a:rPr lang="en-US" i="1" dirty="0"/>
              <a:t>Information Technology Outsourcing  = ITO</a:t>
            </a:r>
          </a:p>
        </p:txBody>
      </p:sp>
      <p:sp>
        <p:nvSpPr>
          <p:cNvPr id="14342" name="Rectangle 6"/>
          <p:cNvSpPr>
            <a:spLocks noGrp="1" noChangeArrowheads="1"/>
          </p:cNvSpPr>
          <p:nvPr>
            <p:ph type="title"/>
          </p:nvPr>
        </p:nvSpPr>
        <p:spPr>
          <a:xfrm>
            <a:off x="685800" y="692696"/>
            <a:ext cx="7924800" cy="879475"/>
          </a:xfrm>
        </p:spPr>
        <p:txBody>
          <a:bodyPr/>
          <a:lstStyle/>
          <a:p>
            <a:r>
              <a:rPr lang="en-US" dirty="0"/>
              <a:t>Executive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FP and TM</a:t>
            </a:r>
          </a:p>
          <a:p>
            <a:pPr lvl="1"/>
            <a:r>
              <a:rPr lang="en-US" dirty="0"/>
              <a:t>TM = greater risk as it is dependent on time input and materials input. Either of these could result in higher possibility of risk.</a:t>
            </a:r>
          </a:p>
          <a:p>
            <a:pPr lvl="1"/>
            <a:r>
              <a:rPr lang="en-US" dirty="0"/>
              <a:t>FP = lower risk because there may already be a large number of contractual provisions covered in the original pricing structure contract.</a:t>
            </a:r>
          </a:p>
          <a:p>
            <a:r>
              <a:rPr lang="en-US" b="1" dirty="0"/>
              <a:t>Monitoring pressures </a:t>
            </a:r>
          </a:p>
          <a:p>
            <a:pPr lvl="1"/>
            <a:r>
              <a:rPr lang="en-US" dirty="0"/>
              <a:t>(auditing and periodic review) common for both to ensure quality control</a:t>
            </a:r>
          </a:p>
          <a:p>
            <a:pPr lvl="1"/>
            <a:r>
              <a:rPr lang="en-US" dirty="0"/>
              <a:t>TM require more processes due to more on-going time-component and higher risks</a:t>
            </a:r>
          </a:p>
          <a:p>
            <a:r>
              <a:rPr lang="en-US" b="1" dirty="0"/>
              <a:t>Contract extensiveness…</a:t>
            </a:r>
          </a:p>
        </p:txBody>
      </p:sp>
      <p:sp>
        <p:nvSpPr>
          <p:cNvPr id="14342" name="Rectangle 6"/>
          <p:cNvSpPr>
            <a:spLocks noGrp="1" noChangeArrowheads="1"/>
          </p:cNvSpPr>
          <p:nvPr>
            <p:ph type="title"/>
          </p:nvPr>
        </p:nvSpPr>
        <p:spPr>
          <a:xfrm>
            <a:off x="685800" y="692696"/>
            <a:ext cx="7924800" cy="879475"/>
          </a:xfrm>
        </p:spPr>
        <p:txBody>
          <a:bodyPr/>
          <a:lstStyle/>
          <a:p>
            <a:r>
              <a:rPr lang="en-US" dirty="0"/>
              <a:t>Insights/Discussion</a:t>
            </a:r>
          </a:p>
        </p:txBody>
      </p:sp>
    </p:spTree>
    <p:extLst>
      <p:ext uri="{BB962C8B-B14F-4D97-AF65-F5344CB8AC3E}">
        <p14:creationId xmlns:p14="http://schemas.microsoft.com/office/powerpoint/2010/main" val="125545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4" end="4"/>
                                            </p:txEl>
                                          </p:spTgt>
                                        </p:tgtEl>
                                        <p:attrNameLst>
                                          <p:attrName>style.visibility</p:attrName>
                                        </p:attrNameLst>
                                      </p:cBhvr>
                                      <p:to>
                                        <p:strVal val="visible"/>
                                      </p:to>
                                    </p:set>
                                    <p:animEffect transition="in" filter="fade">
                                      <p:cBhvr>
                                        <p:cTn id="7" dur="500"/>
                                        <p:tgtEl>
                                          <p:spTgt spid="1434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5" end="5"/>
                                            </p:txEl>
                                          </p:spTgt>
                                        </p:tgtEl>
                                        <p:attrNameLst>
                                          <p:attrName>style.visibility</p:attrName>
                                        </p:attrNameLst>
                                      </p:cBhvr>
                                      <p:to>
                                        <p:strVal val="visible"/>
                                      </p:to>
                                    </p:set>
                                    <p:animEffect transition="in" filter="fade">
                                      <p:cBhvr>
                                        <p:cTn id="12" dur="500"/>
                                        <p:tgtEl>
                                          <p:spTgt spid="1434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6" end="6"/>
                                            </p:txEl>
                                          </p:spTgt>
                                        </p:tgtEl>
                                        <p:attrNameLst>
                                          <p:attrName>style.visibility</p:attrName>
                                        </p:attrNameLst>
                                      </p:cBhvr>
                                      <p:to>
                                        <p:strVal val="visible"/>
                                      </p:to>
                                    </p:set>
                                    <p:animEffect transition="in" filter="fade">
                                      <p:cBhvr>
                                        <p:cTn id="17" dur="500"/>
                                        <p:tgtEl>
                                          <p:spTgt spid="143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Contract Extensiveness</a:t>
            </a:r>
          </a:p>
        </p:txBody>
      </p:sp>
      <p:pic>
        <p:nvPicPr>
          <p:cNvPr id="5" name="Picture 4"/>
          <p:cNvPicPr>
            <a:picLocks noChangeAspect="1"/>
          </p:cNvPicPr>
          <p:nvPr/>
        </p:nvPicPr>
        <p:blipFill>
          <a:blip r:embed="rId2"/>
          <a:stretch>
            <a:fillRect/>
          </a:stretch>
        </p:blipFill>
        <p:spPr>
          <a:xfrm>
            <a:off x="1835696" y="1844824"/>
            <a:ext cx="5229225" cy="1076325"/>
          </a:xfrm>
          <a:prstGeom prst="rect">
            <a:avLst/>
          </a:prstGeom>
        </p:spPr>
      </p:pic>
      <p:pic>
        <p:nvPicPr>
          <p:cNvPr id="6" name="Picture 5"/>
          <p:cNvPicPr>
            <a:picLocks noChangeAspect="1"/>
          </p:cNvPicPr>
          <p:nvPr/>
        </p:nvPicPr>
        <p:blipFill>
          <a:blip r:embed="rId3"/>
          <a:stretch>
            <a:fillRect/>
          </a:stretch>
        </p:blipFill>
        <p:spPr>
          <a:xfrm>
            <a:off x="1854746" y="3294831"/>
            <a:ext cx="5210175" cy="704850"/>
          </a:xfrm>
          <a:prstGeom prst="rect">
            <a:avLst/>
          </a:prstGeom>
        </p:spPr>
      </p:pic>
      <p:pic>
        <p:nvPicPr>
          <p:cNvPr id="7" name="Picture 6"/>
          <p:cNvPicPr>
            <a:picLocks noChangeAspect="1"/>
          </p:cNvPicPr>
          <p:nvPr/>
        </p:nvPicPr>
        <p:blipFill>
          <a:blip r:embed="rId4"/>
          <a:stretch>
            <a:fillRect/>
          </a:stretch>
        </p:blipFill>
        <p:spPr>
          <a:xfrm>
            <a:off x="1854746" y="4437112"/>
            <a:ext cx="5210175" cy="723900"/>
          </a:xfrm>
          <a:prstGeom prst="rect">
            <a:avLst/>
          </a:prstGeom>
        </p:spPr>
      </p:pic>
      <p:sp>
        <p:nvSpPr>
          <p:cNvPr id="2" name="Oval 1"/>
          <p:cNvSpPr/>
          <p:nvPr/>
        </p:nvSpPr>
        <p:spPr bwMode="auto">
          <a:xfrm>
            <a:off x="6228184" y="2780928"/>
            <a:ext cx="432048" cy="137665"/>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Oval 7"/>
          <p:cNvSpPr/>
          <p:nvPr/>
        </p:nvSpPr>
        <p:spPr bwMode="auto">
          <a:xfrm>
            <a:off x="6228184" y="3854698"/>
            <a:ext cx="432048" cy="144984"/>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9" name="Oval 8"/>
          <p:cNvSpPr/>
          <p:nvPr/>
        </p:nvSpPr>
        <p:spPr bwMode="auto">
          <a:xfrm>
            <a:off x="6228184" y="5013176"/>
            <a:ext cx="432048" cy="154484"/>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0524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FP and TM</a:t>
            </a:r>
          </a:p>
          <a:p>
            <a:pPr lvl="1"/>
            <a:r>
              <a:rPr lang="en-US" dirty="0"/>
              <a:t>TM = greater risk as it is dependent on time input and materials input. Either of these could result in higher possibility of risk.</a:t>
            </a:r>
          </a:p>
          <a:p>
            <a:pPr lvl="1"/>
            <a:r>
              <a:rPr lang="en-US" dirty="0"/>
              <a:t>FP = lower risk (client) because there may already be a large number of contractual provisions covered in the original pricing structure contract.</a:t>
            </a:r>
          </a:p>
          <a:p>
            <a:r>
              <a:rPr lang="en-US" b="1" dirty="0"/>
              <a:t>Monitoring pressures </a:t>
            </a:r>
          </a:p>
          <a:p>
            <a:pPr lvl="1"/>
            <a:r>
              <a:rPr lang="en-US" dirty="0"/>
              <a:t>(auditing and periodic review) common for both to ensure quality control</a:t>
            </a:r>
          </a:p>
          <a:p>
            <a:pPr lvl="1"/>
            <a:r>
              <a:rPr lang="en-US" dirty="0"/>
              <a:t>TM require more processes due to more on-going time-component and higher risks</a:t>
            </a:r>
          </a:p>
          <a:p>
            <a:r>
              <a:rPr lang="en-US" b="1" dirty="0"/>
              <a:t>Contract extensiveness</a:t>
            </a:r>
          </a:p>
          <a:p>
            <a:pPr lvl="1"/>
            <a:r>
              <a:rPr lang="en-US" dirty="0"/>
              <a:t>Prior experience = better understanding of mutual requirements and capabilities. </a:t>
            </a:r>
          </a:p>
          <a:p>
            <a:pPr lvl="1"/>
            <a:r>
              <a:rPr lang="en-US" dirty="0"/>
              <a:t>Therefore      prior experience =      more comprehensible contracts</a:t>
            </a:r>
          </a:p>
          <a:p>
            <a:endParaRPr lang="en-US" b="1" dirty="0"/>
          </a:p>
        </p:txBody>
      </p:sp>
      <p:sp>
        <p:nvSpPr>
          <p:cNvPr id="14342" name="Rectangle 6"/>
          <p:cNvSpPr>
            <a:spLocks noGrp="1" noChangeArrowheads="1"/>
          </p:cNvSpPr>
          <p:nvPr>
            <p:ph type="title"/>
          </p:nvPr>
        </p:nvSpPr>
        <p:spPr>
          <a:xfrm>
            <a:off x="685800" y="692696"/>
            <a:ext cx="7924800" cy="879475"/>
          </a:xfrm>
        </p:spPr>
        <p:txBody>
          <a:bodyPr/>
          <a:lstStyle/>
          <a:p>
            <a:r>
              <a:rPr lang="en-US" dirty="0"/>
              <a:t>Insights/Discussion</a:t>
            </a:r>
          </a:p>
        </p:txBody>
      </p:sp>
      <p:sp>
        <p:nvSpPr>
          <p:cNvPr id="4" name="Arrow: Down 3"/>
          <p:cNvSpPr/>
          <p:nvPr/>
        </p:nvSpPr>
        <p:spPr bwMode="auto">
          <a:xfrm rot="10800000">
            <a:off x="2699792" y="5724203"/>
            <a:ext cx="144016"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5" name="Arrow: Down 4"/>
          <p:cNvSpPr/>
          <p:nvPr/>
        </p:nvSpPr>
        <p:spPr bwMode="auto">
          <a:xfrm rot="10800000">
            <a:off x="4662066" y="5724203"/>
            <a:ext cx="144016"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696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7" end="7"/>
                                            </p:txEl>
                                          </p:spTgt>
                                        </p:tgtEl>
                                        <p:attrNameLst>
                                          <p:attrName>style.visibility</p:attrName>
                                        </p:attrNameLst>
                                      </p:cBhvr>
                                      <p:to>
                                        <p:strVal val="visible"/>
                                      </p:to>
                                    </p:set>
                                    <p:animEffect transition="in" filter="fade">
                                      <p:cBhvr>
                                        <p:cTn id="7" dur="500"/>
                                        <p:tgtEl>
                                          <p:spTgt spid="1434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8" end="8"/>
                                            </p:txEl>
                                          </p:spTgt>
                                        </p:tgtEl>
                                        <p:attrNameLst>
                                          <p:attrName>style.visibility</p:attrName>
                                        </p:attrNameLst>
                                      </p:cBhvr>
                                      <p:to>
                                        <p:strVal val="visible"/>
                                      </p:to>
                                    </p:set>
                                    <p:animEffect transition="in" filter="fade">
                                      <p:cBhvr>
                                        <p:cTn id="12" dur="500"/>
                                        <p:tgtEl>
                                          <p:spTgt spid="14341">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Contingency planning not common</a:t>
            </a:r>
          </a:p>
          <a:p>
            <a:pPr lvl="1"/>
            <a:r>
              <a:rPr lang="en-US" dirty="0"/>
              <a:t>Hard to foresee contingency as a manager</a:t>
            </a:r>
          </a:p>
          <a:p>
            <a:pPr lvl="1"/>
            <a:r>
              <a:rPr lang="en-US" dirty="0"/>
              <a:t>N.B, of significance is the much higher ‘specific event’ contingency for TM contracts. Likely because on-going processes may increase risks of e.g. data loss.</a:t>
            </a:r>
          </a:p>
          <a:p>
            <a:pPr lvl="1"/>
            <a:r>
              <a:rPr lang="en-US" dirty="0"/>
              <a:t>Asset specificity can negatively affect contingency provisions because they cannot be used elsewhere, so more rigidity is needed.</a:t>
            </a:r>
            <a:endParaRPr lang="en-US" b="1" dirty="0"/>
          </a:p>
          <a:p>
            <a:pPr lvl="1"/>
            <a:endParaRPr lang="en-US" b="1" dirty="0"/>
          </a:p>
          <a:p>
            <a:r>
              <a:rPr lang="en-US" b="1" dirty="0"/>
              <a:t>Interdependence of process…</a:t>
            </a:r>
          </a:p>
          <a:p>
            <a:pPr marL="449262" lvl="1" indent="0">
              <a:buNone/>
            </a:pPr>
            <a:endParaRPr lang="en-US" dirty="0"/>
          </a:p>
        </p:txBody>
      </p:sp>
      <p:sp>
        <p:nvSpPr>
          <p:cNvPr id="14342" name="Rectangle 6"/>
          <p:cNvSpPr>
            <a:spLocks noGrp="1" noChangeArrowheads="1"/>
          </p:cNvSpPr>
          <p:nvPr>
            <p:ph type="title"/>
          </p:nvPr>
        </p:nvSpPr>
        <p:spPr>
          <a:xfrm>
            <a:off x="685800" y="692696"/>
            <a:ext cx="7924800" cy="879475"/>
          </a:xfrm>
        </p:spPr>
        <p:txBody>
          <a:bodyPr/>
          <a:lstStyle/>
          <a:p>
            <a:r>
              <a:rPr lang="en-US" dirty="0"/>
              <a:t>Insights/Discussion </a:t>
            </a:r>
            <a:r>
              <a:rPr lang="en-US" dirty="0" err="1"/>
              <a:t>cont</a:t>
            </a:r>
            <a:r>
              <a:rPr lang="en-US" dirty="0"/>
              <a:t>…</a:t>
            </a:r>
          </a:p>
        </p:txBody>
      </p:sp>
    </p:spTree>
    <p:extLst>
      <p:ext uri="{BB962C8B-B14F-4D97-AF65-F5344CB8AC3E}">
        <p14:creationId xmlns:p14="http://schemas.microsoft.com/office/powerpoint/2010/main" val="340433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fade">
                                      <p:cBhvr>
                                        <p:cTn id="7" dur="500"/>
                                        <p:tgtEl>
                                          <p:spTgt spid="143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2" end="2"/>
                                            </p:txEl>
                                          </p:spTgt>
                                        </p:tgtEl>
                                        <p:attrNameLst>
                                          <p:attrName>style.visibility</p:attrName>
                                        </p:attrNameLst>
                                      </p:cBhvr>
                                      <p:to>
                                        <p:strVal val="visible"/>
                                      </p:to>
                                    </p:set>
                                    <p:animEffect transition="in" filter="fade">
                                      <p:cBhvr>
                                        <p:cTn id="12" dur="500"/>
                                        <p:tgtEl>
                                          <p:spTgt spid="14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3" end="3"/>
                                            </p:txEl>
                                          </p:spTgt>
                                        </p:tgtEl>
                                        <p:attrNameLst>
                                          <p:attrName>style.visibility</p:attrName>
                                        </p:attrNameLst>
                                      </p:cBhvr>
                                      <p:to>
                                        <p:strVal val="visible"/>
                                      </p:to>
                                    </p:set>
                                    <p:animEffect transition="in" filter="fade">
                                      <p:cBhvr>
                                        <p:cTn id="17" dur="500"/>
                                        <p:tgtEl>
                                          <p:spTgt spid="143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1">
                                            <p:txEl>
                                              <p:pRg st="5" end="5"/>
                                            </p:txEl>
                                          </p:spTgt>
                                        </p:tgtEl>
                                        <p:attrNameLst>
                                          <p:attrName>style.visibility</p:attrName>
                                        </p:attrNameLst>
                                      </p:cBhvr>
                                      <p:to>
                                        <p:strVal val="visible"/>
                                      </p:to>
                                    </p:set>
                                    <p:animEffect transition="in" filter="fade">
                                      <p:cBhvr>
                                        <p:cTn id="22" dur="500"/>
                                        <p:tgtEl>
                                          <p:spTgt spid="143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Process Interdependence</a:t>
            </a:r>
          </a:p>
        </p:txBody>
      </p:sp>
      <p:pic>
        <p:nvPicPr>
          <p:cNvPr id="5" name="Picture 4"/>
          <p:cNvPicPr>
            <a:picLocks noChangeAspect="1"/>
          </p:cNvPicPr>
          <p:nvPr/>
        </p:nvPicPr>
        <p:blipFill>
          <a:blip r:embed="rId2"/>
          <a:stretch>
            <a:fillRect/>
          </a:stretch>
        </p:blipFill>
        <p:spPr>
          <a:xfrm>
            <a:off x="1854746" y="1844824"/>
            <a:ext cx="5229225" cy="1076325"/>
          </a:xfrm>
          <a:prstGeom prst="rect">
            <a:avLst/>
          </a:prstGeom>
        </p:spPr>
      </p:pic>
      <p:pic>
        <p:nvPicPr>
          <p:cNvPr id="6" name="Picture 5"/>
          <p:cNvPicPr>
            <a:picLocks noChangeAspect="1"/>
          </p:cNvPicPr>
          <p:nvPr/>
        </p:nvPicPr>
        <p:blipFill>
          <a:blip r:embed="rId3"/>
          <a:stretch>
            <a:fillRect/>
          </a:stretch>
        </p:blipFill>
        <p:spPr>
          <a:xfrm>
            <a:off x="1854746" y="3294831"/>
            <a:ext cx="5210175" cy="704850"/>
          </a:xfrm>
          <a:prstGeom prst="rect">
            <a:avLst/>
          </a:prstGeom>
        </p:spPr>
      </p:pic>
      <p:pic>
        <p:nvPicPr>
          <p:cNvPr id="7" name="Picture 6"/>
          <p:cNvPicPr>
            <a:picLocks noChangeAspect="1"/>
          </p:cNvPicPr>
          <p:nvPr/>
        </p:nvPicPr>
        <p:blipFill>
          <a:blip r:embed="rId4"/>
          <a:stretch>
            <a:fillRect/>
          </a:stretch>
        </p:blipFill>
        <p:spPr>
          <a:xfrm>
            <a:off x="1854746" y="4437112"/>
            <a:ext cx="5210175" cy="723900"/>
          </a:xfrm>
          <a:prstGeom prst="rect">
            <a:avLst/>
          </a:prstGeom>
        </p:spPr>
      </p:pic>
      <p:sp>
        <p:nvSpPr>
          <p:cNvPr id="10" name="Rectangle: Rounded Corners 9"/>
          <p:cNvSpPr/>
          <p:nvPr/>
        </p:nvSpPr>
        <p:spPr bwMode="auto">
          <a:xfrm>
            <a:off x="3059832" y="2636912"/>
            <a:ext cx="3600400" cy="14401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1" name="Rectangle: Rounded Corners 10"/>
          <p:cNvSpPr/>
          <p:nvPr/>
        </p:nvSpPr>
        <p:spPr bwMode="auto">
          <a:xfrm>
            <a:off x="3059832" y="3717032"/>
            <a:ext cx="3600400" cy="14401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2" name="Rectangle: Rounded Corners 11"/>
          <p:cNvSpPr/>
          <p:nvPr/>
        </p:nvSpPr>
        <p:spPr bwMode="auto">
          <a:xfrm>
            <a:off x="3059832" y="4869160"/>
            <a:ext cx="3600400" cy="14401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08386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Contingency planning not common</a:t>
            </a:r>
          </a:p>
          <a:p>
            <a:pPr lvl="1"/>
            <a:r>
              <a:rPr lang="en-US" dirty="0"/>
              <a:t>Hard to foresee contingency as a manager</a:t>
            </a:r>
          </a:p>
          <a:p>
            <a:pPr lvl="1"/>
            <a:r>
              <a:rPr lang="en-US" dirty="0"/>
              <a:t>N.B, of significance is the much higher ‘specific event’ contingency for TM contracts. Likely because on-going processes may increase risks of e.g. data loss.</a:t>
            </a:r>
          </a:p>
          <a:p>
            <a:pPr lvl="1"/>
            <a:r>
              <a:rPr lang="en-US" dirty="0"/>
              <a:t>Asset specificity can negatively affect contingency provisions because they can potentially be used elsewhere.</a:t>
            </a:r>
            <a:endParaRPr lang="en-US" b="1" dirty="0"/>
          </a:p>
          <a:p>
            <a:r>
              <a:rPr lang="en-US" b="1" dirty="0"/>
              <a:t>Interdependence of processes</a:t>
            </a:r>
          </a:p>
          <a:p>
            <a:pPr lvl="1"/>
            <a:r>
              <a:rPr lang="en-US" dirty="0"/>
              <a:t>Across the board positive results</a:t>
            </a:r>
          </a:p>
          <a:p>
            <a:pPr lvl="1"/>
            <a:r>
              <a:rPr lang="en-US" dirty="0"/>
              <a:t>Full integration of systems needs extra contractual stipulations</a:t>
            </a:r>
          </a:p>
          <a:p>
            <a:pPr lvl="1"/>
            <a:r>
              <a:rPr lang="en-US" dirty="0"/>
              <a:t>As FP is also impacted by this, pricing terms alone do not remove all risks.</a:t>
            </a:r>
          </a:p>
        </p:txBody>
      </p:sp>
      <p:sp>
        <p:nvSpPr>
          <p:cNvPr id="14342" name="Rectangle 6"/>
          <p:cNvSpPr>
            <a:spLocks noGrp="1" noChangeArrowheads="1"/>
          </p:cNvSpPr>
          <p:nvPr>
            <p:ph type="title"/>
          </p:nvPr>
        </p:nvSpPr>
        <p:spPr>
          <a:xfrm>
            <a:off x="685800" y="692696"/>
            <a:ext cx="7924800" cy="879475"/>
          </a:xfrm>
        </p:spPr>
        <p:txBody>
          <a:bodyPr/>
          <a:lstStyle/>
          <a:p>
            <a:r>
              <a:rPr lang="en-US" dirty="0"/>
              <a:t>Insights/Discussion </a:t>
            </a:r>
            <a:r>
              <a:rPr lang="en-US" dirty="0" err="1"/>
              <a:t>cont</a:t>
            </a:r>
            <a:r>
              <a:rPr lang="en-US" dirty="0"/>
              <a:t>…</a:t>
            </a:r>
          </a:p>
        </p:txBody>
      </p:sp>
    </p:spTree>
    <p:extLst>
      <p:ext uri="{BB962C8B-B14F-4D97-AF65-F5344CB8AC3E}">
        <p14:creationId xmlns:p14="http://schemas.microsoft.com/office/powerpoint/2010/main" val="153855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5" end="5"/>
                                            </p:txEl>
                                          </p:spTgt>
                                        </p:tgtEl>
                                        <p:attrNameLst>
                                          <p:attrName>style.visibility</p:attrName>
                                        </p:attrNameLst>
                                      </p:cBhvr>
                                      <p:to>
                                        <p:strVal val="visible"/>
                                      </p:to>
                                    </p:set>
                                    <p:animEffect transition="in" filter="fade">
                                      <p:cBhvr>
                                        <p:cTn id="7" dur="500"/>
                                        <p:tgtEl>
                                          <p:spTgt spid="1434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6" end="6"/>
                                            </p:txEl>
                                          </p:spTgt>
                                        </p:tgtEl>
                                        <p:attrNameLst>
                                          <p:attrName>style.visibility</p:attrName>
                                        </p:attrNameLst>
                                      </p:cBhvr>
                                      <p:to>
                                        <p:strVal val="visible"/>
                                      </p:to>
                                    </p:set>
                                    <p:animEffect transition="in" filter="fade">
                                      <p:cBhvr>
                                        <p:cTn id="12" dur="500"/>
                                        <p:tgtEl>
                                          <p:spTgt spid="1434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7" end="7"/>
                                            </p:txEl>
                                          </p:spTgt>
                                        </p:tgtEl>
                                        <p:attrNameLst>
                                          <p:attrName>style.visibility</p:attrName>
                                        </p:attrNameLst>
                                      </p:cBhvr>
                                      <p:to>
                                        <p:strVal val="visible"/>
                                      </p:to>
                                    </p:set>
                                    <p:animEffect transition="in" filter="fade">
                                      <p:cBhvr>
                                        <p:cTn id="17" dur="500"/>
                                        <p:tgtEl>
                                          <p:spTgt spid="143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b="1" dirty="0"/>
              <a:t>Limitations</a:t>
            </a:r>
          </a:p>
          <a:p>
            <a:pPr lvl="1"/>
            <a:r>
              <a:rPr lang="en-US" dirty="0"/>
              <a:t>Only 112 ITO contracts for 1993-2003. Ideally need a larger sample</a:t>
            </a:r>
          </a:p>
          <a:p>
            <a:pPr lvl="1"/>
            <a:r>
              <a:rPr lang="en-US" dirty="0"/>
              <a:t>Sample biased towards larger firms</a:t>
            </a:r>
          </a:p>
          <a:p>
            <a:pPr lvl="1"/>
            <a:r>
              <a:rPr lang="en-US" dirty="0"/>
              <a:t>Only comprising of U.S. companies</a:t>
            </a:r>
          </a:p>
          <a:p>
            <a:pPr lvl="1"/>
            <a:r>
              <a:rPr lang="en-US" dirty="0"/>
              <a:t>Secondary data sources used. Other variables like ‘level of trust’ to be considered</a:t>
            </a:r>
          </a:p>
          <a:p>
            <a:pPr lvl="1"/>
            <a:r>
              <a:rPr lang="en-US" dirty="0"/>
              <a:t>Binary code shows absence or presence of a provision (nothing in between)</a:t>
            </a:r>
          </a:p>
          <a:p>
            <a:pPr lvl="1"/>
            <a:r>
              <a:rPr lang="en-US" dirty="0"/>
              <a:t>Model doesn’t account for joint effects of some variables</a:t>
            </a:r>
          </a:p>
          <a:p>
            <a:r>
              <a:rPr lang="en-US" b="1" dirty="0"/>
              <a:t>Future Research</a:t>
            </a:r>
          </a:p>
          <a:p>
            <a:pPr lvl="1"/>
            <a:r>
              <a:rPr lang="en-US" dirty="0"/>
              <a:t>Richer coding mechanisms, differently weighted schemes, interaction terms for more nuanced results, performance implications based on choice of contract structure.</a:t>
            </a:r>
          </a:p>
        </p:txBody>
      </p:sp>
      <p:sp>
        <p:nvSpPr>
          <p:cNvPr id="14342" name="Rectangle 6"/>
          <p:cNvSpPr>
            <a:spLocks noGrp="1" noChangeArrowheads="1"/>
          </p:cNvSpPr>
          <p:nvPr>
            <p:ph type="title"/>
          </p:nvPr>
        </p:nvSpPr>
        <p:spPr>
          <a:xfrm>
            <a:off x="685800" y="692696"/>
            <a:ext cx="7924800" cy="879475"/>
          </a:xfrm>
        </p:spPr>
        <p:txBody>
          <a:bodyPr/>
          <a:lstStyle/>
          <a:p>
            <a:r>
              <a:rPr lang="en-US" dirty="0"/>
              <a:t>Limitations and future research</a:t>
            </a:r>
          </a:p>
        </p:txBody>
      </p:sp>
    </p:spTree>
    <p:extLst>
      <p:ext uri="{BB962C8B-B14F-4D97-AF65-F5344CB8AC3E}">
        <p14:creationId xmlns:p14="http://schemas.microsoft.com/office/powerpoint/2010/main" val="300418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pPr>
              <a:buFontTx/>
              <a:buChar char="-"/>
            </a:pPr>
            <a:r>
              <a:rPr lang="en-NZ" dirty="0"/>
              <a:t>Chen, Y &amp; </a:t>
            </a:r>
            <a:r>
              <a:rPr lang="en-NZ" dirty="0" err="1"/>
              <a:t>Heng</a:t>
            </a:r>
            <a:r>
              <a:rPr lang="en-NZ" dirty="0"/>
              <a:t>, C. S. (2012)</a:t>
            </a:r>
          </a:p>
          <a:p>
            <a:pPr lvl="1">
              <a:buFontTx/>
              <a:buChar char="-"/>
            </a:pPr>
            <a:r>
              <a:rPr lang="en-US" dirty="0"/>
              <a:t>Higher client bargaining power = more control over contractual relationship (e.g. if the client has a bidding process prior to the contractual agreement, vendors will believe that they have competition.) </a:t>
            </a:r>
          </a:p>
          <a:p>
            <a:pPr lvl="1">
              <a:buFontTx/>
              <a:buChar char="-"/>
            </a:pPr>
            <a:r>
              <a:rPr lang="en-US" dirty="0"/>
              <a:t>Current contracting process will likely influence future contracting processes. Prior interactions will result in an impetus for companies to create contracts that align with one another’s initiatives more.</a:t>
            </a:r>
          </a:p>
          <a:p>
            <a:pPr lvl="1">
              <a:buFontTx/>
              <a:buChar char="-"/>
            </a:pPr>
            <a:r>
              <a:rPr lang="en-US" dirty="0"/>
              <a:t>The longer the contract, the greater chance of re-negotiation, shorter term contracts are recommended for the benefit of the client.</a:t>
            </a:r>
            <a:endParaRPr lang="en-US" sz="1400" dirty="0"/>
          </a:p>
          <a:p>
            <a:pPr lvl="1">
              <a:buFontTx/>
              <a:buChar char="-"/>
            </a:pPr>
            <a:endParaRPr lang="en-US" dirty="0"/>
          </a:p>
        </p:txBody>
      </p:sp>
      <p:sp>
        <p:nvSpPr>
          <p:cNvPr id="14342" name="Rectangle 6"/>
          <p:cNvSpPr>
            <a:spLocks noGrp="1" noChangeArrowheads="1"/>
          </p:cNvSpPr>
          <p:nvPr>
            <p:ph type="title"/>
          </p:nvPr>
        </p:nvSpPr>
        <p:spPr>
          <a:xfrm>
            <a:off x="685800" y="692696"/>
            <a:ext cx="7924800" cy="879475"/>
          </a:xfrm>
        </p:spPr>
        <p:txBody>
          <a:bodyPr/>
          <a:lstStyle/>
          <a:p>
            <a:r>
              <a:rPr lang="en-US" dirty="0"/>
              <a:t>Further considerations </a:t>
            </a:r>
          </a:p>
        </p:txBody>
      </p:sp>
    </p:spTree>
    <p:extLst>
      <p:ext uri="{BB962C8B-B14F-4D97-AF65-F5344CB8AC3E}">
        <p14:creationId xmlns:p14="http://schemas.microsoft.com/office/powerpoint/2010/main" val="14009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fade">
                                      <p:cBhvr>
                                        <p:cTn id="7" dur="500"/>
                                        <p:tgtEl>
                                          <p:spTgt spid="143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2" end="2"/>
                                            </p:txEl>
                                          </p:spTgt>
                                        </p:tgtEl>
                                        <p:attrNameLst>
                                          <p:attrName>style.visibility</p:attrName>
                                        </p:attrNameLst>
                                      </p:cBhvr>
                                      <p:to>
                                        <p:strVal val="visible"/>
                                      </p:to>
                                    </p:set>
                                    <p:animEffect transition="in" filter="fade">
                                      <p:cBhvr>
                                        <p:cTn id="12" dur="500"/>
                                        <p:tgtEl>
                                          <p:spTgt spid="14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3" end="3"/>
                                            </p:txEl>
                                          </p:spTgt>
                                        </p:tgtEl>
                                        <p:attrNameLst>
                                          <p:attrName>style.visibility</p:attrName>
                                        </p:attrNameLst>
                                      </p:cBhvr>
                                      <p:to>
                                        <p:strVal val="visible"/>
                                      </p:to>
                                    </p:set>
                                    <p:animEffect transition="in" filter="fade">
                                      <p:cBhvr>
                                        <p:cTn id="17" dur="5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US" dirty="0"/>
              <a:t>Payment structure affects provisions within an ITO contract</a:t>
            </a:r>
          </a:p>
          <a:p>
            <a:r>
              <a:rPr lang="en-US" dirty="0"/>
              <a:t>The nature of the transaction, such as asset specificity, process interdependence and prior interaction can affect monitoring, property rights, disputes resolution and contingency provisions.</a:t>
            </a:r>
          </a:p>
          <a:p>
            <a:r>
              <a:rPr lang="en-US" dirty="0"/>
              <a:t>Payment structure and nature of transaction effects contract extensiveness</a:t>
            </a:r>
          </a:p>
          <a:p>
            <a:pPr marL="0" indent="0">
              <a:buNone/>
            </a:pPr>
            <a:endParaRPr lang="en-US" dirty="0"/>
          </a:p>
        </p:txBody>
      </p:sp>
      <p:sp>
        <p:nvSpPr>
          <p:cNvPr id="14342" name="Rectangle 6"/>
          <p:cNvSpPr>
            <a:spLocks noGrp="1" noChangeArrowheads="1"/>
          </p:cNvSpPr>
          <p:nvPr>
            <p:ph type="title"/>
          </p:nvPr>
        </p:nvSpPr>
        <p:spPr>
          <a:xfrm>
            <a:off x="685800" y="692696"/>
            <a:ext cx="7924800" cy="879475"/>
          </a:xfrm>
        </p:spPr>
        <p:txBody>
          <a:bodyPr/>
          <a:lstStyle/>
          <a:p>
            <a:r>
              <a:rPr lang="en-US" dirty="0"/>
              <a:t>Conclusion</a:t>
            </a:r>
          </a:p>
        </p:txBody>
      </p:sp>
    </p:spTree>
    <p:extLst>
      <p:ext uri="{BB962C8B-B14F-4D97-AF65-F5344CB8AC3E}">
        <p14:creationId xmlns:p14="http://schemas.microsoft.com/office/powerpoint/2010/main" val="419790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fade">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fade">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fade">
                                      <p:cBhvr>
                                        <p:cTn id="17" dur="500"/>
                                        <p:tgtEl>
                                          <p:spTgt spid="14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685800" y="1676400"/>
            <a:ext cx="7924800" cy="5064968"/>
          </a:xfrm>
        </p:spPr>
        <p:txBody>
          <a:bodyPr/>
          <a:lstStyle/>
          <a:p>
            <a:r>
              <a:rPr lang="en-NZ" dirty="0"/>
              <a:t>Chen, Y., &amp; </a:t>
            </a:r>
            <a:r>
              <a:rPr lang="en-NZ" dirty="0" err="1"/>
              <a:t>Bharadwaj</a:t>
            </a:r>
            <a:r>
              <a:rPr lang="en-NZ" dirty="0"/>
              <a:t>, A. (2009). An empirical analysis of contract structures in IT outsourcing. </a:t>
            </a:r>
            <a:r>
              <a:rPr lang="en-NZ" i="1" dirty="0"/>
              <a:t>Information Systems Research</a:t>
            </a:r>
            <a:r>
              <a:rPr lang="en-NZ" dirty="0"/>
              <a:t>, </a:t>
            </a:r>
            <a:r>
              <a:rPr lang="en-NZ" i="1" dirty="0"/>
              <a:t>20</a:t>
            </a:r>
            <a:r>
              <a:rPr lang="en-NZ" dirty="0"/>
              <a:t>(4), 484-506.</a:t>
            </a:r>
          </a:p>
          <a:p>
            <a:r>
              <a:rPr lang="en-NZ" dirty="0"/>
              <a:t>Chen, Y &amp; </a:t>
            </a:r>
            <a:r>
              <a:rPr lang="en-NZ" dirty="0" err="1"/>
              <a:t>Heng</a:t>
            </a:r>
            <a:r>
              <a:rPr lang="en-NZ" dirty="0"/>
              <a:t>, C. S. (2012). Contract renegotiation and bargaining power: evidence from IT-related outsourcing agreements. In </a:t>
            </a:r>
            <a:r>
              <a:rPr lang="en-NZ" i="1" dirty="0"/>
              <a:t>Proceedings of the 14th Annual International Conference on Electronic Commerce</a:t>
            </a:r>
            <a:r>
              <a:rPr lang="en-NZ" dirty="0"/>
              <a:t> (pp. 229-236). ACM.</a:t>
            </a:r>
          </a:p>
          <a:p>
            <a:pPr lvl="0"/>
            <a:r>
              <a:rPr lang="en-NZ" dirty="0" err="1"/>
              <a:t>Heng</a:t>
            </a:r>
            <a:r>
              <a:rPr lang="en-NZ" dirty="0"/>
              <a:t>, Du, and Feng. (2009). Investigating Vendors' Decision to Terminate IT Outsourcing Contracts. </a:t>
            </a:r>
            <a:r>
              <a:rPr lang="en-NZ" i="1" dirty="0"/>
              <a:t>ICIS 2009 Proceedings</a:t>
            </a:r>
            <a:r>
              <a:rPr lang="en-NZ" dirty="0"/>
              <a:t>, 32.</a:t>
            </a:r>
          </a:p>
          <a:p>
            <a:pPr marL="449262" lvl="1" indent="0">
              <a:buNone/>
            </a:pPr>
            <a:endParaRPr lang="en-US" sz="1400" dirty="0"/>
          </a:p>
          <a:p>
            <a:pPr lvl="1">
              <a:buFontTx/>
              <a:buChar char="-"/>
            </a:pPr>
            <a:endParaRPr lang="en-US" dirty="0"/>
          </a:p>
        </p:txBody>
      </p:sp>
      <p:sp>
        <p:nvSpPr>
          <p:cNvPr id="14342" name="Rectangle 6"/>
          <p:cNvSpPr>
            <a:spLocks noGrp="1" noChangeArrowheads="1"/>
          </p:cNvSpPr>
          <p:nvPr>
            <p:ph type="title"/>
          </p:nvPr>
        </p:nvSpPr>
        <p:spPr>
          <a:xfrm>
            <a:off x="685800" y="692696"/>
            <a:ext cx="7924800" cy="879475"/>
          </a:xfrm>
        </p:spPr>
        <p:txBody>
          <a:bodyPr/>
          <a:lstStyle/>
          <a:p>
            <a:r>
              <a:rPr lang="en-US" dirty="0"/>
              <a:t>Reference list</a:t>
            </a:r>
          </a:p>
        </p:txBody>
      </p:sp>
    </p:spTree>
    <p:extLst>
      <p:ext uri="{BB962C8B-B14F-4D97-AF65-F5344CB8AC3E}">
        <p14:creationId xmlns:p14="http://schemas.microsoft.com/office/powerpoint/2010/main" val="401031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body" idx="1"/>
          </p:nvPr>
        </p:nvSpPr>
        <p:spPr>
          <a:xfrm>
            <a:off x="746200" y="1988840"/>
            <a:ext cx="3238128" cy="4114800"/>
          </a:xfrm>
        </p:spPr>
        <p:txBody>
          <a:bodyPr/>
          <a:lstStyle/>
          <a:p>
            <a:pPr marL="0" indent="0">
              <a:buNone/>
            </a:pPr>
            <a:r>
              <a:rPr lang="en-US" dirty="0"/>
              <a:t>Prior research (IT industry):</a:t>
            </a:r>
          </a:p>
          <a:p>
            <a:r>
              <a:rPr lang="en-US" sz="1800" b="1" u="sng" dirty="0"/>
              <a:t>Inclination</a:t>
            </a:r>
            <a:r>
              <a:rPr lang="en-US" sz="1800" dirty="0"/>
              <a:t> for firms to outsource </a:t>
            </a:r>
            <a:r>
              <a:rPr lang="en-US" sz="1100" dirty="0"/>
              <a:t>(Ang &amp; Straub, 1998, Aubert et al, 1996, Grover et al, 1996)</a:t>
            </a:r>
          </a:p>
          <a:p>
            <a:r>
              <a:rPr lang="en-US" sz="1800" b="1" u="sng" dirty="0"/>
              <a:t>Types</a:t>
            </a:r>
            <a:r>
              <a:rPr lang="en-US" sz="1800" dirty="0"/>
              <a:t> of outsourced functions </a:t>
            </a:r>
            <a:r>
              <a:rPr lang="en-US" sz="1100" dirty="0"/>
              <a:t>(</a:t>
            </a:r>
            <a:r>
              <a:rPr lang="en-US" sz="1100" dirty="0" err="1"/>
              <a:t>Lacity</a:t>
            </a:r>
            <a:r>
              <a:rPr lang="en-US" sz="1100" dirty="0"/>
              <a:t> et al, 1996, Quinn &amp; </a:t>
            </a:r>
            <a:r>
              <a:rPr lang="en-US" sz="1100" dirty="0" err="1"/>
              <a:t>Hilmer</a:t>
            </a:r>
            <a:r>
              <a:rPr lang="en-US" sz="1100" dirty="0"/>
              <a:t>, 1994)</a:t>
            </a:r>
          </a:p>
          <a:p>
            <a:r>
              <a:rPr lang="en-US" sz="1800" b="1" u="sng" dirty="0"/>
              <a:t>Variables influencing</a:t>
            </a:r>
            <a:r>
              <a:rPr lang="en-US" sz="1800" dirty="0"/>
              <a:t> ITO </a:t>
            </a:r>
            <a:r>
              <a:rPr lang="en-US" sz="1800" b="1" u="sng" dirty="0"/>
              <a:t>performance</a:t>
            </a:r>
            <a:r>
              <a:rPr lang="en-US" sz="1800" dirty="0"/>
              <a:t> </a:t>
            </a:r>
            <a:r>
              <a:rPr lang="en-US" sz="1100" dirty="0"/>
              <a:t>(Grover et al, 1996, </a:t>
            </a:r>
            <a:r>
              <a:rPr lang="en-US" sz="1100" dirty="0" err="1"/>
              <a:t>Lacity</a:t>
            </a:r>
            <a:r>
              <a:rPr lang="en-US" sz="1100" dirty="0"/>
              <a:t> &amp; Willcocks, 1998, Lee et al, 2004)</a:t>
            </a:r>
            <a:r>
              <a:rPr lang="en-US" sz="1600" dirty="0"/>
              <a:t> </a:t>
            </a:r>
          </a:p>
          <a:p>
            <a:endParaRPr lang="en-US" sz="1600" dirty="0"/>
          </a:p>
        </p:txBody>
      </p:sp>
      <p:sp>
        <p:nvSpPr>
          <p:cNvPr id="4101" name="Rectangle 5"/>
          <p:cNvSpPr>
            <a:spLocks noGrp="1" noChangeArrowheads="1"/>
          </p:cNvSpPr>
          <p:nvPr>
            <p:ph type="title"/>
          </p:nvPr>
        </p:nvSpPr>
        <p:spPr>
          <a:xfrm>
            <a:off x="755576" y="908720"/>
            <a:ext cx="7924800" cy="879475"/>
          </a:xfrm>
        </p:spPr>
        <p:txBody>
          <a:bodyPr/>
          <a:lstStyle/>
          <a:p>
            <a:r>
              <a:rPr lang="en-US" dirty="0"/>
              <a:t>Prior research and academic contribution</a:t>
            </a:r>
          </a:p>
        </p:txBody>
      </p:sp>
      <p:sp>
        <p:nvSpPr>
          <p:cNvPr id="4" name="Rectangle 4"/>
          <p:cNvSpPr txBox="1">
            <a:spLocks noChangeArrowheads="1"/>
          </p:cNvSpPr>
          <p:nvPr/>
        </p:nvSpPr>
        <p:spPr bwMode="auto">
          <a:xfrm>
            <a:off x="4427984" y="1916832"/>
            <a:ext cx="32381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FontTx/>
              <a:buNone/>
            </a:pPr>
            <a:r>
              <a:rPr lang="en-US" dirty="0"/>
              <a:t>Chen, Y., Bhardwaj, (2009)</a:t>
            </a:r>
          </a:p>
          <a:p>
            <a:r>
              <a:rPr lang="en-US" sz="1800" kern="0" dirty="0"/>
              <a:t>What </a:t>
            </a:r>
            <a:r>
              <a:rPr lang="en-US" sz="1800" b="1" u="sng" kern="0" dirty="0"/>
              <a:t>provisions</a:t>
            </a:r>
            <a:r>
              <a:rPr lang="en-US" sz="1800" b="1" kern="0" dirty="0"/>
              <a:t> </a:t>
            </a:r>
            <a:r>
              <a:rPr lang="en-US" sz="1800" kern="0" dirty="0"/>
              <a:t>are used.</a:t>
            </a:r>
            <a:endParaRPr lang="en-US" sz="1800" u="sng" kern="0" dirty="0"/>
          </a:p>
          <a:p>
            <a:r>
              <a:rPr lang="en-US" sz="1800" kern="0" dirty="0"/>
              <a:t>The </a:t>
            </a:r>
            <a:r>
              <a:rPr lang="en-US" sz="1800" b="1" u="sng" kern="0" dirty="0"/>
              <a:t>factors</a:t>
            </a:r>
            <a:r>
              <a:rPr lang="en-US" sz="1800" kern="0" dirty="0"/>
              <a:t> that affect </a:t>
            </a:r>
            <a:r>
              <a:rPr lang="en-US" sz="1800" b="1" u="sng" kern="0" dirty="0"/>
              <a:t>contract structure</a:t>
            </a:r>
            <a:r>
              <a:rPr lang="en-US" sz="1800" kern="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48880"/>
            <a:ext cx="7924800" cy="720080"/>
          </a:xfrm>
        </p:spPr>
        <p:txBody>
          <a:bodyPr/>
          <a:lstStyle/>
          <a:p>
            <a:pPr algn="ctr"/>
            <a:br>
              <a:rPr lang="en-NZ" i="1" dirty="0"/>
            </a:br>
            <a:r>
              <a:rPr lang="en-NZ" i="1" dirty="0"/>
              <a:t>Questions?</a:t>
            </a:r>
          </a:p>
        </p:txBody>
      </p:sp>
    </p:spTree>
    <p:extLst>
      <p:ext uri="{BB962C8B-B14F-4D97-AF65-F5344CB8AC3E}">
        <p14:creationId xmlns:p14="http://schemas.microsoft.com/office/powerpoint/2010/main" val="122727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body" idx="1"/>
          </p:nvPr>
        </p:nvSpPr>
        <p:spPr/>
        <p:txBody>
          <a:bodyPr/>
          <a:lstStyle/>
          <a:p>
            <a:pPr marL="457200" indent="-457200">
              <a:buAutoNum type="arabicPeriod"/>
            </a:pPr>
            <a:r>
              <a:rPr lang="en-US" dirty="0"/>
              <a:t>To find out the dimensions or provisions typically found in ITO</a:t>
            </a:r>
          </a:p>
          <a:p>
            <a:pPr marL="457200" indent="-457200">
              <a:buAutoNum type="arabicPeriod"/>
            </a:pPr>
            <a:r>
              <a:rPr lang="en-US" dirty="0"/>
              <a:t>To find out which provisions are found typically with two different pricing structures. </a:t>
            </a:r>
          </a:p>
          <a:p>
            <a:pPr marL="457200" indent="-457200">
              <a:buAutoNum type="arabicPeriod"/>
            </a:pPr>
            <a:r>
              <a:rPr lang="en-US" dirty="0"/>
              <a:t>To find out how asset specificity, process interdependence and prior interaction influences the contract design choice and extensiveness.</a:t>
            </a:r>
          </a:p>
          <a:p>
            <a:pPr marL="457200" indent="-457200">
              <a:buAutoNum type="arabicPeriod"/>
            </a:pPr>
            <a:endParaRPr lang="en-US" dirty="0"/>
          </a:p>
          <a:p>
            <a:pPr marL="0" indent="0">
              <a:buNone/>
            </a:pPr>
            <a:endParaRPr lang="en-US" dirty="0"/>
          </a:p>
        </p:txBody>
      </p:sp>
      <p:sp>
        <p:nvSpPr>
          <p:cNvPr id="16389" name="Rectangle 5"/>
          <p:cNvSpPr>
            <a:spLocks noGrp="1" noChangeArrowheads="1"/>
          </p:cNvSpPr>
          <p:nvPr>
            <p:ph type="title"/>
          </p:nvPr>
        </p:nvSpPr>
        <p:spPr/>
        <p:txBody>
          <a:bodyPr/>
          <a:lstStyle/>
          <a:p>
            <a:r>
              <a:rPr lang="en-US" dirty="0"/>
              <a:t>Structure of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fade">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fade">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fade">
                                      <p:cBhvr>
                                        <p:cTn id="17"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547589" y="1052736"/>
            <a:ext cx="7924800" cy="879475"/>
          </a:xfrm>
        </p:spPr>
        <p:txBody>
          <a:bodyPr/>
          <a:lstStyle/>
          <a:p>
            <a:pPr algn="ctr"/>
            <a:r>
              <a:rPr lang="en-US" dirty="0"/>
              <a:t>Method:</a:t>
            </a:r>
          </a:p>
        </p:txBody>
      </p:sp>
      <p:sp>
        <p:nvSpPr>
          <p:cNvPr id="4" name="Rectangle 4"/>
          <p:cNvSpPr txBox="1">
            <a:spLocks noChangeArrowheads="1"/>
          </p:cNvSpPr>
          <p:nvPr/>
        </p:nvSpPr>
        <p:spPr bwMode="auto">
          <a:xfrm>
            <a:off x="611560" y="2276872"/>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a:buFontTx/>
              <a:buChar char="-"/>
            </a:pPr>
            <a:r>
              <a:rPr lang="en-US" kern="0" dirty="0"/>
              <a:t>112 ITO contracts from the USA</a:t>
            </a:r>
          </a:p>
          <a:p>
            <a:pPr>
              <a:buFontTx/>
              <a:buChar char="-"/>
            </a:pPr>
            <a:r>
              <a:rPr lang="en-US" kern="0" dirty="0"/>
              <a:t>Clients were from nine different industries (food, finance + banking), printing, chemicals, industrial machinery + equipment, petroleum + coal, electronic equipment, computer, and instruments + related products.</a:t>
            </a:r>
          </a:p>
          <a:p>
            <a:pPr>
              <a:buFontTx/>
              <a:buChar char="-"/>
            </a:pPr>
            <a:r>
              <a:rPr lang="en-US" kern="0" dirty="0"/>
              <a:t>Coding used to determine outcomes – accuracy is validated/found reliable by various statistical means (e.g. Cohen’s coefficient)</a:t>
            </a:r>
          </a:p>
          <a:p>
            <a:pPr marL="457200" indent="-457200">
              <a:buFontTx/>
              <a:buAutoNum type="arabicPeriod"/>
            </a:pPr>
            <a:endParaRPr lang="en-US" kern="0" dirty="0"/>
          </a:p>
          <a:p>
            <a:pPr marL="0" indent="0">
              <a:buFontTx/>
              <a:buNone/>
            </a:pPr>
            <a:endParaRPr lang="en-US" kern="0" dirty="0"/>
          </a:p>
        </p:txBody>
      </p:sp>
    </p:spTree>
    <p:extLst>
      <p:ext uri="{BB962C8B-B14F-4D97-AF65-F5344CB8AC3E}">
        <p14:creationId xmlns:p14="http://schemas.microsoft.com/office/powerpoint/2010/main" val="371727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body" idx="1"/>
          </p:nvPr>
        </p:nvSpPr>
        <p:spPr>
          <a:xfrm>
            <a:off x="613938" y="1821366"/>
            <a:ext cx="2880320" cy="2448272"/>
          </a:xfrm>
        </p:spPr>
        <p:txBody>
          <a:bodyPr/>
          <a:lstStyle/>
          <a:p>
            <a:pPr marL="0" indent="0">
              <a:buNone/>
            </a:pPr>
            <a:r>
              <a:rPr lang="en-US" sz="1800" b="1" i="1" dirty="0"/>
              <a:t>Monitoring:</a:t>
            </a:r>
          </a:p>
          <a:p>
            <a:pPr>
              <a:buFontTx/>
              <a:buChar char="-"/>
            </a:pPr>
            <a:r>
              <a:rPr lang="en-US" sz="1200" dirty="0"/>
              <a:t>Periodic review</a:t>
            </a:r>
          </a:p>
          <a:p>
            <a:pPr>
              <a:buFontTx/>
              <a:buChar char="-"/>
            </a:pPr>
            <a:r>
              <a:rPr lang="en-US" sz="1200" dirty="0"/>
              <a:t>Audit</a:t>
            </a:r>
          </a:p>
          <a:p>
            <a:pPr>
              <a:buFontTx/>
              <a:buChar char="-"/>
            </a:pPr>
            <a:r>
              <a:rPr lang="en-US" sz="1200" dirty="0"/>
              <a:t>Benchmark</a:t>
            </a:r>
          </a:p>
          <a:p>
            <a:pPr>
              <a:buFontTx/>
              <a:buChar char="-"/>
            </a:pPr>
            <a:r>
              <a:rPr lang="en-US" sz="1200" dirty="0"/>
              <a:t>Technology refresh</a:t>
            </a:r>
          </a:p>
          <a:p>
            <a:pPr>
              <a:buFontTx/>
              <a:buChar char="-"/>
            </a:pPr>
            <a:r>
              <a:rPr lang="en-US" sz="1200" dirty="0"/>
              <a:t>Transition</a:t>
            </a:r>
          </a:p>
          <a:p>
            <a:pPr>
              <a:buFontTx/>
              <a:buChar char="-"/>
            </a:pPr>
            <a:r>
              <a:rPr lang="en-US" sz="1200" dirty="0"/>
              <a:t>Staffing</a:t>
            </a:r>
          </a:p>
          <a:p>
            <a:pPr>
              <a:buFontTx/>
              <a:buChar char="-"/>
            </a:pPr>
            <a:r>
              <a:rPr lang="en-US" sz="1200" dirty="0"/>
              <a:t>Disaster Recovery</a:t>
            </a:r>
          </a:p>
        </p:txBody>
      </p:sp>
      <p:sp>
        <p:nvSpPr>
          <p:cNvPr id="10245" name="Rectangle 5"/>
          <p:cNvSpPr>
            <a:spLocks noGrp="1" noChangeArrowheads="1"/>
          </p:cNvSpPr>
          <p:nvPr>
            <p:ph type="title"/>
          </p:nvPr>
        </p:nvSpPr>
        <p:spPr>
          <a:xfrm>
            <a:off x="493386" y="1061537"/>
            <a:ext cx="7924800" cy="720080"/>
          </a:xfrm>
        </p:spPr>
        <p:txBody>
          <a:bodyPr/>
          <a:lstStyle/>
          <a:p>
            <a:r>
              <a:rPr lang="en-US" dirty="0"/>
              <a:t>Four contract structure dimensions</a:t>
            </a:r>
            <a:br>
              <a:rPr lang="en-US" dirty="0"/>
            </a:br>
            <a:r>
              <a:rPr lang="en-US" dirty="0"/>
              <a:t>and their provisions</a:t>
            </a:r>
          </a:p>
        </p:txBody>
      </p:sp>
      <p:sp>
        <p:nvSpPr>
          <p:cNvPr id="4" name="Rectangle 4"/>
          <p:cNvSpPr txBox="1">
            <a:spLocks noChangeArrowheads="1"/>
          </p:cNvSpPr>
          <p:nvPr/>
        </p:nvSpPr>
        <p:spPr bwMode="auto">
          <a:xfrm>
            <a:off x="5141514" y="4127787"/>
            <a:ext cx="28803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800" b="1" i="1" kern="0" dirty="0"/>
              <a:t>Contingency Planning:</a:t>
            </a:r>
          </a:p>
          <a:p>
            <a:pPr>
              <a:buFontTx/>
              <a:buChar char="-"/>
            </a:pPr>
            <a:r>
              <a:rPr lang="en-US" sz="1200" kern="0" dirty="0"/>
              <a:t>Termination for convenience (</a:t>
            </a:r>
            <a:r>
              <a:rPr lang="en-US" sz="1200" kern="0" dirty="0" err="1"/>
              <a:t>Suang</a:t>
            </a:r>
            <a:r>
              <a:rPr lang="en-US" sz="1200" kern="0" dirty="0"/>
              <a:t>, </a:t>
            </a:r>
            <a:r>
              <a:rPr lang="en-US" sz="1200" kern="0" dirty="0" err="1"/>
              <a:t>Wenyu</a:t>
            </a:r>
            <a:r>
              <a:rPr lang="en-US" sz="1200" kern="0" dirty="0"/>
              <a:t> &amp; </a:t>
            </a:r>
            <a:r>
              <a:rPr lang="en-US" sz="1200" kern="0" dirty="0" err="1"/>
              <a:t>Yuanye</a:t>
            </a:r>
            <a:r>
              <a:rPr lang="en-US" sz="1200" kern="0" dirty="0"/>
              <a:t>, 2009) – Project revenue (no), contract inequality (glue vendors to deal) etc.</a:t>
            </a:r>
          </a:p>
          <a:p>
            <a:pPr>
              <a:buFontTx/>
              <a:buChar char="-"/>
            </a:pPr>
            <a:r>
              <a:rPr lang="en-US" sz="1200" kern="0" dirty="0"/>
              <a:t> Right to modify contract</a:t>
            </a:r>
          </a:p>
          <a:p>
            <a:pPr>
              <a:buFontTx/>
              <a:buChar char="-"/>
            </a:pPr>
            <a:r>
              <a:rPr lang="en-US" sz="1200" kern="0" dirty="0"/>
              <a:t>Contingency for specific event</a:t>
            </a:r>
          </a:p>
        </p:txBody>
      </p:sp>
      <p:sp>
        <p:nvSpPr>
          <p:cNvPr id="5" name="Rectangle 4"/>
          <p:cNvSpPr txBox="1">
            <a:spLocks noChangeArrowheads="1"/>
          </p:cNvSpPr>
          <p:nvPr/>
        </p:nvSpPr>
        <p:spPr bwMode="auto">
          <a:xfrm>
            <a:off x="561190" y="4555735"/>
            <a:ext cx="28803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b="1" i="1" kern="0" dirty="0"/>
              <a:t>Dispute Resolution:</a:t>
            </a:r>
            <a:endParaRPr lang="en-US" sz="1200" b="1" i="1" kern="0" dirty="0"/>
          </a:p>
          <a:p>
            <a:pPr>
              <a:buFontTx/>
              <a:buChar char="-"/>
            </a:pPr>
            <a:r>
              <a:rPr lang="en-US" sz="1200" kern="0" dirty="0"/>
              <a:t>Escalated mechanism</a:t>
            </a:r>
          </a:p>
          <a:p>
            <a:pPr>
              <a:buFontTx/>
              <a:buChar char="-"/>
            </a:pPr>
            <a:r>
              <a:rPr lang="en-US" sz="1200" kern="0" dirty="0"/>
              <a:t>Arbitration</a:t>
            </a:r>
          </a:p>
          <a:p>
            <a:pPr>
              <a:buFontTx/>
              <a:buChar char="-"/>
            </a:pPr>
            <a:r>
              <a:rPr lang="en-US" sz="1200" kern="0" dirty="0"/>
              <a:t>Litigation</a:t>
            </a:r>
            <a:endParaRPr lang="en-US" kern="0" dirty="0"/>
          </a:p>
        </p:txBody>
      </p:sp>
      <p:sp>
        <p:nvSpPr>
          <p:cNvPr id="6" name="Rectangle 4"/>
          <p:cNvSpPr txBox="1">
            <a:spLocks noChangeArrowheads="1"/>
          </p:cNvSpPr>
          <p:nvPr/>
        </p:nvSpPr>
        <p:spPr bwMode="auto">
          <a:xfrm>
            <a:off x="5184068" y="1845377"/>
            <a:ext cx="28803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None/>
            </a:pPr>
            <a:r>
              <a:rPr lang="en-US" sz="1800" b="1" i="1" kern="0" dirty="0"/>
              <a:t>Property Rights Protection:</a:t>
            </a:r>
          </a:p>
          <a:p>
            <a:pPr>
              <a:buFontTx/>
              <a:buChar char="-"/>
            </a:pPr>
            <a:r>
              <a:rPr lang="en-US" sz="1200" kern="0" dirty="0"/>
              <a:t>Right to use</a:t>
            </a:r>
          </a:p>
          <a:p>
            <a:pPr>
              <a:buFontTx/>
              <a:buChar char="-"/>
            </a:pPr>
            <a:r>
              <a:rPr lang="en-US" sz="1200" kern="0" dirty="0"/>
              <a:t>Ownership of new development</a:t>
            </a:r>
          </a:p>
          <a:p>
            <a:pPr>
              <a:buFontTx/>
              <a:buChar char="-"/>
            </a:pPr>
            <a:r>
              <a:rPr lang="en-US" sz="1200" kern="0" dirty="0"/>
              <a:t>Confidentiality</a:t>
            </a:r>
          </a:p>
          <a:p>
            <a:pPr marL="0" indent="0">
              <a:buNone/>
            </a:pPr>
            <a:endParaRPr lang="en-US" kern="0" dirty="0"/>
          </a:p>
        </p:txBody>
      </p:sp>
      <p:sp>
        <p:nvSpPr>
          <p:cNvPr id="3" name="Rectangle 2"/>
          <p:cNvSpPr/>
          <p:nvPr/>
        </p:nvSpPr>
        <p:spPr bwMode="auto">
          <a:xfrm>
            <a:off x="521401" y="1784261"/>
            <a:ext cx="2854478" cy="254373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5072573" y="1821366"/>
            <a:ext cx="2854478" cy="160763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5023135" y="4031092"/>
            <a:ext cx="2955811" cy="1980567"/>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521401" y="4405229"/>
            <a:ext cx="2854478" cy="160729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7" name="TextBox 6"/>
          <p:cNvSpPr txBox="1"/>
          <p:nvPr/>
        </p:nvSpPr>
        <p:spPr>
          <a:xfrm>
            <a:off x="419868" y="6148111"/>
            <a:ext cx="5865708" cy="523220"/>
          </a:xfrm>
          <a:prstGeom prst="rect">
            <a:avLst/>
          </a:prstGeom>
          <a:noFill/>
        </p:spPr>
        <p:txBody>
          <a:bodyPr wrap="none" rtlCol="0">
            <a:spAutoFit/>
          </a:bodyPr>
          <a:lstStyle/>
          <a:p>
            <a:r>
              <a:rPr lang="en-NZ" sz="1400" i="1" dirty="0">
                <a:solidFill>
                  <a:schemeClr val="tx1">
                    <a:lumMod val="75000"/>
                    <a:lumOff val="25000"/>
                  </a:schemeClr>
                </a:solidFill>
              </a:rPr>
              <a:t>Dimensions/provisions list developed from previous theorist frameworks</a:t>
            </a:r>
          </a:p>
          <a:p>
            <a:r>
              <a:rPr lang="en-NZ" sz="1400" i="1" dirty="0">
                <a:solidFill>
                  <a:schemeClr val="tx1">
                    <a:lumMod val="75000"/>
                    <a:lumOff val="25000"/>
                  </a:schemeClr>
                </a:solidFill>
              </a:rPr>
              <a:t>(Whang, 1992, Ryall &amp; Sampson, 2006, Anderson &amp; Dekker, 2005)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4">
                                            <p:txEl>
                                              <p:pRg st="0" end="0"/>
                                            </p:txEl>
                                          </p:spTgt>
                                        </p:tgtEl>
                                        <p:attrNameLst>
                                          <p:attrName>style.visibility</p:attrName>
                                        </p:attrNameLst>
                                      </p:cBhvr>
                                      <p:to>
                                        <p:strVal val="visible"/>
                                      </p:to>
                                    </p:set>
                                    <p:animEffect transition="in" filter="fade">
                                      <p:cBhvr>
                                        <p:cTn id="10" dur="500"/>
                                        <p:tgtEl>
                                          <p:spTgt spid="1024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Effect transition="in" filter="fade">
                                      <p:cBhvr>
                                        <p:cTn id="13" dur="500"/>
                                        <p:tgtEl>
                                          <p:spTgt spid="1024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4">
                                            <p:txEl>
                                              <p:pRg st="2" end="2"/>
                                            </p:txEl>
                                          </p:spTgt>
                                        </p:tgtEl>
                                        <p:attrNameLst>
                                          <p:attrName>style.visibility</p:attrName>
                                        </p:attrNameLst>
                                      </p:cBhvr>
                                      <p:to>
                                        <p:strVal val="visible"/>
                                      </p:to>
                                    </p:set>
                                    <p:animEffect transition="in" filter="fade">
                                      <p:cBhvr>
                                        <p:cTn id="16" dur="500"/>
                                        <p:tgtEl>
                                          <p:spTgt spid="1024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44">
                                            <p:txEl>
                                              <p:pRg st="3" end="3"/>
                                            </p:txEl>
                                          </p:spTgt>
                                        </p:tgtEl>
                                        <p:attrNameLst>
                                          <p:attrName>style.visibility</p:attrName>
                                        </p:attrNameLst>
                                      </p:cBhvr>
                                      <p:to>
                                        <p:strVal val="visible"/>
                                      </p:to>
                                    </p:set>
                                    <p:animEffect transition="in" filter="fade">
                                      <p:cBhvr>
                                        <p:cTn id="19" dur="500"/>
                                        <p:tgtEl>
                                          <p:spTgt spid="1024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4">
                                            <p:txEl>
                                              <p:pRg st="4" end="4"/>
                                            </p:txEl>
                                          </p:spTgt>
                                        </p:tgtEl>
                                        <p:attrNameLst>
                                          <p:attrName>style.visibility</p:attrName>
                                        </p:attrNameLst>
                                      </p:cBhvr>
                                      <p:to>
                                        <p:strVal val="visible"/>
                                      </p:to>
                                    </p:set>
                                    <p:animEffect transition="in" filter="fade">
                                      <p:cBhvr>
                                        <p:cTn id="22" dur="500"/>
                                        <p:tgtEl>
                                          <p:spTgt spid="1024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Effect transition="in" filter="fade">
                                      <p:cBhvr>
                                        <p:cTn id="25" dur="500"/>
                                        <p:tgtEl>
                                          <p:spTgt spid="1024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44">
                                            <p:txEl>
                                              <p:pRg st="6" end="6"/>
                                            </p:txEl>
                                          </p:spTgt>
                                        </p:tgtEl>
                                        <p:attrNameLst>
                                          <p:attrName>style.visibility</p:attrName>
                                        </p:attrNameLst>
                                      </p:cBhvr>
                                      <p:to>
                                        <p:strVal val="visible"/>
                                      </p:to>
                                    </p:set>
                                    <p:animEffect transition="in" filter="fade">
                                      <p:cBhvr>
                                        <p:cTn id="28" dur="500"/>
                                        <p:tgtEl>
                                          <p:spTgt spid="1024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44">
                                            <p:txEl>
                                              <p:pRg st="7" end="7"/>
                                            </p:txEl>
                                          </p:spTgt>
                                        </p:tgtEl>
                                        <p:attrNameLst>
                                          <p:attrName>style.visibility</p:attrName>
                                        </p:attrNameLst>
                                      </p:cBhvr>
                                      <p:to>
                                        <p:strVal val="visible"/>
                                      </p:to>
                                    </p:set>
                                    <p:animEffect transition="in" filter="fade">
                                      <p:cBhvr>
                                        <p:cTn id="31" dur="500"/>
                                        <p:tgtEl>
                                          <p:spTgt spid="1024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p"/>
      <p:bldP spid="4" grpId="0"/>
      <p:bldP spid="5" grpId="0"/>
      <p:bldP spid="6" grpId="0"/>
      <p:bldP spid="3"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539352" y="1340768"/>
            <a:ext cx="7924800" cy="879475"/>
          </a:xfrm>
        </p:spPr>
        <p:txBody>
          <a:bodyPr/>
          <a:lstStyle/>
          <a:p>
            <a:pPr algn="ctr"/>
            <a:r>
              <a:rPr lang="en-US" dirty="0"/>
              <a:t>Two pricing structures, fixed price (FP) and time-and-materials (TM)</a:t>
            </a:r>
          </a:p>
        </p:txBody>
      </p:sp>
      <p:sp>
        <p:nvSpPr>
          <p:cNvPr id="4" name="Rectangle 4"/>
          <p:cNvSpPr txBox="1">
            <a:spLocks noChangeArrowheads="1"/>
          </p:cNvSpPr>
          <p:nvPr/>
        </p:nvSpPr>
        <p:spPr bwMode="auto">
          <a:xfrm>
            <a:off x="556120" y="2492896"/>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a:buFontTx/>
              <a:buChar char="-"/>
            </a:pPr>
            <a:r>
              <a:rPr lang="en-US" kern="0" dirty="0"/>
              <a:t>Fixed price: the price of the product or service is fixed. A prior contract or precedential structure for this may already exist, so fewer provisions may be needed in the client-vendor contract. Risk is at the vendor side due to often pre-ordained contract.</a:t>
            </a:r>
          </a:p>
          <a:p>
            <a:pPr>
              <a:buFontTx/>
              <a:buChar char="-"/>
            </a:pPr>
            <a:r>
              <a:rPr lang="en-US" kern="0" dirty="0"/>
              <a:t>Time-and-materials: The pricing is based on the amount of time and materials that needs to be used to deliver the product or service. This contract is more malleable and subject to change with time. – Not as easy to estimate time of product completion.</a:t>
            </a:r>
          </a:p>
          <a:p>
            <a:pPr marL="457200" indent="-457200">
              <a:buFontTx/>
              <a:buAutoNum type="arabicPeriod"/>
            </a:pPr>
            <a:endParaRPr lang="en-US" kern="0" dirty="0"/>
          </a:p>
          <a:p>
            <a:pPr marL="457200" indent="-457200">
              <a:buFontTx/>
              <a:buAutoNum type="arabicPeriod"/>
            </a:pPr>
            <a:endParaRPr lang="en-US" kern="0" dirty="0"/>
          </a:p>
          <a:p>
            <a:pPr marL="0" indent="0">
              <a:buFontTx/>
              <a:buNone/>
            </a:pP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187624" y="1412776"/>
            <a:ext cx="6705600" cy="4048125"/>
          </a:xfrm>
          <a:prstGeom prst="rect">
            <a:avLst/>
          </a:prstGeom>
        </p:spPr>
      </p:pic>
      <p:sp>
        <p:nvSpPr>
          <p:cNvPr id="13" name="Oval 12"/>
          <p:cNvSpPr/>
          <p:nvPr/>
        </p:nvSpPr>
        <p:spPr bwMode="auto">
          <a:xfrm>
            <a:off x="2843808" y="2492896"/>
            <a:ext cx="432048" cy="36004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4" name="Oval 13"/>
          <p:cNvSpPr/>
          <p:nvPr/>
        </p:nvSpPr>
        <p:spPr bwMode="auto">
          <a:xfrm>
            <a:off x="2851448" y="3717032"/>
            <a:ext cx="352400" cy="144016"/>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6" name="Oval 15"/>
          <p:cNvSpPr/>
          <p:nvPr/>
        </p:nvSpPr>
        <p:spPr bwMode="auto">
          <a:xfrm>
            <a:off x="2851448" y="3933056"/>
            <a:ext cx="360040" cy="208186"/>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9" name="Rectangle 5"/>
          <p:cNvSpPr>
            <a:spLocks noGrp="1" noChangeArrowheads="1"/>
          </p:cNvSpPr>
          <p:nvPr>
            <p:ph type="title"/>
          </p:nvPr>
        </p:nvSpPr>
        <p:spPr>
          <a:xfrm>
            <a:off x="899592" y="533301"/>
            <a:ext cx="7924800" cy="879475"/>
          </a:xfrm>
        </p:spPr>
        <p:txBody>
          <a:bodyPr/>
          <a:lstStyle/>
          <a:p>
            <a:r>
              <a:rPr lang="en-US" sz="2400" dirty="0"/>
              <a:t>Prevalence of dimensions/provisions in different pricing structures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7824" y="3212976"/>
            <a:ext cx="5925515" cy="3350327"/>
          </a:xfrm>
          <a:prstGeom prst="rect">
            <a:avLst/>
          </a:prstGeom>
        </p:spPr>
      </p:pic>
      <p:pic>
        <p:nvPicPr>
          <p:cNvPr id="3" name="Picture 2"/>
          <p:cNvPicPr>
            <a:picLocks noChangeAspect="1"/>
          </p:cNvPicPr>
          <p:nvPr/>
        </p:nvPicPr>
        <p:blipFill>
          <a:blip r:embed="rId3"/>
          <a:stretch>
            <a:fillRect/>
          </a:stretch>
        </p:blipFill>
        <p:spPr>
          <a:xfrm>
            <a:off x="143610" y="332656"/>
            <a:ext cx="5688427" cy="2808312"/>
          </a:xfrm>
          <a:prstGeom prst="rect">
            <a:avLst/>
          </a:prstGeom>
        </p:spPr>
      </p:pic>
      <p:sp>
        <p:nvSpPr>
          <p:cNvPr id="4" name="Rectangle 3"/>
          <p:cNvSpPr/>
          <p:nvPr/>
        </p:nvSpPr>
        <p:spPr bwMode="auto">
          <a:xfrm>
            <a:off x="4427984" y="4005064"/>
            <a:ext cx="360040" cy="21602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5" name="Rectangle 4"/>
          <p:cNvSpPr/>
          <p:nvPr/>
        </p:nvSpPr>
        <p:spPr bwMode="auto">
          <a:xfrm>
            <a:off x="4427984" y="4437112"/>
            <a:ext cx="360040" cy="21602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4434458" y="4888139"/>
            <a:ext cx="360040" cy="4680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4449440" y="5428199"/>
            <a:ext cx="360040" cy="31565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1619672" y="548680"/>
            <a:ext cx="288032" cy="28803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618184" y="1426208"/>
            <a:ext cx="288032" cy="49062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a:ln>
                <a:noFill/>
              </a:ln>
              <a:solidFill>
                <a:schemeClr val="tx1"/>
              </a:solidFill>
              <a:effectLst/>
              <a:latin typeface="Arial" charset="0"/>
            </a:endParaRPr>
          </a:p>
        </p:txBody>
      </p:sp>
      <p:sp>
        <p:nvSpPr>
          <p:cNvPr id="11" name="Rectangle 4"/>
          <p:cNvSpPr txBox="1">
            <a:spLocks noChangeArrowheads="1"/>
          </p:cNvSpPr>
          <p:nvPr/>
        </p:nvSpPr>
        <p:spPr bwMode="auto">
          <a:xfrm>
            <a:off x="6033019" y="692696"/>
            <a:ext cx="28803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FontTx/>
              <a:buNone/>
            </a:pPr>
            <a:r>
              <a:rPr lang="en-US" sz="1800" kern="0" dirty="0"/>
              <a:t>FP:</a:t>
            </a:r>
          </a:p>
          <a:p>
            <a:pPr>
              <a:buFontTx/>
              <a:buChar char="-"/>
            </a:pPr>
            <a:r>
              <a:rPr lang="en-US" sz="1200" kern="0" dirty="0"/>
              <a:t>Monitoring: periodic review, audit</a:t>
            </a:r>
          </a:p>
          <a:p>
            <a:pPr>
              <a:buFontTx/>
              <a:buChar char="-"/>
            </a:pPr>
            <a:r>
              <a:rPr lang="en-US" sz="1200" kern="0" dirty="0"/>
              <a:t>Property rights protection: Right to use, ownership, confidentiality.</a:t>
            </a:r>
          </a:p>
          <a:p>
            <a:pPr>
              <a:buFontTx/>
              <a:buChar char="-"/>
            </a:pPr>
            <a:endParaRPr lang="en-US" sz="1200" kern="0" dirty="0"/>
          </a:p>
          <a:p>
            <a:pPr marL="0" indent="0">
              <a:buNone/>
            </a:pPr>
            <a:r>
              <a:rPr lang="en-US" sz="1200" kern="0" dirty="0"/>
              <a:t>“</a:t>
            </a:r>
            <a:r>
              <a:rPr lang="en-US" sz="1200" i="1" kern="0" dirty="0"/>
              <a:t>Risk of cost escalation is already mitigated by the pricing structure</a:t>
            </a:r>
            <a:r>
              <a:rPr lang="en-US" sz="1200" kern="0" dirty="0"/>
              <a:t>”</a:t>
            </a:r>
          </a:p>
        </p:txBody>
      </p:sp>
      <p:sp>
        <p:nvSpPr>
          <p:cNvPr id="12" name="Rectangle 4"/>
          <p:cNvSpPr txBox="1">
            <a:spLocks noChangeArrowheads="1"/>
          </p:cNvSpPr>
          <p:nvPr/>
        </p:nvSpPr>
        <p:spPr bwMode="auto">
          <a:xfrm>
            <a:off x="178024" y="3356992"/>
            <a:ext cx="28803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60000"/>
              </a:spcBef>
              <a:spcAft>
                <a:spcPct val="0"/>
              </a:spcAft>
              <a:buClr>
                <a:schemeClr val="accent1">
                  <a:lumMod val="75000"/>
                </a:schemeClr>
              </a:buClr>
              <a:buChar char="•"/>
              <a:defRPr sz="2000">
                <a:solidFill>
                  <a:schemeClr val="accent1">
                    <a:lumMod val="50000"/>
                  </a:schemeClr>
                </a:solidFill>
                <a:latin typeface="+mn-lt"/>
                <a:ea typeface="+mn-ea"/>
                <a:cs typeface="+mn-cs"/>
              </a:defRPr>
            </a:lvl1pPr>
            <a:lvl2pPr marL="889000" indent="-439738" algn="l" rtl="0" eaLnBrk="1" fontAlgn="base" hangingPunct="1">
              <a:spcBef>
                <a:spcPct val="20000"/>
              </a:spcBef>
              <a:spcAft>
                <a:spcPct val="0"/>
              </a:spcAft>
              <a:buClr>
                <a:schemeClr val="accent1">
                  <a:lumMod val="75000"/>
                </a:schemeClr>
              </a:buClr>
              <a:buChar char="•"/>
              <a:defRPr>
                <a:solidFill>
                  <a:schemeClr val="accent1">
                    <a:lumMod val="50000"/>
                  </a:schemeClr>
                </a:solidFill>
                <a:latin typeface="+mn-lt"/>
              </a:defRPr>
            </a:lvl2pPr>
            <a:lvl3pPr marL="1293813" indent="-403225" algn="l" rtl="0" eaLnBrk="1" fontAlgn="base" hangingPunct="1">
              <a:spcBef>
                <a:spcPct val="20000"/>
              </a:spcBef>
              <a:spcAft>
                <a:spcPct val="0"/>
              </a:spcAft>
              <a:buClr>
                <a:schemeClr val="accent1">
                  <a:lumMod val="75000"/>
                </a:schemeClr>
              </a:buClr>
              <a:buChar char="•"/>
              <a:defRPr sz="1600">
                <a:solidFill>
                  <a:schemeClr val="accent1">
                    <a:lumMod val="50000"/>
                  </a:schemeClr>
                </a:solidFill>
                <a:latin typeface="+mn-lt"/>
              </a:defRPr>
            </a:lvl3pPr>
            <a:lvl4pPr marL="1681163" indent="-385763"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4pPr>
            <a:lvl5pPr marL="2070100" indent="-387350" algn="l" rtl="0" eaLnBrk="1" fontAlgn="base" hangingPunct="1">
              <a:spcBef>
                <a:spcPct val="20000"/>
              </a:spcBef>
              <a:spcAft>
                <a:spcPct val="0"/>
              </a:spcAft>
              <a:buClr>
                <a:schemeClr val="accent1">
                  <a:lumMod val="75000"/>
                </a:schemeClr>
              </a:buClr>
              <a:buChar char="•"/>
              <a:defRPr sz="1400">
                <a:solidFill>
                  <a:schemeClr val="accent1">
                    <a:lumMod val="50000"/>
                  </a:schemeClr>
                </a:solidFill>
                <a:latin typeface="+mn-lt"/>
              </a:defRPr>
            </a:lvl5pPr>
            <a:lvl6pPr marL="2527300" indent="-387350" algn="l" rtl="0" eaLnBrk="1" fontAlgn="base" hangingPunct="1">
              <a:spcBef>
                <a:spcPct val="20000"/>
              </a:spcBef>
              <a:spcAft>
                <a:spcPct val="0"/>
              </a:spcAft>
              <a:buClr>
                <a:srgbClr val="663300"/>
              </a:buClr>
              <a:buChar char="•"/>
              <a:defRPr sz="1400">
                <a:solidFill>
                  <a:srgbClr val="824100"/>
                </a:solidFill>
                <a:latin typeface="+mn-lt"/>
              </a:defRPr>
            </a:lvl6pPr>
            <a:lvl7pPr marL="2984500" indent="-387350" algn="l" rtl="0" eaLnBrk="1" fontAlgn="base" hangingPunct="1">
              <a:spcBef>
                <a:spcPct val="20000"/>
              </a:spcBef>
              <a:spcAft>
                <a:spcPct val="0"/>
              </a:spcAft>
              <a:buClr>
                <a:srgbClr val="663300"/>
              </a:buClr>
              <a:buChar char="•"/>
              <a:defRPr sz="1400">
                <a:solidFill>
                  <a:srgbClr val="824100"/>
                </a:solidFill>
                <a:latin typeface="+mn-lt"/>
              </a:defRPr>
            </a:lvl7pPr>
            <a:lvl8pPr marL="3441700" indent="-387350" algn="l" rtl="0" eaLnBrk="1" fontAlgn="base" hangingPunct="1">
              <a:spcBef>
                <a:spcPct val="20000"/>
              </a:spcBef>
              <a:spcAft>
                <a:spcPct val="0"/>
              </a:spcAft>
              <a:buClr>
                <a:srgbClr val="663300"/>
              </a:buClr>
              <a:buChar char="•"/>
              <a:defRPr sz="1400">
                <a:solidFill>
                  <a:srgbClr val="824100"/>
                </a:solidFill>
                <a:latin typeface="+mn-lt"/>
              </a:defRPr>
            </a:lvl8pPr>
            <a:lvl9pPr marL="3898900" indent="-387350" algn="l" rtl="0" eaLnBrk="1" fontAlgn="base" hangingPunct="1">
              <a:spcBef>
                <a:spcPct val="20000"/>
              </a:spcBef>
              <a:spcAft>
                <a:spcPct val="0"/>
              </a:spcAft>
              <a:buClr>
                <a:srgbClr val="663300"/>
              </a:buClr>
              <a:buChar char="•"/>
              <a:defRPr sz="1400">
                <a:solidFill>
                  <a:srgbClr val="824100"/>
                </a:solidFill>
                <a:latin typeface="+mn-lt"/>
              </a:defRPr>
            </a:lvl9pPr>
          </a:lstStyle>
          <a:p>
            <a:pPr marL="0" indent="0">
              <a:buFontTx/>
              <a:buNone/>
            </a:pPr>
            <a:r>
              <a:rPr lang="en-US" sz="1800" kern="0" dirty="0"/>
              <a:t>TM:</a:t>
            </a:r>
          </a:p>
          <a:p>
            <a:pPr>
              <a:buFontTx/>
              <a:buChar char="-"/>
            </a:pPr>
            <a:r>
              <a:rPr lang="en-US" sz="1200" kern="0" dirty="0"/>
              <a:t>Monitoring: periodic review, audit, transition, staffing</a:t>
            </a:r>
          </a:p>
          <a:p>
            <a:pPr>
              <a:buFontTx/>
              <a:buChar char="-"/>
            </a:pPr>
            <a:r>
              <a:rPr lang="en-US" sz="1200" kern="0" dirty="0"/>
              <a:t>Property rights protection: Right to use, ownership, confidentiality.</a:t>
            </a:r>
          </a:p>
          <a:p>
            <a:pPr>
              <a:buFontTx/>
              <a:buChar char="-"/>
            </a:pPr>
            <a:r>
              <a:rPr lang="en-US" sz="1200" kern="0" dirty="0"/>
              <a:t>Dispute resolution: Escalated mechanism, arbitration</a:t>
            </a:r>
          </a:p>
        </p:txBody>
      </p:sp>
    </p:spTree>
    <p:extLst>
      <p:ext uri="{BB962C8B-B14F-4D97-AF65-F5344CB8AC3E}">
        <p14:creationId xmlns:p14="http://schemas.microsoft.com/office/powerpoint/2010/main" val="2346040359"/>
      </p:ext>
    </p:extLst>
  </p:cSld>
  <p:clrMapOvr>
    <a:masterClrMapping/>
  </p:clrMapOvr>
</p:sld>
</file>

<file path=ppt/theme/theme1.xml><?xml version="1.0" encoding="utf-8"?>
<a:theme xmlns:a="http://schemas.openxmlformats.org/drawingml/2006/main" name="Parent Bill of Rights presentation">
  <a:themeElements>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32C775-349E-4880-B6A0-938FC6BEA2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Parent Bill of Rights presentation</Template>
  <TotalTime>1291</TotalTime>
  <Words>1841</Words>
  <Application>Microsoft Office PowerPoint</Application>
  <PresentationFormat>On-screen Show (4:3)</PresentationFormat>
  <Paragraphs>210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Garamond</vt:lpstr>
      <vt:lpstr>Times New Roman</vt:lpstr>
      <vt:lpstr>Parent Bill of Rights presentation</vt:lpstr>
      <vt:lpstr>An Empirical Analysis of Contract Structures in IT Outsourcing</vt:lpstr>
      <vt:lpstr>Executive Summary</vt:lpstr>
      <vt:lpstr>Prior research and academic contribution</vt:lpstr>
      <vt:lpstr>Structure of study</vt:lpstr>
      <vt:lpstr>Method:</vt:lpstr>
      <vt:lpstr>Four contract structure dimensions and their provisions</vt:lpstr>
      <vt:lpstr>Two pricing structures, fixed price (FP) and time-and-materials (TM)</vt:lpstr>
      <vt:lpstr>Prevalence of dimensions/provisions in different pricing structures</vt:lpstr>
      <vt:lpstr>PowerPoint Presentation</vt:lpstr>
      <vt:lpstr>What are the determinants of the contract structure?</vt:lpstr>
      <vt:lpstr>Asset Specificity</vt:lpstr>
      <vt:lpstr>Asset specificity hypotheses</vt:lpstr>
      <vt:lpstr>Process interdependence</vt:lpstr>
      <vt:lpstr>Process interdependence hypotheses</vt:lpstr>
      <vt:lpstr>Prior Interactions</vt:lpstr>
      <vt:lpstr>Prior interaction hypotheses</vt:lpstr>
      <vt:lpstr>How the hypotheses faired in the empirical analysis</vt:lpstr>
      <vt:lpstr>Insights/Discussion</vt:lpstr>
      <vt:lpstr>PowerPoint Presentation</vt:lpstr>
      <vt:lpstr>Insights/Discussion</vt:lpstr>
      <vt:lpstr>Contract Extensiveness</vt:lpstr>
      <vt:lpstr>Insights/Discussion</vt:lpstr>
      <vt:lpstr>Insights/Discussion cont…</vt:lpstr>
      <vt:lpstr>Process Interdependence</vt:lpstr>
      <vt:lpstr>Insights/Discussion cont…</vt:lpstr>
      <vt:lpstr>Limitations and future research</vt:lpstr>
      <vt:lpstr>Further considerations </vt:lpstr>
      <vt:lpstr>Conclusion</vt:lpstr>
      <vt:lpstr>Reference list</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Analysis of Contract Structures in IT Outsourcing</dc:title>
  <dc:creator>Tosca</dc:creator>
  <cp:keywords/>
  <cp:lastModifiedBy>Tosca</cp:lastModifiedBy>
  <cp:revision>58</cp:revision>
  <dcterms:created xsi:type="dcterms:W3CDTF">2017-08-27T10:40:41Z</dcterms:created>
  <dcterms:modified xsi:type="dcterms:W3CDTF">2017-08-31T13:08:00Z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TC010171251033</vt:lpwstr>
  </property>
</Properties>
</file>