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4"/>
  </p:notesMasterIdLst>
  <p:sldIdLst>
    <p:sldId id="256" r:id="rId2"/>
    <p:sldId id="301" r:id="rId3"/>
    <p:sldId id="302" r:id="rId4"/>
    <p:sldId id="306" r:id="rId5"/>
    <p:sldId id="330" r:id="rId6"/>
    <p:sldId id="331" r:id="rId7"/>
    <p:sldId id="292" r:id="rId8"/>
    <p:sldId id="307" r:id="rId9"/>
    <p:sldId id="332" r:id="rId10"/>
    <p:sldId id="333" r:id="rId11"/>
    <p:sldId id="303" r:id="rId12"/>
    <p:sldId id="293" r:id="rId13"/>
    <p:sldId id="294" r:id="rId14"/>
    <p:sldId id="295" r:id="rId15"/>
    <p:sldId id="296" r:id="rId16"/>
    <p:sldId id="297" r:id="rId17"/>
    <p:sldId id="298" r:id="rId18"/>
    <p:sldId id="300" r:id="rId19"/>
    <p:sldId id="304" r:id="rId20"/>
    <p:sldId id="305" r:id="rId21"/>
    <p:sldId id="309" r:id="rId22"/>
    <p:sldId id="311" r:id="rId23"/>
    <p:sldId id="310"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42" r:id="rId43"/>
    <p:sldId id="343" r:id="rId44"/>
    <p:sldId id="344" r:id="rId45"/>
    <p:sldId id="334" r:id="rId46"/>
    <p:sldId id="335" r:id="rId47"/>
    <p:sldId id="336" r:id="rId48"/>
    <p:sldId id="337" r:id="rId49"/>
    <p:sldId id="338" r:id="rId50"/>
    <p:sldId id="341" r:id="rId51"/>
    <p:sldId id="339" r:id="rId52"/>
    <p:sldId id="340" r:id="rId53"/>
  </p:sldIdLst>
  <p:sldSz cx="9144000" cy="5143500" type="screen16x9"/>
  <p:notesSz cx="6858000" cy="9144000"/>
  <p:embeddedFontLst>
    <p:embeddedFont>
      <p:font typeface="Fira Sans" panose="020B0503050000020004" pitchFamily="34" charset="0"/>
      <p:regular r:id="rId55"/>
      <p:bold r:id="rId56"/>
      <p:italic r:id="rId57"/>
      <p:boldItalic r:id="rId58"/>
    </p:embeddedFont>
    <p:embeddedFont>
      <p:font typeface="Fira Sans Extra Condensed" panose="020B0503050000020004" pitchFamily="34" charset="0"/>
      <p:regular r:id="rId59"/>
      <p:bold r:id="rId60"/>
      <p:italic r:id="rId61"/>
      <p:boldItalic r:id="rId62"/>
    </p:embeddedFont>
    <p:embeddedFont>
      <p:font typeface="Fira Sans Extra Condensed SemiBold" panose="020B0604020202020204" charset="0"/>
      <p:regular r:id="rId63"/>
      <p:bold r:id="rId64"/>
      <p:italic r:id="rId65"/>
      <p:boldItalic r:id="rId66"/>
    </p:embeddedFont>
    <p:embeddedFont>
      <p:font typeface="Roboto" panose="02000000000000000000" pitchFamily="2"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2173345-8BF6-4D16-8998-A733C05BFEC1}">
          <p14:sldIdLst>
            <p14:sldId id="256"/>
            <p14:sldId id="301"/>
            <p14:sldId id="302"/>
            <p14:sldId id="306"/>
            <p14:sldId id="330"/>
            <p14:sldId id="331"/>
            <p14:sldId id="292"/>
            <p14:sldId id="307"/>
            <p14:sldId id="332"/>
            <p14:sldId id="333"/>
            <p14:sldId id="303"/>
            <p14:sldId id="293"/>
            <p14:sldId id="294"/>
            <p14:sldId id="295"/>
            <p14:sldId id="296"/>
            <p14:sldId id="297"/>
            <p14:sldId id="298"/>
            <p14:sldId id="300"/>
            <p14:sldId id="304"/>
            <p14:sldId id="305"/>
            <p14:sldId id="309"/>
            <p14:sldId id="311"/>
            <p14:sldId id="310"/>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42"/>
            <p14:sldId id="343"/>
            <p14:sldId id="344"/>
            <p14:sldId id="334"/>
            <p14:sldId id="335"/>
            <p14:sldId id="336"/>
            <p14:sldId id="337"/>
            <p14:sldId id="338"/>
            <p14:sldId id="341"/>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795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457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618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784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25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00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042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err="1">
                <a:solidFill>
                  <a:srgbClr val="0033B3"/>
                </a:solidFill>
                <a:effectLst/>
                <a:latin typeface="JetBrains Mono"/>
              </a:rPr>
              <a:t>val</a:t>
            </a:r>
            <a:r>
              <a:rPr lang="en-US" sz="1800" dirty="0">
                <a:solidFill>
                  <a:srgbClr val="0033B3"/>
                </a:solidFill>
                <a:effectLst/>
                <a:latin typeface="JetBrains Mono"/>
              </a:rPr>
              <a:t> </a:t>
            </a:r>
            <a:r>
              <a:rPr lang="en-US" sz="1800" dirty="0" err="1">
                <a:solidFill>
                  <a:srgbClr val="000000"/>
                </a:solidFill>
                <a:effectLst/>
                <a:latin typeface="JetBrains Mono"/>
              </a:rPr>
              <a:t>outputPath</a:t>
            </a:r>
            <a:r>
              <a:rPr lang="en-US" sz="1800" dirty="0">
                <a:solidFill>
                  <a:srgbClr val="000000"/>
                </a:solidFill>
                <a:effectLst/>
                <a:latin typeface="JetBrains Mono"/>
              </a:rPr>
              <a:t> </a:t>
            </a:r>
            <a:r>
              <a:rPr lang="en-US" sz="1800" dirty="0">
                <a:solidFill>
                  <a:srgbClr val="080808"/>
                </a:solidFill>
                <a:effectLst/>
                <a:latin typeface="JetBrains Mono"/>
              </a:rPr>
              <a:t>= </a:t>
            </a:r>
            <a:r>
              <a:rPr lang="en-US" sz="1800" dirty="0">
                <a:solidFill>
                  <a:srgbClr val="067D17"/>
                </a:solidFill>
                <a:effectLst/>
                <a:latin typeface="JetBrains Mono"/>
              </a:rPr>
              <a:t>"D:</a:t>
            </a:r>
            <a:r>
              <a:rPr lang="en-US" sz="1800" dirty="0">
                <a:solidFill>
                  <a:srgbClr val="0037A6"/>
                </a:solidFill>
                <a:effectLst/>
                <a:latin typeface="JetBrains Mono"/>
              </a:rPr>
              <a:t>\\</a:t>
            </a:r>
            <a:r>
              <a:rPr lang="en-US" sz="1800" dirty="0">
                <a:solidFill>
                  <a:srgbClr val="067D17"/>
                </a:solidFill>
                <a:effectLst/>
                <a:latin typeface="JetBrains Mono"/>
              </a:rPr>
              <a:t>SEM - 5</a:t>
            </a:r>
            <a:r>
              <a:rPr lang="en-US" sz="1800" dirty="0">
                <a:solidFill>
                  <a:srgbClr val="0037A6"/>
                </a:solidFill>
                <a:effectLst/>
                <a:latin typeface="JetBrains Mono"/>
              </a:rPr>
              <a:t>\\</a:t>
            </a:r>
            <a:r>
              <a:rPr lang="en-US" sz="1800" dirty="0">
                <a:solidFill>
                  <a:srgbClr val="067D17"/>
                </a:solidFill>
                <a:effectLst/>
                <a:latin typeface="JetBrains Mono"/>
              </a:rPr>
              <a:t>DBMS</a:t>
            </a:r>
            <a:r>
              <a:rPr lang="en-US" sz="1800" dirty="0">
                <a:solidFill>
                  <a:srgbClr val="0037A6"/>
                </a:solidFill>
                <a:effectLst/>
                <a:latin typeface="JetBrains Mono"/>
              </a:rPr>
              <a:t>\\</a:t>
            </a:r>
            <a:r>
              <a:rPr lang="en-US" sz="1800" dirty="0">
                <a:solidFill>
                  <a:srgbClr val="067D17"/>
                </a:solidFill>
                <a:effectLst/>
                <a:latin typeface="JetBrains Mono"/>
              </a:rPr>
              <a:t>PROJECT</a:t>
            </a:r>
            <a:r>
              <a:rPr lang="en-US" sz="1800" dirty="0">
                <a:solidFill>
                  <a:srgbClr val="0037A6"/>
                </a:solidFill>
                <a:effectLst/>
                <a:latin typeface="JetBrains Mono"/>
              </a:rPr>
              <a:t>\\</a:t>
            </a:r>
            <a:r>
              <a:rPr lang="en-US" sz="1800" dirty="0">
                <a:solidFill>
                  <a:srgbClr val="067D17"/>
                </a:solidFill>
                <a:effectLst/>
                <a:latin typeface="JetBrains Mono"/>
              </a:rPr>
              <a:t>BDMS PROJECT</a:t>
            </a:r>
            <a:r>
              <a:rPr lang="en-US" sz="1800" dirty="0">
                <a:solidFill>
                  <a:srgbClr val="0037A6"/>
                </a:solidFill>
                <a:effectLst/>
                <a:latin typeface="JetBrains Mono"/>
              </a:rPr>
              <a:t>\\</a:t>
            </a:r>
            <a:r>
              <a:rPr lang="en-US" sz="1800" dirty="0" err="1">
                <a:solidFill>
                  <a:srgbClr val="067D17"/>
                </a:solidFill>
                <a:effectLst/>
                <a:latin typeface="JetBrains Mono"/>
              </a:rPr>
              <a:t>src</a:t>
            </a:r>
            <a:r>
              <a:rPr lang="en-US" sz="1800" dirty="0">
                <a:solidFill>
                  <a:srgbClr val="0037A6"/>
                </a:solidFill>
                <a:effectLst/>
                <a:latin typeface="JetBrains Mono"/>
              </a:rPr>
              <a:t>\\</a:t>
            </a:r>
            <a:r>
              <a:rPr lang="en-US" sz="1800" dirty="0">
                <a:solidFill>
                  <a:srgbClr val="067D17"/>
                </a:solidFill>
                <a:effectLst/>
                <a:latin typeface="JetBrains Mono"/>
              </a:rPr>
              <a:t>main</a:t>
            </a:r>
            <a:r>
              <a:rPr lang="en-US" sz="1800" dirty="0">
                <a:solidFill>
                  <a:srgbClr val="0037A6"/>
                </a:solidFill>
                <a:effectLst/>
                <a:latin typeface="JetBrains Mono"/>
              </a:rPr>
              <a:t>\\</a:t>
            </a:r>
            <a:r>
              <a:rPr lang="en-US" sz="1800" dirty="0">
                <a:solidFill>
                  <a:srgbClr val="067D17"/>
                </a:solidFill>
                <a:effectLst/>
                <a:latin typeface="JetBrains Mono"/>
              </a:rPr>
              <a:t>scala</a:t>
            </a:r>
            <a:r>
              <a:rPr lang="en-US" sz="1800" dirty="0">
                <a:solidFill>
                  <a:srgbClr val="0037A6"/>
                </a:solidFill>
                <a:effectLst/>
                <a:latin typeface="JetBrains Mono"/>
              </a:rPr>
              <a:t>\\</a:t>
            </a:r>
            <a:r>
              <a:rPr lang="en-US" sz="1800" dirty="0">
                <a:solidFill>
                  <a:srgbClr val="067D17"/>
                </a:solidFill>
                <a:effectLst/>
                <a:latin typeface="JetBrains Mono"/>
              </a:rPr>
              <a:t>top_movies.csv"</a:t>
            </a:r>
            <a:endParaRPr lang="en-US" sz="1800" dirty="0">
              <a:solidFill>
                <a:srgbClr val="080808"/>
              </a:solidFill>
              <a:effectLst/>
              <a:latin typeface="JetBrains Mono"/>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9390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849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93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772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56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747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580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941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172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754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112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666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755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4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169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787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344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736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998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671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84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1716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3137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51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454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5359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920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6306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3182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8443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36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14725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56433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59942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0147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505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9362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9849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97471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14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412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9c73459845_0_3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9c73459845_0_3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379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49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613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759594" y="1355343"/>
            <a:ext cx="4154737"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b="1" dirty="0"/>
              <a:t>Big Data and Database Management</a:t>
            </a:r>
            <a:endParaRPr sz="6000" b="1" dirty="0"/>
          </a:p>
        </p:txBody>
      </p:sp>
      <p:sp>
        <p:nvSpPr>
          <p:cNvPr id="58" name="Google Shape;58;p15"/>
          <p:cNvSpPr txBox="1">
            <a:spLocks noGrp="1"/>
          </p:cNvSpPr>
          <p:nvPr>
            <p:ph type="subTitle" idx="1"/>
          </p:nvPr>
        </p:nvSpPr>
        <p:spPr>
          <a:xfrm>
            <a:off x="1004173" y="3659131"/>
            <a:ext cx="3482571"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solidFill>
                  <a:schemeClr val="accent2"/>
                </a:solidFill>
                <a:effectLst>
                  <a:outerShdw blurRad="38100" dist="38100" dir="2700000" algn="tl">
                    <a:srgbClr val="000000">
                      <a:alpha val="43137"/>
                    </a:srgbClr>
                  </a:outerShdw>
                </a:effectLst>
              </a:rPr>
              <a:t>MOVIE DATASET ANALYSIS</a:t>
            </a:r>
            <a:endParaRPr sz="2000" dirty="0">
              <a:solidFill>
                <a:schemeClr val="accent2"/>
              </a:solidFill>
              <a:effectLst>
                <a:outerShdw blurRad="38100" dist="38100" dir="2700000" algn="tl">
                  <a:srgbClr val="000000">
                    <a:alpha val="43137"/>
                  </a:srgbClr>
                </a:outerShdw>
              </a:effectLst>
            </a:endParaRPr>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1367464" y="745330"/>
            <a:ext cx="6006113"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chemeClr val="accent5">
                    <a:lumMod val="75000"/>
                  </a:schemeClr>
                </a:solidFill>
              </a:rPr>
              <a:t>Integrating SQL Database with Spark</a:t>
            </a:r>
            <a:endParaRPr sz="3200" b="1" dirty="0">
              <a:solidFill>
                <a:schemeClr val="accent5">
                  <a:lumMod val="75000"/>
                </a:schemeClr>
              </a:solidFill>
            </a:endParaRPr>
          </a:p>
        </p:txBody>
      </p:sp>
      <p:pic>
        <p:nvPicPr>
          <p:cNvPr id="3" name="Picture 2">
            <a:extLst>
              <a:ext uri="{FF2B5EF4-FFF2-40B4-BE49-F238E27FC236}">
                <a16:creationId xmlns:a16="http://schemas.microsoft.com/office/drawing/2014/main" id="{D8AE5BA3-EC4B-F314-27A3-17C4E5B76C47}"/>
              </a:ext>
            </a:extLst>
          </p:cNvPr>
          <p:cNvPicPr>
            <a:picLocks noChangeAspect="1"/>
          </p:cNvPicPr>
          <p:nvPr/>
        </p:nvPicPr>
        <p:blipFill>
          <a:blip r:embed="rId3"/>
          <a:stretch>
            <a:fillRect/>
          </a:stretch>
        </p:blipFill>
        <p:spPr>
          <a:xfrm>
            <a:off x="1454141" y="2347025"/>
            <a:ext cx="6382747" cy="1810395"/>
          </a:xfrm>
          <a:prstGeom prst="rect">
            <a:avLst/>
          </a:prstGeom>
        </p:spPr>
      </p:pic>
    </p:spTree>
    <p:extLst>
      <p:ext uri="{BB962C8B-B14F-4D97-AF65-F5344CB8AC3E}">
        <p14:creationId xmlns:p14="http://schemas.microsoft.com/office/powerpoint/2010/main" val="218384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190290" y="1999197"/>
            <a:ext cx="4763420" cy="152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rPr>
              <a:t>DATA </a:t>
            </a:r>
            <a:r>
              <a:rPr lang="en" sz="5400" b="1" dirty="0">
                <a:solidFill>
                  <a:schemeClr val="accent2"/>
                </a:solidFill>
              </a:rPr>
              <a:t>PREPROCESSING</a:t>
            </a:r>
            <a:endParaRPr sz="5400" b="1" dirty="0">
              <a:solidFill>
                <a:schemeClr val="accent2"/>
              </a:solidFill>
            </a:endParaRPr>
          </a:p>
        </p:txBody>
      </p:sp>
      <p:sp>
        <p:nvSpPr>
          <p:cNvPr id="63" name="Google Shape;63;p15"/>
          <p:cNvSpPr/>
          <p:nvPr/>
        </p:nvSpPr>
        <p:spPr>
          <a:xfrm rot="5400000">
            <a:off x="2333075" y="14228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2725548" y="16805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2190290" y="21478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07410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5">
                    <a:lumMod val="75000"/>
                  </a:schemeClr>
                </a:solidFill>
              </a:rPr>
              <a:t>DATA  PREPROCESSING</a:t>
            </a:r>
            <a:endParaRPr sz="3200" b="1" dirty="0">
              <a:solidFill>
                <a:schemeClr val="accent5">
                  <a:lumMod val="75000"/>
                </a:schemeClr>
              </a:solidFill>
            </a:endParaRPr>
          </a:p>
        </p:txBody>
      </p:sp>
      <p:sp>
        <p:nvSpPr>
          <p:cNvPr id="5" name="TextBox 4">
            <a:extLst>
              <a:ext uri="{FF2B5EF4-FFF2-40B4-BE49-F238E27FC236}">
                <a16:creationId xmlns:a16="http://schemas.microsoft.com/office/drawing/2014/main" id="{4516FA52-A3E1-4579-E985-7C1098A7A383}"/>
              </a:ext>
            </a:extLst>
          </p:cNvPr>
          <p:cNvSpPr txBox="1"/>
          <p:nvPr/>
        </p:nvSpPr>
        <p:spPr>
          <a:xfrm>
            <a:off x="669471" y="990028"/>
            <a:ext cx="7805057" cy="3447098"/>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The raw data extracted from the dataset might contain some null values, duplicate value or some redundant data.</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So, processing the data to remove these unnecessary data is necessary and crucial for ensuring the quality and reliability of the data.</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Preprocessing done for our dataset –</a:t>
            </a:r>
          </a:p>
          <a:p>
            <a:pPr algn="just"/>
            <a:endParaRPr lang="en-US" sz="1000" dirty="0">
              <a:latin typeface="Roboto" panose="02000000000000000000" pitchFamily="2" charset="0"/>
              <a:ea typeface="Roboto" panose="02000000000000000000" pitchFamily="2" charset="0"/>
              <a:cs typeface="Roboto" panose="02000000000000000000" pitchFamily="2" charset="0"/>
            </a:endParaRPr>
          </a:p>
          <a:p>
            <a:pPr algn="just"/>
            <a:r>
              <a:rPr lang="en-US" sz="1600" dirty="0">
                <a:latin typeface="Roboto" panose="02000000000000000000" pitchFamily="2" charset="0"/>
                <a:ea typeface="Roboto" panose="02000000000000000000" pitchFamily="2" charset="0"/>
                <a:cs typeface="Roboto" panose="02000000000000000000" pitchFamily="2" charset="0"/>
              </a:rPr>
              <a:t>		1) Handling the null values</a:t>
            </a:r>
          </a:p>
          <a:p>
            <a:pPr algn="just"/>
            <a:r>
              <a:rPr lang="en-US" sz="1600" dirty="0">
                <a:latin typeface="Roboto" panose="02000000000000000000" pitchFamily="2" charset="0"/>
                <a:ea typeface="Roboto" panose="02000000000000000000" pitchFamily="2" charset="0"/>
                <a:cs typeface="Roboto" panose="02000000000000000000" pitchFamily="2" charset="0"/>
              </a:rPr>
              <a:t>		2) Checking for Duplicate entries</a:t>
            </a:r>
          </a:p>
          <a:p>
            <a:pPr algn="just"/>
            <a:r>
              <a:rPr lang="en-US" sz="1600" dirty="0">
                <a:latin typeface="Roboto" panose="02000000000000000000" pitchFamily="2" charset="0"/>
                <a:ea typeface="Roboto" panose="02000000000000000000" pitchFamily="2" charset="0"/>
                <a:cs typeface="Roboto" panose="02000000000000000000" pitchFamily="2" charset="0"/>
              </a:rPr>
              <a:t>		3) Filtering zero values</a:t>
            </a:r>
          </a:p>
          <a:p>
            <a:pPr algn="just"/>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The refined dataset is well-prepared for subsequent analyses, providing a reliable foundation for deriving meaningful inferences.</a:t>
            </a:r>
          </a:p>
        </p:txBody>
      </p:sp>
    </p:spTree>
    <p:extLst>
      <p:ext uri="{BB962C8B-B14F-4D97-AF65-F5344CB8AC3E}">
        <p14:creationId xmlns:p14="http://schemas.microsoft.com/office/powerpoint/2010/main" val="7249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2"/>
                </a:solidFill>
              </a:rPr>
              <a:t>Handling the Null values</a:t>
            </a:r>
            <a:endParaRPr sz="3200" b="1" dirty="0">
              <a:solidFill>
                <a:schemeClr val="accent2"/>
              </a:solidFill>
            </a:endParaRPr>
          </a:p>
        </p:txBody>
      </p:sp>
      <p:sp>
        <p:nvSpPr>
          <p:cNvPr id="5" name="TextBox 4">
            <a:extLst>
              <a:ext uri="{FF2B5EF4-FFF2-40B4-BE49-F238E27FC236}">
                <a16:creationId xmlns:a16="http://schemas.microsoft.com/office/drawing/2014/main" id="{4516FA52-A3E1-4579-E985-7C1098A7A383}"/>
              </a:ext>
            </a:extLst>
          </p:cNvPr>
          <p:cNvSpPr txBox="1"/>
          <p:nvPr/>
        </p:nvSpPr>
        <p:spPr>
          <a:xfrm>
            <a:off x="638754" y="3660608"/>
            <a:ext cx="7866491" cy="116955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code first identifies columns with null values by checking each column for null entries and prints them. </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resulting data frame, </a:t>
            </a:r>
            <a:r>
              <a:rPr lang="en-US" b="1" i="1" dirty="0">
                <a:latin typeface="Roboto" panose="02000000000000000000" pitchFamily="2" charset="0"/>
                <a:ea typeface="Roboto" panose="02000000000000000000" pitchFamily="2" charset="0"/>
                <a:cs typeface="Roboto" panose="02000000000000000000" pitchFamily="2" charset="0"/>
              </a:rPr>
              <a:t>cleanedDataNull</a:t>
            </a:r>
            <a:r>
              <a:rPr lang="en-US" dirty="0">
                <a:latin typeface="Roboto" panose="02000000000000000000" pitchFamily="2" charset="0"/>
                <a:ea typeface="Roboto" panose="02000000000000000000" pitchFamily="2" charset="0"/>
                <a:cs typeface="Roboto" panose="02000000000000000000" pitchFamily="2" charset="0"/>
              </a:rPr>
              <a:t>, represents the dataset after handling null values in the specified attributes.</a:t>
            </a:r>
          </a:p>
        </p:txBody>
      </p:sp>
      <p:pic>
        <p:nvPicPr>
          <p:cNvPr id="3" name="Picture 2">
            <a:extLst>
              <a:ext uri="{FF2B5EF4-FFF2-40B4-BE49-F238E27FC236}">
                <a16:creationId xmlns:a16="http://schemas.microsoft.com/office/drawing/2014/main" id="{C371AE51-B9AF-504C-11EB-29799E1D9DCE}"/>
              </a:ext>
            </a:extLst>
          </p:cNvPr>
          <p:cNvPicPr>
            <a:picLocks noChangeAspect="1"/>
          </p:cNvPicPr>
          <p:nvPr/>
        </p:nvPicPr>
        <p:blipFill>
          <a:blip r:embed="rId3"/>
          <a:stretch>
            <a:fillRect/>
          </a:stretch>
        </p:blipFill>
        <p:spPr>
          <a:xfrm>
            <a:off x="450480" y="811211"/>
            <a:ext cx="8139336" cy="2650016"/>
          </a:xfrm>
          <a:prstGeom prst="rect">
            <a:avLst/>
          </a:prstGeom>
          <a:ln>
            <a:solidFill>
              <a:schemeClr val="tx1"/>
            </a:solidFill>
          </a:ln>
        </p:spPr>
      </p:pic>
    </p:spTree>
    <p:extLst>
      <p:ext uri="{BB962C8B-B14F-4D97-AF65-F5344CB8AC3E}">
        <p14:creationId xmlns:p14="http://schemas.microsoft.com/office/powerpoint/2010/main" val="2532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2170378" y="487841"/>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2"/>
                </a:solidFill>
              </a:rPr>
              <a:t>Output after Handling the Null values</a:t>
            </a:r>
            <a:endParaRPr sz="3200" b="1" dirty="0">
              <a:solidFill>
                <a:schemeClr val="accent2"/>
              </a:solidFill>
            </a:endParaRPr>
          </a:p>
        </p:txBody>
      </p:sp>
      <p:sp>
        <p:nvSpPr>
          <p:cNvPr id="5" name="TextBox 4">
            <a:extLst>
              <a:ext uri="{FF2B5EF4-FFF2-40B4-BE49-F238E27FC236}">
                <a16:creationId xmlns:a16="http://schemas.microsoft.com/office/drawing/2014/main" id="{4516FA52-A3E1-4579-E985-7C1098A7A383}"/>
              </a:ext>
            </a:extLst>
          </p:cNvPr>
          <p:cNvSpPr txBox="1"/>
          <p:nvPr/>
        </p:nvSpPr>
        <p:spPr>
          <a:xfrm>
            <a:off x="671026" y="2808085"/>
            <a:ext cx="7866491" cy="523220"/>
          </a:xfrm>
          <a:prstGeom prst="rect">
            <a:avLst/>
          </a:prstGeom>
          <a:noFill/>
        </p:spPr>
        <p:txBody>
          <a:bodyPr wrap="square" rtlCol="0">
            <a:spAutoFit/>
          </a:bodyPr>
          <a:lstStyle/>
          <a:p>
            <a:pPr algn="just"/>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null values are found in the total of 4 attributes and are removed.</a:t>
            </a:r>
          </a:p>
        </p:txBody>
      </p:sp>
      <p:pic>
        <p:nvPicPr>
          <p:cNvPr id="6" name="Picture 5">
            <a:extLst>
              <a:ext uri="{FF2B5EF4-FFF2-40B4-BE49-F238E27FC236}">
                <a16:creationId xmlns:a16="http://schemas.microsoft.com/office/drawing/2014/main" id="{A7620CDF-181B-85BF-66FA-416C8A9EBFBB}"/>
              </a:ext>
            </a:extLst>
          </p:cNvPr>
          <p:cNvPicPr>
            <a:picLocks noChangeAspect="1"/>
          </p:cNvPicPr>
          <p:nvPr/>
        </p:nvPicPr>
        <p:blipFill rotWithShape="1">
          <a:blip r:embed="rId3"/>
          <a:srcRect r="4251"/>
          <a:stretch/>
        </p:blipFill>
        <p:spPr>
          <a:xfrm>
            <a:off x="638754" y="1880321"/>
            <a:ext cx="7866491" cy="642875"/>
          </a:xfrm>
          <a:prstGeom prst="rect">
            <a:avLst/>
          </a:prstGeom>
        </p:spPr>
      </p:pic>
    </p:spTree>
    <p:extLst>
      <p:ext uri="{BB962C8B-B14F-4D97-AF65-F5344CB8AC3E}">
        <p14:creationId xmlns:p14="http://schemas.microsoft.com/office/powerpoint/2010/main" val="1890231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2"/>
                </a:solidFill>
              </a:rPr>
              <a:t>Handling the Duplicate Entries</a:t>
            </a:r>
            <a:endParaRPr sz="3200" b="1" dirty="0">
              <a:solidFill>
                <a:schemeClr val="accent2"/>
              </a:solidFill>
            </a:endParaRPr>
          </a:p>
        </p:txBody>
      </p:sp>
      <p:sp>
        <p:nvSpPr>
          <p:cNvPr id="5" name="TextBox 4">
            <a:extLst>
              <a:ext uri="{FF2B5EF4-FFF2-40B4-BE49-F238E27FC236}">
                <a16:creationId xmlns:a16="http://schemas.microsoft.com/office/drawing/2014/main" id="{4516FA52-A3E1-4579-E985-7C1098A7A383}"/>
              </a:ext>
            </a:extLst>
          </p:cNvPr>
          <p:cNvSpPr txBox="1"/>
          <p:nvPr/>
        </p:nvSpPr>
        <p:spPr>
          <a:xfrm>
            <a:off x="638754" y="3294117"/>
            <a:ext cx="7866491" cy="954107"/>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code first calculates the difference between the total count and the count of distinct rows after removing duplicates. </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If duplicates are present, the code provides information about the number of duplicate values.</a:t>
            </a:r>
          </a:p>
        </p:txBody>
      </p:sp>
      <p:pic>
        <p:nvPicPr>
          <p:cNvPr id="6" name="Picture 5">
            <a:extLst>
              <a:ext uri="{FF2B5EF4-FFF2-40B4-BE49-F238E27FC236}">
                <a16:creationId xmlns:a16="http://schemas.microsoft.com/office/drawing/2014/main" id="{EE692015-FDC4-DE23-371C-C96C1EE53E48}"/>
              </a:ext>
            </a:extLst>
          </p:cNvPr>
          <p:cNvPicPr>
            <a:picLocks noChangeAspect="1"/>
          </p:cNvPicPr>
          <p:nvPr/>
        </p:nvPicPr>
        <p:blipFill>
          <a:blip r:embed="rId3"/>
          <a:stretch>
            <a:fillRect/>
          </a:stretch>
        </p:blipFill>
        <p:spPr>
          <a:xfrm>
            <a:off x="466596" y="1052745"/>
            <a:ext cx="8336163" cy="1862334"/>
          </a:xfrm>
          <a:prstGeom prst="rect">
            <a:avLst/>
          </a:prstGeom>
          <a:ln>
            <a:solidFill>
              <a:schemeClr val="tx1"/>
            </a:solidFill>
          </a:ln>
        </p:spPr>
      </p:pic>
    </p:spTree>
    <p:extLst>
      <p:ext uri="{BB962C8B-B14F-4D97-AF65-F5344CB8AC3E}">
        <p14:creationId xmlns:p14="http://schemas.microsoft.com/office/powerpoint/2010/main" val="366197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2170378" y="487841"/>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2"/>
                </a:solidFill>
              </a:rPr>
              <a:t>Output after Handling the duplicate entries</a:t>
            </a:r>
            <a:endParaRPr sz="3200" b="1" dirty="0">
              <a:solidFill>
                <a:schemeClr val="accent2"/>
              </a:solidFill>
            </a:endParaRPr>
          </a:p>
        </p:txBody>
      </p:sp>
      <p:sp>
        <p:nvSpPr>
          <p:cNvPr id="5" name="TextBox 4">
            <a:extLst>
              <a:ext uri="{FF2B5EF4-FFF2-40B4-BE49-F238E27FC236}">
                <a16:creationId xmlns:a16="http://schemas.microsoft.com/office/drawing/2014/main" id="{4516FA52-A3E1-4579-E985-7C1098A7A383}"/>
              </a:ext>
            </a:extLst>
          </p:cNvPr>
          <p:cNvSpPr txBox="1"/>
          <p:nvPr/>
        </p:nvSpPr>
        <p:spPr>
          <a:xfrm>
            <a:off x="1493982" y="3083092"/>
            <a:ext cx="6321040" cy="830997"/>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It was found that there are no duplicate entries in the dataset.</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Now the dataset is ready for further processing.</a:t>
            </a:r>
          </a:p>
        </p:txBody>
      </p:sp>
      <p:pic>
        <p:nvPicPr>
          <p:cNvPr id="8" name="Picture 7">
            <a:extLst>
              <a:ext uri="{FF2B5EF4-FFF2-40B4-BE49-F238E27FC236}">
                <a16:creationId xmlns:a16="http://schemas.microsoft.com/office/drawing/2014/main" id="{1A181E4B-7284-F8F3-D061-189899FF879E}"/>
              </a:ext>
            </a:extLst>
          </p:cNvPr>
          <p:cNvPicPr>
            <a:picLocks noChangeAspect="1"/>
          </p:cNvPicPr>
          <p:nvPr/>
        </p:nvPicPr>
        <p:blipFill>
          <a:blip r:embed="rId3"/>
          <a:stretch>
            <a:fillRect/>
          </a:stretch>
        </p:blipFill>
        <p:spPr>
          <a:xfrm>
            <a:off x="942513" y="1833086"/>
            <a:ext cx="7135221" cy="738664"/>
          </a:xfrm>
          <a:prstGeom prst="rect">
            <a:avLst/>
          </a:prstGeom>
          <a:ln>
            <a:solidFill>
              <a:schemeClr val="tx1"/>
            </a:solidFill>
          </a:ln>
        </p:spPr>
      </p:pic>
    </p:spTree>
    <p:extLst>
      <p:ext uri="{BB962C8B-B14F-4D97-AF65-F5344CB8AC3E}">
        <p14:creationId xmlns:p14="http://schemas.microsoft.com/office/powerpoint/2010/main" val="263672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2"/>
                </a:solidFill>
              </a:rPr>
              <a:t>Handling the Zero values</a:t>
            </a:r>
            <a:endParaRPr sz="3200" b="1" dirty="0">
              <a:solidFill>
                <a:schemeClr val="accent2"/>
              </a:solidFill>
            </a:endParaRPr>
          </a:p>
        </p:txBody>
      </p:sp>
      <p:sp>
        <p:nvSpPr>
          <p:cNvPr id="5" name="TextBox 4">
            <a:extLst>
              <a:ext uri="{FF2B5EF4-FFF2-40B4-BE49-F238E27FC236}">
                <a16:creationId xmlns:a16="http://schemas.microsoft.com/office/drawing/2014/main" id="{4516FA52-A3E1-4579-E985-7C1098A7A383}"/>
              </a:ext>
            </a:extLst>
          </p:cNvPr>
          <p:cNvSpPr txBox="1"/>
          <p:nvPr/>
        </p:nvSpPr>
        <p:spPr>
          <a:xfrm>
            <a:off x="576876" y="3871736"/>
            <a:ext cx="7866491" cy="116955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Our dataset contain totally 5 attributes that store ‘numbers’. So, having zero values in them disrupts the data consistency. Hence, it is necessary to remove these zero values. </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This code snippet first identifies the columns that contain the zero values. After finding the attributes that contain zero values, they are removed.</a:t>
            </a:r>
          </a:p>
        </p:txBody>
      </p:sp>
      <p:pic>
        <p:nvPicPr>
          <p:cNvPr id="14" name="Picture 13">
            <a:extLst>
              <a:ext uri="{FF2B5EF4-FFF2-40B4-BE49-F238E27FC236}">
                <a16:creationId xmlns:a16="http://schemas.microsoft.com/office/drawing/2014/main" id="{41A082AE-F16D-A5F8-CAEB-0FF5C282F26D}"/>
              </a:ext>
            </a:extLst>
          </p:cNvPr>
          <p:cNvPicPr>
            <a:picLocks noChangeAspect="1"/>
          </p:cNvPicPr>
          <p:nvPr/>
        </p:nvPicPr>
        <p:blipFill>
          <a:blip r:embed="rId3"/>
          <a:stretch>
            <a:fillRect/>
          </a:stretch>
        </p:blipFill>
        <p:spPr>
          <a:xfrm>
            <a:off x="1223493" y="895294"/>
            <a:ext cx="6697010" cy="2857899"/>
          </a:xfrm>
          <a:prstGeom prst="rect">
            <a:avLst/>
          </a:prstGeom>
          <a:ln>
            <a:solidFill>
              <a:schemeClr val="tx1"/>
            </a:solidFill>
          </a:ln>
        </p:spPr>
      </p:pic>
    </p:spTree>
    <p:extLst>
      <p:ext uri="{BB962C8B-B14F-4D97-AF65-F5344CB8AC3E}">
        <p14:creationId xmlns:p14="http://schemas.microsoft.com/office/powerpoint/2010/main" val="2586064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2025999" y="467215"/>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Output after Handling </a:t>
            </a:r>
            <a:br>
              <a:rPr lang="en" sz="3200" b="1" dirty="0">
                <a:solidFill>
                  <a:schemeClr val="accent6"/>
                </a:solidFill>
              </a:rPr>
            </a:br>
            <a:r>
              <a:rPr lang="en" sz="3200" b="1" dirty="0">
                <a:solidFill>
                  <a:schemeClr val="accent6"/>
                </a:solidFill>
              </a:rPr>
              <a:t>the Zero values</a:t>
            </a:r>
            <a:endParaRPr sz="3200" b="1" dirty="0">
              <a:solidFill>
                <a:schemeClr val="accent6"/>
              </a:solidFill>
            </a:endParaRPr>
          </a:p>
        </p:txBody>
      </p:sp>
      <p:sp>
        <p:nvSpPr>
          <p:cNvPr id="5" name="TextBox 4">
            <a:extLst>
              <a:ext uri="{FF2B5EF4-FFF2-40B4-BE49-F238E27FC236}">
                <a16:creationId xmlns:a16="http://schemas.microsoft.com/office/drawing/2014/main" id="{4516FA52-A3E1-4579-E985-7C1098A7A383}"/>
              </a:ext>
            </a:extLst>
          </p:cNvPr>
          <p:cNvSpPr txBox="1"/>
          <p:nvPr/>
        </p:nvSpPr>
        <p:spPr>
          <a:xfrm>
            <a:off x="671026" y="2808085"/>
            <a:ext cx="7866491" cy="1077218"/>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It was found that the attribute ‘</a:t>
            </a:r>
            <a:r>
              <a:rPr lang="en-US" sz="1600"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budget</a:t>
            </a:r>
            <a:r>
              <a:rPr lang="en-US" sz="1600" dirty="0">
                <a:latin typeface="Roboto" panose="02000000000000000000" pitchFamily="2" charset="0"/>
                <a:ea typeface="Roboto" panose="02000000000000000000" pitchFamily="2" charset="0"/>
                <a:cs typeface="Roboto" panose="02000000000000000000" pitchFamily="2" charset="0"/>
              </a:rPr>
              <a:t>’ has zero values in it. And hence the they are removed.</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Now the dataset is ready for further processing &amp; analysis.</a:t>
            </a:r>
          </a:p>
        </p:txBody>
      </p:sp>
      <p:pic>
        <p:nvPicPr>
          <p:cNvPr id="3" name="Picture 2">
            <a:extLst>
              <a:ext uri="{FF2B5EF4-FFF2-40B4-BE49-F238E27FC236}">
                <a16:creationId xmlns:a16="http://schemas.microsoft.com/office/drawing/2014/main" id="{3D004C5F-D095-62B7-88AC-5F8378CB32B5}"/>
              </a:ext>
            </a:extLst>
          </p:cNvPr>
          <p:cNvPicPr>
            <a:picLocks noChangeAspect="1"/>
          </p:cNvPicPr>
          <p:nvPr/>
        </p:nvPicPr>
        <p:blipFill>
          <a:blip r:embed="rId3"/>
          <a:stretch>
            <a:fillRect/>
          </a:stretch>
        </p:blipFill>
        <p:spPr>
          <a:xfrm>
            <a:off x="866885" y="1811467"/>
            <a:ext cx="7135221" cy="523948"/>
          </a:xfrm>
          <a:prstGeom prst="rect">
            <a:avLst/>
          </a:prstGeom>
        </p:spPr>
      </p:pic>
    </p:spTree>
    <p:extLst>
      <p:ext uri="{BB962C8B-B14F-4D97-AF65-F5344CB8AC3E}">
        <p14:creationId xmlns:p14="http://schemas.microsoft.com/office/powerpoint/2010/main" val="51863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1968294" y="1809450"/>
            <a:ext cx="5207412" cy="152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rPr>
              <a:t>DATA ANALYSIS</a:t>
            </a:r>
            <a:br>
              <a:rPr lang="en" sz="5400" b="1" dirty="0">
                <a:solidFill>
                  <a:schemeClr val="accent5"/>
                </a:solidFill>
              </a:rPr>
            </a:br>
            <a:r>
              <a:rPr lang="en" sz="5400" b="1" dirty="0">
                <a:solidFill>
                  <a:schemeClr val="accent2"/>
                </a:solidFill>
              </a:rPr>
              <a:t> IN</a:t>
            </a:r>
            <a:br>
              <a:rPr lang="en" sz="5400" b="1" dirty="0">
                <a:solidFill>
                  <a:schemeClr val="accent2"/>
                </a:solidFill>
              </a:rPr>
            </a:br>
            <a:r>
              <a:rPr lang="en" sz="5400" b="1" dirty="0">
                <a:solidFill>
                  <a:schemeClr val="accent2"/>
                </a:solidFill>
              </a:rPr>
              <a:t> APACHE SPARK</a:t>
            </a:r>
            <a:endParaRPr sz="5400" b="1" dirty="0">
              <a:solidFill>
                <a:schemeClr val="accent2"/>
              </a:solidFill>
            </a:endParaRPr>
          </a:p>
        </p:txBody>
      </p:sp>
      <p:sp>
        <p:nvSpPr>
          <p:cNvPr id="63" name="Google Shape;63;p15"/>
          <p:cNvSpPr/>
          <p:nvPr/>
        </p:nvSpPr>
        <p:spPr>
          <a:xfrm rot="5400000">
            <a:off x="1353294" y="1937550"/>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1745767" y="2195263"/>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1210509" y="2662554"/>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25811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088" y="211494"/>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dirty="0">
                <a:solidFill>
                  <a:schemeClr val="accent5"/>
                </a:solidFill>
              </a:rPr>
              <a:t>TABLE  OF  CONTENTS</a:t>
            </a:r>
            <a:endParaRPr sz="3600" b="1" dirty="0">
              <a:solidFill>
                <a:schemeClr val="accent5"/>
              </a:solidFill>
            </a:endParaRPr>
          </a:p>
        </p:txBody>
      </p:sp>
      <p:sp>
        <p:nvSpPr>
          <p:cNvPr id="214" name="Google Shape;214;p18"/>
          <p:cNvSpPr/>
          <p:nvPr/>
        </p:nvSpPr>
        <p:spPr>
          <a:xfrm>
            <a:off x="2581214" y="2254284"/>
            <a:ext cx="464495" cy="48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581214" y="1006637"/>
            <a:ext cx="464495" cy="48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2581214" y="1630461"/>
            <a:ext cx="464495" cy="48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txBox="1"/>
          <p:nvPr/>
        </p:nvSpPr>
        <p:spPr>
          <a:xfrm>
            <a:off x="3551033" y="1135187"/>
            <a:ext cx="308696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a:ea typeface="Fira Sans Extra Condensed"/>
                <a:cs typeface="Fira Sans Extra Condensed"/>
                <a:sym typeface="Fira Sans Extra Condensed"/>
              </a:rPr>
              <a:t>PROJECT SCOPE &amp; OBJECTIVE</a:t>
            </a:r>
            <a:endParaRPr sz="2000" dirty="0">
              <a:latin typeface="Fira Sans Extra Condensed"/>
              <a:ea typeface="Fira Sans Extra Condensed"/>
              <a:cs typeface="Fira Sans Extra Condensed"/>
              <a:sym typeface="Fira Sans Extra Condensed"/>
            </a:endParaRPr>
          </a:p>
        </p:txBody>
      </p:sp>
      <p:sp>
        <p:nvSpPr>
          <p:cNvPr id="3" name="Google Shape;214;p18">
            <a:extLst>
              <a:ext uri="{FF2B5EF4-FFF2-40B4-BE49-F238E27FC236}">
                <a16:creationId xmlns:a16="http://schemas.microsoft.com/office/drawing/2014/main" id="{92675E8A-9D87-84C9-A30D-9B37D3EB3468}"/>
              </a:ext>
            </a:extLst>
          </p:cNvPr>
          <p:cNvSpPr/>
          <p:nvPr/>
        </p:nvSpPr>
        <p:spPr>
          <a:xfrm>
            <a:off x="2581214" y="4125759"/>
            <a:ext cx="464495" cy="48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6;p18">
            <a:extLst>
              <a:ext uri="{FF2B5EF4-FFF2-40B4-BE49-F238E27FC236}">
                <a16:creationId xmlns:a16="http://schemas.microsoft.com/office/drawing/2014/main" id="{E17E451C-C4E2-7340-FDCE-AB6CE85A1BA7}"/>
              </a:ext>
            </a:extLst>
          </p:cNvPr>
          <p:cNvSpPr/>
          <p:nvPr/>
        </p:nvSpPr>
        <p:spPr>
          <a:xfrm>
            <a:off x="2581214" y="2878109"/>
            <a:ext cx="464495" cy="48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2;p18">
            <a:extLst>
              <a:ext uri="{FF2B5EF4-FFF2-40B4-BE49-F238E27FC236}">
                <a16:creationId xmlns:a16="http://schemas.microsoft.com/office/drawing/2014/main" id="{C7AA3789-4A2B-D039-95A0-E1AA7AC8EC50}"/>
              </a:ext>
            </a:extLst>
          </p:cNvPr>
          <p:cNvSpPr/>
          <p:nvPr/>
        </p:nvSpPr>
        <p:spPr>
          <a:xfrm>
            <a:off x="2581214" y="3501934"/>
            <a:ext cx="464495" cy="48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5;p18">
            <a:extLst>
              <a:ext uri="{FF2B5EF4-FFF2-40B4-BE49-F238E27FC236}">
                <a16:creationId xmlns:a16="http://schemas.microsoft.com/office/drawing/2014/main" id="{8AFAF1E1-7CB7-6616-E241-14191EB11677}"/>
              </a:ext>
            </a:extLst>
          </p:cNvPr>
          <p:cNvSpPr txBox="1"/>
          <p:nvPr/>
        </p:nvSpPr>
        <p:spPr>
          <a:xfrm>
            <a:off x="3746976" y="1759011"/>
            <a:ext cx="2695075"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a:ea typeface="Fira Sans Extra Condensed"/>
                <a:cs typeface="Fira Sans Extra Condensed"/>
                <a:sym typeface="Fira Sans Extra Condensed"/>
              </a:rPr>
              <a:t>DATABASE INTEGRATION</a:t>
            </a:r>
            <a:endParaRPr sz="2000" dirty="0">
              <a:latin typeface="Fira Sans Extra Condensed"/>
              <a:ea typeface="Fira Sans Extra Condensed"/>
              <a:cs typeface="Fira Sans Extra Condensed"/>
              <a:sym typeface="Fira Sans Extra Condensed"/>
            </a:endParaRPr>
          </a:p>
        </p:txBody>
      </p:sp>
      <p:sp>
        <p:nvSpPr>
          <p:cNvPr id="7" name="Google Shape;245;p18">
            <a:extLst>
              <a:ext uri="{FF2B5EF4-FFF2-40B4-BE49-F238E27FC236}">
                <a16:creationId xmlns:a16="http://schemas.microsoft.com/office/drawing/2014/main" id="{20E8D0D5-77EA-1ACD-6C9D-F4B8FFA5833D}"/>
              </a:ext>
            </a:extLst>
          </p:cNvPr>
          <p:cNvSpPr txBox="1"/>
          <p:nvPr/>
        </p:nvSpPr>
        <p:spPr>
          <a:xfrm>
            <a:off x="3698850" y="2382834"/>
            <a:ext cx="2791328"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latin typeface="Fira Sans Extra Condensed"/>
                <a:ea typeface="Fira Sans Extra Condensed"/>
                <a:cs typeface="Fira Sans Extra Condensed"/>
                <a:sym typeface="Fira Sans Extra Condensed"/>
              </a:rPr>
              <a:t>DATA PREPROCESSING</a:t>
            </a:r>
            <a:endParaRPr sz="2000" dirty="0">
              <a:latin typeface="Fira Sans Extra Condensed"/>
              <a:ea typeface="Fira Sans Extra Condensed"/>
              <a:cs typeface="Fira Sans Extra Condensed"/>
              <a:sym typeface="Fira Sans Extra Condensed"/>
            </a:endParaRPr>
          </a:p>
        </p:txBody>
      </p:sp>
      <p:sp>
        <p:nvSpPr>
          <p:cNvPr id="8" name="Google Shape;245;p18">
            <a:extLst>
              <a:ext uri="{FF2B5EF4-FFF2-40B4-BE49-F238E27FC236}">
                <a16:creationId xmlns:a16="http://schemas.microsoft.com/office/drawing/2014/main" id="{0A0E9AE4-D500-E69B-69D5-6DA02B879F20}"/>
              </a:ext>
            </a:extLst>
          </p:cNvPr>
          <p:cNvSpPr txBox="1"/>
          <p:nvPr/>
        </p:nvSpPr>
        <p:spPr>
          <a:xfrm>
            <a:off x="3131647" y="3006659"/>
            <a:ext cx="4028862"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latin typeface="Fira Sans Extra Condensed"/>
                <a:ea typeface="Fira Sans Extra Condensed"/>
                <a:cs typeface="Fira Sans Extra Condensed"/>
                <a:sym typeface="Fira Sans Extra Condensed"/>
              </a:rPr>
              <a:t>DATA  ANALYTICS  IN  APACHE SPARK</a:t>
            </a:r>
          </a:p>
        </p:txBody>
      </p:sp>
      <p:sp>
        <p:nvSpPr>
          <p:cNvPr id="9" name="Google Shape;245;p18">
            <a:extLst>
              <a:ext uri="{FF2B5EF4-FFF2-40B4-BE49-F238E27FC236}">
                <a16:creationId xmlns:a16="http://schemas.microsoft.com/office/drawing/2014/main" id="{C50FC018-5FD6-BFA7-53C0-66151C97D129}"/>
              </a:ext>
            </a:extLst>
          </p:cNvPr>
          <p:cNvSpPr txBox="1"/>
          <p:nvPr/>
        </p:nvSpPr>
        <p:spPr>
          <a:xfrm>
            <a:off x="3306965" y="3630484"/>
            <a:ext cx="3575098"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a:ea typeface="Fira Sans Extra Condensed"/>
                <a:cs typeface="Fira Sans Extra Condensed"/>
                <a:sym typeface="Fira Sans Extra Condensed"/>
              </a:rPr>
              <a:t>MOVIE  RECOMMENDATION  SYSTEM</a:t>
            </a:r>
            <a:endParaRPr sz="2000" dirty="0">
              <a:latin typeface="Fira Sans Extra Condensed"/>
              <a:ea typeface="Fira Sans Extra Condensed"/>
              <a:cs typeface="Fira Sans Extra Condensed"/>
              <a:sym typeface="Fira Sans Extra Condensed"/>
            </a:endParaRPr>
          </a:p>
        </p:txBody>
      </p:sp>
      <p:sp>
        <p:nvSpPr>
          <p:cNvPr id="10" name="Google Shape;245;p18">
            <a:extLst>
              <a:ext uri="{FF2B5EF4-FFF2-40B4-BE49-F238E27FC236}">
                <a16:creationId xmlns:a16="http://schemas.microsoft.com/office/drawing/2014/main" id="{2E74027C-8071-197D-472D-D437913380FB}"/>
              </a:ext>
            </a:extLst>
          </p:cNvPr>
          <p:cNvSpPr txBox="1"/>
          <p:nvPr/>
        </p:nvSpPr>
        <p:spPr>
          <a:xfrm>
            <a:off x="4389807" y="4254309"/>
            <a:ext cx="1512542"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a:ea typeface="Fira Sans Extra Condensed"/>
                <a:cs typeface="Fira Sans Extra Condensed"/>
                <a:sym typeface="Fira Sans Extra Condensed"/>
              </a:rPr>
              <a:t>CONCLUSION</a:t>
            </a:r>
            <a:endParaRPr sz="2000" dirty="0">
              <a:latin typeface="Fira Sans Extra Condensed"/>
              <a:ea typeface="Fira Sans Extra Condensed"/>
              <a:cs typeface="Fira Sans Extra Condensed"/>
              <a:sym typeface="Fira Sans Extra Condensed"/>
            </a:endParaRPr>
          </a:p>
        </p:txBody>
      </p:sp>
      <p:sp>
        <p:nvSpPr>
          <p:cNvPr id="11" name="Google Shape;370;p21">
            <a:extLst>
              <a:ext uri="{FF2B5EF4-FFF2-40B4-BE49-F238E27FC236}">
                <a16:creationId xmlns:a16="http://schemas.microsoft.com/office/drawing/2014/main" id="{1CEB4C50-3F14-89D5-D3A9-678DC605753C}"/>
              </a:ext>
            </a:extLst>
          </p:cNvPr>
          <p:cNvSpPr txBox="1"/>
          <p:nvPr/>
        </p:nvSpPr>
        <p:spPr>
          <a:xfrm>
            <a:off x="2527861" y="1063787"/>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Fira Sans"/>
                <a:ea typeface="Fira Sans"/>
                <a:cs typeface="Fira Sans"/>
                <a:sym typeface="Fira Sans"/>
              </a:rPr>
              <a:t>01</a:t>
            </a:r>
            <a:endParaRPr sz="2400" b="1" dirty="0">
              <a:latin typeface="Fira Sans"/>
              <a:ea typeface="Fira Sans"/>
              <a:cs typeface="Fira Sans"/>
              <a:sym typeface="Fira Sans"/>
            </a:endParaRPr>
          </a:p>
        </p:txBody>
      </p:sp>
      <p:sp>
        <p:nvSpPr>
          <p:cNvPr id="12" name="Google Shape;370;p21">
            <a:extLst>
              <a:ext uri="{FF2B5EF4-FFF2-40B4-BE49-F238E27FC236}">
                <a16:creationId xmlns:a16="http://schemas.microsoft.com/office/drawing/2014/main" id="{5947B4E1-60C3-3786-1033-FC4021A84C64}"/>
              </a:ext>
            </a:extLst>
          </p:cNvPr>
          <p:cNvSpPr txBox="1"/>
          <p:nvPr/>
        </p:nvSpPr>
        <p:spPr>
          <a:xfrm>
            <a:off x="2527861" y="1687611"/>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Fira Sans"/>
                <a:ea typeface="Fira Sans"/>
                <a:cs typeface="Fira Sans"/>
                <a:sym typeface="Fira Sans"/>
              </a:rPr>
              <a:t>02</a:t>
            </a:r>
            <a:endParaRPr sz="2400" b="1" dirty="0">
              <a:latin typeface="Fira Sans"/>
              <a:ea typeface="Fira Sans"/>
              <a:cs typeface="Fira Sans"/>
              <a:sym typeface="Fira Sans"/>
            </a:endParaRPr>
          </a:p>
        </p:txBody>
      </p:sp>
      <p:sp>
        <p:nvSpPr>
          <p:cNvPr id="13" name="Google Shape;370;p21">
            <a:extLst>
              <a:ext uri="{FF2B5EF4-FFF2-40B4-BE49-F238E27FC236}">
                <a16:creationId xmlns:a16="http://schemas.microsoft.com/office/drawing/2014/main" id="{EFE4E116-9FEB-C0D5-88FB-550D1FEDE322}"/>
              </a:ext>
            </a:extLst>
          </p:cNvPr>
          <p:cNvSpPr txBox="1"/>
          <p:nvPr/>
        </p:nvSpPr>
        <p:spPr>
          <a:xfrm>
            <a:off x="2515480" y="2311435"/>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Fira Sans"/>
                <a:ea typeface="Fira Sans"/>
                <a:cs typeface="Fira Sans"/>
                <a:sym typeface="Fira Sans"/>
              </a:rPr>
              <a:t>03</a:t>
            </a:r>
            <a:endParaRPr sz="2400" b="1" dirty="0">
              <a:latin typeface="Fira Sans"/>
              <a:ea typeface="Fira Sans"/>
              <a:cs typeface="Fira Sans"/>
              <a:sym typeface="Fira Sans"/>
            </a:endParaRPr>
          </a:p>
        </p:txBody>
      </p:sp>
      <p:sp>
        <p:nvSpPr>
          <p:cNvPr id="14" name="Google Shape;370;p21">
            <a:extLst>
              <a:ext uri="{FF2B5EF4-FFF2-40B4-BE49-F238E27FC236}">
                <a16:creationId xmlns:a16="http://schemas.microsoft.com/office/drawing/2014/main" id="{E8340CF8-AD07-B8F2-66EF-9B76650790DF}"/>
              </a:ext>
            </a:extLst>
          </p:cNvPr>
          <p:cNvSpPr txBox="1"/>
          <p:nvPr/>
        </p:nvSpPr>
        <p:spPr>
          <a:xfrm>
            <a:off x="2527861" y="2935258"/>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Fira Sans"/>
                <a:ea typeface="Fira Sans"/>
                <a:cs typeface="Fira Sans"/>
                <a:sym typeface="Fira Sans"/>
              </a:rPr>
              <a:t>04</a:t>
            </a:r>
            <a:endParaRPr sz="2400" b="1" dirty="0">
              <a:latin typeface="Fira Sans"/>
              <a:ea typeface="Fira Sans"/>
              <a:cs typeface="Fira Sans"/>
              <a:sym typeface="Fira Sans"/>
            </a:endParaRPr>
          </a:p>
        </p:txBody>
      </p:sp>
      <p:sp>
        <p:nvSpPr>
          <p:cNvPr id="15" name="Google Shape;370;p21">
            <a:extLst>
              <a:ext uri="{FF2B5EF4-FFF2-40B4-BE49-F238E27FC236}">
                <a16:creationId xmlns:a16="http://schemas.microsoft.com/office/drawing/2014/main" id="{D9C515A4-8E47-7565-214A-3D40598638EC}"/>
              </a:ext>
            </a:extLst>
          </p:cNvPr>
          <p:cNvSpPr txBox="1"/>
          <p:nvPr/>
        </p:nvSpPr>
        <p:spPr>
          <a:xfrm>
            <a:off x="2515480" y="3564764"/>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Fira Sans"/>
                <a:ea typeface="Fira Sans"/>
                <a:cs typeface="Fira Sans"/>
                <a:sym typeface="Fira Sans"/>
              </a:rPr>
              <a:t>05</a:t>
            </a:r>
            <a:endParaRPr sz="2400" b="1" dirty="0">
              <a:latin typeface="Fira Sans"/>
              <a:ea typeface="Fira Sans"/>
              <a:cs typeface="Fira Sans"/>
              <a:sym typeface="Fira Sans"/>
            </a:endParaRPr>
          </a:p>
        </p:txBody>
      </p:sp>
      <p:sp>
        <p:nvSpPr>
          <p:cNvPr id="16" name="Google Shape;370;p21">
            <a:extLst>
              <a:ext uri="{FF2B5EF4-FFF2-40B4-BE49-F238E27FC236}">
                <a16:creationId xmlns:a16="http://schemas.microsoft.com/office/drawing/2014/main" id="{648C7335-077C-AB78-B6A5-6C23219C0244}"/>
              </a:ext>
            </a:extLst>
          </p:cNvPr>
          <p:cNvSpPr txBox="1"/>
          <p:nvPr/>
        </p:nvSpPr>
        <p:spPr>
          <a:xfrm>
            <a:off x="2519195" y="4182905"/>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dirty="0">
                <a:latin typeface="Fira Sans"/>
                <a:ea typeface="Fira Sans"/>
                <a:cs typeface="Fira Sans"/>
                <a:sym typeface="Fira Sans"/>
              </a:rPr>
              <a:t>06</a:t>
            </a:r>
            <a:endParaRPr sz="2400" b="1" dirty="0">
              <a:latin typeface="Fira Sans"/>
              <a:ea typeface="Fira Sans"/>
              <a:cs typeface="Fira Sans"/>
              <a:sym typeface="Fira Sans"/>
            </a:endParaRPr>
          </a:p>
        </p:txBody>
      </p:sp>
    </p:spTree>
    <p:extLst>
      <p:ext uri="{BB962C8B-B14F-4D97-AF65-F5344CB8AC3E}">
        <p14:creationId xmlns:p14="http://schemas.microsoft.com/office/powerpoint/2010/main" val="131781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7" name="Google Shape;104;p16">
            <a:extLst>
              <a:ext uri="{FF2B5EF4-FFF2-40B4-BE49-F238E27FC236}">
                <a16:creationId xmlns:a16="http://schemas.microsoft.com/office/drawing/2014/main" id="{C5F6DB47-2542-A96A-F3E1-A8899183B9E3}"/>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TOP10 Based Analysis</a:t>
            </a:r>
            <a:endParaRPr sz="3200" b="1" dirty="0">
              <a:solidFill>
                <a:schemeClr val="accent6"/>
              </a:solidFill>
            </a:endParaRPr>
          </a:p>
        </p:txBody>
      </p:sp>
      <p:sp>
        <p:nvSpPr>
          <p:cNvPr id="14" name="TextBox 13">
            <a:extLst>
              <a:ext uri="{FF2B5EF4-FFF2-40B4-BE49-F238E27FC236}">
                <a16:creationId xmlns:a16="http://schemas.microsoft.com/office/drawing/2014/main" id="{E8B54E55-26F3-4CC8-D10C-AB7D3DCFD541}"/>
              </a:ext>
            </a:extLst>
          </p:cNvPr>
          <p:cNvSpPr txBox="1"/>
          <p:nvPr/>
        </p:nvSpPr>
        <p:spPr>
          <a:xfrm>
            <a:off x="638754" y="1202144"/>
            <a:ext cx="7866491" cy="2739211"/>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The Top 10-Based Analysis segment of our project focuses on identifying and showcasing the top performers within specific categories.</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We have done the following analysis in this segment,</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a:p>
            <a:pPr algn="just"/>
            <a:r>
              <a:rPr lang="en-US" sz="1600" dirty="0">
                <a:latin typeface="Roboto" panose="02000000000000000000" pitchFamily="2" charset="0"/>
                <a:ea typeface="Roboto" panose="02000000000000000000" pitchFamily="2" charset="0"/>
                <a:cs typeface="Roboto" panose="02000000000000000000" pitchFamily="2" charset="0"/>
              </a:rPr>
              <a:t>		- &gt; </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Top 10 movies based on IMDB scores</a:t>
            </a:r>
            <a:endPar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algn="just"/>
            <a:r>
              <a:rPr lang="en-US" sz="1600" dirty="0">
                <a:latin typeface="Roboto" panose="02000000000000000000" pitchFamily="2" charset="0"/>
                <a:ea typeface="Roboto" panose="02000000000000000000" pitchFamily="2" charset="0"/>
                <a:cs typeface="Roboto" panose="02000000000000000000" pitchFamily="2" charset="0"/>
              </a:rPr>
              <a:t>		- &gt; </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Top 10 liked genres based on average of IMDB scores</a:t>
            </a:r>
            <a:endPar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algn="just"/>
            <a:r>
              <a:rPr lang="en-US" sz="1600" dirty="0">
                <a:latin typeface="Roboto" panose="02000000000000000000" pitchFamily="2" charset="0"/>
                <a:ea typeface="Roboto" panose="02000000000000000000" pitchFamily="2" charset="0"/>
                <a:cs typeface="Roboto" panose="02000000000000000000" pitchFamily="2" charset="0"/>
              </a:rPr>
              <a:t>		- &gt; </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Top 10 successful directors based on average of IMDB scores</a:t>
            </a:r>
            <a:endPar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algn="just"/>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For this analysis, the main APIs used are groupBy(), orderBy() along with the limit() to display the top10 performers. </a:t>
            </a:r>
          </a:p>
        </p:txBody>
      </p:sp>
    </p:spTree>
    <p:extLst>
      <p:ext uri="{BB962C8B-B14F-4D97-AF65-F5344CB8AC3E}">
        <p14:creationId xmlns:p14="http://schemas.microsoft.com/office/powerpoint/2010/main" val="2089492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pic>
        <p:nvPicPr>
          <p:cNvPr id="4" name="Picture 3">
            <a:extLst>
              <a:ext uri="{FF2B5EF4-FFF2-40B4-BE49-F238E27FC236}">
                <a16:creationId xmlns:a16="http://schemas.microsoft.com/office/drawing/2014/main" id="{FFCEEBDD-1563-0F81-C737-B01739E95B19}"/>
              </a:ext>
            </a:extLst>
          </p:cNvPr>
          <p:cNvPicPr>
            <a:picLocks noChangeAspect="1"/>
          </p:cNvPicPr>
          <p:nvPr/>
        </p:nvPicPr>
        <p:blipFill rotWithShape="1">
          <a:blip r:embed="rId3"/>
          <a:srcRect t="10258" r="9517"/>
          <a:stretch/>
        </p:blipFill>
        <p:spPr>
          <a:xfrm>
            <a:off x="2704129" y="958086"/>
            <a:ext cx="3639486" cy="1744292"/>
          </a:xfrm>
          <a:prstGeom prst="rect">
            <a:avLst/>
          </a:prstGeom>
          <a:ln>
            <a:solidFill>
              <a:schemeClr val="tx1"/>
            </a:solidFill>
          </a:ln>
        </p:spPr>
      </p:pic>
      <p:sp>
        <p:nvSpPr>
          <p:cNvPr id="13" name="TextBox 12">
            <a:extLst>
              <a:ext uri="{FF2B5EF4-FFF2-40B4-BE49-F238E27FC236}">
                <a16:creationId xmlns:a16="http://schemas.microsoft.com/office/drawing/2014/main" id="{2F1E71D9-37CB-2B60-F7E2-4121E6164347}"/>
              </a:ext>
            </a:extLst>
          </p:cNvPr>
          <p:cNvSpPr txBox="1"/>
          <p:nvPr/>
        </p:nvSpPr>
        <p:spPr>
          <a:xfrm>
            <a:off x="638754" y="2991712"/>
            <a:ext cx="7866491" cy="1815882"/>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code snippet aims to find the top10 movies based on the IMDB scores.</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First selection of columns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title</a:t>
            </a:r>
            <a:r>
              <a:rPr lang="en-US" dirty="0">
                <a:latin typeface="Roboto" panose="02000000000000000000" pitchFamily="2" charset="0"/>
                <a:ea typeface="Roboto" panose="02000000000000000000" pitchFamily="2" charset="0"/>
                <a:cs typeface="Roboto" panose="02000000000000000000" pitchFamily="2" charset="0"/>
              </a:rPr>
              <a:t>’ &amp;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score</a:t>
            </a:r>
            <a:r>
              <a:rPr lang="en-US" dirty="0">
                <a:latin typeface="Roboto" panose="02000000000000000000" pitchFamily="2" charset="0"/>
                <a:ea typeface="Roboto" panose="02000000000000000000" pitchFamily="2" charset="0"/>
                <a:cs typeface="Roboto" panose="02000000000000000000" pitchFamily="2" charset="0"/>
              </a:rPr>
              <a:t>’ are done on the ‘</a:t>
            </a:r>
            <a:r>
              <a:rPr lang="en-US" i="1" dirty="0" err="1">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TransformedData</a:t>
            </a:r>
            <a:r>
              <a:rPr lang="en-US" dirty="0">
                <a:latin typeface="Roboto" panose="02000000000000000000" pitchFamily="2" charset="0"/>
                <a:ea typeface="Roboto" panose="02000000000000000000" pitchFamily="2" charset="0"/>
                <a:cs typeface="Roboto" panose="02000000000000000000" pitchFamily="2" charset="0"/>
              </a:rPr>
              <a:t>’ variable that holds the preprocessed dataset.</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After that, a filter operation is performed based on a condition to extract the movies that are highly rated by the people. It is followed by ordering those items and displaying top10 movie names.</a:t>
            </a:r>
          </a:p>
        </p:txBody>
      </p:sp>
      <p:sp>
        <p:nvSpPr>
          <p:cNvPr id="14" name="Google Shape;104;p16">
            <a:extLst>
              <a:ext uri="{FF2B5EF4-FFF2-40B4-BE49-F238E27FC236}">
                <a16:creationId xmlns:a16="http://schemas.microsoft.com/office/drawing/2014/main" id="{9AEECD1B-3544-3B64-8CBD-778D1B42A8DF}"/>
              </a:ext>
            </a:extLst>
          </p:cNvPr>
          <p:cNvSpPr txBox="1">
            <a:spLocks noGrp="1"/>
          </p:cNvSpPr>
          <p:nvPr>
            <p:ph type="title"/>
          </p:nvPr>
        </p:nvSpPr>
        <p:spPr>
          <a:xfrm>
            <a:off x="1479336" y="187252"/>
            <a:ext cx="6185325"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5">
                    <a:lumMod val="75000"/>
                  </a:schemeClr>
                </a:solidFill>
              </a:rPr>
              <a:t>1) Top10 movies based on IMDB score</a:t>
            </a:r>
            <a:endParaRPr sz="3200" dirty="0">
              <a:solidFill>
                <a:schemeClr val="accent5">
                  <a:lumMod val="75000"/>
                </a:schemeClr>
              </a:solidFill>
            </a:endParaRPr>
          </a:p>
        </p:txBody>
      </p:sp>
    </p:spTree>
    <p:extLst>
      <p:ext uri="{BB962C8B-B14F-4D97-AF65-F5344CB8AC3E}">
        <p14:creationId xmlns:p14="http://schemas.microsoft.com/office/powerpoint/2010/main" val="1405242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3" name="TextBox 12">
            <a:extLst>
              <a:ext uri="{FF2B5EF4-FFF2-40B4-BE49-F238E27FC236}">
                <a16:creationId xmlns:a16="http://schemas.microsoft.com/office/drawing/2014/main" id="{2F1E71D9-37CB-2B60-F7E2-4121E6164347}"/>
              </a:ext>
            </a:extLst>
          </p:cNvPr>
          <p:cNvSpPr txBox="1"/>
          <p:nvPr/>
        </p:nvSpPr>
        <p:spPr>
          <a:xfrm>
            <a:off x="1814890" y="4199302"/>
            <a:ext cx="5514220"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This is the output for Top10 movies based on IMDB score</a:t>
            </a:r>
          </a:p>
        </p:txBody>
      </p:sp>
      <p:pic>
        <p:nvPicPr>
          <p:cNvPr id="7" name="Picture 6">
            <a:extLst>
              <a:ext uri="{FF2B5EF4-FFF2-40B4-BE49-F238E27FC236}">
                <a16:creationId xmlns:a16="http://schemas.microsoft.com/office/drawing/2014/main" id="{53A7D05A-1B5D-0F23-635A-A635E0CDBB6F}"/>
              </a:ext>
            </a:extLst>
          </p:cNvPr>
          <p:cNvPicPr>
            <a:picLocks noChangeAspect="1"/>
          </p:cNvPicPr>
          <p:nvPr/>
        </p:nvPicPr>
        <p:blipFill>
          <a:blip r:embed="rId3"/>
          <a:stretch>
            <a:fillRect/>
          </a:stretch>
        </p:blipFill>
        <p:spPr>
          <a:xfrm>
            <a:off x="3060592" y="299537"/>
            <a:ext cx="2734057" cy="3581900"/>
          </a:xfrm>
          <a:prstGeom prst="rect">
            <a:avLst/>
          </a:prstGeom>
        </p:spPr>
      </p:pic>
    </p:spTree>
    <p:extLst>
      <p:ext uri="{BB962C8B-B14F-4D97-AF65-F5344CB8AC3E}">
        <p14:creationId xmlns:p14="http://schemas.microsoft.com/office/powerpoint/2010/main" val="122735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pic>
        <p:nvPicPr>
          <p:cNvPr id="10" name="Picture 9">
            <a:extLst>
              <a:ext uri="{FF2B5EF4-FFF2-40B4-BE49-F238E27FC236}">
                <a16:creationId xmlns:a16="http://schemas.microsoft.com/office/drawing/2014/main" id="{095F5B9D-12DD-C623-99CD-29FB4766E48C}"/>
              </a:ext>
            </a:extLst>
          </p:cNvPr>
          <p:cNvPicPr>
            <a:picLocks noChangeAspect="1"/>
          </p:cNvPicPr>
          <p:nvPr/>
        </p:nvPicPr>
        <p:blipFill>
          <a:blip r:embed="rId3"/>
          <a:stretch>
            <a:fillRect/>
          </a:stretch>
        </p:blipFill>
        <p:spPr>
          <a:xfrm>
            <a:off x="504257" y="1604780"/>
            <a:ext cx="4067743" cy="2067213"/>
          </a:xfrm>
          <a:prstGeom prst="rect">
            <a:avLst/>
          </a:prstGeom>
          <a:ln>
            <a:solidFill>
              <a:schemeClr val="tx1"/>
            </a:solidFill>
          </a:ln>
        </p:spPr>
      </p:pic>
      <p:sp>
        <p:nvSpPr>
          <p:cNvPr id="2" name="Google Shape;104;p16">
            <a:extLst>
              <a:ext uri="{FF2B5EF4-FFF2-40B4-BE49-F238E27FC236}">
                <a16:creationId xmlns:a16="http://schemas.microsoft.com/office/drawing/2014/main" id="{7E1D27CA-E94D-AD83-5487-00AFB799993D}"/>
              </a:ext>
            </a:extLst>
          </p:cNvPr>
          <p:cNvSpPr txBox="1">
            <a:spLocks noGrp="1"/>
          </p:cNvSpPr>
          <p:nvPr>
            <p:ph type="title"/>
          </p:nvPr>
        </p:nvSpPr>
        <p:spPr>
          <a:xfrm>
            <a:off x="1426893" y="253621"/>
            <a:ext cx="6290214"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5">
                    <a:lumMod val="75000"/>
                  </a:schemeClr>
                </a:solidFill>
              </a:rPr>
              <a:t>2) Top10 Genres based on IMDB score</a:t>
            </a:r>
            <a:endParaRPr sz="3200" dirty="0">
              <a:solidFill>
                <a:schemeClr val="accent5">
                  <a:lumMod val="75000"/>
                </a:schemeClr>
              </a:solidFill>
            </a:endParaRPr>
          </a:p>
        </p:txBody>
      </p:sp>
      <p:pic>
        <p:nvPicPr>
          <p:cNvPr id="8" name="Picture 7">
            <a:extLst>
              <a:ext uri="{FF2B5EF4-FFF2-40B4-BE49-F238E27FC236}">
                <a16:creationId xmlns:a16="http://schemas.microsoft.com/office/drawing/2014/main" id="{F7175D9D-6CBF-A3D1-2EF4-66FBD725C998}"/>
              </a:ext>
            </a:extLst>
          </p:cNvPr>
          <p:cNvPicPr>
            <a:picLocks noChangeAspect="1"/>
          </p:cNvPicPr>
          <p:nvPr/>
        </p:nvPicPr>
        <p:blipFill>
          <a:blip r:embed="rId4"/>
          <a:stretch>
            <a:fillRect/>
          </a:stretch>
        </p:blipFill>
        <p:spPr>
          <a:xfrm>
            <a:off x="5548274" y="1010377"/>
            <a:ext cx="2798204" cy="3458247"/>
          </a:xfrm>
          <a:prstGeom prst="rect">
            <a:avLst/>
          </a:prstGeom>
        </p:spPr>
      </p:pic>
    </p:spTree>
    <p:extLst>
      <p:ext uri="{BB962C8B-B14F-4D97-AF65-F5344CB8AC3E}">
        <p14:creationId xmlns:p14="http://schemas.microsoft.com/office/powerpoint/2010/main" val="2223174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pic>
        <p:nvPicPr>
          <p:cNvPr id="12" name="Picture 11">
            <a:extLst>
              <a:ext uri="{FF2B5EF4-FFF2-40B4-BE49-F238E27FC236}">
                <a16:creationId xmlns:a16="http://schemas.microsoft.com/office/drawing/2014/main" id="{790B4B28-2F96-630C-6F52-B52E3BF91F81}"/>
              </a:ext>
            </a:extLst>
          </p:cNvPr>
          <p:cNvPicPr>
            <a:picLocks noChangeAspect="1"/>
          </p:cNvPicPr>
          <p:nvPr/>
        </p:nvPicPr>
        <p:blipFill>
          <a:blip r:embed="rId3"/>
          <a:stretch>
            <a:fillRect/>
          </a:stretch>
        </p:blipFill>
        <p:spPr>
          <a:xfrm>
            <a:off x="501890" y="1850853"/>
            <a:ext cx="4363059" cy="2067213"/>
          </a:xfrm>
          <a:prstGeom prst="rect">
            <a:avLst/>
          </a:prstGeom>
          <a:ln>
            <a:solidFill>
              <a:schemeClr val="tx1"/>
            </a:solidFill>
          </a:ln>
        </p:spPr>
      </p:pic>
      <p:sp>
        <p:nvSpPr>
          <p:cNvPr id="6" name="Google Shape;104;p16">
            <a:extLst>
              <a:ext uri="{FF2B5EF4-FFF2-40B4-BE49-F238E27FC236}">
                <a16:creationId xmlns:a16="http://schemas.microsoft.com/office/drawing/2014/main" id="{F1B48B9D-5769-3379-6076-D609F1271445}"/>
              </a:ext>
            </a:extLst>
          </p:cNvPr>
          <p:cNvSpPr txBox="1">
            <a:spLocks/>
          </p:cNvSpPr>
          <p:nvPr/>
        </p:nvSpPr>
        <p:spPr>
          <a:xfrm>
            <a:off x="1926100" y="378779"/>
            <a:ext cx="52918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r>
              <a:rPr lang="en-US" sz="3200" dirty="0">
                <a:solidFill>
                  <a:schemeClr val="accent5">
                    <a:lumMod val="75000"/>
                  </a:schemeClr>
                </a:solidFill>
              </a:rPr>
              <a:t>3) Top10  Directors based on IMDB score</a:t>
            </a:r>
          </a:p>
        </p:txBody>
      </p:sp>
      <p:pic>
        <p:nvPicPr>
          <p:cNvPr id="7" name="Picture 6">
            <a:extLst>
              <a:ext uri="{FF2B5EF4-FFF2-40B4-BE49-F238E27FC236}">
                <a16:creationId xmlns:a16="http://schemas.microsoft.com/office/drawing/2014/main" id="{F36B070A-FD8A-8D14-6B00-F8820DFBE68F}"/>
              </a:ext>
            </a:extLst>
          </p:cNvPr>
          <p:cNvPicPr>
            <a:picLocks noChangeAspect="1"/>
          </p:cNvPicPr>
          <p:nvPr/>
        </p:nvPicPr>
        <p:blipFill>
          <a:blip r:embed="rId4"/>
          <a:stretch>
            <a:fillRect/>
          </a:stretch>
        </p:blipFill>
        <p:spPr>
          <a:xfrm>
            <a:off x="5672920" y="1395662"/>
            <a:ext cx="3089959" cy="2977597"/>
          </a:xfrm>
          <a:prstGeom prst="rect">
            <a:avLst/>
          </a:prstGeom>
        </p:spPr>
      </p:pic>
    </p:spTree>
    <p:extLst>
      <p:ext uri="{BB962C8B-B14F-4D97-AF65-F5344CB8AC3E}">
        <p14:creationId xmlns:p14="http://schemas.microsoft.com/office/powerpoint/2010/main" val="1828323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7" name="Google Shape;104;p16">
            <a:extLst>
              <a:ext uri="{FF2B5EF4-FFF2-40B4-BE49-F238E27FC236}">
                <a16:creationId xmlns:a16="http://schemas.microsoft.com/office/drawing/2014/main" id="{C5F6DB47-2542-A96A-F3E1-A8899183B9E3}"/>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Company Based Analysis</a:t>
            </a:r>
            <a:endParaRPr sz="3200" b="1" dirty="0">
              <a:solidFill>
                <a:schemeClr val="accent6"/>
              </a:solidFill>
            </a:endParaRPr>
          </a:p>
        </p:txBody>
      </p:sp>
      <p:sp>
        <p:nvSpPr>
          <p:cNvPr id="14" name="TextBox 13">
            <a:extLst>
              <a:ext uri="{FF2B5EF4-FFF2-40B4-BE49-F238E27FC236}">
                <a16:creationId xmlns:a16="http://schemas.microsoft.com/office/drawing/2014/main" id="{E8B54E55-26F3-4CC8-D10C-AB7D3DCFD541}"/>
              </a:ext>
            </a:extLst>
          </p:cNvPr>
          <p:cNvSpPr txBox="1"/>
          <p:nvPr/>
        </p:nvSpPr>
        <p:spPr>
          <a:xfrm>
            <a:off x="638754" y="1050890"/>
            <a:ext cx="7866491" cy="3477875"/>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The Company-Based Analysis segment of our analysis aims to access the performance of production companies within the movie industry.</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This analysis in identifying the top-performing or most successful production companies based on financial success or production volume.</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We have done the following analysis in this segment,</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600" dirty="0">
                <a:latin typeface="Roboto" panose="02000000000000000000" pitchFamily="2" charset="0"/>
                <a:ea typeface="Roboto" panose="02000000000000000000" pitchFamily="2" charset="0"/>
                <a:cs typeface="Roboto" panose="02000000000000000000" pitchFamily="2" charset="0"/>
              </a:rPr>
              <a:t>	- &gt; </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Companies producing the most movies along with their average scores</a:t>
            </a:r>
          </a:p>
          <a:p>
            <a:r>
              <a:rPr lang="en-US" sz="1600" dirty="0">
                <a:latin typeface="Roboto" panose="02000000000000000000" pitchFamily="2" charset="0"/>
                <a:ea typeface="Roboto" panose="02000000000000000000" pitchFamily="2" charset="0"/>
                <a:cs typeface="Roboto" panose="02000000000000000000" pitchFamily="2" charset="0"/>
              </a:rPr>
              <a:t>	- &gt; </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Companies which made the most profit over the span of 20 years</a:t>
            </a:r>
            <a:endPar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algn="just"/>
            <a:r>
              <a:rPr lang="en-US" sz="1600" dirty="0">
                <a:latin typeface="Roboto" panose="02000000000000000000" pitchFamily="2" charset="0"/>
                <a:ea typeface="Roboto" panose="02000000000000000000" pitchFamily="2" charset="0"/>
                <a:cs typeface="Roboto" panose="02000000000000000000" pitchFamily="2" charset="0"/>
              </a:rPr>
              <a:t>		</a:t>
            </a: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Based on this analysis, the production companies can get help in strategic decision making within the industry. They can use this information to optimize their content creation or investment decisions.</a:t>
            </a:r>
          </a:p>
        </p:txBody>
      </p:sp>
    </p:spTree>
    <p:extLst>
      <p:ext uri="{BB962C8B-B14F-4D97-AF65-F5344CB8AC3E}">
        <p14:creationId xmlns:p14="http://schemas.microsoft.com/office/powerpoint/2010/main" val="1568846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3" name="TextBox 12">
            <a:extLst>
              <a:ext uri="{FF2B5EF4-FFF2-40B4-BE49-F238E27FC236}">
                <a16:creationId xmlns:a16="http://schemas.microsoft.com/office/drawing/2014/main" id="{2F1E71D9-37CB-2B60-F7E2-4121E6164347}"/>
              </a:ext>
            </a:extLst>
          </p:cNvPr>
          <p:cNvSpPr txBox="1"/>
          <p:nvPr/>
        </p:nvSpPr>
        <p:spPr>
          <a:xfrm>
            <a:off x="638751" y="3360967"/>
            <a:ext cx="7866491" cy="160043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code snippet aims to find the top 10 companies based on the volume of movies they are producing where the average IMDB score is also included.</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It starts by aggregating the count of movies and calculating the average IMDb score for each production company.</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Then the data frame is ordered in descending order to display top10 contents.</a:t>
            </a:r>
          </a:p>
        </p:txBody>
      </p:sp>
      <p:sp>
        <p:nvSpPr>
          <p:cNvPr id="14" name="Google Shape;104;p16">
            <a:extLst>
              <a:ext uri="{FF2B5EF4-FFF2-40B4-BE49-F238E27FC236}">
                <a16:creationId xmlns:a16="http://schemas.microsoft.com/office/drawing/2014/main" id="{9AEECD1B-3544-3B64-8CBD-778D1B42A8DF}"/>
              </a:ext>
            </a:extLst>
          </p:cNvPr>
          <p:cNvSpPr txBox="1">
            <a:spLocks noGrp="1"/>
          </p:cNvSpPr>
          <p:nvPr>
            <p:ph type="title"/>
          </p:nvPr>
        </p:nvSpPr>
        <p:spPr>
          <a:xfrm>
            <a:off x="1479336" y="187252"/>
            <a:ext cx="6185325"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5">
                    <a:lumMod val="75000"/>
                  </a:schemeClr>
                </a:solidFill>
              </a:rPr>
              <a:t>1) Companies producing most movies</a:t>
            </a:r>
            <a:endParaRPr sz="3200" dirty="0">
              <a:solidFill>
                <a:schemeClr val="accent5">
                  <a:lumMod val="75000"/>
                </a:schemeClr>
              </a:solidFill>
            </a:endParaRPr>
          </a:p>
        </p:txBody>
      </p:sp>
      <p:pic>
        <p:nvPicPr>
          <p:cNvPr id="3" name="Picture 2">
            <a:extLst>
              <a:ext uri="{FF2B5EF4-FFF2-40B4-BE49-F238E27FC236}">
                <a16:creationId xmlns:a16="http://schemas.microsoft.com/office/drawing/2014/main" id="{D28C7AEA-ABB4-155D-16A9-D9B8554547BC}"/>
              </a:ext>
            </a:extLst>
          </p:cNvPr>
          <p:cNvPicPr>
            <a:picLocks noChangeAspect="1"/>
          </p:cNvPicPr>
          <p:nvPr/>
        </p:nvPicPr>
        <p:blipFill>
          <a:blip r:embed="rId3"/>
          <a:stretch>
            <a:fillRect/>
          </a:stretch>
        </p:blipFill>
        <p:spPr>
          <a:xfrm>
            <a:off x="1804599" y="847884"/>
            <a:ext cx="5534797" cy="2333951"/>
          </a:xfrm>
          <a:prstGeom prst="rect">
            <a:avLst/>
          </a:prstGeom>
          <a:ln>
            <a:solidFill>
              <a:schemeClr val="tx1"/>
            </a:solidFill>
          </a:ln>
        </p:spPr>
      </p:pic>
    </p:spTree>
    <p:extLst>
      <p:ext uri="{BB962C8B-B14F-4D97-AF65-F5344CB8AC3E}">
        <p14:creationId xmlns:p14="http://schemas.microsoft.com/office/powerpoint/2010/main" val="2569132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pic>
        <p:nvPicPr>
          <p:cNvPr id="3" name="Picture 2">
            <a:extLst>
              <a:ext uri="{FF2B5EF4-FFF2-40B4-BE49-F238E27FC236}">
                <a16:creationId xmlns:a16="http://schemas.microsoft.com/office/drawing/2014/main" id="{F9D74D6D-4D0F-FDB9-516A-A86547549F76}"/>
              </a:ext>
            </a:extLst>
          </p:cNvPr>
          <p:cNvPicPr>
            <a:picLocks noChangeAspect="1"/>
          </p:cNvPicPr>
          <p:nvPr/>
        </p:nvPicPr>
        <p:blipFill>
          <a:blip r:embed="rId3"/>
          <a:stretch>
            <a:fillRect/>
          </a:stretch>
        </p:blipFill>
        <p:spPr>
          <a:xfrm>
            <a:off x="136515" y="1178384"/>
            <a:ext cx="4121192" cy="2897229"/>
          </a:xfrm>
          <a:prstGeom prst="rect">
            <a:avLst/>
          </a:prstGeom>
        </p:spPr>
      </p:pic>
      <p:sp>
        <p:nvSpPr>
          <p:cNvPr id="4" name="TextBox 3">
            <a:extLst>
              <a:ext uri="{FF2B5EF4-FFF2-40B4-BE49-F238E27FC236}">
                <a16:creationId xmlns:a16="http://schemas.microsoft.com/office/drawing/2014/main" id="{90BFD01C-CDD0-E660-DB22-770D730AB744}"/>
              </a:ext>
            </a:extLst>
          </p:cNvPr>
          <p:cNvSpPr txBox="1"/>
          <p:nvPr/>
        </p:nvSpPr>
        <p:spPr>
          <a:xfrm>
            <a:off x="4394234" y="965006"/>
            <a:ext cx="4613251" cy="3647152"/>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From the output, the production houses that are generating a greater number of movies are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Paramount </a:t>
            </a:r>
            <a:r>
              <a:rPr lang="en-US" dirty="0">
                <a:latin typeface="Roboto" panose="02000000000000000000" pitchFamily="2" charset="0"/>
                <a:ea typeface="Roboto" panose="02000000000000000000" pitchFamily="2" charset="0"/>
                <a:cs typeface="Roboto" panose="02000000000000000000" pitchFamily="2" charset="0"/>
              </a:rPr>
              <a:t>and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Universal Pictures</a:t>
            </a:r>
            <a:r>
              <a:rPr lang="en-US" dirty="0">
                <a:latin typeface="Roboto" panose="02000000000000000000" pitchFamily="2" charset="0"/>
                <a:ea typeface="Roboto" panose="02000000000000000000" pitchFamily="2" charset="0"/>
                <a:cs typeface="Roboto" panose="02000000000000000000" pitchFamily="2" charset="0"/>
              </a:rPr>
              <a:t>.</a:t>
            </a:r>
          </a:p>
          <a:p>
            <a:pPr algn="just"/>
            <a:endParaRPr lang="en-US" sz="7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Touchstone Pictures</a:t>
            </a:r>
            <a:r>
              <a:rPr lang="en-US" dirty="0">
                <a:latin typeface="Roboto" panose="02000000000000000000" pitchFamily="2" charset="0"/>
                <a:ea typeface="Roboto" panose="02000000000000000000" pitchFamily="2" charset="0"/>
                <a:cs typeface="Roboto" panose="02000000000000000000" pitchFamily="2" charset="0"/>
              </a:rPr>
              <a:t>, despite producing fewer movies (66), stands out with a relatively higher average IMDb score (approximately 6.54). This suggests a potential focus on producing movies with a higher level of audience appreciation.</a:t>
            </a:r>
          </a:p>
          <a:p>
            <a:pPr algn="just"/>
            <a:endParaRPr lang="en-US" dirty="0">
              <a:latin typeface="Roboto" panose="02000000000000000000" pitchFamily="2" charset="0"/>
              <a:ea typeface="Roboto" panose="02000000000000000000" pitchFamily="2" charset="0"/>
              <a:cs typeface="Roboto" panose="02000000000000000000" pitchFamily="2" charset="0"/>
            </a:endParaRPr>
          </a:p>
          <a:p>
            <a:pPr algn="just"/>
            <a:endParaRPr lang="en-US" sz="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This analysis provides insights about the companies that has better </a:t>
            </a:r>
            <a:r>
              <a:rPr lang="en-US" b="1"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audience reception</a:t>
            </a:r>
            <a:r>
              <a:rPr lang="en-US" dirty="0">
                <a:latin typeface="Roboto" panose="02000000000000000000" pitchFamily="2" charset="0"/>
                <a:ea typeface="Roboto" panose="02000000000000000000" pitchFamily="2" charset="0"/>
                <a:cs typeface="Roboto" panose="02000000000000000000" pitchFamily="2" charset="0"/>
              </a:rPr>
              <a:t>. Studios, such as Paramount Pictures and Universal Pictures, have maintained a consistent level of audience satisfaction across a number of productions.</a:t>
            </a:r>
          </a:p>
        </p:txBody>
      </p:sp>
      <p:sp>
        <p:nvSpPr>
          <p:cNvPr id="5" name="Google Shape;104;p16">
            <a:extLst>
              <a:ext uri="{FF2B5EF4-FFF2-40B4-BE49-F238E27FC236}">
                <a16:creationId xmlns:a16="http://schemas.microsoft.com/office/drawing/2014/main" id="{8163C482-523A-1174-39B4-BB0EBE1D1D5B}"/>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Inferences</a:t>
            </a:r>
            <a:endParaRPr sz="3200" b="1" dirty="0">
              <a:solidFill>
                <a:schemeClr val="accent6"/>
              </a:solidFill>
            </a:endParaRPr>
          </a:p>
        </p:txBody>
      </p:sp>
    </p:spTree>
    <p:extLst>
      <p:ext uri="{BB962C8B-B14F-4D97-AF65-F5344CB8AC3E}">
        <p14:creationId xmlns:p14="http://schemas.microsoft.com/office/powerpoint/2010/main" val="3763842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3" name="TextBox 12">
            <a:extLst>
              <a:ext uri="{FF2B5EF4-FFF2-40B4-BE49-F238E27FC236}">
                <a16:creationId xmlns:a16="http://schemas.microsoft.com/office/drawing/2014/main" id="{2F1E71D9-37CB-2B60-F7E2-4121E6164347}"/>
              </a:ext>
            </a:extLst>
          </p:cNvPr>
          <p:cNvSpPr txBox="1"/>
          <p:nvPr/>
        </p:nvSpPr>
        <p:spPr>
          <a:xfrm>
            <a:off x="638751" y="3360967"/>
            <a:ext cx="7866491" cy="160043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code snippet aims to find the top 10 companies who made the most profit out of the movies.</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It starts by calculating the total profit made by each production company by subtracting the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budget</a:t>
            </a:r>
            <a:r>
              <a:rPr lang="en-US" dirty="0">
                <a:latin typeface="Roboto" panose="02000000000000000000" pitchFamily="2" charset="0"/>
                <a:ea typeface="Roboto" panose="02000000000000000000" pitchFamily="2" charset="0"/>
                <a:cs typeface="Roboto" panose="02000000000000000000" pitchFamily="2" charset="0"/>
              </a:rPr>
              <a:t> from the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gross</a:t>
            </a:r>
            <a:r>
              <a:rPr lang="en-US" dirty="0">
                <a:latin typeface="Roboto" panose="02000000000000000000" pitchFamily="2" charset="0"/>
                <a:ea typeface="Roboto" panose="02000000000000000000" pitchFamily="2" charset="0"/>
                <a:cs typeface="Roboto" panose="02000000000000000000" pitchFamily="2" charset="0"/>
              </a:rPr>
              <a:t> for each movie.</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Then the data frame is ordered in descending order to display top10 contents.</a:t>
            </a:r>
          </a:p>
        </p:txBody>
      </p:sp>
      <p:sp>
        <p:nvSpPr>
          <p:cNvPr id="14" name="Google Shape;104;p16">
            <a:extLst>
              <a:ext uri="{FF2B5EF4-FFF2-40B4-BE49-F238E27FC236}">
                <a16:creationId xmlns:a16="http://schemas.microsoft.com/office/drawing/2014/main" id="{9AEECD1B-3544-3B64-8CBD-778D1B42A8DF}"/>
              </a:ext>
            </a:extLst>
          </p:cNvPr>
          <p:cNvSpPr txBox="1">
            <a:spLocks noGrp="1"/>
          </p:cNvSpPr>
          <p:nvPr>
            <p:ph type="title"/>
          </p:nvPr>
        </p:nvSpPr>
        <p:spPr>
          <a:xfrm>
            <a:off x="1479336" y="187252"/>
            <a:ext cx="6310252"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5">
                    <a:lumMod val="75000"/>
                  </a:schemeClr>
                </a:solidFill>
              </a:rPr>
              <a:t>2) Companies who made the most profit</a:t>
            </a:r>
            <a:endParaRPr sz="3200" dirty="0">
              <a:solidFill>
                <a:schemeClr val="accent5">
                  <a:lumMod val="75000"/>
                </a:schemeClr>
              </a:solidFill>
            </a:endParaRPr>
          </a:p>
        </p:txBody>
      </p:sp>
      <p:pic>
        <p:nvPicPr>
          <p:cNvPr id="4" name="Picture 3">
            <a:extLst>
              <a:ext uri="{FF2B5EF4-FFF2-40B4-BE49-F238E27FC236}">
                <a16:creationId xmlns:a16="http://schemas.microsoft.com/office/drawing/2014/main" id="{E6FA15E0-FE5E-71E0-BAE6-E428EAFB324C}"/>
              </a:ext>
            </a:extLst>
          </p:cNvPr>
          <p:cNvPicPr>
            <a:picLocks noChangeAspect="1"/>
          </p:cNvPicPr>
          <p:nvPr/>
        </p:nvPicPr>
        <p:blipFill>
          <a:blip r:embed="rId3"/>
          <a:stretch>
            <a:fillRect/>
          </a:stretch>
        </p:blipFill>
        <p:spPr>
          <a:xfrm>
            <a:off x="1675884" y="978601"/>
            <a:ext cx="5792231" cy="2142734"/>
          </a:xfrm>
          <a:prstGeom prst="rect">
            <a:avLst/>
          </a:prstGeom>
          <a:ln>
            <a:solidFill>
              <a:schemeClr val="tx1"/>
            </a:solidFill>
          </a:ln>
        </p:spPr>
      </p:pic>
    </p:spTree>
    <p:extLst>
      <p:ext uri="{BB962C8B-B14F-4D97-AF65-F5344CB8AC3E}">
        <p14:creationId xmlns:p14="http://schemas.microsoft.com/office/powerpoint/2010/main" val="356804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TextBox 3">
            <a:extLst>
              <a:ext uri="{FF2B5EF4-FFF2-40B4-BE49-F238E27FC236}">
                <a16:creationId xmlns:a16="http://schemas.microsoft.com/office/drawing/2014/main" id="{90BFD01C-CDD0-E660-DB22-770D730AB744}"/>
              </a:ext>
            </a:extLst>
          </p:cNvPr>
          <p:cNvSpPr txBox="1"/>
          <p:nvPr/>
        </p:nvSpPr>
        <p:spPr>
          <a:xfrm>
            <a:off x="4163854" y="1070145"/>
            <a:ext cx="4732640" cy="3323987"/>
          </a:xfrm>
          <a:prstGeom prst="rect">
            <a:avLst/>
          </a:prstGeom>
          <a:noFill/>
        </p:spPr>
        <p:txBody>
          <a:bodyPr wrap="square" rtlCol="0">
            <a:spAutoFit/>
          </a:bodyPr>
          <a:lstStyle/>
          <a:p>
            <a:pPr marL="285750" indent="-285750" algn="just">
              <a:buFont typeface="Wingdings" panose="05000000000000000000" pitchFamily="2" charset="2"/>
              <a:buChar char="§"/>
            </a:pP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Universal Pictures </a:t>
            </a:r>
            <a:r>
              <a:rPr lang="en-US" dirty="0">
                <a:latin typeface="Roboto" panose="02000000000000000000" pitchFamily="2" charset="0"/>
                <a:ea typeface="Roboto" panose="02000000000000000000" pitchFamily="2" charset="0"/>
                <a:cs typeface="Roboto" panose="02000000000000000000" pitchFamily="2" charset="0"/>
              </a:rPr>
              <a:t>and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Paramount Pictures </a:t>
            </a:r>
            <a:r>
              <a:rPr lang="en-US" dirty="0">
                <a:latin typeface="Roboto" panose="02000000000000000000" pitchFamily="2" charset="0"/>
                <a:ea typeface="Roboto" panose="02000000000000000000" pitchFamily="2" charset="0"/>
                <a:cs typeface="Roboto" panose="02000000000000000000" pitchFamily="2" charset="0"/>
              </a:rPr>
              <a:t>emerge as the top two companies, making substantial profits of approximately $10.48 billion and $10.04 billion, respectively. </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This indicates their financial success in the film industry over the analyzed period.</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stakeholders can utilize this information to collaborate with the successful production houses. This will generate many opportunities for them.</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This analysis emphasizes the importance of financial success beyond production volume and that helps stakeholders to make informed decisions.</a:t>
            </a:r>
          </a:p>
        </p:txBody>
      </p:sp>
      <p:sp>
        <p:nvSpPr>
          <p:cNvPr id="5" name="Google Shape;104;p16">
            <a:extLst>
              <a:ext uri="{FF2B5EF4-FFF2-40B4-BE49-F238E27FC236}">
                <a16:creationId xmlns:a16="http://schemas.microsoft.com/office/drawing/2014/main" id="{8163C482-523A-1174-39B4-BB0EBE1D1D5B}"/>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Inferences</a:t>
            </a:r>
            <a:endParaRPr sz="3200" b="1" dirty="0">
              <a:solidFill>
                <a:schemeClr val="accent6"/>
              </a:solidFill>
            </a:endParaRPr>
          </a:p>
        </p:txBody>
      </p:sp>
      <p:pic>
        <p:nvPicPr>
          <p:cNvPr id="6" name="Picture 5">
            <a:extLst>
              <a:ext uri="{FF2B5EF4-FFF2-40B4-BE49-F238E27FC236}">
                <a16:creationId xmlns:a16="http://schemas.microsoft.com/office/drawing/2014/main" id="{F90B1EEA-C167-15A7-3563-821B072B5A3C}"/>
              </a:ext>
            </a:extLst>
          </p:cNvPr>
          <p:cNvPicPr>
            <a:picLocks noChangeAspect="1"/>
          </p:cNvPicPr>
          <p:nvPr/>
        </p:nvPicPr>
        <p:blipFill>
          <a:blip r:embed="rId3"/>
          <a:stretch>
            <a:fillRect/>
          </a:stretch>
        </p:blipFill>
        <p:spPr>
          <a:xfrm>
            <a:off x="411242" y="965004"/>
            <a:ext cx="3353268" cy="3534268"/>
          </a:xfrm>
          <a:prstGeom prst="rect">
            <a:avLst/>
          </a:prstGeom>
        </p:spPr>
      </p:pic>
    </p:spTree>
    <p:extLst>
      <p:ext uri="{BB962C8B-B14F-4D97-AF65-F5344CB8AC3E}">
        <p14:creationId xmlns:p14="http://schemas.microsoft.com/office/powerpoint/2010/main" val="292870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190290" y="1767761"/>
            <a:ext cx="4763420" cy="152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Fira Sans Extra Condensed SemiBold" panose="020B0604020202020204" charset="0"/>
              </a:rPr>
              <a:t>PROJECT SCOPE</a:t>
            </a:r>
            <a:br>
              <a:rPr lang="en" sz="5400" b="1" dirty="0">
                <a:latin typeface="Fira Sans Extra Condensed SemiBold" panose="020B0604020202020204" charset="0"/>
              </a:rPr>
            </a:br>
            <a:r>
              <a:rPr lang="en" sz="5400" b="1" dirty="0">
                <a:latin typeface="Fira Sans Extra Condensed SemiBold" panose="020B0604020202020204" charset="0"/>
              </a:rPr>
              <a:t> </a:t>
            </a:r>
            <a:r>
              <a:rPr lang="en" sz="5400" b="1" dirty="0">
                <a:solidFill>
                  <a:schemeClr val="accent2"/>
                </a:solidFill>
                <a:latin typeface="Fira Sans Extra Condensed SemiBold" panose="020B0604020202020204" charset="0"/>
              </a:rPr>
              <a:t>&amp; OBJECTIVE</a:t>
            </a:r>
            <a:endParaRPr sz="5400" b="1" dirty="0">
              <a:solidFill>
                <a:schemeClr val="accent2"/>
              </a:solidFill>
              <a:latin typeface="Fira Sans Extra Condensed SemiBold" panose="020B0604020202020204" charset="0"/>
            </a:endParaRPr>
          </a:p>
        </p:txBody>
      </p:sp>
      <p:sp>
        <p:nvSpPr>
          <p:cNvPr id="63" name="Google Shape;63;p15"/>
          <p:cNvSpPr/>
          <p:nvPr/>
        </p:nvSpPr>
        <p:spPr>
          <a:xfrm rot="5400000">
            <a:off x="1575290" y="2405993"/>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1967763" y="2663706"/>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1432505" y="3130997"/>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346370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7" name="Google Shape;104;p16">
            <a:extLst>
              <a:ext uri="{FF2B5EF4-FFF2-40B4-BE49-F238E27FC236}">
                <a16:creationId xmlns:a16="http://schemas.microsoft.com/office/drawing/2014/main" id="{C5F6DB47-2542-A96A-F3E1-A8899183B9E3}"/>
              </a:ext>
            </a:extLst>
          </p:cNvPr>
          <p:cNvSpPr txBox="1">
            <a:spLocks noGrp="1"/>
          </p:cNvSpPr>
          <p:nvPr>
            <p:ph type="title"/>
          </p:nvPr>
        </p:nvSpPr>
        <p:spPr>
          <a:xfrm>
            <a:off x="2398349" y="222731"/>
            <a:ext cx="43473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Country based Analysis</a:t>
            </a:r>
            <a:endParaRPr sz="3200" b="1" dirty="0">
              <a:solidFill>
                <a:schemeClr val="accent6"/>
              </a:solidFill>
            </a:endParaRPr>
          </a:p>
        </p:txBody>
      </p:sp>
      <p:sp>
        <p:nvSpPr>
          <p:cNvPr id="14" name="TextBox 13">
            <a:extLst>
              <a:ext uri="{FF2B5EF4-FFF2-40B4-BE49-F238E27FC236}">
                <a16:creationId xmlns:a16="http://schemas.microsoft.com/office/drawing/2014/main" id="{E8B54E55-26F3-4CC8-D10C-AB7D3DCFD541}"/>
              </a:ext>
            </a:extLst>
          </p:cNvPr>
          <p:cNvSpPr txBox="1"/>
          <p:nvPr/>
        </p:nvSpPr>
        <p:spPr>
          <a:xfrm>
            <a:off x="638753" y="995888"/>
            <a:ext cx="7866491" cy="3724096"/>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The Country-Based Analysis segment of our analysis focuses on analyzing the movie data based on the countries of origin.</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This analysis provides valuable insights into the contributions of different countries to the global cinematic landscape.</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We have done the following analysis in this segment,</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 &gt; </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Countries which made the most profit</a:t>
            </a:r>
            <a:endPar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r>
              <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 &gt; </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Countries that produced the best films based on average IMDb score</a:t>
            </a:r>
          </a:p>
          <a:p>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a:t>
            </a:r>
            <a:r>
              <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&gt;</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Movies count released by each country</a:t>
            </a:r>
            <a:endPar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algn="just"/>
            <a:r>
              <a:rPr lang="en-US" sz="1600" dirty="0">
                <a:latin typeface="Roboto" panose="02000000000000000000" pitchFamily="2" charset="0"/>
                <a:ea typeface="Roboto" panose="02000000000000000000" pitchFamily="2" charset="0"/>
                <a:cs typeface="Roboto" panose="02000000000000000000" pitchFamily="2" charset="0"/>
              </a:rPr>
              <a:t>		</a:t>
            </a: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Based on this analysis, we can gain insights on the cultural influence on the quality and reception of movies across the different countries. We can also identify the emerging markets in the movie industry.</a:t>
            </a:r>
          </a:p>
        </p:txBody>
      </p:sp>
    </p:spTree>
    <p:extLst>
      <p:ext uri="{BB962C8B-B14F-4D97-AF65-F5344CB8AC3E}">
        <p14:creationId xmlns:p14="http://schemas.microsoft.com/office/powerpoint/2010/main" val="2538587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3" name="TextBox 12">
            <a:extLst>
              <a:ext uri="{FF2B5EF4-FFF2-40B4-BE49-F238E27FC236}">
                <a16:creationId xmlns:a16="http://schemas.microsoft.com/office/drawing/2014/main" id="{2F1E71D9-37CB-2B60-F7E2-4121E6164347}"/>
              </a:ext>
            </a:extLst>
          </p:cNvPr>
          <p:cNvSpPr txBox="1"/>
          <p:nvPr/>
        </p:nvSpPr>
        <p:spPr>
          <a:xfrm>
            <a:off x="638751" y="3360967"/>
            <a:ext cx="7866491" cy="160043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code snippet aims to find the top 10 countries that bagged in the highest profit from the movie industry.</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It starts by aggregating the total profit for each country's films and group them on the attribute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country</a:t>
            </a:r>
            <a:r>
              <a:rPr lang="en-US" dirty="0">
                <a:latin typeface="Roboto" panose="02000000000000000000" pitchFamily="2" charset="0"/>
                <a:ea typeface="Roboto" panose="02000000000000000000" pitchFamily="2" charset="0"/>
                <a:cs typeface="Roboto" panose="02000000000000000000" pitchFamily="2" charset="0"/>
              </a:rPr>
              <a:t>’.</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Then the data frame is ordered in descending order to display top10 contents.</a:t>
            </a:r>
          </a:p>
        </p:txBody>
      </p:sp>
      <p:sp>
        <p:nvSpPr>
          <p:cNvPr id="14" name="Google Shape;104;p16">
            <a:extLst>
              <a:ext uri="{FF2B5EF4-FFF2-40B4-BE49-F238E27FC236}">
                <a16:creationId xmlns:a16="http://schemas.microsoft.com/office/drawing/2014/main" id="{9AEECD1B-3544-3B64-8CBD-778D1B42A8DF}"/>
              </a:ext>
            </a:extLst>
          </p:cNvPr>
          <p:cNvSpPr txBox="1">
            <a:spLocks noGrp="1"/>
          </p:cNvSpPr>
          <p:nvPr>
            <p:ph type="title"/>
          </p:nvPr>
        </p:nvSpPr>
        <p:spPr>
          <a:xfrm>
            <a:off x="1151590" y="187252"/>
            <a:ext cx="6840812" cy="481500"/>
          </a:xfrm>
          <a:prstGeom prst="rect">
            <a:avLst/>
          </a:prstGeom>
        </p:spPr>
        <p:txBody>
          <a:bodyPr spcFirstLastPara="1" wrap="square" lIns="91425" tIns="91425" rIns="91425" bIns="91425" anchor="ctr" anchorCtr="0">
            <a:noAutofit/>
          </a:bodyPr>
          <a:lstStyle/>
          <a:p>
            <a:r>
              <a:rPr lang="en" sz="3200" dirty="0">
                <a:solidFill>
                  <a:schemeClr val="accent5">
                    <a:lumMod val="75000"/>
                  </a:schemeClr>
                </a:solidFill>
                <a:latin typeface="Fira Sans Extra Condensed" panose="020B0503050000020004" pitchFamily="34" charset="0"/>
              </a:rPr>
              <a:t>1)</a:t>
            </a:r>
            <a:r>
              <a:rPr lang="en-US" sz="3200" i="1" dirty="0">
                <a:solidFill>
                  <a:schemeClr val="accent5">
                    <a:lumMod val="75000"/>
                  </a:schemeClr>
                </a:solidFill>
                <a:effectLst>
                  <a:outerShdw blurRad="38100" dist="38100" dir="2700000" algn="tl">
                    <a:srgbClr val="000000">
                      <a:alpha val="43137"/>
                    </a:srgbClr>
                  </a:outerShdw>
                </a:effectLst>
                <a:latin typeface="Fira Sans Extra Condensed" panose="020B0503050000020004" pitchFamily="34" charset="0"/>
                <a:ea typeface="Roboto" panose="02000000000000000000" pitchFamily="2" charset="0"/>
                <a:cs typeface="Roboto" panose="02000000000000000000" pitchFamily="2" charset="0"/>
              </a:rPr>
              <a:t> </a:t>
            </a:r>
            <a:r>
              <a:rPr lang="en-US" sz="3200" dirty="0">
                <a:solidFill>
                  <a:schemeClr val="accent5">
                    <a:lumMod val="75000"/>
                  </a:schemeClr>
                </a:solidFill>
                <a:latin typeface="Fira Sans Extra Condensed" panose="020B0503050000020004" pitchFamily="34" charset="0"/>
                <a:ea typeface="Roboto" panose="02000000000000000000" pitchFamily="2" charset="0"/>
                <a:cs typeface="Roboto" panose="02000000000000000000" pitchFamily="2" charset="0"/>
              </a:rPr>
              <a:t>Countries which made the most profit</a:t>
            </a:r>
            <a:endParaRPr sz="3200" dirty="0">
              <a:solidFill>
                <a:schemeClr val="accent5">
                  <a:lumMod val="75000"/>
                </a:schemeClr>
              </a:solidFill>
              <a:latin typeface="Fira Sans Extra Condensed" panose="020B0503050000020004" pitchFamily="34" charset="0"/>
            </a:endParaRPr>
          </a:p>
        </p:txBody>
      </p:sp>
      <p:pic>
        <p:nvPicPr>
          <p:cNvPr id="4" name="Picture 3">
            <a:extLst>
              <a:ext uri="{FF2B5EF4-FFF2-40B4-BE49-F238E27FC236}">
                <a16:creationId xmlns:a16="http://schemas.microsoft.com/office/drawing/2014/main" id="{324BB5F3-BC35-03DA-548A-36F5B3418BAB}"/>
              </a:ext>
            </a:extLst>
          </p:cNvPr>
          <p:cNvPicPr>
            <a:picLocks noChangeAspect="1"/>
          </p:cNvPicPr>
          <p:nvPr/>
        </p:nvPicPr>
        <p:blipFill>
          <a:blip r:embed="rId3"/>
          <a:stretch>
            <a:fillRect/>
          </a:stretch>
        </p:blipFill>
        <p:spPr>
          <a:xfrm>
            <a:off x="356599" y="1005157"/>
            <a:ext cx="8430802" cy="1937423"/>
          </a:xfrm>
          <a:prstGeom prst="rect">
            <a:avLst/>
          </a:prstGeom>
          <a:ln>
            <a:solidFill>
              <a:schemeClr val="tx1"/>
            </a:solidFill>
          </a:ln>
        </p:spPr>
      </p:pic>
    </p:spTree>
    <p:extLst>
      <p:ext uri="{BB962C8B-B14F-4D97-AF65-F5344CB8AC3E}">
        <p14:creationId xmlns:p14="http://schemas.microsoft.com/office/powerpoint/2010/main" val="4036116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TextBox 3">
            <a:extLst>
              <a:ext uri="{FF2B5EF4-FFF2-40B4-BE49-F238E27FC236}">
                <a16:creationId xmlns:a16="http://schemas.microsoft.com/office/drawing/2014/main" id="{90BFD01C-CDD0-E660-DB22-770D730AB744}"/>
              </a:ext>
            </a:extLst>
          </p:cNvPr>
          <p:cNvSpPr txBox="1"/>
          <p:nvPr/>
        </p:nvSpPr>
        <p:spPr>
          <a:xfrm>
            <a:off x="3988599" y="1459802"/>
            <a:ext cx="4613251" cy="2677656"/>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United States </a:t>
            </a:r>
            <a:r>
              <a:rPr lang="en-US" dirty="0">
                <a:latin typeface="Roboto" panose="02000000000000000000" pitchFamily="2" charset="0"/>
                <a:ea typeface="Roboto" panose="02000000000000000000" pitchFamily="2" charset="0"/>
                <a:cs typeface="Roboto" panose="02000000000000000000" pitchFamily="2" charset="0"/>
              </a:rPr>
              <a:t>significantly dominates the list, showcasing an immense total profit of approximately $77.71 billion. </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This output does not solely align with countries producing the highest number of movies. It indicates that profitability is influenced by factors such as box office success, international appeal, and cost-effectiveness.</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This analysis provides insights about the contribution of the film industry to the country’s revenue.</a:t>
            </a:r>
          </a:p>
        </p:txBody>
      </p:sp>
      <p:sp>
        <p:nvSpPr>
          <p:cNvPr id="5" name="Google Shape;104;p16">
            <a:extLst>
              <a:ext uri="{FF2B5EF4-FFF2-40B4-BE49-F238E27FC236}">
                <a16:creationId xmlns:a16="http://schemas.microsoft.com/office/drawing/2014/main" id="{8163C482-523A-1174-39B4-BB0EBE1D1D5B}"/>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Inferences</a:t>
            </a:r>
            <a:endParaRPr sz="3200" b="1" dirty="0">
              <a:solidFill>
                <a:schemeClr val="accent6"/>
              </a:solidFill>
            </a:endParaRPr>
          </a:p>
        </p:txBody>
      </p:sp>
      <p:pic>
        <p:nvPicPr>
          <p:cNvPr id="6" name="Picture 5">
            <a:extLst>
              <a:ext uri="{FF2B5EF4-FFF2-40B4-BE49-F238E27FC236}">
                <a16:creationId xmlns:a16="http://schemas.microsoft.com/office/drawing/2014/main" id="{4EF48F8F-6B52-477C-A508-8DAE0786CEE7}"/>
              </a:ext>
            </a:extLst>
          </p:cNvPr>
          <p:cNvPicPr>
            <a:picLocks noChangeAspect="1"/>
          </p:cNvPicPr>
          <p:nvPr/>
        </p:nvPicPr>
        <p:blipFill>
          <a:blip r:embed="rId3"/>
          <a:stretch>
            <a:fillRect/>
          </a:stretch>
        </p:blipFill>
        <p:spPr>
          <a:xfrm>
            <a:off x="628349" y="1017207"/>
            <a:ext cx="2772162" cy="3562847"/>
          </a:xfrm>
          <a:prstGeom prst="rect">
            <a:avLst/>
          </a:prstGeom>
        </p:spPr>
      </p:pic>
    </p:spTree>
    <p:extLst>
      <p:ext uri="{BB962C8B-B14F-4D97-AF65-F5344CB8AC3E}">
        <p14:creationId xmlns:p14="http://schemas.microsoft.com/office/powerpoint/2010/main" val="489568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3" name="TextBox 12">
            <a:extLst>
              <a:ext uri="{FF2B5EF4-FFF2-40B4-BE49-F238E27FC236}">
                <a16:creationId xmlns:a16="http://schemas.microsoft.com/office/drawing/2014/main" id="{2F1E71D9-37CB-2B60-F7E2-4121E6164347}"/>
              </a:ext>
            </a:extLst>
          </p:cNvPr>
          <p:cNvSpPr txBox="1"/>
          <p:nvPr/>
        </p:nvSpPr>
        <p:spPr>
          <a:xfrm>
            <a:off x="638751" y="3360967"/>
            <a:ext cx="7866491" cy="160043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code snippet aims to find the top 10 countries that produce the best movies based on the IMDB scores for the films.</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It starts by grouping the data frame on the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country</a:t>
            </a:r>
            <a:r>
              <a:rPr lang="en-US" dirty="0">
                <a:latin typeface="Roboto" panose="02000000000000000000" pitchFamily="2" charset="0"/>
                <a:ea typeface="Roboto" panose="02000000000000000000" pitchFamily="2" charset="0"/>
                <a:cs typeface="Roboto" panose="02000000000000000000" pitchFamily="2" charset="0"/>
              </a:rPr>
              <a:t>’ attribute and then aggregating the result based on the average score of each country.</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Then the data frame is ordered in descending order to display top10 contents.</a:t>
            </a:r>
          </a:p>
        </p:txBody>
      </p:sp>
      <p:sp>
        <p:nvSpPr>
          <p:cNvPr id="14" name="Google Shape;104;p16">
            <a:extLst>
              <a:ext uri="{FF2B5EF4-FFF2-40B4-BE49-F238E27FC236}">
                <a16:creationId xmlns:a16="http://schemas.microsoft.com/office/drawing/2014/main" id="{9AEECD1B-3544-3B64-8CBD-778D1B42A8DF}"/>
              </a:ext>
            </a:extLst>
          </p:cNvPr>
          <p:cNvSpPr txBox="1">
            <a:spLocks noGrp="1"/>
          </p:cNvSpPr>
          <p:nvPr>
            <p:ph type="title"/>
          </p:nvPr>
        </p:nvSpPr>
        <p:spPr>
          <a:xfrm>
            <a:off x="1479336" y="187252"/>
            <a:ext cx="6185325"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5">
                    <a:lumMod val="75000"/>
                  </a:schemeClr>
                </a:solidFill>
              </a:rPr>
              <a:t>2) Countries that produces best movies</a:t>
            </a:r>
            <a:endParaRPr sz="3200" dirty="0">
              <a:solidFill>
                <a:schemeClr val="accent5">
                  <a:lumMod val="75000"/>
                </a:schemeClr>
              </a:solidFill>
            </a:endParaRPr>
          </a:p>
        </p:txBody>
      </p:sp>
      <p:pic>
        <p:nvPicPr>
          <p:cNvPr id="4" name="Picture 3">
            <a:extLst>
              <a:ext uri="{FF2B5EF4-FFF2-40B4-BE49-F238E27FC236}">
                <a16:creationId xmlns:a16="http://schemas.microsoft.com/office/drawing/2014/main" id="{36E617D5-CBBF-8BDF-4AFE-405EFEC9F831}"/>
              </a:ext>
            </a:extLst>
          </p:cNvPr>
          <p:cNvPicPr>
            <a:picLocks noChangeAspect="1"/>
          </p:cNvPicPr>
          <p:nvPr/>
        </p:nvPicPr>
        <p:blipFill>
          <a:blip r:embed="rId3"/>
          <a:stretch>
            <a:fillRect/>
          </a:stretch>
        </p:blipFill>
        <p:spPr>
          <a:xfrm>
            <a:off x="1373961" y="1041105"/>
            <a:ext cx="6396077" cy="1928976"/>
          </a:xfrm>
          <a:prstGeom prst="rect">
            <a:avLst/>
          </a:prstGeom>
          <a:ln>
            <a:solidFill>
              <a:schemeClr val="tx1"/>
            </a:solidFill>
          </a:ln>
        </p:spPr>
      </p:pic>
    </p:spTree>
    <p:extLst>
      <p:ext uri="{BB962C8B-B14F-4D97-AF65-F5344CB8AC3E}">
        <p14:creationId xmlns:p14="http://schemas.microsoft.com/office/powerpoint/2010/main" val="1571427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TextBox 3">
            <a:extLst>
              <a:ext uri="{FF2B5EF4-FFF2-40B4-BE49-F238E27FC236}">
                <a16:creationId xmlns:a16="http://schemas.microsoft.com/office/drawing/2014/main" id="{90BFD01C-CDD0-E660-DB22-770D730AB744}"/>
              </a:ext>
            </a:extLst>
          </p:cNvPr>
          <p:cNvSpPr txBox="1"/>
          <p:nvPr/>
        </p:nvSpPr>
        <p:spPr>
          <a:xfrm>
            <a:off x="3995473" y="1022108"/>
            <a:ext cx="4836255" cy="3539430"/>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From the output, The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Federal Republic of Germany</a:t>
            </a:r>
            <a:r>
              <a:rPr lang="en-US" dirty="0">
                <a:latin typeface="Roboto" panose="02000000000000000000" pitchFamily="2" charset="0"/>
                <a:ea typeface="Roboto" panose="02000000000000000000" pitchFamily="2" charset="0"/>
                <a:cs typeface="Roboto" panose="02000000000000000000" pitchFamily="2" charset="0"/>
              </a:rPr>
              <a:t> and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China</a:t>
            </a:r>
            <a:r>
              <a:rPr lang="en-US" dirty="0">
                <a:latin typeface="Roboto" panose="02000000000000000000" pitchFamily="2" charset="0"/>
                <a:ea typeface="Roboto" panose="02000000000000000000" pitchFamily="2" charset="0"/>
                <a:cs typeface="Roboto" panose="02000000000000000000" pitchFamily="2" charset="0"/>
              </a:rPr>
              <a:t> share the top position, each producing films with an impressive average IMDb score of 8.1. </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This indicates a high level of audience appreciation for movies from these countries.</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This analysis can provide insights into which country attracts most number of viewers. This can help the countries to work on their content generation.</a:t>
            </a: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China, Taiwan, and Iran, representing Asia, secure positions among the top countries producing films with the best average IMDb scores. This emphasizes the growing influence and recognition of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Asian cinema </a:t>
            </a:r>
            <a:r>
              <a:rPr lang="en-US" dirty="0">
                <a:latin typeface="Roboto" panose="02000000000000000000" pitchFamily="2" charset="0"/>
                <a:ea typeface="Roboto" panose="02000000000000000000" pitchFamily="2" charset="0"/>
                <a:cs typeface="Roboto" panose="02000000000000000000" pitchFamily="2" charset="0"/>
              </a:rPr>
              <a:t>on the global stage.</a:t>
            </a:r>
          </a:p>
        </p:txBody>
      </p:sp>
      <p:sp>
        <p:nvSpPr>
          <p:cNvPr id="5" name="Google Shape;104;p16">
            <a:extLst>
              <a:ext uri="{FF2B5EF4-FFF2-40B4-BE49-F238E27FC236}">
                <a16:creationId xmlns:a16="http://schemas.microsoft.com/office/drawing/2014/main" id="{8163C482-523A-1174-39B4-BB0EBE1D1D5B}"/>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Inferences</a:t>
            </a:r>
            <a:endParaRPr sz="3200" b="1" dirty="0">
              <a:solidFill>
                <a:schemeClr val="accent6"/>
              </a:solidFill>
            </a:endParaRPr>
          </a:p>
        </p:txBody>
      </p:sp>
      <p:pic>
        <p:nvPicPr>
          <p:cNvPr id="6" name="Picture 5">
            <a:extLst>
              <a:ext uri="{FF2B5EF4-FFF2-40B4-BE49-F238E27FC236}">
                <a16:creationId xmlns:a16="http://schemas.microsoft.com/office/drawing/2014/main" id="{D7C2A064-999D-F94A-7C7D-790F8EFEB6CB}"/>
              </a:ext>
            </a:extLst>
          </p:cNvPr>
          <p:cNvPicPr>
            <a:picLocks noChangeAspect="1"/>
          </p:cNvPicPr>
          <p:nvPr/>
        </p:nvPicPr>
        <p:blipFill>
          <a:blip r:embed="rId3"/>
          <a:stretch>
            <a:fillRect/>
          </a:stretch>
        </p:blipFill>
        <p:spPr>
          <a:xfrm>
            <a:off x="312272" y="1186932"/>
            <a:ext cx="3449444" cy="3209781"/>
          </a:xfrm>
          <a:prstGeom prst="rect">
            <a:avLst/>
          </a:prstGeom>
        </p:spPr>
      </p:pic>
    </p:spTree>
    <p:extLst>
      <p:ext uri="{BB962C8B-B14F-4D97-AF65-F5344CB8AC3E}">
        <p14:creationId xmlns:p14="http://schemas.microsoft.com/office/powerpoint/2010/main" val="2660808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3" name="TextBox 12">
            <a:extLst>
              <a:ext uri="{FF2B5EF4-FFF2-40B4-BE49-F238E27FC236}">
                <a16:creationId xmlns:a16="http://schemas.microsoft.com/office/drawing/2014/main" id="{2F1E71D9-37CB-2B60-F7E2-4121E6164347}"/>
              </a:ext>
            </a:extLst>
          </p:cNvPr>
          <p:cNvSpPr txBox="1"/>
          <p:nvPr/>
        </p:nvSpPr>
        <p:spPr>
          <a:xfrm>
            <a:off x="638751" y="3360967"/>
            <a:ext cx="7866491" cy="160043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code snippet aims to find the total number of movies that each country released.</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It starts by grouping the data frame on the ‘country’ attribute and then it aggregates the count of movies for each country.</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Then the data frame is ordered in descending order to start displaying countries with highest number of movies released.</a:t>
            </a:r>
          </a:p>
        </p:txBody>
      </p:sp>
      <p:sp>
        <p:nvSpPr>
          <p:cNvPr id="14" name="Google Shape;104;p16">
            <a:extLst>
              <a:ext uri="{FF2B5EF4-FFF2-40B4-BE49-F238E27FC236}">
                <a16:creationId xmlns:a16="http://schemas.microsoft.com/office/drawing/2014/main" id="{9AEECD1B-3544-3B64-8CBD-778D1B42A8DF}"/>
              </a:ext>
            </a:extLst>
          </p:cNvPr>
          <p:cNvSpPr txBox="1">
            <a:spLocks noGrp="1"/>
          </p:cNvSpPr>
          <p:nvPr>
            <p:ph type="title"/>
          </p:nvPr>
        </p:nvSpPr>
        <p:spPr>
          <a:xfrm>
            <a:off x="1255303" y="182095"/>
            <a:ext cx="6633386"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5">
                    <a:lumMod val="75000"/>
                  </a:schemeClr>
                </a:solidFill>
              </a:rPr>
              <a:t>3) Movies count released by each country</a:t>
            </a:r>
            <a:endParaRPr sz="3200" dirty="0">
              <a:solidFill>
                <a:schemeClr val="accent5">
                  <a:lumMod val="75000"/>
                </a:schemeClr>
              </a:solidFill>
            </a:endParaRPr>
          </a:p>
        </p:txBody>
      </p:sp>
      <p:pic>
        <p:nvPicPr>
          <p:cNvPr id="4" name="Picture 3">
            <a:extLst>
              <a:ext uri="{FF2B5EF4-FFF2-40B4-BE49-F238E27FC236}">
                <a16:creationId xmlns:a16="http://schemas.microsoft.com/office/drawing/2014/main" id="{491536FD-DEFA-E937-23C0-299D9B2139E8}"/>
              </a:ext>
            </a:extLst>
          </p:cNvPr>
          <p:cNvPicPr>
            <a:picLocks noChangeAspect="1"/>
          </p:cNvPicPr>
          <p:nvPr/>
        </p:nvPicPr>
        <p:blipFill>
          <a:blip r:embed="rId3"/>
          <a:stretch>
            <a:fillRect/>
          </a:stretch>
        </p:blipFill>
        <p:spPr>
          <a:xfrm>
            <a:off x="1348270" y="1080192"/>
            <a:ext cx="6447460" cy="1752386"/>
          </a:xfrm>
          <a:prstGeom prst="rect">
            <a:avLst/>
          </a:prstGeom>
          <a:ln>
            <a:solidFill>
              <a:schemeClr val="tx1"/>
            </a:solidFill>
          </a:ln>
        </p:spPr>
      </p:pic>
    </p:spTree>
    <p:extLst>
      <p:ext uri="{BB962C8B-B14F-4D97-AF65-F5344CB8AC3E}">
        <p14:creationId xmlns:p14="http://schemas.microsoft.com/office/powerpoint/2010/main" val="2130193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TextBox 3">
            <a:extLst>
              <a:ext uri="{FF2B5EF4-FFF2-40B4-BE49-F238E27FC236}">
                <a16:creationId xmlns:a16="http://schemas.microsoft.com/office/drawing/2014/main" id="{90BFD01C-CDD0-E660-DB22-770D730AB744}"/>
              </a:ext>
            </a:extLst>
          </p:cNvPr>
          <p:cNvSpPr txBox="1"/>
          <p:nvPr/>
        </p:nvSpPr>
        <p:spPr>
          <a:xfrm>
            <a:off x="3576087" y="1340910"/>
            <a:ext cx="5059149" cy="3108543"/>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United States </a:t>
            </a:r>
            <a:r>
              <a:rPr lang="en-US" dirty="0">
                <a:latin typeface="Roboto" panose="02000000000000000000" pitchFamily="2" charset="0"/>
                <a:ea typeface="Roboto" panose="02000000000000000000" pitchFamily="2" charset="0"/>
                <a:cs typeface="Roboto" panose="02000000000000000000" pitchFamily="2" charset="0"/>
              </a:rPr>
              <a:t>emerges as the dominant contributor to the dataset, releasing a significantly higher number of movies (2100) compared to other countries.</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This analysis reflects a diverse set of countries contributing to the movie industry where we can find out interest of people of a particular country in film making.</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We can also get insights into contribution of different parts of world towards film industry such as from Asian countries, European countries etc.</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From this analysis, we can also find out the emerging movie markets in different countries.</a:t>
            </a:r>
          </a:p>
        </p:txBody>
      </p:sp>
      <p:sp>
        <p:nvSpPr>
          <p:cNvPr id="5" name="Google Shape;104;p16">
            <a:extLst>
              <a:ext uri="{FF2B5EF4-FFF2-40B4-BE49-F238E27FC236}">
                <a16:creationId xmlns:a16="http://schemas.microsoft.com/office/drawing/2014/main" id="{8163C482-523A-1174-39B4-BB0EBE1D1D5B}"/>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Inferences</a:t>
            </a:r>
            <a:endParaRPr sz="3200" b="1" dirty="0">
              <a:solidFill>
                <a:schemeClr val="accent6"/>
              </a:solidFill>
            </a:endParaRPr>
          </a:p>
        </p:txBody>
      </p:sp>
      <p:pic>
        <p:nvPicPr>
          <p:cNvPr id="6" name="Picture 5">
            <a:extLst>
              <a:ext uri="{FF2B5EF4-FFF2-40B4-BE49-F238E27FC236}">
                <a16:creationId xmlns:a16="http://schemas.microsoft.com/office/drawing/2014/main" id="{F25F9682-D877-F2BD-FA93-C8993FA4FC57}"/>
              </a:ext>
            </a:extLst>
          </p:cNvPr>
          <p:cNvPicPr>
            <a:picLocks noChangeAspect="1"/>
          </p:cNvPicPr>
          <p:nvPr/>
        </p:nvPicPr>
        <p:blipFill>
          <a:blip r:embed="rId3"/>
          <a:stretch>
            <a:fillRect/>
          </a:stretch>
        </p:blipFill>
        <p:spPr>
          <a:xfrm>
            <a:off x="455551" y="839070"/>
            <a:ext cx="2528279" cy="4112222"/>
          </a:xfrm>
          <a:prstGeom prst="rect">
            <a:avLst/>
          </a:prstGeom>
        </p:spPr>
      </p:pic>
    </p:spTree>
    <p:extLst>
      <p:ext uri="{BB962C8B-B14F-4D97-AF65-F5344CB8AC3E}">
        <p14:creationId xmlns:p14="http://schemas.microsoft.com/office/powerpoint/2010/main" val="4254776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7" name="Google Shape;104;p16">
            <a:extLst>
              <a:ext uri="{FF2B5EF4-FFF2-40B4-BE49-F238E27FC236}">
                <a16:creationId xmlns:a16="http://schemas.microsoft.com/office/drawing/2014/main" id="{C5F6DB47-2542-A96A-F3E1-A8899183B9E3}"/>
              </a:ext>
            </a:extLst>
          </p:cNvPr>
          <p:cNvSpPr txBox="1">
            <a:spLocks noGrp="1"/>
          </p:cNvSpPr>
          <p:nvPr>
            <p:ph type="title"/>
          </p:nvPr>
        </p:nvSpPr>
        <p:spPr>
          <a:xfrm>
            <a:off x="2398349" y="222731"/>
            <a:ext cx="43473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Year based Analysis</a:t>
            </a:r>
            <a:endParaRPr sz="3200" b="1" dirty="0">
              <a:solidFill>
                <a:schemeClr val="accent6"/>
              </a:solidFill>
            </a:endParaRPr>
          </a:p>
        </p:txBody>
      </p:sp>
      <p:sp>
        <p:nvSpPr>
          <p:cNvPr id="14" name="TextBox 13">
            <a:extLst>
              <a:ext uri="{FF2B5EF4-FFF2-40B4-BE49-F238E27FC236}">
                <a16:creationId xmlns:a16="http://schemas.microsoft.com/office/drawing/2014/main" id="{E8B54E55-26F3-4CC8-D10C-AB7D3DCFD541}"/>
              </a:ext>
            </a:extLst>
          </p:cNvPr>
          <p:cNvSpPr txBox="1"/>
          <p:nvPr/>
        </p:nvSpPr>
        <p:spPr>
          <a:xfrm>
            <a:off x="638753" y="1202144"/>
            <a:ext cx="7866491" cy="2492990"/>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The year-based Analysis segment of our project provides valuable insights into the financial performance and economic dynamics of the film industry.</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Benchmarking the financial performance of different years provides a basis for planning future projects for the film makers.</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We have done the following analysis in this segment,</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 &gt; </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Movies Released per year </a:t>
            </a:r>
          </a:p>
          <a:p>
            <a:r>
              <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 &gt; </a:t>
            </a:r>
            <a:r>
              <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Trend of profits earned per year</a:t>
            </a:r>
            <a:endPar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82551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3" name="TextBox 12">
            <a:extLst>
              <a:ext uri="{FF2B5EF4-FFF2-40B4-BE49-F238E27FC236}">
                <a16:creationId xmlns:a16="http://schemas.microsoft.com/office/drawing/2014/main" id="{2F1E71D9-37CB-2B60-F7E2-4121E6164347}"/>
              </a:ext>
            </a:extLst>
          </p:cNvPr>
          <p:cNvSpPr txBox="1"/>
          <p:nvPr/>
        </p:nvSpPr>
        <p:spPr>
          <a:xfrm>
            <a:off x="638749" y="3300112"/>
            <a:ext cx="7866491" cy="160043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code snippet aims to find the count of movies released over the years.</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It starts by grouping the Data Frame by the last two characters of the "released" attribute, representing the year of release. Then it aggregates the count of movies for each year.</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Here, the substring function takes 3 parameters: the column to be extracted from, the starting position of the substring, and the length of the substring.</a:t>
            </a:r>
          </a:p>
        </p:txBody>
      </p:sp>
      <p:sp>
        <p:nvSpPr>
          <p:cNvPr id="14" name="Google Shape;104;p16">
            <a:extLst>
              <a:ext uri="{FF2B5EF4-FFF2-40B4-BE49-F238E27FC236}">
                <a16:creationId xmlns:a16="http://schemas.microsoft.com/office/drawing/2014/main" id="{9AEECD1B-3544-3B64-8CBD-778D1B42A8DF}"/>
              </a:ext>
            </a:extLst>
          </p:cNvPr>
          <p:cNvSpPr txBox="1">
            <a:spLocks noGrp="1"/>
          </p:cNvSpPr>
          <p:nvPr>
            <p:ph type="title"/>
          </p:nvPr>
        </p:nvSpPr>
        <p:spPr>
          <a:xfrm>
            <a:off x="1151590" y="187252"/>
            <a:ext cx="6840812" cy="481500"/>
          </a:xfrm>
          <a:prstGeom prst="rect">
            <a:avLst/>
          </a:prstGeom>
        </p:spPr>
        <p:txBody>
          <a:bodyPr spcFirstLastPara="1" wrap="square" lIns="91425" tIns="91425" rIns="91425" bIns="91425" anchor="ctr" anchorCtr="0">
            <a:noAutofit/>
          </a:bodyPr>
          <a:lstStyle/>
          <a:p>
            <a:r>
              <a:rPr lang="en" sz="3200" dirty="0">
                <a:solidFill>
                  <a:schemeClr val="accent5">
                    <a:lumMod val="75000"/>
                  </a:schemeClr>
                </a:solidFill>
                <a:latin typeface="Fira Sans Extra Condensed" panose="020B0503050000020004" pitchFamily="34" charset="0"/>
              </a:rPr>
              <a:t>1)</a:t>
            </a:r>
            <a:r>
              <a:rPr lang="en-US" sz="3200" i="1" dirty="0">
                <a:solidFill>
                  <a:schemeClr val="accent5">
                    <a:lumMod val="75000"/>
                  </a:schemeClr>
                </a:solidFill>
                <a:effectLst>
                  <a:outerShdw blurRad="38100" dist="38100" dir="2700000" algn="tl">
                    <a:srgbClr val="000000">
                      <a:alpha val="43137"/>
                    </a:srgbClr>
                  </a:outerShdw>
                </a:effectLst>
                <a:latin typeface="Fira Sans Extra Condensed" panose="020B0503050000020004" pitchFamily="34" charset="0"/>
                <a:ea typeface="Roboto" panose="02000000000000000000" pitchFamily="2" charset="0"/>
                <a:cs typeface="Roboto" panose="02000000000000000000" pitchFamily="2" charset="0"/>
              </a:rPr>
              <a:t> </a:t>
            </a:r>
            <a:r>
              <a:rPr lang="en-US" sz="3200" dirty="0">
                <a:solidFill>
                  <a:schemeClr val="accent5">
                    <a:lumMod val="75000"/>
                  </a:schemeClr>
                </a:solidFill>
                <a:latin typeface="Fira Sans Extra Condensed" panose="020B0503050000020004" pitchFamily="34" charset="0"/>
                <a:ea typeface="Roboto" panose="02000000000000000000" pitchFamily="2" charset="0"/>
                <a:cs typeface="Roboto" panose="02000000000000000000" pitchFamily="2" charset="0"/>
              </a:rPr>
              <a:t>Movies Released per year</a:t>
            </a:r>
            <a:endParaRPr sz="3200" dirty="0">
              <a:solidFill>
                <a:schemeClr val="accent5">
                  <a:lumMod val="75000"/>
                </a:schemeClr>
              </a:solidFill>
              <a:latin typeface="Fira Sans Extra Condensed" panose="020B0503050000020004" pitchFamily="34" charset="0"/>
            </a:endParaRPr>
          </a:p>
        </p:txBody>
      </p:sp>
      <p:pic>
        <p:nvPicPr>
          <p:cNvPr id="3" name="Picture 2">
            <a:extLst>
              <a:ext uri="{FF2B5EF4-FFF2-40B4-BE49-F238E27FC236}">
                <a16:creationId xmlns:a16="http://schemas.microsoft.com/office/drawing/2014/main" id="{5DB61670-9BDD-44B3-2E0A-3D60F1A8B713}"/>
              </a:ext>
            </a:extLst>
          </p:cNvPr>
          <p:cNvPicPr>
            <a:picLocks noChangeAspect="1"/>
          </p:cNvPicPr>
          <p:nvPr/>
        </p:nvPicPr>
        <p:blipFill>
          <a:blip r:embed="rId3"/>
          <a:stretch>
            <a:fillRect/>
          </a:stretch>
        </p:blipFill>
        <p:spPr>
          <a:xfrm>
            <a:off x="1299351" y="923978"/>
            <a:ext cx="6545289" cy="2181763"/>
          </a:xfrm>
          <a:prstGeom prst="rect">
            <a:avLst/>
          </a:prstGeom>
          <a:ln>
            <a:solidFill>
              <a:schemeClr val="tx1"/>
            </a:solidFill>
          </a:ln>
        </p:spPr>
      </p:pic>
    </p:spTree>
    <p:extLst>
      <p:ext uri="{BB962C8B-B14F-4D97-AF65-F5344CB8AC3E}">
        <p14:creationId xmlns:p14="http://schemas.microsoft.com/office/powerpoint/2010/main" val="2446818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5" name="Google Shape;104;p16">
            <a:extLst>
              <a:ext uri="{FF2B5EF4-FFF2-40B4-BE49-F238E27FC236}">
                <a16:creationId xmlns:a16="http://schemas.microsoft.com/office/drawing/2014/main" id="{8163C482-523A-1174-39B4-BB0EBE1D1D5B}"/>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Inferences</a:t>
            </a:r>
            <a:endParaRPr sz="3200" b="1" dirty="0">
              <a:solidFill>
                <a:schemeClr val="accent6"/>
              </a:solidFill>
            </a:endParaRPr>
          </a:p>
        </p:txBody>
      </p:sp>
      <p:sp>
        <p:nvSpPr>
          <p:cNvPr id="3" name="TextBox 2">
            <a:extLst>
              <a:ext uri="{FF2B5EF4-FFF2-40B4-BE49-F238E27FC236}">
                <a16:creationId xmlns:a16="http://schemas.microsoft.com/office/drawing/2014/main" id="{A01CBB15-4B40-91AC-A495-7C266FC48306}"/>
              </a:ext>
            </a:extLst>
          </p:cNvPr>
          <p:cNvSpPr txBox="1"/>
          <p:nvPr/>
        </p:nvSpPr>
        <p:spPr>
          <a:xfrm>
            <a:off x="893775" y="673706"/>
            <a:ext cx="1880364" cy="4524315"/>
          </a:xfrm>
          <a:prstGeom prst="rect">
            <a:avLst/>
          </a:prstGeom>
          <a:noFill/>
        </p:spPr>
        <p:txBody>
          <a:bodyPr wrap="square">
            <a:spAutoFit/>
          </a:bodyPr>
          <a:lstStyle/>
          <a:p>
            <a:r>
              <a:rPr lang="en-US" sz="1200" dirty="0"/>
              <a:t>+--------------+--------------+</a:t>
            </a:r>
          </a:p>
          <a:p>
            <a:r>
              <a:rPr lang="en-US" sz="1200" dirty="0"/>
              <a:t>| released |</a:t>
            </a:r>
            <a:r>
              <a:rPr lang="en-US" sz="1200" dirty="0" err="1"/>
              <a:t>movie_count</a:t>
            </a:r>
            <a:r>
              <a:rPr lang="en-US" sz="1200" dirty="0"/>
              <a:t>|</a:t>
            </a:r>
          </a:p>
          <a:p>
            <a:r>
              <a:rPr lang="en-US" sz="1200" dirty="0"/>
              <a:t>+--------------+--------------+</a:t>
            </a:r>
          </a:p>
          <a:p>
            <a:r>
              <a:rPr lang="en-US" sz="1200" dirty="0"/>
              <a:t>|          1980|            112|</a:t>
            </a:r>
          </a:p>
          <a:p>
            <a:r>
              <a:rPr lang="en-US" sz="1200" dirty="0"/>
              <a:t>|          1981|            127|</a:t>
            </a:r>
          </a:p>
          <a:p>
            <a:r>
              <a:rPr lang="en-US" sz="1200" dirty="0"/>
              <a:t>|          1982|            122|</a:t>
            </a:r>
          </a:p>
          <a:p>
            <a:r>
              <a:rPr lang="en-US" sz="1200" dirty="0"/>
              <a:t>|          1983|            114|</a:t>
            </a:r>
          </a:p>
          <a:p>
            <a:r>
              <a:rPr lang="en-US" sz="1200" dirty="0"/>
              <a:t>|          1984|            116|</a:t>
            </a:r>
          </a:p>
          <a:p>
            <a:r>
              <a:rPr lang="en-US" sz="1200" dirty="0"/>
              <a:t>|          1985|            119|</a:t>
            </a:r>
          </a:p>
          <a:p>
            <a:r>
              <a:rPr lang="en-US" sz="1200" dirty="0"/>
              <a:t>|          1986|            143|</a:t>
            </a:r>
          </a:p>
          <a:p>
            <a:r>
              <a:rPr lang="en-US" sz="1200" dirty="0"/>
              <a:t>|          1987|            115|</a:t>
            </a:r>
          </a:p>
          <a:p>
            <a:r>
              <a:rPr lang="en-US" sz="1200" dirty="0"/>
              <a:t>|          1988|            132|</a:t>
            </a:r>
          </a:p>
          <a:p>
            <a:r>
              <a:rPr lang="en-US" sz="1200" dirty="0"/>
              <a:t>|          1989|            144|</a:t>
            </a:r>
          </a:p>
          <a:p>
            <a:r>
              <a:rPr lang="en-US" sz="1200" dirty="0"/>
              <a:t>|          1990|            129|</a:t>
            </a:r>
          </a:p>
          <a:p>
            <a:r>
              <a:rPr lang="en-US" sz="1200" dirty="0"/>
              <a:t>|          1991|            139|</a:t>
            </a:r>
          </a:p>
          <a:p>
            <a:r>
              <a:rPr lang="en-US" sz="1200" dirty="0"/>
              <a:t>|          1992|            120|</a:t>
            </a:r>
          </a:p>
          <a:p>
            <a:r>
              <a:rPr lang="en-US" sz="1200" dirty="0"/>
              <a:t>|          1993|            134|</a:t>
            </a:r>
          </a:p>
          <a:p>
            <a:r>
              <a:rPr lang="en-US" sz="1200" dirty="0"/>
              <a:t>|          1994|              98|</a:t>
            </a:r>
          </a:p>
          <a:p>
            <a:r>
              <a:rPr lang="en-US" sz="1200" dirty="0"/>
              <a:t>|          1995|            118|</a:t>
            </a:r>
          </a:p>
          <a:p>
            <a:r>
              <a:rPr lang="en-US" sz="1200" dirty="0"/>
              <a:t>|          1996|            124|</a:t>
            </a:r>
          </a:p>
          <a:p>
            <a:r>
              <a:rPr lang="en-US" sz="1200" dirty="0"/>
              <a:t>|          1997|            120|</a:t>
            </a:r>
          </a:p>
          <a:p>
            <a:r>
              <a:rPr lang="en-US" sz="1200" dirty="0"/>
              <a:t>|          1998|            108|</a:t>
            </a:r>
          </a:p>
          <a:p>
            <a:r>
              <a:rPr lang="en-US" sz="1200" dirty="0"/>
              <a:t>|          2000|            112|</a:t>
            </a:r>
          </a:p>
          <a:p>
            <a:r>
              <a:rPr lang="en-US" sz="1200" dirty="0"/>
              <a:t>+--------------+--------------+</a:t>
            </a:r>
          </a:p>
        </p:txBody>
      </p:sp>
      <p:sp>
        <p:nvSpPr>
          <p:cNvPr id="9" name="TextBox 8">
            <a:extLst>
              <a:ext uri="{FF2B5EF4-FFF2-40B4-BE49-F238E27FC236}">
                <a16:creationId xmlns:a16="http://schemas.microsoft.com/office/drawing/2014/main" id="{DC2DF967-3F5E-E459-A2BA-8E52FA1D9559}"/>
              </a:ext>
            </a:extLst>
          </p:cNvPr>
          <p:cNvSpPr txBox="1"/>
          <p:nvPr/>
        </p:nvSpPr>
        <p:spPr>
          <a:xfrm>
            <a:off x="3342330" y="1597036"/>
            <a:ext cx="5059149" cy="2677656"/>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analysis reveals variations in the number of movies released each year. For example, there is an increase in movie production from the 1980s to the early 1990.</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late 1980s and early 1990s mark a period with a high count of movie releases, with peaks in 1986, 1989, and 1991. </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These peak may indicate the increased activity and creativity in the industry during this timeframe. It might indicate that best quality movies are produced in that time.</a:t>
            </a:r>
          </a:p>
        </p:txBody>
      </p:sp>
    </p:spTree>
    <p:extLst>
      <p:ext uri="{BB962C8B-B14F-4D97-AF65-F5344CB8AC3E}">
        <p14:creationId xmlns:p14="http://schemas.microsoft.com/office/powerpoint/2010/main" val="13231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2087875" y="357211"/>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5">
                    <a:lumMod val="75000"/>
                  </a:schemeClr>
                </a:solidFill>
              </a:rPr>
              <a:t>OUR PROJECT </a:t>
            </a:r>
            <a:endParaRPr sz="3200" b="1" dirty="0">
              <a:solidFill>
                <a:schemeClr val="accent5">
                  <a:lumMod val="75000"/>
                </a:schemeClr>
              </a:solidFill>
            </a:endParaRPr>
          </a:p>
        </p:txBody>
      </p:sp>
      <p:sp>
        <p:nvSpPr>
          <p:cNvPr id="5" name="TextBox 4">
            <a:extLst>
              <a:ext uri="{FF2B5EF4-FFF2-40B4-BE49-F238E27FC236}">
                <a16:creationId xmlns:a16="http://schemas.microsoft.com/office/drawing/2014/main" id="{4516FA52-A3E1-4579-E985-7C1098A7A383}"/>
              </a:ext>
            </a:extLst>
          </p:cNvPr>
          <p:cNvSpPr txBox="1"/>
          <p:nvPr/>
        </p:nvSpPr>
        <p:spPr>
          <a:xfrm>
            <a:off x="669471" y="1141282"/>
            <a:ext cx="7805057" cy="3293209"/>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We have chosen “</a:t>
            </a:r>
            <a:r>
              <a:rPr lang="en-US" sz="1600"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Movie dataset analysis</a:t>
            </a:r>
            <a:r>
              <a:rPr lang="en-US" sz="1600" dirty="0">
                <a:latin typeface="Roboto" panose="02000000000000000000" pitchFamily="2" charset="0"/>
                <a:ea typeface="Roboto" panose="02000000000000000000" pitchFamily="2" charset="0"/>
                <a:cs typeface="Roboto" panose="02000000000000000000" pitchFamily="2" charset="0"/>
              </a:rPr>
              <a:t>” as our Project topic.</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The novelty behind this project is to explore the patterns and the trends from the plain dataset that only contains the information about each movie.</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The reason to choose this project is to learn how to use Apache spark &amp; database like MySQL to perform analysis derive meaningful insights.</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We felt that the movie dataset gives us the flexibility to perform all the analysis and it also motivated us to build a recommendation system.</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b="1" i="1" dirty="0">
                <a:latin typeface="Roboto" panose="02000000000000000000" pitchFamily="2" charset="0"/>
                <a:ea typeface="Roboto" panose="02000000000000000000" pitchFamily="2" charset="0"/>
                <a:cs typeface="Roboto" panose="02000000000000000000" pitchFamily="2" charset="0"/>
              </a:rPr>
              <a:t>“Our goal is a build a live </a:t>
            </a:r>
            <a:r>
              <a:rPr lang="en-US" sz="1600" b="1" i="1" dirty="0">
                <a:solidFill>
                  <a:schemeClr val="accent5"/>
                </a:solidFill>
                <a:latin typeface="Roboto" panose="02000000000000000000" pitchFamily="2" charset="0"/>
                <a:ea typeface="Roboto" panose="02000000000000000000" pitchFamily="2" charset="0"/>
                <a:cs typeface="Roboto" panose="02000000000000000000" pitchFamily="2" charset="0"/>
              </a:rPr>
              <a:t>movie dashboard </a:t>
            </a:r>
            <a:r>
              <a:rPr lang="en-US" sz="1600" b="1" i="1" dirty="0">
                <a:latin typeface="Roboto" panose="02000000000000000000" pitchFamily="2" charset="0"/>
                <a:ea typeface="Roboto" panose="02000000000000000000" pitchFamily="2" charset="0"/>
                <a:cs typeface="Roboto" panose="02000000000000000000" pitchFamily="2" charset="0"/>
              </a:rPr>
              <a:t>and </a:t>
            </a:r>
            <a:r>
              <a:rPr lang="en-US" sz="1600" b="1" i="1" dirty="0">
                <a:solidFill>
                  <a:schemeClr val="accent5"/>
                </a:solidFill>
                <a:latin typeface="Roboto" panose="02000000000000000000" pitchFamily="2" charset="0"/>
                <a:ea typeface="Roboto" panose="02000000000000000000" pitchFamily="2" charset="0"/>
                <a:cs typeface="Roboto" panose="02000000000000000000" pitchFamily="2" charset="0"/>
              </a:rPr>
              <a:t>recommendation system </a:t>
            </a:r>
            <a:r>
              <a:rPr lang="en-US" sz="1600" b="1" i="1" dirty="0">
                <a:latin typeface="Roboto" panose="02000000000000000000" pitchFamily="2" charset="0"/>
                <a:ea typeface="Roboto" panose="02000000000000000000" pitchFamily="2" charset="0"/>
                <a:cs typeface="Roboto" panose="02000000000000000000" pitchFamily="2" charset="0"/>
              </a:rPr>
              <a:t>based on analysis performed on the dataset.</a:t>
            </a:r>
          </a:p>
        </p:txBody>
      </p:sp>
    </p:spTree>
    <p:extLst>
      <p:ext uri="{BB962C8B-B14F-4D97-AF65-F5344CB8AC3E}">
        <p14:creationId xmlns:p14="http://schemas.microsoft.com/office/powerpoint/2010/main" val="2435780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3" name="TextBox 12">
            <a:extLst>
              <a:ext uri="{FF2B5EF4-FFF2-40B4-BE49-F238E27FC236}">
                <a16:creationId xmlns:a16="http://schemas.microsoft.com/office/drawing/2014/main" id="{2F1E71D9-37CB-2B60-F7E2-4121E6164347}"/>
              </a:ext>
            </a:extLst>
          </p:cNvPr>
          <p:cNvSpPr txBox="1"/>
          <p:nvPr/>
        </p:nvSpPr>
        <p:spPr>
          <a:xfrm>
            <a:off x="638750" y="3671826"/>
            <a:ext cx="7866491" cy="116955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This code snippet first extracts the year from the "</a:t>
            </a:r>
            <a:r>
              <a:rPr lang="en-US" i="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released</a:t>
            </a:r>
            <a:r>
              <a:rPr lang="en-US" dirty="0">
                <a:latin typeface="Roboto" panose="02000000000000000000" pitchFamily="2" charset="0"/>
                <a:ea typeface="Roboto" panose="02000000000000000000" pitchFamily="2" charset="0"/>
                <a:cs typeface="Roboto" panose="02000000000000000000" pitchFamily="2" charset="0"/>
              </a:rPr>
              <a:t>" attribute and calculates the profit for each movie by subtracting the budget from the gross.</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Then it groups the Data Frame by the "</a:t>
            </a:r>
            <a:r>
              <a:rPr lang="en-US" dirty="0" err="1">
                <a:latin typeface="Roboto" panose="02000000000000000000" pitchFamily="2" charset="0"/>
                <a:ea typeface="Roboto" panose="02000000000000000000" pitchFamily="2" charset="0"/>
                <a:cs typeface="Roboto" panose="02000000000000000000" pitchFamily="2" charset="0"/>
              </a:rPr>
              <a:t>released_year</a:t>
            </a:r>
            <a:r>
              <a:rPr lang="en-US" dirty="0">
                <a:latin typeface="Roboto" panose="02000000000000000000" pitchFamily="2" charset="0"/>
                <a:ea typeface="Roboto" panose="02000000000000000000" pitchFamily="2" charset="0"/>
                <a:cs typeface="Roboto" panose="02000000000000000000" pitchFamily="2" charset="0"/>
              </a:rPr>
              <a:t>" attribute and then aggregates the sum of profits for each year. Finally, it orders the data frame to display the results</a:t>
            </a:r>
          </a:p>
        </p:txBody>
      </p:sp>
      <p:sp>
        <p:nvSpPr>
          <p:cNvPr id="14" name="Google Shape;104;p16">
            <a:extLst>
              <a:ext uri="{FF2B5EF4-FFF2-40B4-BE49-F238E27FC236}">
                <a16:creationId xmlns:a16="http://schemas.microsoft.com/office/drawing/2014/main" id="{9AEECD1B-3544-3B64-8CBD-778D1B42A8DF}"/>
              </a:ext>
            </a:extLst>
          </p:cNvPr>
          <p:cNvSpPr txBox="1">
            <a:spLocks noGrp="1"/>
          </p:cNvSpPr>
          <p:nvPr>
            <p:ph type="title"/>
          </p:nvPr>
        </p:nvSpPr>
        <p:spPr>
          <a:xfrm>
            <a:off x="1579571" y="189196"/>
            <a:ext cx="5984847" cy="481500"/>
          </a:xfrm>
          <a:prstGeom prst="rect">
            <a:avLst/>
          </a:prstGeom>
        </p:spPr>
        <p:txBody>
          <a:bodyPr spcFirstLastPara="1" wrap="square" lIns="91425" tIns="91425" rIns="91425" bIns="91425" anchor="ctr" anchorCtr="0">
            <a:noAutofit/>
          </a:bodyPr>
          <a:lstStyle/>
          <a:p>
            <a:r>
              <a:rPr lang="en" sz="3200" dirty="0">
                <a:solidFill>
                  <a:schemeClr val="accent5">
                    <a:lumMod val="75000"/>
                  </a:schemeClr>
                </a:solidFill>
                <a:latin typeface="Fira Sans Extra Condensed" panose="020B0503050000020004" pitchFamily="34" charset="0"/>
              </a:rPr>
              <a:t>2)</a:t>
            </a:r>
            <a:r>
              <a:rPr lang="en-US" sz="3200" i="1" dirty="0">
                <a:solidFill>
                  <a:schemeClr val="accent5">
                    <a:lumMod val="75000"/>
                  </a:schemeClr>
                </a:solidFill>
                <a:effectLst>
                  <a:outerShdw blurRad="38100" dist="38100" dir="2700000" algn="tl">
                    <a:srgbClr val="000000">
                      <a:alpha val="43137"/>
                    </a:srgbClr>
                  </a:outerShdw>
                </a:effectLst>
                <a:latin typeface="Fira Sans Extra Condensed" panose="020B0503050000020004" pitchFamily="34" charset="0"/>
                <a:ea typeface="Roboto" panose="02000000000000000000" pitchFamily="2" charset="0"/>
                <a:cs typeface="Roboto" panose="02000000000000000000" pitchFamily="2" charset="0"/>
              </a:rPr>
              <a:t> </a:t>
            </a:r>
            <a:r>
              <a:rPr lang="en-US" sz="3200" dirty="0">
                <a:solidFill>
                  <a:schemeClr val="accent5">
                    <a:lumMod val="75000"/>
                  </a:schemeClr>
                </a:solidFill>
                <a:latin typeface="Fira Sans Extra Condensed" panose="020B0503050000020004" pitchFamily="34" charset="0"/>
                <a:ea typeface="Roboto" panose="02000000000000000000" pitchFamily="2" charset="0"/>
                <a:cs typeface="Roboto" panose="02000000000000000000" pitchFamily="2" charset="0"/>
              </a:rPr>
              <a:t>Trend of profits earned per year</a:t>
            </a:r>
            <a:endParaRPr sz="3200" dirty="0">
              <a:solidFill>
                <a:schemeClr val="accent5">
                  <a:lumMod val="75000"/>
                </a:schemeClr>
              </a:solidFill>
              <a:latin typeface="Fira Sans Extra Condensed" panose="020B0503050000020004" pitchFamily="34" charset="0"/>
            </a:endParaRPr>
          </a:p>
        </p:txBody>
      </p:sp>
      <p:pic>
        <p:nvPicPr>
          <p:cNvPr id="6" name="Picture 5">
            <a:extLst>
              <a:ext uri="{FF2B5EF4-FFF2-40B4-BE49-F238E27FC236}">
                <a16:creationId xmlns:a16="http://schemas.microsoft.com/office/drawing/2014/main" id="{C6D14909-B9B0-6629-EC48-01B2B6458A60}"/>
              </a:ext>
            </a:extLst>
          </p:cNvPr>
          <p:cNvPicPr>
            <a:picLocks noChangeAspect="1"/>
          </p:cNvPicPr>
          <p:nvPr/>
        </p:nvPicPr>
        <p:blipFill>
          <a:blip r:embed="rId3"/>
          <a:stretch>
            <a:fillRect/>
          </a:stretch>
        </p:blipFill>
        <p:spPr>
          <a:xfrm>
            <a:off x="442330" y="918439"/>
            <a:ext cx="8259328" cy="2534004"/>
          </a:xfrm>
          <a:prstGeom prst="rect">
            <a:avLst/>
          </a:prstGeom>
          <a:ln>
            <a:solidFill>
              <a:schemeClr val="tx1"/>
            </a:solidFill>
          </a:ln>
        </p:spPr>
      </p:pic>
    </p:spTree>
    <p:extLst>
      <p:ext uri="{BB962C8B-B14F-4D97-AF65-F5344CB8AC3E}">
        <p14:creationId xmlns:p14="http://schemas.microsoft.com/office/powerpoint/2010/main" val="806238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TextBox 3">
            <a:extLst>
              <a:ext uri="{FF2B5EF4-FFF2-40B4-BE49-F238E27FC236}">
                <a16:creationId xmlns:a16="http://schemas.microsoft.com/office/drawing/2014/main" id="{90BFD01C-CDD0-E660-DB22-770D730AB744}"/>
              </a:ext>
            </a:extLst>
          </p:cNvPr>
          <p:cNvSpPr txBox="1"/>
          <p:nvPr/>
        </p:nvSpPr>
        <p:spPr>
          <a:xfrm>
            <a:off x="3314830" y="1556087"/>
            <a:ext cx="5059149" cy="2031325"/>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The net gross of the movies have been fluctuating each year, but it can be observed that over the decade, there has been a rise in the earnings of film industry.</a:t>
            </a:r>
          </a:p>
          <a:p>
            <a:pPr algn="just"/>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It can be observed that the year 1991 saw a huge spike in the movie earnings compared to previous year even though the number of movies produced is almost same.</a:t>
            </a:r>
          </a:p>
          <a:p>
            <a:pPr marL="285750" indent="-285750" algn="just">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This shows the quality of produced in the year 1991.</a:t>
            </a:r>
          </a:p>
        </p:txBody>
      </p:sp>
      <p:sp>
        <p:nvSpPr>
          <p:cNvPr id="5" name="Google Shape;104;p16">
            <a:extLst>
              <a:ext uri="{FF2B5EF4-FFF2-40B4-BE49-F238E27FC236}">
                <a16:creationId xmlns:a16="http://schemas.microsoft.com/office/drawing/2014/main" id="{8163C482-523A-1174-39B4-BB0EBE1D1D5B}"/>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Inferences</a:t>
            </a:r>
            <a:endParaRPr sz="3200" b="1" dirty="0">
              <a:solidFill>
                <a:schemeClr val="accent6"/>
              </a:solidFill>
            </a:endParaRPr>
          </a:p>
        </p:txBody>
      </p:sp>
      <p:sp>
        <p:nvSpPr>
          <p:cNvPr id="3" name="TextBox 2">
            <a:extLst>
              <a:ext uri="{FF2B5EF4-FFF2-40B4-BE49-F238E27FC236}">
                <a16:creationId xmlns:a16="http://schemas.microsoft.com/office/drawing/2014/main" id="{C34F2DEA-043A-BE98-7E39-B105C4936C96}"/>
              </a:ext>
            </a:extLst>
          </p:cNvPr>
          <p:cNvSpPr txBox="1"/>
          <p:nvPr/>
        </p:nvSpPr>
        <p:spPr>
          <a:xfrm>
            <a:off x="611892" y="694762"/>
            <a:ext cx="2261938" cy="4154984"/>
          </a:xfrm>
          <a:prstGeom prst="rect">
            <a:avLst/>
          </a:prstGeom>
          <a:noFill/>
        </p:spPr>
        <p:txBody>
          <a:bodyPr wrap="square">
            <a:spAutoFit/>
          </a:bodyPr>
          <a:lstStyle/>
          <a:p>
            <a:r>
              <a:rPr lang="en-US" sz="1100" dirty="0"/>
              <a:t>+------------------+-------------------+</a:t>
            </a:r>
          </a:p>
          <a:p>
            <a:r>
              <a:rPr lang="en-US" sz="1100" dirty="0"/>
              <a:t>|</a:t>
            </a:r>
            <a:r>
              <a:rPr lang="en-US" sz="1100" dirty="0" err="1"/>
              <a:t>released_year</a:t>
            </a:r>
            <a:r>
              <a:rPr lang="en-US" sz="1100" dirty="0"/>
              <a:t>| </a:t>
            </a:r>
            <a:r>
              <a:rPr lang="en-US" sz="1100" dirty="0" err="1"/>
              <a:t>total_earnings</a:t>
            </a:r>
            <a:r>
              <a:rPr lang="en-US" sz="1100" dirty="0"/>
              <a:t>|</a:t>
            </a:r>
          </a:p>
          <a:p>
            <a:r>
              <a:rPr lang="en-US" sz="1100" dirty="0"/>
              <a:t>+------------------+-------------------+</a:t>
            </a:r>
          </a:p>
          <a:p>
            <a:r>
              <a:rPr lang="en-US" sz="1100" dirty="0"/>
              <a:t>|               1980|    1638301562|</a:t>
            </a:r>
          </a:p>
          <a:p>
            <a:r>
              <a:rPr lang="en-US" sz="1100" dirty="0"/>
              <a:t>|               1981|    4275418246|</a:t>
            </a:r>
          </a:p>
          <a:p>
            <a:r>
              <a:rPr lang="en-US" sz="1100" dirty="0"/>
              <a:t>|               1982|    4068890475|</a:t>
            </a:r>
          </a:p>
          <a:p>
            <a:r>
              <a:rPr lang="en-US" sz="1100" dirty="0"/>
              <a:t>|               1983|    2781326807|</a:t>
            </a:r>
          </a:p>
          <a:p>
            <a:r>
              <a:rPr lang="en-US" sz="1100" dirty="0"/>
              <a:t>|               1984|    4481357786|</a:t>
            </a:r>
          </a:p>
          <a:p>
            <a:r>
              <a:rPr lang="en-US" sz="1100" dirty="0"/>
              <a:t>|               1985|    4801005826|</a:t>
            </a:r>
          </a:p>
          <a:p>
            <a:r>
              <a:rPr lang="en-US" sz="1100" dirty="0"/>
              <a:t>|               1986|    5484895674|</a:t>
            </a:r>
          </a:p>
          <a:p>
            <a:r>
              <a:rPr lang="en-US" sz="1100" dirty="0"/>
              <a:t>|               1987|    2558310082|</a:t>
            </a:r>
          </a:p>
          <a:p>
            <a:r>
              <a:rPr lang="en-US" sz="1100" dirty="0"/>
              <a:t>|               1988|    5222178985|</a:t>
            </a:r>
          </a:p>
          <a:p>
            <a:r>
              <a:rPr lang="en-US" sz="1100" dirty="0"/>
              <a:t>|               1989|    5787948374|</a:t>
            </a:r>
          </a:p>
          <a:p>
            <a:r>
              <a:rPr lang="en-US" sz="1100" dirty="0"/>
              <a:t>|               1990|    3334403476|</a:t>
            </a:r>
          </a:p>
          <a:p>
            <a:r>
              <a:rPr lang="en-US" sz="1100" dirty="0"/>
              <a:t>|               1991|    6206809440|</a:t>
            </a:r>
          </a:p>
          <a:p>
            <a:r>
              <a:rPr lang="en-US" sz="1100" dirty="0"/>
              <a:t>|               1992|    4221823453|</a:t>
            </a:r>
          </a:p>
          <a:p>
            <a:r>
              <a:rPr lang="en-US" sz="1100" dirty="0"/>
              <a:t>|               1993|    5175983003|</a:t>
            </a:r>
          </a:p>
          <a:p>
            <a:r>
              <a:rPr lang="en-US" sz="1100" dirty="0"/>
              <a:t>|               1994|    2800221983|</a:t>
            </a:r>
          </a:p>
          <a:p>
            <a:r>
              <a:rPr lang="en-US" sz="1100" dirty="0"/>
              <a:t>|               1995|    4621467498|</a:t>
            </a:r>
          </a:p>
          <a:p>
            <a:r>
              <a:rPr lang="en-US" sz="1100" dirty="0"/>
              <a:t>|               1996|    1969816312|</a:t>
            </a:r>
          </a:p>
          <a:p>
            <a:r>
              <a:rPr lang="en-US" sz="1100" dirty="0"/>
              <a:t>|               1997|    5312024581|</a:t>
            </a:r>
          </a:p>
          <a:p>
            <a:r>
              <a:rPr lang="en-US" sz="1100" dirty="0"/>
              <a:t>|               1998|    3493821414|</a:t>
            </a:r>
          </a:p>
          <a:p>
            <a:r>
              <a:rPr lang="en-US" sz="1100" dirty="0"/>
              <a:t>|               2000|    4695351392|</a:t>
            </a:r>
          </a:p>
          <a:p>
            <a:r>
              <a:rPr lang="en-US" sz="1100" dirty="0"/>
              <a:t>+------------------+-------------------+</a:t>
            </a:r>
          </a:p>
        </p:txBody>
      </p:sp>
    </p:spTree>
    <p:extLst>
      <p:ext uri="{BB962C8B-B14F-4D97-AF65-F5344CB8AC3E}">
        <p14:creationId xmlns:p14="http://schemas.microsoft.com/office/powerpoint/2010/main" val="1108419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7" name="Google Shape;104;p16">
            <a:extLst>
              <a:ext uri="{FF2B5EF4-FFF2-40B4-BE49-F238E27FC236}">
                <a16:creationId xmlns:a16="http://schemas.microsoft.com/office/drawing/2014/main" id="{C5F6DB47-2542-A96A-F3E1-A8899183B9E3}"/>
              </a:ext>
            </a:extLst>
          </p:cNvPr>
          <p:cNvSpPr txBox="1">
            <a:spLocks noGrp="1"/>
          </p:cNvSpPr>
          <p:nvPr>
            <p:ph type="title"/>
          </p:nvPr>
        </p:nvSpPr>
        <p:spPr>
          <a:xfrm>
            <a:off x="2154824" y="428986"/>
            <a:ext cx="4834347"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Movie run-time based Analysis</a:t>
            </a:r>
            <a:endParaRPr sz="3200" b="1" dirty="0">
              <a:solidFill>
                <a:schemeClr val="accent6"/>
              </a:solidFill>
            </a:endParaRPr>
          </a:p>
        </p:txBody>
      </p:sp>
      <p:sp>
        <p:nvSpPr>
          <p:cNvPr id="14" name="TextBox 13">
            <a:extLst>
              <a:ext uri="{FF2B5EF4-FFF2-40B4-BE49-F238E27FC236}">
                <a16:creationId xmlns:a16="http://schemas.microsoft.com/office/drawing/2014/main" id="{E8B54E55-26F3-4CC8-D10C-AB7D3DCFD541}"/>
              </a:ext>
            </a:extLst>
          </p:cNvPr>
          <p:cNvSpPr txBox="1"/>
          <p:nvPr/>
        </p:nvSpPr>
        <p:spPr>
          <a:xfrm>
            <a:off x="638751" y="1697157"/>
            <a:ext cx="7866491" cy="2246769"/>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The runtime - based Analysis segment of our project focuses on finding out whether people prefer movies of longer or shorter duration.</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This analysis also tells us about the average runtime of the movies released in between 1980 &amp; 2000. </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We have done the following analysis in this segment,</a:t>
            </a:r>
          </a:p>
          <a:p>
            <a:pPr algn="just"/>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600"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 &gt; </a:t>
            </a:r>
            <a:r>
              <a:rPr lang="en"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People’s choice of Movie run-time</a:t>
            </a:r>
            <a:endParaRPr lang="en-US" sz="1600" i="1" dirty="0">
              <a:solidFill>
                <a:schemeClr val="tx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48405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4" name="Google Shape;104;p16">
            <a:extLst>
              <a:ext uri="{FF2B5EF4-FFF2-40B4-BE49-F238E27FC236}">
                <a16:creationId xmlns:a16="http://schemas.microsoft.com/office/drawing/2014/main" id="{9AEECD1B-3544-3B64-8CBD-778D1B42A8DF}"/>
              </a:ext>
            </a:extLst>
          </p:cNvPr>
          <p:cNvSpPr txBox="1">
            <a:spLocks noGrp="1"/>
          </p:cNvSpPr>
          <p:nvPr>
            <p:ph type="title"/>
          </p:nvPr>
        </p:nvSpPr>
        <p:spPr>
          <a:xfrm>
            <a:off x="1151590" y="187252"/>
            <a:ext cx="6840812" cy="481500"/>
          </a:xfrm>
          <a:prstGeom prst="rect">
            <a:avLst/>
          </a:prstGeom>
        </p:spPr>
        <p:txBody>
          <a:bodyPr spcFirstLastPara="1" wrap="square" lIns="91425" tIns="91425" rIns="91425" bIns="91425" anchor="ctr" anchorCtr="0">
            <a:noAutofit/>
          </a:bodyPr>
          <a:lstStyle/>
          <a:p>
            <a:r>
              <a:rPr lang="en" sz="3200" dirty="0">
                <a:solidFill>
                  <a:schemeClr val="accent5">
                    <a:lumMod val="75000"/>
                  </a:schemeClr>
                </a:solidFill>
                <a:latin typeface="Fira Sans Extra Condensed" panose="020B0503050000020004" pitchFamily="34" charset="0"/>
              </a:rPr>
              <a:t>1) People’s choice of Movie run-time</a:t>
            </a:r>
            <a:endParaRPr sz="3200" dirty="0">
              <a:solidFill>
                <a:schemeClr val="accent5">
                  <a:lumMod val="75000"/>
                </a:schemeClr>
              </a:solidFill>
              <a:latin typeface="Fira Sans Extra Condensed" panose="020B0503050000020004" pitchFamily="34" charset="0"/>
            </a:endParaRPr>
          </a:p>
        </p:txBody>
      </p:sp>
      <p:pic>
        <p:nvPicPr>
          <p:cNvPr id="6" name="Picture 5">
            <a:extLst>
              <a:ext uri="{FF2B5EF4-FFF2-40B4-BE49-F238E27FC236}">
                <a16:creationId xmlns:a16="http://schemas.microsoft.com/office/drawing/2014/main" id="{2948BCC7-F6E3-756C-88E2-7997EF3D0B03}"/>
              </a:ext>
            </a:extLst>
          </p:cNvPr>
          <p:cNvPicPr>
            <a:picLocks noChangeAspect="1"/>
          </p:cNvPicPr>
          <p:nvPr/>
        </p:nvPicPr>
        <p:blipFill>
          <a:blip r:embed="rId3"/>
          <a:stretch>
            <a:fillRect/>
          </a:stretch>
        </p:blipFill>
        <p:spPr>
          <a:xfrm>
            <a:off x="422816" y="842354"/>
            <a:ext cx="8298352" cy="2624837"/>
          </a:xfrm>
          <a:prstGeom prst="rect">
            <a:avLst/>
          </a:prstGeom>
          <a:ln>
            <a:solidFill>
              <a:schemeClr val="tx1"/>
            </a:solidFill>
          </a:ln>
        </p:spPr>
      </p:pic>
    </p:spTree>
    <p:extLst>
      <p:ext uri="{BB962C8B-B14F-4D97-AF65-F5344CB8AC3E}">
        <p14:creationId xmlns:p14="http://schemas.microsoft.com/office/powerpoint/2010/main" val="1465071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5" name="Google Shape;104;p16">
            <a:extLst>
              <a:ext uri="{FF2B5EF4-FFF2-40B4-BE49-F238E27FC236}">
                <a16:creationId xmlns:a16="http://schemas.microsoft.com/office/drawing/2014/main" id="{8163C482-523A-1174-39B4-BB0EBE1D1D5B}"/>
              </a:ext>
            </a:extLst>
          </p:cNvPr>
          <p:cNvSpPr txBox="1">
            <a:spLocks noGrp="1"/>
          </p:cNvSpPr>
          <p:nvPr>
            <p:ph type="title"/>
          </p:nvPr>
        </p:nvSpPr>
        <p:spPr>
          <a:xfrm>
            <a:off x="2087876" y="192207"/>
            <a:ext cx="496824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Inferences</a:t>
            </a:r>
            <a:endParaRPr sz="3200" b="1" dirty="0">
              <a:solidFill>
                <a:schemeClr val="accent6"/>
              </a:solidFill>
            </a:endParaRPr>
          </a:p>
        </p:txBody>
      </p:sp>
      <p:pic>
        <p:nvPicPr>
          <p:cNvPr id="6" name="Picture 5">
            <a:extLst>
              <a:ext uri="{FF2B5EF4-FFF2-40B4-BE49-F238E27FC236}">
                <a16:creationId xmlns:a16="http://schemas.microsoft.com/office/drawing/2014/main" id="{55982194-447C-68F9-CDFB-4ED52E029812}"/>
              </a:ext>
            </a:extLst>
          </p:cNvPr>
          <p:cNvPicPr>
            <a:picLocks noChangeAspect="1"/>
          </p:cNvPicPr>
          <p:nvPr/>
        </p:nvPicPr>
        <p:blipFill>
          <a:blip r:embed="rId3"/>
          <a:stretch>
            <a:fillRect/>
          </a:stretch>
        </p:blipFill>
        <p:spPr>
          <a:xfrm>
            <a:off x="365613" y="1907186"/>
            <a:ext cx="3550055" cy="1329127"/>
          </a:xfrm>
          <a:prstGeom prst="rect">
            <a:avLst/>
          </a:prstGeom>
        </p:spPr>
      </p:pic>
    </p:spTree>
    <p:extLst>
      <p:ext uri="{BB962C8B-B14F-4D97-AF65-F5344CB8AC3E}">
        <p14:creationId xmlns:p14="http://schemas.microsoft.com/office/powerpoint/2010/main" val="3630456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270605" y="2299165"/>
            <a:ext cx="5207412" cy="6392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b="1" dirty="0">
                <a:solidFill>
                  <a:schemeClr val="accent5"/>
                </a:solidFill>
              </a:rPr>
              <a:t>MOVIE</a:t>
            </a:r>
            <a:br>
              <a:rPr lang="en" sz="4300" b="1" dirty="0">
                <a:solidFill>
                  <a:schemeClr val="accent5"/>
                </a:solidFill>
              </a:rPr>
            </a:br>
            <a:r>
              <a:rPr lang="en" sz="4300" b="1" dirty="0">
                <a:solidFill>
                  <a:schemeClr val="accent2"/>
                </a:solidFill>
              </a:rPr>
              <a:t> RECOMMENDATION</a:t>
            </a:r>
            <a:br>
              <a:rPr lang="en" sz="4300" b="1" dirty="0">
                <a:solidFill>
                  <a:schemeClr val="accent2"/>
                </a:solidFill>
              </a:rPr>
            </a:br>
            <a:r>
              <a:rPr lang="en" sz="4300" b="1" dirty="0">
                <a:solidFill>
                  <a:schemeClr val="accent2"/>
                </a:solidFill>
              </a:rPr>
              <a:t>SYSTEM</a:t>
            </a:r>
            <a:endParaRPr sz="4300" b="1" dirty="0">
              <a:solidFill>
                <a:schemeClr val="accent2"/>
              </a:solidFill>
            </a:endParaRPr>
          </a:p>
        </p:txBody>
      </p:sp>
      <p:sp>
        <p:nvSpPr>
          <p:cNvPr id="63" name="Google Shape;63;p15"/>
          <p:cNvSpPr/>
          <p:nvPr/>
        </p:nvSpPr>
        <p:spPr>
          <a:xfrm rot="5400000">
            <a:off x="1353294" y="1937550"/>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1745767" y="2195263"/>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1210509" y="2662554"/>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069781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7" name="Google Shape;104;p16">
            <a:extLst>
              <a:ext uri="{FF2B5EF4-FFF2-40B4-BE49-F238E27FC236}">
                <a16:creationId xmlns:a16="http://schemas.microsoft.com/office/drawing/2014/main" id="{C5F6DB47-2542-A96A-F3E1-A8899183B9E3}"/>
              </a:ext>
            </a:extLst>
          </p:cNvPr>
          <p:cNvSpPr txBox="1">
            <a:spLocks noGrp="1"/>
          </p:cNvSpPr>
          <p:nvPr>
            <p:ph type="title"/>
          </p:nvPr>
        </p:nvSpPr>
        <p:spPr>
          <a:xfrm>
            <a:off x="1819153" y="236994"/>
            <a:ext cx="5637871"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Recommendation based on movie</a:t>
            </a:r>
            <a:endParaRPr sz="3200" b="1" dirty="0">
              <a:solidFill>
                <a:schemeClr val="accent6"/>
              </a:solidFill>
            </a:endParaRPr>
          </a:p>
        </p:txBody>
      </p:sp>
      <p:sp>
        <p:nvSpPr>
          <p:cNvPr id="14" name="TextBox 13">
            <a:extLst>
              <a:ext uri="{FF2B5EF4-FFF2-40B4-BE49-F238E27FC236}">
                <a16:creationId xmlns:a16="http://schemas.microsoft.com/office/drawing/2014/main" id="{E8B54E55-26F3-4CC8-D10C-AB7D3DCFD541}"/>
              </a:ext>
            </a:extLst>
          </p:cNvPr>
          <p:cNvSpPr txBox="1"/>
          <p:nvPr/>
        </p:nvSpPr>
        <p:spPr>
          <a:xfrm>
            <a:off x="638754" y="1050890"/>
            <a:ext cx="7866491"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In our application , we provide the top 5 recommendations based on the input received from the user. </a:t>
            </a:r>
          </a:p>
          <a:p>
            <a:pPr algn="just"/>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For recommending top 5 movies, first we find the genre corresponding to the movie given as input by the user. </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Later we recommend top 5 movies of that genre based on their IMDB scores.</a:t>
            </a:r>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600" dirty="0">
                <a:latin typeface="Roboto" panose="02000000000000000000" pitchFamily="2" charset="0"/>
                <a:ea typeface="Roboto" panose="02000000000000000000" pitchFamily="2" charset="0"/>
                <a:cs typeface="Roboto" panose="02000000000000000000" pitchFamily="2" charset="0"/>
              </a:rPr>
              <a:t>	</a:t>
            </a:r>
          </a:p>
          <a:p>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13D162AC-025F-406B-8991-6503E11404DB}"/>
              </a:ext>
            </a:extLst>
          </p:cNvPr>
          <p:cNvPicPr>
            <a:picLocks noChangeAspect="1"/>
          </p:cNvPicPr>
          <p:nvPr/>
        </p:nvPicPr>
        <p:blipFill>
          <a:blip r:embed="rId3"/>
          <a:stretch>
            <a:fillRect/>
          </a:stretch>
        </p:blipFill>
        <p:spPr>
          <a:xfrm>
            <a:off x="296778" y="3271005"/>
            <a:ext cx="8677338" cy="1181563"/>
          </a:xfrm>
          <a:prstGeom prst="rect">
            <a:avLst/>
          </a:prstGeom>
        </p:spPr>
      </p:pic>
    </p:spTree>
    <p:extLst>
      <p:ext uri="{BB962C8B-B14F-4D97-AF65-F5344CB8AC3E}">
        <p14:creationId xmlns:p14="http://schemas.microsoft.com/office/powerpoint/2010/main" val="4092751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4D7D46-70D7-CD48-7749-C48BFD83BD7A}"/>
              </a:ext>
            </a:extLst>
          </p:cNvPr>
          <p:cNvPicPr>
            <a:picLocks noChangeAspect="1"/>
          </p:cNvPicPr>
          <p:nvPr/>
        </p:nvPicPr>
        <p:blipFill>
          <a:blip r:embed="rId3"/>
          <a:stretch>
            <a:fillRect/>
          </a:stretch>
        </p:blipFill>
        <p:spPr>
          <a:xfrm>
            <a:off x="0" y="-48520"/>
            <a:ext cx="9144000" cy="5192019"/>
          </a:xfrm>
          <a:prstGeom prst="rect">
            <a:avLst/>
          </a:prstGeom>
        </p:spPr>
      </p:pic>
    </p:spTree>
    <p:extLst>
      <p:ext uri="{BB962C8B-B14F-4D97-AF65-F5344CB8AC3E}">
        <p14:creationId xmlns:p14="http://schemas.microsoft.com/office/powerpoint/2010/main" val="3411540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7" name="Google Shape;104;p16">
            <a:extLst>
              <a:ext uri="{FF2B5EF4-FFF2-40B4-BE49-F238E27FC236}">
                <a16:creationId xmlns:a16="http://schemas.microsoft.com/office/drawing/2014/main" id="{C5F6DB47-2542-A96A-F3E1-A8899183B9E3}"/>
              </a:ext>
            </a:extLst>
          </p:cNvPr>
          <p:cNvSpPr txBox="1">
            <a:spLocks noGrp="1"/>
          </p:cNvSpPr>
          <p:nvPr>
            <p:ph type="title"/>
          </p:nvPr>
        </p:nvSpPr>
        <p:spPr>
          <a:xfrm>
            <a:off x="1819153" y="236994"/>
            <a:ext cx="5637871"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Recommendation based on star</a:t>
            </a:r>
            <a:endParaRPr sz="3200" b="1" dirty="0">
              <a:solidFill>
                <a:schemeClr val="accent6"/>
              </a:solidFill>
            </a:endParaRPr>
          </a:p>
        </p:txBody>
      </p:sp>
      <p:sp>
        <p:nvSpPr>
          <p:cNvPr id="14" name="TextBox 13">
            <a:extLst>
              <a:ext uri="{FF2B5EF4-FFF2-40B4-BE49-F238E27FC236}">
                <a16:creationId xmlns:a16="http://schemas.microsoft.com/office/drawing/2014/main" id="{E8B54E55-26F3-4CC8-D10C-AB7D3DCFD541}"/>
              </a:ext>
            </a:extLst>
          </p:cNvPr>
          <p:cNvSpPr txBox="1"/>
          <p:nvPr/>
        </p:nvSpPr>
        <p:spPr>
          <a:xfrm>
            <a:off x="638754" y="1265287"/>
            <a:ext cx="7866491" cy="1815882"/>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For recommending top 5 movies based on the actor, we prompt the user to select their favorite actor from the drop - down menu. </a:t>
            </a:r>
          </a:p>
          <a:p>
            <a:pPr marL="285750" indent="-285750" algn="just">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Based on the actor, selected we recommend the top 5 movies of the same star with highest IMDB ratings.</a:t>
            </a:r>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600" dirty="0">
                <a:latin typeface="Roboto" panose="02000000000000000000" pitchFamily="2" charset="0"/>
                <a:ea typeface="Roboto" panose="02000000000000000000" pitchFamily="2" charset="0"/>
                <a:cs typeface="Roboto" panose="02000000000000000000" pitchFamily="2" charset="0"/>
              </a:rPr>
              <a:t>	</a:t>
            </a:r>
          </a:p>
          <a:p>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A3AC0AAB-85E1-35C9-6D6E-F13B2B546C06}"/>
              </a:ext>
            </a:extLst>
          </p:cNvPr>
          <p:cNvPicPr>
            <a:picLocks noChangeAspect="1"/>
          </p:cNvPicPr>
          <p:nvPr/>
        </p:nvPicPr>
        <p:blipFill>
          <a:blip r:embed="rId3"/>
          <a:stretch>
            <a:fillRect/>
          </a:stretch>
        </p:blipFill>
        <p:spPr>
          <a:xfrm>
            <a:off x="528575" y="3081169"/>
            <a:ext cx="8615425" cy="628682"/>
          </a:xfrm>
          <a:prstGeom prst="rect">
            <a:avLst/>
          </a:prstGeom>
        </p:spPr>
      </p:pic>
    </p:spTree>
    <p:extLst>
      <p:ext uri="{BB962C8B-B14F-4D97-AF65-F5344CB8AC3E}">
        <p14:creationId xmlns:p14="http://schemas.microsoft.com/office/powerpoint/2010/main" val="1194328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2260A6-56D2-0E61-546C-0C8FE6B4CA4A}"/>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80589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BA53BF3-B280-DBB2-64B0-1C6F589EBA0A}"/>
              </a:ext>
            </a:extLst>
          </p:cNvPr>
          <p:cNvPicPr>
            <a:picLocks noChangeAspect="1"/>
          </p:cNvPicPr>
          <p:nvPr/>
        </p:nvPicPr>
        <p:blipFill>
          <a:blip r:embed="rId3"/>
          <a:stretch>
            <a:fillRect/>
          </a:stretch>
        </p:blipFill>
        <p:spPr>
          <a:xfrm>
            <a:off x="0" y="0"/>
            <a:ext cx="9146516" cy="5143500"/>
          </a:xfrm>
          <a:prstGeom prst="rect">
            <a:avLst/>
          </a:prstGeom>
        </p:spPr>
      </p:pic>
    </p:spTree>
    <p:extLst>
      <p:ext uri="{BB962C8B-B14F-4D97-AF65-F5344CB8AC3E}">
        <p14:creationId xmlns:p14="http://schemas.microsoft.com/office/powerpoint/2010/main" val="803364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7" name="Google Shape;104;p16">
            <a:extLst>
              <a:ext uri="{FF2B5EF4-FFF2-40B4-BE49-F238E27FC236}">
                <a16:creationId xmlns:a16="http://schemas.microsoft.com/office/drawing/2014/main" id="{C5F6DB47-2542-A96A-F3E1-A8899183B9E3}"/>
              </a:ext>
            </a:extLst>
          </p:cNvPr>
          <p:cNvSpPr txBox="1">
            <a:spLocks noGrp="1"/>
          </p:cNvSpPr>
          <p:nvPr>
            <p:ph type="title"/>
          </p:nvPr>
        </p:nvSpPr>
        <p:spPr>
          <a:xfrm>
            <a:off x="764261" y="354990"/>
            <a:ext cx="7766801"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6"/>
                </a:solidFill>
              </a:rPr>
              <a:t>Recommendation based on production company</a:t>
            </a:r>
            <a:endParaRPr sz="3200" b="1" dirty="0">
              <a:solidFill>
                <a:schemeClr val="accent6"/>
              </a:solidFill>
            </a:endParaRPr>
          </a:p>
        </p:txBody>
      </p:sp>
      <p:sp>
        <p:nvSpPr>
          <p:cNvPr id="14" name="TextBox 13">
            <a:extLst>
              <a:ext uri="{FF2B5EF4-FFF2-40B4-BE49-F238E27FC236}">
                <a16:creationId xmlns:a16="http://schemas.microsoft.com/office/drawing/2014/main" id="{E8B54E55-26F3-4CC8-D10C-AB7D3DCFD541}"/>
              </a:ext>
            </a:extLst>
          </p:cNvPr>
          <p:cNvSpPr txBox="1"/>
          <p:nvPr/>
        </p:nvSpPr>
        <p:spPr>
          <a:xfrm>
            <a:off x="638754" y="1282289"/>
            <a:ext cx="7866491" cy="2308324"/>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For those of you, who are excited for the movies released by a particular studio or production, we got you covered too!</a:t>
            </a:r>
          </a:p>
          <a:p>
            <a:pPr algn="just"/>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lgn="just">
              <a:buFont typeface="Wingdings" panose="05000000000000000000" pitchFamily="2" charset="2"/>
              <a:buChar char="§"/>
            </a:pPr>
            <a:r>
              <a:rPr lang="en-US" sz="1600" dirty="0">
                <a:latin typeface="Roboto" panose="02000000000000000000" pitchFamily="2" charset="0"/>
                <a:ea typeface="Roboto" panose="02000000000000000000" pitchFamily="2" charset="0"/>
                <a:cs typeface="Roboto" panose="02000000000000000000" pitchFamily="2" charset="0"/>
              </a:rPr>
              <a:t>In our last kind of recommendation, we allow the user to select the production house of their choice and we return the top 5 movies from the selected studio with highest IMDB ratings.</a:t>
            </a:r>
          </a:p>
          <a:p>
            <a:pPr algn="just"/>
            <a:endParaRPr lang="en-US" sz="1600" dirty="0">
              <a:latin typeface="Roboto" panose="02000000000000000000" pitchFamily="2" charset="0"/>
              <a:ea typeface="Roboto" panose="02000000000000000000" pitchFamily="2" charset="0"/>
              <a:cs typeface="Roboto" panose="02000000000000000000" pitchFamily="2" charset="0"/>
            </a:endParaRPr>
          </a:p>
          <a:p>
            <a:r>
              <a:rPr lang="en-US" sz="1600" dirty="0">
                <a:latin typeface="Roboto" panose="02000000000000000000" pitchFamily="2" charset="0"/>
                <a:ea typeface="Roboto" panose="02000000000000000000" pitchFamily="2" charset="0"/>
                <a:cs typeface="Roboto" panose="02000000000000000000" pitchFamily="2" charset="0"/>
              </a:rPr>
              <a:t>	</a:t>
            </a:r>
          </a:p>
          <a:p>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C11F7ACA-8EDE-58EA-D155-F7410D672D66}"/>
              </a:ext>
            </a:extLst>
          </p:cNvPr>
          <p:cNvPicPr>
            <a:picLocks noChangeAspect="1"/>
          </p:cNvPicPr>
          <p:nvPr/>
        </p:nvPicPr>
        <p:blipFill>
          <a:blip r:embed="rId3"/>
          <a:stretch>
            <a:fillRect/>
          </a:stretch>
        </p:blipFill>
        <p:spPr>
          <a:xfrm>
            <a:off x="218505" y="3227030"/>
            <a:ext cx="8858315" cy="1079980"/>
          </a:xfrm>
          <a:prstGeom prst="rect">
            <a:avLst/>
          </a:prstGeom>
        </p:spPr>
      </p:pic>
    </p:spTree>
    <p:extLst>
      <p:ext uri="{BB962C8B-B14F-4D97-AF65-F5344CB8AC3E}">
        <p14:creationId xmlns:p14="http://schemas.microsoft.com/office/powerpoint/2010/main" val="3781554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5AB682-137E-A9BE-044E-A36374069F38}"/>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791100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190290" y="1767761"/>
            <a:ext cx="4763420" cy="152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rPr>
              <a:t>THANK </a:t>
            </a:r>
            <a:r>
              <a:rPr lang="en" sz="5400" b="1" dirty="0">
                <a:solidFill>
                  <a:schemeClr val="accent2"/>
                </a:solidFill>
              </a:rPr>
              <a:t>YOU</a:t>
            </a:r>
            <a:endParaRPr sz="5400" b="1" dirty="0">
              <a:solidFill>
                <a:schemeClr val="accent2"/>
              </a:solidFill>
            </a:endParaRPr>
          </a:p>
        </p:txBody>
      </p:sp>
      <p:sp>
        <p:nvSpPr>
          <p:cNvPr id="63" name="Google Shape;63;p15"/>
          <p:cNvSpPr/>
          <p:nvPr/>
        </p:nvSpPr>
        <p:spPr>
          <a:xfrm rot="5400000">
            <a:off x="1575290" y="2405993"/>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1967763" y="2663706"/>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1432505" y="3130997"/>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92827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pic>
        <p:nvPicPr>
          <p:cNvPr id="4" name="Picture 3">
            <a:extLst>
              <a:ext uri="{FF2B5EF4-FFF2-40B4-BE49-F238E27FC236}">
                <a16:creationId xmlns:a16="http://schemas.microsoft.com/office/drawing/2014/main" id="{F21871CF-0B6E-8C1A-B33D-2FA9B3746420}"/>
              </a:ext>
            </a:extLst>
          </p:cNvPr>
          <p:cNvPicPr>
            <a:picLocks noChangeAspect="1"/>
          </p:cNvPicPr>
          <p:nvPr/>
        </p:nvPicPr>
        <p:blipFill rotWithShape="1">
          <a:blip r:embed="rId3"/>
          <a:srcRect t="702"/>
          <a:stretch/>
        </p:blipFill>
        <p:spPr>
          <a:xfrm>
            <a:off x="0" y="0"/>
            <a:ext cx="9144000" cy="5167999"/>
          </a:xfrm>
          <a:prstGeom prst="rect">
            <a:avLst/>
          </a:prstGeom>
        </p:spPr>
      </p:pic>
    </p:spTree>
    <p:extLst>
      <p:ext uri="{BB962C8B-B14F-4D97-AF65-F5344CB8AC3E}">
        <p14:creationId xmlns:p14="http://schemas.microsoft.com/office/powerpoint/2010/main" val="366159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75" name="Google Shape;1375;p39"/>
          <p:cNvSpPr txBox="1"/>
          <p:nvPr/>
        </p:nvSpPr>
        <p:spPr>
          <a:xfrm>
            <a:off x="6634010" y="406887"/>
            <a:ext cx="706354"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Title</a:t>
            </a:r>
            <a:endParaRPr sz="1600" b="1" dirty="0">
              <a:latin typeface="Fira Sans Extra Condensed"/>
              <a:ea typeface="Fira Sans Extra Condensed"/>
              <a:cs typeface="Fira Sans Extra Condensed"/>
              <a:sym typeface="Fira Sans Extra Condensed"/>
            </a:endParaRPr>
          </a:p>
        </p:txBody>
      </p:sp>
      <p:cxnSp>
        <p:nvCxnSpPr>
          <p:cNvPr id="1381" name="Google Shape;1381;p39"/>
          <p:cNvCxnSpPr>
            <a:cxnSpLocks/>
            <a:stCxn id="1365" idx="0"/>
          </p:cNvCxnSpPr>
          <p:nvPr/>
        </p:nvCxnSpPr>
        <p:spPr>
          <a:xfrm rot="5400000" flipH="1" flipV="1">
            <a:off x="4771743" y="-46836"/>
            <a:ext cx="1157246" cy="2444627"/>
          </a:xfrm>
          <a:prstGeom prst="bentConnector2">
            <a:avLst/>
          </a:prstGeom>
          <a:noFill/>
          <a:ln w="9525" cap="flat" cmpd="sng">
            <a:solidFill>
              <a:schemeClr val="dk1"/>
            </a:solidFill>
            <a:prstDash val="dot"/>
            <a:round/>
            <a:headEnd type="none" w="med" len="med"/>
            <a:tailEnd type="none" w="med" len="med"/>
          </a:ln>
        </p:spPr>
      </p:cxnSp>
      <p:cxnSp>
        <p:nvCxnSpPr>
          <p:cNvPr id="1382" name="Google Shape;1382;p39"/>
          <p:cNvCxnSpPr>
            <a:cxnSpLocks/>
            <a:stCxn id="1365" idx="5"/>
          </p:cNvCxnSpPr>
          <p:nvPr/>
        </p:nvCxnSpPr>
        <p:spPr>
          <a:xfrm rot="16200000" flipH="1">
            <a:off x="5513714" y="2342421"/>
            <a:ext cx="324060" cy="1939050"/>
          </a:xfrm>
          <a:prstGeom prst="bentConnector2">
            <a:avLst/>
          </a:prstGeom>
          <a:noFill/>
          <a:ln w="9525" cap="flat" cmpd="sng">
            <a:solidFill>
              <a:schemeClr val="dk1"/>
            </a:solidFill>
            <a:prstDash val="dot"/>
            <a:round/>
            <a:headEnd type="none" w="med" len="med"/>
            <a:tailEnd type="none" w="med" len="med"/>
          </a:ln>
        </p:spPr>
      </p:cxnSp>
      <p:sp>
        <p:nvSpPr>
          <p:cNvPr id="1365" name="Google Shape;1365;p39"/>
          <p:cNvSpPr/>
          <p:nvPr/>
        </p:nvSpPr>
        <p:spPr>
          <a:xfrm>
            <a:off x="3310403" y="1754100"/>
            <a:ext cx="1635300" cy="1635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9"/>
          <p:cNvSpPr txBox="1"/>
          <p:nvPr/>
        </p:nvSpPr>
        <p:spPr>
          <a:xfrm>
            <a:off x="3390753" y="2274608"/>
            <a:ext cx="1440900" cy="5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chemeClr val="lt1"/>
                </a:solidFill>
                <a:latin typeface="Fira Sans Extra Condensed SemiBold"/>
                <a:ea typeface="Fira Sans Extra Condensed SemiBold"/>
                <a:cs typeface="Fira Sans Extra Condensed SemiBold"/>
                <a:sym typeface="Fira Sans Extra Condensed SemiBold"/>
              </a:rPr>
              <a:t>ATTRIBUTES</a:t>
            </a:r>
            <a:endParaRPr sz="19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391" name="Google Shape;1391;p39"/>
          <p:cNvSpPr/>
          <p:nvPr/>
        </p:nvSpPr>
        <p:spPr>
          <a:xfrm>
            <a:off x="5986081" y="3839283"/>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9"/>
          <p:cNvGrpSpPr/>
          <p:nvPr/>
        </p:nvGrpSpPr>
        <p:grpSpPr>
          <a:xfrm>
            <a:off x="5962157" y="2396723"/>
            <a:ext cx="351024" cy="350079"/>
            <a:chOff x="3859600" y="3591950"/>
            <a:chExt cx="296975" cy="296175"/>
          </a:xfrm>
        </p:grpSpPr>
        <p:sp>
          <p:nvSpPr>
            <p:cNvPr id="1393" name="Google Shape;1393;p39"/>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9"/>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9"/>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 name="Google Shape;1381;p39">
            <a:extLst>
              <a:ext uri="{FF2B5EF4-FFF2-40B4-BE49-F238E27FC236}">
                <a16:creationId xmlns:a16="http://schemas.microsoft.com/office/drawing/2014/main" id="{351C30F8-2C95-3B7A-36DA-41CFB1793BDE}"/>
              </a:ext>
            </a:extLst>
          </p:cNvPr>
          <p:cNvCxnSpPr>
            <a:cxnSpLocks/>
          </p:cNvCxnSpPr>
          <p:nvPr/>
        </p:nvCxnSpPr>
        <p:spPr>
          <a:xfrm flipV="1">
            <a:off x="4324493" y="871066"/>
            <a:ext cx="2320776" cy="890798"/>
          </a:xfrm>
          <a:prstGeom prst="bentConnector3">
            <a:avLst>
              <a:gd name="adj1" fmla="val -65"/>
            </a:avLst>
          </a:prstGeom>
          <a:noFill/>
          <a:ln w="9525" cap="flat" cmpd="sng">
            <a:solidFill>
              <a:schemeClr val="dk1"/>
            </a:solidFill>
            <a:prstDash val="dot"/>
            <a:round/>
            <a:headEnd type="none" w="med" len="med"/>
            <a:tailEnd type="none" w="med" len="med"/>
          </a:ln>
        </p:spPr>
      </p:cxnSp>
      <p:cxnSp>
        <p:nvCxnSpPr>
          <p:cNvPr id="14" name="Google Shape;1381;p39">
            <a:extLst>
              <a:ext uri="{FF2B5EF4-FFF2-40B4-BE49-F238E27FC236}">
                <a16:creationId xmlns:a16="http://schemas.microsoft.com/office/drawing/2014/main" id="{B0404361-B51A-54F4-B145-33056FA0A09D}"/>
              </a:ext>
            </a:extLst>
          </p:cNvPr>
          <p:cNvCxnSpPr>
            <a:cxnSpLocks/>
          </p:cNvCxnSpPr>
          <p:nvPr/>
        </p:nvCxnSpPr>
        <p:spPr>
          <a:xfrm flipV="1">
            <a:off x="4476295" y="1180941"/>
            <a:ext cx="2162540" cy="666044"/>
          </a:xfrm>
          <a:prstGeom prst="bentConnector3">
            <a:avLst>
              <a:gd name="adj1" fmla="val 404"/>
            </a:avLst>
          </a:prstGeom>
          <a:noFill/>
          <a:ln w="9525" cap="flat" cmpd="sng">
            <a:solidFill>
              <a:schemeClr val="dk1"/>
            </a:solidFill>
            <a:prstDash val="dot"/>
            <a:round/>
            <a:headEnd type="none" w="med" len="med"/>
            <a:tailEnd type="none" w="med" len="med"/>
          </a:ln>
        </p:spPr>
      </p:cxnSp>
      <p:cxnSp>
        <p:nvCxnSpPr>
          <p:cNvPr id="17" name="Google Shape;1381;p39">
            <a:extLst>
              <a:ext uri="{FF2B5EF4-FFF2-40B4-BE49-F238E27FC236}">
                <a16:creationId xmlns:a16="http://schemas.microsoft.com/office/drawing/2014/main" id="{0CC2123E-C41B-FB51-089E-5A9B9B609B99}"/>
              </a:ext>
            </a:extLst>
          </p:cNvPr>
          <p:cNvCxnSpPr>
            <a:cxnSpLocks/>
          </p:cNvCxnSpPr>
          <p:nvPr/>
        </p:nvCxnSpPr>
        <p:spPr>
          <a:xfrm flipV="1">
            <a:off x="4599501" y="1501882"/>
            <a:ext cx="2045768" cy="408400"/>
          </a:xfrm>
          <a:prstGeom prst="bentConnector3">
            <a:avLst>
              <a:gd name="adj1" fmla="val -74"/>
            </a:avLst>
          </a:prstGeom>
          <a:noFill/>
          <a:ln w="9525" cap="flat" cmpd="sng">
            <a:solidFill>
              <a:schemeClr val="dk1"/>
            </a:solidFill>
            <a:prstDash val="dot"/>
            <a:round/>
            <a:headEnd type="none" w="med" len="med"/>
            <a:tailEnd type="none" w="med" len="med"/>
          </a:ln>
        </p:spPr>
      </p:cxnSp>
      <p:cxnSp>
        <p:nvCxnSpPr>
          <p:cNvPr id="27" name="Google Shape;1381;p39">
            <a:extLst>
              <a:ext uri="{FF2B5EF4-FFF2-40B4-BE49-F238E27FC236}">
                <a16:creationId xmlns:a16="http://schemas.microsoft.com/office/drawing/2014/main" id="{B52CCD5E-BF13-6391-CFE1-131883EA9A06}"/>
              </a:ext>
            </a:extLst>
          </p:cNvPr>
          <p:cNvCxnSpPr>
            <a:cxnSpLocks/>
            <a:stCxn id="1365" idx="7"/>
          </p:cNvCxnSpPr>
          <p:nvPr/>
        </p:nvCxnSpPr>
        <p:spPr>
          <a:xfrm rot="5400000" flipH="1" flipV="1">
            <a:off x="5598955" y="953704"/>
            <a:ext cx="147144" cy="1932616"/>
          </a:xfrm>
          <a:prstGeom prst="bentConnector4">
            <a:avLst>
              <a:gd name="adj1" fmla="val 99289"/>
              <a:gd name="adj2" fmla="val 56196"/>
            </a:avLst>
          </a:prstGeom>
          <a:noFill/>
          <a:ln w="9525" cap="flat" cmpd="sng">
            <a:solidFill>
              <a:schemeClr val="dk1"/>
            </a:solidFill>
            <a:prstDash val="dot"/>
            <a:round/>
            <a:headEnd type="none" w="med" len="med"/>
            <a:tailEnd type="none" w="med" len="med"/>
          </a:ln>
        </p:spPr>
      </p:cxnSp>
      <p:cxnSp>
        <p:nvCxnSpPr>
          <p:cNvPr id="32" name="Google Shape;1366;p39">
            <a:extLst>
              <a:ext uri="{FF2B5EF4-FFF2-40B4-BE49-F238E27FC236}">
                <a16:creationId xmlns:a16="http://schemas.microsoft.com/office/drawing/2014/main" id="{DD270C05-9573-FEA4-01CD-2CA391F6F563}"/>
              </a:ext>
            </a:extLst>
          </p:cNvPr>
          <p:cNvCxnSpPr>
            <a:cxnSpLocks/>
          </p:cNvCxnSpPr>
          <p:nvPr/>
        </p:nvCxnSpPr>
        <p:spPr>
          <a:xfrm flipH="1">
            <a:off x="4831653" y="2154616"/>
            <a:ext cx="1813616" cy="0"/>
          </a:xfrm>
          <a:prstGeom prst="straightConnector1">
            <a:avLst/>
          </a:prstGeom>
          <a:noFill/>
          <a:ln w="9525" cap="flat" cmpd="sng">
            <a:solidFill>
              <a:schemeClr val="dk1"/>
            </a:solidFill>
            <a:prstDash val="dot"/>
            <a:round/>
            <a:headEnd type="none" w="med" len="med"/>
            <a:tailEnd type="none" w="med" len="med"/>
          </a:ln>
        </p:spPr>
      </p:cxnSp>
      <p:cxnSp>
        <p:nvCxnSpPr>
          <p:cNvPr id="36" name="Google Shape;1366;p39">
            <a:extLst>
              <a:ext uri="{FF2B5EF4-FFF2-40B4-BE49-F238E27FC236}">
                <a16:creationId xmlns:a16="http://schemas.microsoft.com/office/drawing/2014/main" id="{C4AE1E02-4754-7347-29DE-29EA72861986}"/>
              </a:ext>
            </a:extLst>
          </p:cNvPr>
          <p:cNvCxnSpPr>
            <a:cxnSpLocks/>
          </p:cNvCxnSpPr>
          <p:nvPr/>
        </p:nvCxnSpPr>
        <p:spPr>
          <a:xfrm flipH="1">
            <a:off x="4912980" y="2500059"/>
            <a:ext cx="1732289" cy="0"/>
          </a:xfrm>
          <a:prstGeom prst="straightConnector1">
            <a:avLst/>
          </a:prstGeom>
          <a:noFill/>
          <a:ln w="9525" cap="flat" cmpd="sng">
            <a:solidFill>
              <a:schemeClr val="dk1"/>
            </a:solidFill>
            <a:prstDash val="dot"/>
            <a:round/>
            <a:headEnd type="none" w="med" len="med"/>
            <a:tailEnd type="none" w="med" len="med"/>
          </a:ln>
        </p:spPr>
      </p:cxnSp>
      <p:cxnSp>
        <p:nvCxnSpPr>
          <p:cNvPr id="39" name="Google Shape;1382;p39">
            <a:extLst>
              <a:ext uri="{FF2B5EF4-FFF2-40B4-BE49-F238E27FC236}">
                <a16:creationId xmlns:a16="http://schemas.microsoft.com/office/drawing/2014/main" id="{D7A34732-7613-831A-71FD-962D68AC84CC}"/>
              </a:ext>
            </a:extLst>
          </p:cNvPr>
          <p:cNvCxnSpPr>
            <a:cxnSpLocks/>
          </p:cNvCxnSpPr>
          <p:nvPr/>
        </p:nvCxnSpPr>
        <p:spPr>
          <a:xfrm>
            <a:off x="4919900" y="2744610"/>
            <a:ext cx="1725369" cy="81359"/>
          </a:xfrm>
          <a:prstGeom prst="bentConnector3">
            <a:avLst>
              <a:gd name="adj1" fmla="val -1403"/>
            </a:avLst>
          </a:prstGeom>
          <a:noFill/>
          <a:ln w="9525" cap="flat" cmpd="sng">
            <a:solidFill>
              <a:schemeClr val="dk1"/>
            </a:solidFill>
            <a:prstDash val="dot"/>
            <a:round/>
            <a:headEnd type="none" w="med" len="med"/>
            <a:tailEnd type="none" w="med" len="med"/>
          </a:ln>
        </p:spPr>
      </p:cxnSp>
      <p:cxnSp>
        <p:nvCxnSpPr>
          <p:cNvPr id="42" name="Google Shape;1382;p39">
            <a:extLst>
              <a:ext uri="{FF2B5EF4-FFF2-40B4-BE49-F238E27FC236}">
                <a16:creationId xmlns:a16="http://schemas.microsoft.com/office/drawing/2014/main" id="{714DC122-1809-5421-D2B5-39AB80C951C5}"/>
              </a:ext>
            </a:extLst>
          </p:cNvPr>
          <p:cNvCxnSpPr>
            <a:cxnSpLocks/>
          </p:cNvCxnSpPr>
          <p:nvPr/>
        </p:nvCxnSpPr>
        <p:spPr>
          <a:xfrm>
            <a:off x="4829281" y="3016749"/>
            <a:ext cx="1815988" cy="133167"/>
          </a:xfrm>
          <a:prstGeom prst="bentConnector3">
            <a:avLst>
              <a:gd name="adj1" fmla="val 404"/>
            </a:avLst>
          </a:prstGeom>
          <a:noFill/>
          <a:ln w="9525" cap="flat" cmpd="sng">
            <a:solidFill>
              <a:schemeClr val="dk1"/>
            </a:solidFill>
            <a:prstDash val="dot"/>
            <a:round/>
            <a:headEnd type="none" w="med" len="med"/>
            <a:tailEnd type="none" w="med" len="med"/>
          </a:ln>
        </p:spPr>
      </p:cxnSp>
      <p:cxnSp>
        <p:nvCxnSpPr>
          <p:cNvPr id="46" name="Google Shape;1381;p39">
            <a:extLst>
              <a:ext uri="{FF2B5EF4-FFF2-40B4-BE49-F238E27FC236}">
                <a16:creationId xmlns:a16="http://schemas.microsoft.com/office/drawing/2014/main" id="{99D14F25-FD53-646D-D085-DA320AC9A03C}"/>
              </a:ext>
            </a:extLst>
          </p:cNvPr>
          <p:cNvCxnSpPr>
            <a:cxnSpLocks/>
          </p:cNvCxnSpPr>
          <p:nvPr/>
        </p:nvCxnSpPr>
        <p:spPr>
          <a:xfrm>
            <a:off x="4324495" y="3348311"/>
            <a:ext cx="2314340" cy="468712"/>
          </a:xfrm>
          <a:prstGeom prst="bentConnector3">
            <a:avLst>
              <a:gd name="adj1" fmla="val 2172"/>
            </a:avLst>
          </a:prstGeom>
          <a:noFill/>
          <a:ln w="9525" cap="flat" cmpd="sng">
            <a:solidFill>
              <a:schemeClr val="dk1"/>
            </a:solidFill>
            <a:prstDash val="dot"/>
            <a:round/>
            <a:headEnd type="none" w="med" len="med"/>
            <a:tailEnd type="none" w="med" len="med"/>
          </a:ln>
        </p:spPr>
      </p:cxnSp>
      <p:cxnSp>
        <p:nvCxnSpPr>
          <p:cNvPr id="53" name="Google Shape;1381;p39">
            <a:extLst>
              <a:ext uri="{FF2B5EF4-FFF2-40B4-BE49-F238E27FC236}">
                <a16:creationId xmlns:a16="http://schemas.microsoft.com/office/drawing/2014/main" id="{344DBEF1-73FA-C746-F6BB-C7FB899A2912}"/>
              </a:ext>
            </a:extLst>
          </p:cNvPr>
          <p:cNvCxnSpPr>
            <a:cxnSpLocks/>
          </p:cNvCxnSpPr>
          <p:nvPr/>
        </p:nvCxnSpPr>
        <p:spPr>
          <a:xfrm>
            <a:off x="4111203" y="3389400"/>
            <a:ext cx="2527632" cy="797155"/>
          </a:xfrm>
          <a:prstGeom prst="bentConnector3">
            <a:avLst>
              <a:gd name="adj1" fmla="val 496"/>
            </a:avLst>
          </a:prstGeom>
          <a:noFill/>
          <a:ln w="9525" cap="flat" cmpd="sng">
            <a:solidFill>
              <a:schemeClr val="dk1"/>
            </a:solidFill>
            <a:prstDash val="dot"/>
            <a:round/>
            <a:headEnd type="none" w="med" len="med"/>
            <a:tailEnd type="none" w="med" len="med"/>
          </a:ln>
        </p:spPr>
      </p:cxnSp>
      <p:cxnSp>
        <p:nvCxnSpPr>
          <p:cNvPr id="60" name="Google Shape;1381;p39">
            <a:extLst>
              <a:ext uri="{FF2B5EF4-FFF2-40B4-BE49-F238E27FC236}">
                <a16:creationId xmlns:a16="http://schemas.microsoft.com/office/drawing/2014/main" id="{609F45D5-4BCD-0C42-9537-A5E5B5573462}"/>
              </a:ext>
            </a:extLst>
          </p:cNvPr>
          <p:cNvCxnSpPr>
            <a:cxnSpLocks/>
          </p:cNvCxnSpPr>
          <p:nvPr/>
        </p:nvCxnSpPr>
        <p:spPr>
          <a:xfrm>
            <a:off x="3813887" y="3311945"/>
            <a:ext cx="2824948" cy="1236774"/>
          </a:xfrm>
          <a:prstGeom prst="bentConnector3">
            <a:avLst>
              <a:gd name="adj1" fmla="val -135"/>
            </a:avLst>
          </a:prstGeom>
          <a:noFill/>
          <a:ln w="9525" cap="flat" cmpd="sng">
            <a:solidFill>
              <a:schemeClr val="dk1"/>
            </a:solidFill>
            <a:prstDash val="dot"/>
            <a:round/>
            <a:headEnd type="none" w="med" len="med"/>
            <a:tailEnd type="none" w="med" len="med"/>
          </a:ln>
        </p:spPr>
      </p:cxnSp>
      <p:sp>
        <p:nvSpPr>
          <p:cNvPr id="63" name="Google Shape;1375;p39">
            <a:extLst>
              <a:ext uri="{FF2B5EF4-FFF2-40B4-BE49-F238E27FC236}">
                <a16:creationId xmlns:a16="http://schemas.microsoft.com/office/drawing/2014/main" id="{469D9CDA-C3CA-F8F6-EF1B-5F0C90CA1608}"/>
              </a:ext>
            </a:extLst>
          </p:cNvPr>
          <p:cNvSpPr txBox="1"/>
          <p:nvPr/>
        </p:nvSpPr>
        <p:spPr>
          <a:xfrm>
            <a:off x="6638835" y="743487"/>
            <a:ext cx="889496"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Rating</a:t>
            </a:r>
            <a:endParaRPr sz="1600" b="1" dirty="0">
              <a:latin typeface="Fira Sans Extra Condensed"/>
              <a:ea typeface="Fira Sans Extra Condensed"/>
              <a:cs typeface="Fira Sans Extra Condensed"/>
              <a:sym typeface="Fira Sans Extra Condensed"/>
            </a:endParaRPr>
          </a:p>
        </p:txBody>
      </p:sp>
      <p:sp>
        <p:nvSpPr>
          <p:cNvPr id="1344" name="Google Shape;1375;p39">
            <a:extLst>
              <a:ext uri="{FF2B5EF4-FFF2-40B4-BE49-F238E27FC236}">
                <a16:creationId xmlns:a16="http://schemas.microsoft.com/office/drawing/2014/main" id="{E690C01E-DAC5-E5D9-6B48-283DC20FF3E6}"/>
              </a:ext>
            </a:extLst>
          </p:cNvPr>
          <p:cNvSpPr txBox="1"/>
          <p:nvPr/>
        </p:nvSpPr>
        <p:spPr>
          <a:xfrm>
            <a:off x="6645269" y="1097697"/>
            <a:ext cx="883062"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sym typeface="Fira Sans Extra Condensed"/>
              </a:rPr>
              <a:t>Genre</a:t>
            </a:r>
            <a:endParaRPr sz="1600" b="1" dirty="0">
              <a:latin typeface="Fira Sans Extra Condensed"/>
              <a:ea typeface="Fira Sans Extra Condensed"/>
              <a:cs typeface="Fira Sans Extra Condensed"/>
              <a:sym typeface="Fira Sans Extra Condensed"/>
            </a:endParaRPr>
          </a:p>
        </p:txBody>
      </p:sp>
      <p:sp>
        <p:nvSpPr>
          <p:cNvPr id="1345" name="Google Shape;1375;p39">
            <a:extLst>
              <a:ext uri="{FF2B5EF4-FFF2-40B4-BE49-F238E27FC236}">
                <a16:creationId xmlns:a16="http://schemas.microsoft.com/office/drawing/2014/main" id="{7B7D534E-71F7-7DCB-94B3-3B294E4C0D59}"/>
              </a:ext>
            </a:extLst>
          </p:cNvPr>
          <p:cNvSpPr txBox="1"/>
          <p:nvPr/>
        </p:nvSpPr>
        <p:spPr>
          <a:xfrm>
            <a:off x="6638835" y="1446188"/>
            <a:ext cx="1099738"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Released</a:t>
            </a:r>
            <a:endParaRPr sz="1600" b="1" dirty="0">
              <a:latin typeface="Fira Sans Extra Condensed"/>
              <a:ea typeface="Fira Sans Extra Condensed"/>
              <a:cs typeface="Fira Sans Extra Condensed"/>
              <a:sym typeface="Fira Sans Extra Condensed"/>
            </a:endParaRPr>
          </a:p>
        </p:txBody>
      </p:sp>
      <p:sp>
        <p:nvSpPr>
          <p:cNvPr id="1346" name="Google Shape;1375;p39">
            <a:extLst>
              <a:ext uri="{FF2B5EF4-FFF2-40B4-BE49-F238E27FC236}">
                <a16:creationId xmlns:a16="http://schemas.microsoft.com/office/drawing/2014/main" id="{D93E3457-0F6E-5580-9F89-AAA288F1A49B}"/>
              </a:ext>
            </a:extLst>
          </p:cNvPr>
          <p:cNvSpPr txBox="1"/>
          <p:nvPr/>
        </p:nvSpPr>
        <p:spPr>
          <a:xfrm>
            <a:off x="6635618" y="1755845"/>
            <a:ext cx="951152"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Score</a:t>
            </a:r>
            <a:endParaRPr sz="1600" b="1" dirty="0">
              <a:latin typeface="Fira Sans Extra Condensed"/>
              <a:ea typeface="Fira Sans Extra Condensed"/>
              <a:cs typeface="Fira Sans Extra Condensed"/>
              <a:sym typeface="Fira Sans Extra Condensed"/>
            </a:endParaRPr>
          </a:p>
        </p:txBody>
      </p:sp>
      <p:sp>
        <p:nvSpPr>
          <p:cNvPr id="1347" name="Google Shape;1375;p39">
            <a:extLst>
              <a:ext uri="{FF2B5EF4-FFF2-40B4-BE49-F238E27FC236}">
                <a16:creationId xmlns:a16="http://schemas.microsoft.com/office/drawing/2014/main" id="{21575A62-AED6-4B94-4BE8-9E26AFC852E3}"/>
              </a:ext>
            </a:extLst>
          </p:cNvPr>
          <p:cNvSpPr txBox="1"/>
          <p:nvPr/>
        </p:nvSpPr>
        <p:spPr>
          <a:xfrm>
            <a:off x="6635617" y="2078792"/>
            <a:ext cx="844587"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Votes</a:t>
            </a:r>
            <a:endParaRPr sz="1600" b="1" dirty="0">
              <a:latin typeface="Fira Sans Extra Condensed"/>
              <a:ea typeface="Fira Sans Extra Condensed"/>
              <a:cs typeface="Fira Sans Extra Condensed"/>
              <a:sym typeface="Fira Sans Extra Condensed"/>
            </a:endParaRPr>
          </a:p>
        </p:txBody>
      </p:sp>
      <p:sp>
        <p:nvSpPr>
          <p:cNvPr id="1348" name="Google Shape;1375;p39">
            <a:extLst>
              <a:ext uri="{FF2B5EF4-FFF2-40B4-BE49-F238E27FC236}">
                <a16:creationId xmlns:a16="http://schemas.microsoft.com/office/drawing/2014/main" id="{A50E3F97-F418-85BD-4ED6-176B3416CA65}"/>
              </a:ext>
            </a:extLst>
          </p:cNvPr>
          <p:cNvSpPr txBox="1"/>
          <p:nvPr/>
        </p:nvSpPr>
        <p:spPr>
          <a:xfrm>
            <a:off x="6635617" y="2412557"/>
            <a:ext cx="951151"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Director</a:t>
            </a:r>
            <a:endParaRPr sz="1600" b="1" dirty="0">
              <a:latin typeface="Fira Sans Extra Condensed"/>
              <a:ea typeface="Fira Sans Extra Condensed"/>
              <a:cs typeface="Fira Sans Extra Condensed"/>
              <a:sym typeface="Fira Sans Extra Condensed"/>
            </a:endParaRPr>
          </a:p>
        </p:txBody>
      </p:sp>
      <p:sp>
        <p:nvSpPr>
          <p:cNvPr id="1349" name="Google Shape;1375;p39">
            <a:extLst>
              <a:ext uri="{FF2B5EF4-FFF2-40B4-BE49-F238E27FC236}">
                <a16:creationId xmlns:a16="http://schemas.microsoft.com/office/drawing/2014/main" id="{C7499648-A807-7B7A-5E70-5D60C706F8CA}"/>
              </a:ext>
            </a:extLst>
          </p:cNvPr>
          <p:cNvSpPr txBox="1"/>
          <p:nvPr/>
        </p:nvSpPr>
        <p:spPr>
          <a:xfrm>
            <a:off x="6635618" y="2737704"/>
            <a:ext cx="706354"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Star</a:t>
            </a:r>
            <a:endParaRPr sz="1600" b="1" dirty="0">
              <a:latin typeface="Fira Sans Extra Condensed"/>
              <a:ea typeface="Fira Sans Extra Condensed"/>
              <a:cs typeface="Fira Sans Extra Condensed"/>
              <a:sym typeface="Fira Sans Extra Condensed"/>
            </a:endParaRPr>
          </a:p>
        </p:txBody>
      </p:sp>
      <p:sp>
        <p:nvSpPr>
          <p:cNvPr id="1350" name="Google Shape;1375;p39">
            <a:extLst>
              <a:ext uri="{FF2B5EF4-FFF2-40B4-BE49-F238E27FC236}">
                <a16:creationId xmlns:a16="http://schemas.microsoft.com/office/drawing/2014/main" id="{715CF253-6B70-7C6C-8590-A7373076F692}"/>
              </a:ext>
            </a:extLst>
          </p:cNvPr>
          <p:cNvSpPr txBox="1"/>
          <p:nvPr/>
        </p:nvSpPr>
        <p:spPr>
          <a:xfrm>
            <a:off x="6635618" y="3033919"/>
            <a:ext cx="951150"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Country</a:t>
            </a:r>
            <a:endParaRPr sz="1600" b="1" dirty="0">
              <a:latin typeface="Fira Sans Extra Condensed"/>
              <a:ea typeface="Fira Sans Extra Condensed"/>
              <a:cs typeface="Fira Sans Extra Condensed"/>
              <a:sym typeface="Fira Sans Extra Condensed"/>
            </a:endParaRPr>
          </a:p>
        </p:txBody>
      </p:sp>
      <p:sp>
        <p:nvSpPr>
          <p:cNvPr id="1351" name="Google Shape;1375;p39">
            <a:extLst>
              <a:ext uri="{FF2B5EF4-FFF2-40B4-BE49-F238E27FC236}">
                <a16:creationId xmlns:a16="http://schemas.microsoft.com/office/drawing/2014/main" id="{B8BCE9BC-08A2-CF8A-81EC-891310186B5C}"/>
              </a:ext>
            </a:extLst>
          </p:cNvPr>
          <p:cNvSpPr txBox="1"/>
          <p:nvPr/>
        </p:nvSpPr>
        <p:spPr>
          <a:xfrm>
            <a:off x="6634009" y="3376668"/>
            <a:ext cx="951149"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Budget</a:t>
            </a:r>
            <a:endParaRPr sz="1600" b="1" dirty="0">
              <a:latin typeface="Fira Sans Extra Condensed"/>
              <a:ea typeface="Fira Sans Extra Condensed"/>
              <a:cs typeface="Fira Sans Extra Condensed"/>
              <a:sym typeface="Fira Sans Extra Condensed"/>
            </a:endParaRPr>
          </a:p>
        </p:txBody>
      </p:sp>
      <p:sp>
        <p:nvSpPr>
          <p:cNvPr id="1352" name="Google Shape;1375;p39">
            <a:extLst>
              <a:ext uri="{FF2B5EF4-FFF2-40B4-BE49-F238E27FC236}">
                <a16:creationId xmlns:a16="http://schemas.microsoft.com/office/drawing/2014/main" id="{3CB3DE18-F427-FF57-BC10-E18BB329911A}"/>
              </a:ext>
            </a:extLst>
          </p:cNvPr>
          <p:cNvSpPr txBox="1"/>
          <p:nvPr/>
        </p:nvSpPr>
        <p:spPr>
          <a:xfrm>
            <a:off x="6634010" y="3723401"/>
            <a:ext cx="846194"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Gross</a:t>
            </a:r>
            <a:endParaRPr sz="1600" b="1" dirty="0">
              <a:latin typeface="Fira Sans Extra Condensed"/>
              <a:ea typeface="Fira Sans Extra Condensed"/>
              <a:cs typeface="Fira Sans Extra Condensed"/>
              <a:sym typeface="Fira Sans Extra Condensed"/>
            </a:endParaRPr>
          </a:p>
        </p:txBody>
      </p:sp>
      <p:sp>
        <p:nvSpPr>
          <p:cNvPr id="1353" name="Google Shape;1375;p39">
            <a:extLst>
              <a:ext uri="{FF2B5EF4-FFF2-40B4-BE49-F238E27FC236}">
                <a16:creationId xmlns:a16="http://schemas.microsoft.com/office/drawing/2014/main" id="{33F085E1-F3D6-5166-ACC3-CA0941DFF10A}"/>
              </a:ext>
            </a:extLst>
          </p:cNvPr>
          <p:cNvSpPr txBox="1"/>
          <p:nvPr/>
        </p:nvSpPr>
        <p:spPr>
          <a:xfrm>
            <a:off x="6634010" y="4084488"/>
            <a:ext cx="1099738"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Company</a:t>
            </a:r>
            <a:endParaRPr sz="1600" b="1" dirty="0">
              <a:latin typeface="Fira Sans Extra Condensed"/>
              <a:ea typeface="Fira Sans Extra Condensed"/>
              <a:cs typeface="Fira Sans Extra Condensed"/>
              <a:sym typeface="Fira Sans Extra Condensed"/>
            </a:endParaRPr>
          </a:p>
        </p:txBody>
      </p:sp>
      <p:sp>
        <p:nvSpPr>
          <p:cNvPr id="1354" name="Google Shape;1375;p39">
            <a:extLst>
              <a:ext uri="{FF2B5EF4-FFF2-40B4-BE49-F238E27FC236}">
                <a16:creationId xmlns:a16="http://schemas.microsoft.com/office/drawing/2014/main" id="{D086D15D-CE8E-4C5C-4ED3-41453A9FD449}"/>
              </a:ext>
            </a:extLst>
          </p:cNvPr>
          <p:cNvSpPr txBox="1"/>
          <p:nvPr/>
        </p:nvSpPr>
        <p:spPr>
          <a:xfrm>
            <a:off x="6634009" y="4436519"/>
            <a:ext cx="1024949"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Runtime</a:t>
            </a:r>
            <a:endParaRPr sz="1600" b="1" dirty="0">
              <a:latin typeface="Fira Sans Extra Condensed"/>
              <a:ea typeface="Fira Sans Extra Condensed"/>
              <a:cs typeface="Fira Sans Extra Condensed"/>
              <a:sym typeface="Fira Sans Extra Condensed"/>
            </a:endParaRPr>
          </a:p>
        </p:txBody>
      </p:sp>
      <p:sp>
        <p:nvSpPr>
          <p:cNvPr id="1355" name="Google Shape;104;p16">
            <a:extLst>
              <a:ext uri="{FF2B5EF4-FFF2-40B4-BE49-F238E27FC236}">
                <a16:creationId xmlns:a16="http://schemas.microsoft.com/office/drawing/2014/main" id="{ADE1CC64-FC32-3C04-982F-89103648665B}"/>
              </a:ext>
            </a:extLst>
          </p:cNvPr>
          <p:cNvSpPr txBox="1">
            <a:spLocks noGrp="1"/>
          </p:cNvSpPr>
          <p:nvPr>
            <p:ph type="title"/>
          </p:nvPr>
        </p:nvSpPr>
        <p:spPr>
          <a:xfrm>
            <a:off x="325647" y="934727"/>
            <a:ext cx="2580043"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5">
                    <a:lumMod val="75000"/>
                  </a:schemeClr>
                </a:solidFill>
              </a:rPr>
              <a:t>ABOUT  THE  DATASET</a:t>
            </a:r>
            <a:endParaRPr sz="3200" b="1" dirty="0">
              <a:solidFill>
                <a:schemeClr val="accent5">
                  <a:lumMod val="75000"/>
                </a:schemeClr>
              </a:solidFill>
            </a:endParaRPr>
          </a:p>
        </p:txBody>
      </p:sp>
      <p:sp>
        <p:nvSpPr>
          <p:cNvPr id="1412" name="TextBox 1411">
            <a:extLst>
              <a:ext uri="{FF2B5EF4-FFF2-40B4-BE49-F238E27FC236}">
                <a16:creationId xmlns:a16="http://schemas.microsoft.com/office/drawing/2014/main" id="{CFDB2C2A-8C52-94D9-102D-4ACF63B2007C}"/>
              </a:ext>
            </a:extLst>
          </p:cNvPr>
          <p:cNvSpPr txBox="1"/>
          <p:nvPr/>
        </p:nvSpPr>
        <p:spPr>
          <a:xfrm>
            <a:off x="405252" y="1955394"/>
            <a:ext cx="2657840" cy="2031325"/>
          </a:xfrm>
          <a:prstGeom prst="rect">
            <a:avLst/>
          </a:prstGeom>
          <a:noFill/>
        </p:spPr>
        <p:txBody>
          <a:bodyPr wrap="square">
            <a:spAutoFit/>
          </a:bodyPr>
          <a:lstStyle/>
          <a:p>
            <a:pPr marL="285750" indent="-285750">
              <a:buFont typeface="Wingdings" panose="05000000000000000000" pitchFamily="2" charset="2"/>
              <a:buChar char="§"/>
            </a:pPr>
            <a:r>
              <a:rPr lang="en-US" sz="1400" dirty="0">
                <a:latin typeface="Roboto" panose="02000000000000000000" pitchFamily="2" charset="0"/>
                <a:ea typeface="Roboto" panose="02000000000000000000" pitchFamily="2" charset="0"/>
                <a:cs typeface="Roboto" panose="02000000000000000000" pitchFamily="2" charset="0"/>
              </a:rPr>
              <a:t>Extracted from the Kaggle website and gives contains various attributes associated with various films.</a:t>
            </a:r>
          </a:p>
          <a:p>
            <a:pPr marL="285750" indent="-285750">
              <a:buFont typeface="Wingdings" panose="05000000000000000000" pitchFamily="2" charset="2"/>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Wingdings" panose="05000000000000000000" pitchFamily="2" charset="2"/>
              <a:buChar char="§"/>
            </a:pPr>
            <a:r>
              <a:rPr lang="en-US" sz="1400" dirty="0">
                <a:latin typeface="Roboto" panose="02000000000000000000" pitchFamily="2" charset="0"/>
                <a:ea typeface="Roboto" panose="02000000000000000000" pitchFamily="2" charset="0"/>
                <a:cs typeface="Roboto" panose="02000000000000000000" pitchFamily="2" charset="0"/>
              </a:rPr>
              <a:t>The raw dataset collected consists of totally 4000 samples and 13 attributes.</a:t>
            </a:r>
          </a:p>
        </p:txBody>
      </p:sp>
    </p:spTree>
    <p:extLst>
      <p:ext uri="{BB962C8B-B14F-4D97-AF65-F5344CB8AC3E}">
        <p14:creationId xmlns:p14="http://schemas.microsoft.com/office/powerpoint/2010/main" val="29282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190290" y="1810173"/>
            <a:ext cx="4763420" cy="152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rPr>
              <a:t>DATABASE </a:t>
            </a:r>
            <a:r>
              <a:rPr lang="en" sz="5400" b="1" dirty="0">
                <a:solidFill>
                  <a:schemeClr val="accent2"/>
                </a:solidFill>
              </a:rPr>
              <a:t>INTEGRATION</a:t>
            </a:r>
            <a:endParaRPr sz="5400" b="1" dirty="0">
              <a:solidFill>
                <a:schemeClr val="accent2"/>
              </a:solidFill>
            </a:endParaRPr>
          </a:p>
        </p:txBody>
      </p:sp>
      <p:sp>
        <p:nvSpPr>
          <p:cNvPr id="63" name="Google Shape;63;p15"/>
          <p:cNvSpPr/>
          <p:nvPr/>
        </p:nvSpPr>
        <p:spPr>
          <a:xfrm rot="5400000">
            <a:off x="1843423" y="1498468"/>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2235896" y="1756181"/>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1700638" y="2223472"/>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82840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4" name="Google Shape;104;p16">
            <a:extLst>
              <a:ext uri="{FF2B5EF4-FFF2-40B4-BE49-F238E27FC236}">
                <a16:creationId xmlns:a16="http://schemas.microsoft.com/office/drawing/2014/main" id="{C4B5A147-541B-A801-8DC9-DC24B81E2BEA}"/>
              </a:ext>
            </a:extLst>
          </p:cNvPr>
          <p:cNvSpPr txBox="1">
            <a:spLocks noGrp="1"/>
          </p:cNvSpPr>
          <p:nvPr>
            <p:ph type="title"/>
          </p:nvPr>
        </p:nvSpPr>
        <p:spPr>
          <a:xfrm>
            <a:off x="394946" y="2180066"/>
            <a:ext cx="4603258"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accent5">
                    <a:lumMod val="75000"/>
                  </a:schemeClr>
                </a:solidFill>
              </a:rPr>
              <a:t>Defining a Table in MySQL for loading the data</a:t>
            </a:r>
            <a:endParaRPr sz="3200" b="1" dirty="0">
              <a:solidFill>
                <a:schemeClr val="accent5">
                  <a:lumMod val="75000"/>
                </a:schemeClr>
              </a:solidFill>
            </a:endParaRPr>
          </a:p>
        </p:txBody>
      </p:sp>
      <p:pic>
        <p:nvPicPr>
          <p:cNvPr id="7" name="Picture 6">
            <a:extLst>
              <a:ext uri="{FF2B5EF4-FFF2-40B4-BE49-F238E27FC236}">
                <a16:creationId xmlns:a16="http://schemas.microsoft.com/office/drawing/2014/main" id="{6C168810-9F29-6C2D-30F7-B4B75A391B6A}"/>
              </a:ext>
            </a:extLst>
          </p:cNvPr>
          <p:cNvPicPr>
            <a:picLocks noChangeAspect="1"/>
          </p:cNvPicPr>
          <p:nvPr/>
        </p:nvPicPr>
        <p:blipFill>
          <a:blip r:embed="rId3"/>
          <a:stretch>
            <a:fillRect/>
          </a:stretch>
        </p:blipFill>
        <p:spPr>
          <a:xfrm>
            <a:off x="5087319" y="434472"/>
            <a:ext cx="3448382" cy="4274556"/>
          </a:xfrm>
          <a:prstGeom prst="rect">
            <a:avLst/>
          </a:prstGeom>
        </p:spPr>
      </p:pic>
    </p:spTree>
    <p:extLst>
      <p:ext uri="{BB962C8B-B14F-4D97-AF65-F5344CB8AC3E}">
        <p14:creationId xmlns:p14="http://schemas.microsoft.com/office/powerpoint/2010/main" val="3554217572"/>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2712</Words>
  <Application>Microsoft Office PowerPoint</Application>
  <PresentationFormat>On-screen Show (16:9)</PresentationFormat>
  <Paragraphs>311</Paragraphs>
  <Slides>52</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Fira Sans Extra Condensed SemiBold</vt:lpstr>
      <vt:lpstr>JetBrains Mono</vt:lpstr>
      <vt:lpstr>Fira Sans Extra Condensed</vt:lpstr>
      <vt:lpstr>Arial</vt:lpstr>
      <vt:lpstr>Roboto</vt:lpstr>
      <vt:lpstr>Fira Sans</vt:lpstr>
      <vt:lpstr>Wingdings</vt:lpstr>
      <vt:lpstr>Big Data Infographics by Slidesgo</vt:lpstr>
      <vt:lpstr>Big Data and Database Management</vt:lpstr>
      <vt:lpstr>TABLE  OF  CONTENTS</vt:lpstr>
      <vt:lpstr>PROJECT SCOPE  &amp; OBJECTIVE</vt:lpstr>
      <vt:lpstr>OUR PROJECT </vt:lpstr>
      <vt:lpstr>PowerPoint Presentation</vt:lpstr>
      <vt:lpstr>PowerPoint Presentation</vt:lpstr>
      <vt:lpstr>ABOUT  THE  DATASET</vt:lpstr>
      <vt:lpstr>DATABASE INTEGRATION</vt:lpstr>
      <vt:lpstr>Defining a Table in MySQL for loading the data</vt:lpstr>
      <vt:lpstr>Integrating SQL Database with Spark</vt:lpstr>
      <vt:lpstr>DATA PREPROCESSING</vt:lpstr>
      <vt:lpstr>DATA  PREPROCESSING</vt:lpstr>
      <vt:lpstr>Handling the Null values</vt:lpstr>
      <vt:lpstr>Output after Handling the Null values</vt:lpstr>
      <vt:lpstr>Handling the Duplicate Entries</vt:lpstr>
      <vt:lpstr>Output after Handling the duplicate entries</vt:lpstr>
      <vt:lpstr>Handling the Zero values</vt:lpstr>
      <vt:lpstr>Output after Handling  the Zero values</vt:lpstr>
      <vt:lpstr>DATA ANALYSIS  IN  APACHE SPARK</vt:lpstr>
      <vt:lpstr>TOP10 Based Analysis</vt:lpstr>
      <vt:lpstr>1) Top10 movies based on IMDB score</vt:lpstr>
      <vt:lpstr>PowerPoint Presentation</vt:lpstr>
      <vt:lpstr>2) Top10 Genres based on IMDB score</vt:lpstr>
      <vt:lpstr>PowerPoint Presentation</vt:lpstr>
      <vt:lpstr>Company Based Analysis</vt:lpstr>
      <vt:lpstr>1) Companies producing most movies</vt:lpstr>
      <vt:lpstr>Inferences</vt:lpstr>
      <vt:lpstr>2) Companies who made the most profit</vt:lpstr>
      <vt:lpstr>Inferences</vt:lpstr>
      <vt:lpstr>Country based Analysis</vt:lpstr>
      <vt:lpstr>1) Countries which made the most profit</vt:lpstr>
      <vt:lpstr>Inferences</vt:lpstr>
      <vt:lpstr>2) Countries that produces best movies</vt:lpstr>
      <vt:lpstr>Inferences</vt:lpstr>
      <vt:lpstr>3) Movies count released by each country</vt:lpstr>
      <vt:lpstr>Inferences</vt:lpstr>
      <vt:lpstr>Year based Analysis</vt:lpstr>
      <vt:lpstr>1) Movies Released per year</vt:lpstr>
      <vt:lpstr>Inferences</vt:lpstr>
      <vt:lpstr>2) Trend of profits earned per year</vt:lpstr>
      <vt:lpstr>Inferences</vt:lpstr>
      <vt:lpstr>Movie run-time based Analysis</vt:lpstr>
      <vt:lpstr>1) People’s choice of Movie run-time</vt:lpstr>
      <vt:lpstr>Inferences</vt:lpstr>
      <vt:lpstr>MOVIE  RECOMMENDATION SYSTEM</vt:lpstr>
      <vt:lpstr>Recommendation based on movie</vt:lpstr>
      <vt:lpstr>PowerPoint Presentation</vt:lpstr>
      <vt:lpstr>Recommendation based on star</vt:lpstr>
      <vt:lpstr>PowerPoint Presentation</vt:lpstr>
      <vt:lpstr>Recommendation based on production company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Infographics</dc:title>
  <dc:creator>Ravula Sai</dc:creator>
  <cp:lastModifiedBy>PINNINTI SAI RAVULA - [CB.EN.U4AIE21041]</cp:lastModifiedBy>
  <cp:revision>14</cp:revision>
  <dcterms:modified xsi:type="dcterms:W3CDTF">2024-04-19T07:29:55Z</dcterms:modified>
</cp:coreProperties>
</file>