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1" r:id="rId1"/>
  </p:sldMasterIdLst>
  <p:sldIdLst>
    <p:sldId id="290" r:id="rId2"/>
    <p:sldId id="292" r:id="rId3"/>
    <p:sldId id="257" r:id="rId4"/>
    <p:sldId id="258" r:id="rId5"/>
    <p:sldId id="289" r:id="rId6"/>
    <p:sldId id="297" r:id="rId7"/>
    <p:sldId id="265" r:id="rId8"/>
    <p:sldId id="266" r:id="rId9"/>
    <p:sldId id="268" r:id="rId10"/>
    <p:sldId id="269" r:id="rId11"/>
    <p:sldId id="270" r:id="rId12"/>
    <p:sldId id="261" r:id="rId13"/>
    <p:sldId id="293" r:id="rId14"/>
    <p:sldId id="286" r:id="rId15"/>
    <p:sldId id="264" r:id="rId16"/>
    <p:sldId id="271" r:id="rId17"/>
    <p:sldId id="272" r:id="rId18"/>
    <p:sldId id="273" r:id="rId19"/>
    <p:sldId id="274" r:id="rId20"/>
    <p:sldId id="294" r:id="rId21"/>
    <p:sldId id="277" r:id="rId22"/>
    <p:sldId id="275" r:id="rId23"/>
    <p:sldId id="295" r:id="rId24"/>
    <p:sldId id="276" r:id="rId25"/>
    <p:sldId id="278" r:id="rId26"/>
    <p:sldId id="279" r:id="rId27"/>
    <p:sldId id="280" r:id="rId28"/>
    <p:sldId id="281" r:id="rId29"/>
    <p:sldId id="282" r:id="rId30"/>
    <p:sldId id="283" r:id="rId31"/>
    <p:sldId id="298" r:id="rId32"/>
    <p:sldId id="284" r:id="rId33"/>
    <p:sldId id="285" r:id="rId34"/>
    <p:sldId id="300"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28D8B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49" autoAdjust="0"/>
  </p:normalViewPr>
  <p:slideViewPr>
    <p:cSldViewPr>
      <p:cViewPr>
        <p:scale>
          <a:sx n="83" d="100"/>
          <a:sy n="83" d="100"/>
        </p:scale>
        <p:origin x="-922" y="-139"/>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0"/>
            <a:ext cx="6619244"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transition spd="slow">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47800" y="3771174"/>
            <a:ext cx="5459737"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92016-F315-4E35-A66C-D09DD757D043}" type="slidenum">
              <a:rPr lang="en-IN" smtClean="0"/>
              <a:pPr/>
              <a:t>‹#›</a:t>
            </a:fld>
            <a:endParaRPr lang="en-IN"/>
          </a:p>
        </p:txBody>
      </p:sp>
      <p:sp>
        <p:nvSpPr>
          <p:cNvPr id="9" name="TextBox 8"/>
          <p:cNvSpPr txBox="1"/>
          <p:nvPr/>
        </p:nvSpPr>
        <p:spPr>
          <a:xfrm>
            <a:off x="673721" y="971253"/>
            <a:ext cx="601434"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6997868" y="2613787"/>
            <a:ext cx="601434"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3"/>
            <a:ext cx="131445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2056092"/>
            <a:ext cx="3297256"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5/16/2019</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ransition spd="slow">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6" y="3129281"/>
            <a:ext cx="2550797"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3074F12-AA26-4AC8-9962-C36BB8F32554}" type="datetimeFigureOut">
              <a:rPr lang="en-US" smtClean="0"/>
              <a:pPr/>
              <a:t>5/16/2019</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5/16/2019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3992016-F315-4E35-A66C-D09DD757D043}" type="slidenum">
              <a:rPr lang="en-IN" smtClean="0"/>
              <a:pPr/>
              <a:t>‹#›</a:t>
            </a:fld>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 xmlns:a14="http://schemas.microsoft.com/office/drawing/2010/main"/>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 xmlns:a14="http://schemas.microsoft.com/office/drawing/2010/main"/>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 xmlns:a14="http://schemas.microsoft.com/office/drawing/2010/main"/>
              </a:ext>
            </a:extLst>
          </a:blip>
          <a:srcRect t="28813"/>
          <a:stretch/>
        </p:blipFill>
        <p:spPr>
          <a:xfrm>
            <a:off x="5999560" y="0"/>
            <a:ext cx="1202540"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 xmlns:a14="http://schemas.microsoft.com/office/drawing/2010/main"/>
              </a:ext>
            </a:extLst>
          </a:blip>
          <a:srcRect b="23320"/>
          <a:stretch/>
        </p:blipFill>
        <p:spPr>
          <a:xfrm>
            <a:off x="6456759"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074F12-AA26-4AC8-9962-C36BB8F32554}" type="datetimeFigureOut">
              <a:rPr lang="en-US" smtClean="0"/>
              <a:pPr/>
              <a:t>5/16/2019</a:t>
            </a:fld>
            <a:endParaRPr lang="en-US"/>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7764406" y="295730"/>
            <a:ext cx="62864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992016-F315-4E35-A66C-D09DD757D04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 id="2147484203" r:id="rId12"/>
    <p:sldLayoutId id="2147484204" r:id="rId13"/>
    <p:sldLayoutId id="2147484205" r:id="rId14"/>
    <p:sldLayoutId id="2147484206" r:id="rId15"/>
    <p:sldLayoutId id="2147484207" r:id="rId16"/>
    <p:sldLayoutId id="2147484208" r:id="rId17"/>
  </p:sldLayoutIdLst>
  <p:transition spd="slow">
    <p:wedge/>
  </p:transition>
  <p:timing>
    <p:tnLst>
      <p:par>
        <p:cTn id="1" dur="indefinite" restart="never" nodeType="tmRoot"/>
      </p:par>
    </p:tnLst>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  </a:t>
            </a:r>
            <a:br>
              <a:rPr lang="en-IN" smtClean="0"/>
            </a:br>
            <a:endParaRPr lang="en-IN"/>
          </a:p>
        </p:txBody>
      </p:sp>
      <p:sp>
        <p:nvSpPr>
          <p:cNvPr id="3" name="Subtitle 2"/>
          <p:cNvSpPr>
            <a:spLocks noGrp="1"/>
          </p:cNvSpPr>
          <p:nvPr>
            <p:ph type="subTitle" idx="1"/>
          </p:nvPr>
        </p:nvSpPr>
        <p:spPr/>
        <p:txBody>
          <a:bodyPr/>
          <a:lstStyle/>
          <a:p>
            <a:endParaRPr lang="en-IN" dirty="0"/>
          </a:p>
        </p:txBody>
      </p:sp>
      <p:sp>
        <p:nvSpPr>
          <p:cNvPr id="5" name="Rectangle 4"/>
          <p:cNvSpPr/>
          <p:nvPr/>
        </p:nvSpPr>
        <p:spPr>
          <a:xfrm>
            <a:off x="395536" y="332656"/>
            <a:ext cx="2805127" cy="523220"/>
          </a:xfrm>
          <a:prstGeom prst="rect">
            <a:avLst/>
          </a:prstGeom>
        </p:spPr>
        <p:txBody>
          <a:bodyPr wrap="none">
            <a:spAutoFit/>
          </a:bodyPr>
          <a:lstStyle/>
          <a:p>
            <a:r>
              <a:rPr lang="en-US" sz="2800" b="1" dirty="0" smtClean="0">
                <a:solidFill>
                  <a:srgbClr val="002060"/>
                </a:solidFill>
              </a:rPr>
              <a:t>A PROJECT ON </a:t>
            </a:r>
          </a:p>
        </p:txBody>
      </p:sp>
      <p:sp>
        <p:nvSpPr>
          <p:cNvPr id="6" name="Rectangle 5"/>
          <p:cNvSpPr/>
          <p:nvPr/>
        </p:nvSpPr>
        <p:spPr>
          <a:xfrm>
            <a:off x="251520" y="5445224"/>
            <a:ext cx="8496944" cy="1384995"/>
          </a:xfrm>
          <a:prstGeom prst="rect">
            <a:avLst/>
          </a:prstGeom>
        </p:spPr>
        <p:txBody>
          <a:bodyPr wrap="square">
            <a:spAutoFit/>
          </a:bodyPr>
          <a:lstStyle/>
          <a:p>
            <a:pPr algn="ctr"/>
            <a:r>
              <a:rPr lang="en-US" sz="2800" dirty="0" smtClean="0">
                <a:solidFill>
                  <a:schemeClr val="bg1">
                    <a:lumMod val="95000"/>
                    <a:lumOff val="5000"/>
                  </a:schemeClr>
                </a:solidFill>
                <a:latin typeface="Bodoni MT Black" pitchFamily="18" charset="0"/>
              </a:rPr>
              <a:t>RECOMMENDATION OF PRODUCTS BASED ON</a:t>
            </a:r>
          </a:p>
          <a:p>
            <a:pPr algn="ctr"/>
            <a:r>
              <a:rPr lang="en-US" sz="2800" dirty="0" smtClean="0">
                <a:solidFill>
                  <a:schemeClr val="bg1">
                    <a:lumMod val="95000"/>
                    <a:lumOff val="5000"/>
                  </a:schemeClr>
                </a:solidFill>
                <a:latin typeface="Bodoni MT Black" pitchFamily="18" charset="0"/>
              </a:rPr>
              <a:t>CUSTOMER’S   REVIEW</a:t>
            </a:r>
            <a:endParaRPr lang="en-IN" sz="2800" dirty="0">
              <a:solidFill>
                <a:schemeClr val="bg1">
                  <a:lumMod val="95000"/>
                  <a:lumOff val="5000"/>
                </a:schemeClr>
              </a:solidFill>
            </a:endParaRPr>
          </a:p>
        </p:txBody>
      </p:sp>
      <p:pic>
        <p:nvPicPr>
          <p:cNvPr id="9" name="Picture 8" descr="recommendation-final-1.png"/>
          <p:cNvPicPr>
            <a:picLocks noChangeAspect="1"/>
          </p:cNvPicPr>
          <p:nvPr/>
        </p:nvPicPr>
        <p:blipFill>
          <a:blip r:embed="rId2" cstate="print"/>
          <a:stretch>
            <a:fillRect/>
          </a:stretch>
        </p:blipFill>
        <p:spPr>
          <a:xfrm>
            <a:off x="0" y="0"/>
            <a:ext cx="9144000" cy="5401592"/>
          </a:xfrm>
          <a:prstGeom prst="rect">
            <a:avLst/>
          </a:prstGeom>
        </p:spPr>
      </p:pic>
      <p:sp>
        <p:nvSpPr>
          <p:cNvPr id="10" name="Rectangle 9"/>
          <p:cNvSpPr/>
          <p:nvPr/>
        </p:nvSpPr>
        <p:spPr>
          <a:xfrm>
            <a:off x="323528" y="5013176"/>
            <a:ext cx="2376263" cy="369332"/>
          </a:xfrm>
          <a:prstGeom prst="rect">
            <a:avLst/>
          </a:prstGeom>
        </p:spPr>
        <p:txBody>
          <a:bodyPr wrap="square">
            <a:spAutoFit/>
          </a:bodyPr>
          <a:lstStyle/>
          <a:p>
            <a:r>
              <a:rPr lang="en-US" b="1" dirty="0" smtClean="0">
                <a:solidFill>
                  <a:srgbClr val="002060"/>
                </a:solidFill>
              </a:rPr>
              <a:t>A PROJECT ON </a:t>
            </a:r>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71546"/>
            <a:ext cx="3714776" cy="523220"/>
          </a:xfrm>
          <a:prstGeom prst="rect">
            <a:avLst/>
          </a:prstGeom>
          <a:noFill/>
        </p:spPr>
        <p:txBody>
          <a:bodyPr wrap="square" rtlCol="0">
            <a:spAutoFit/>
          </a:bodyPr>
          <a:lstStyle/>
          <a:p>
            <a:r>
              <a:rPr lang="en-US" sz="2800" b="1" dirty="0" smtClean="0">
                <a:solidFill>
                  <a:schemeClr val="bg2">
                    <a:lumMod val="25000"/>
                  </a:schemeClr>
                </a:solidFill>
              </a:rPr>
              <a:t>Description of Data:</a:t>
            </a:r>
            <a:endParaRPr lang="en-IN" sz="2800" b="1" dirty="0">
              <a:solidFill>
                <a:schemeClr val="bg2">
                  <a:lumMod val="25000"/>
                </a:schemeClr>
              </a:solidFill>
            </a:endParaRPr>
          </a:p>
        </p:txBody>
      </p:sp>
      <p:sp>
        <p:nvSpPr>
          <p:cNvPr id="3" name="Rectangle 2"/>
          <p:cNvSpPr/>
          <p:nvPr/>
        </p:nvSpPr>
        <p:spPr>
          <a:xfrm>
            <a:off x="642910" y="1714488"/>
            <a:ext cx="7715304" cy="4893647"/>
          </a:xfrm>
          <a:prstGeom prst="rect">
            <a:avLst/>
          </a:prstGeom>
        </p:spPr>
        <p:txBody>
          <a:bodyPr wrap="square">
            <a:spAutoFit/>
          </a:bodyPr>
          <a:lstStyle/>
          <a:p>
            <a:r>
              <a:rPr lang="en-IN" sz="2400" dirty="0" smtClean="0"/>
              <a:t>This is a Women’s Clothing E-Commerce dataset revolving around the reviews written by customers. </a:t>
            </a:r>
          </a:p>
          <a:p>
            <a:endParaRPr lang="en-IN" sz="2400" dirty="0" smtClean="0"/>
          </a:p>
          <a:p>
            <a:pPr>
              <a:buFont typeface="Wingdings" pitchFamily="2" charset="2"/>
              <a:buChar char="Ø"/>
            </a:pPr>
            <a:r>
              <a:rPr lang="en-IN" sz="2400" dirty="0" smtClean="0"/>
              <a:t> </a:t>
            </a:r>
            <a:r>
              <a:rPr lang="en-IN" sz="2400" b="1" dirty="0" smtClean="0">
                <a:solidFill>
                  <a:schemeClr val="bg1">
                    <a:lumMod val="95000"/>
                    <a:lumOff val="5000"/>
                  </a:schemeClr>
                </a:solidFill>
              </a:rPr>
              <a:t>Format</a:t>
            </a:r>
            <a:r>
              <a:rPr lang="en-IN" sz="2400" b="1" dirty="0" smtClean="0"/>
              <a:t>:</a:t>
            </a:r>
            <a:r>
              <a:rPr lang="en-IN" sz="2400" dirty="0" smtClean="0"/>
              <a:t> This dataset includes 23486 rows and 10 feature  variables. Each row corresponds to a customer review and includes the variables as follows. </a:t>
            </a:r>
            <a:endParaRPr lang="en-IN" sz="2400" dirty="0"/>
          </a:p>
          <a:p>
            <a:endParaRPr lang="en-IN" sz="2400" dirty="0" smtClean="0"/>
          </a:p>
          <a:p>
            <a:pPr>
              <a:buFont typeface="Arial" pitchFamily="34" charset="0"/>
              <a:buChar char="•"/>
            </a:pPr>
            <a:r>
              <a:rPr lang="en-IN" sz="2400" b="1" dirty="0" smtClean="0">
                <a:solidFill>
                  <a:schemeClr val="bg1">
                    <a:lumMod val="95000"/>
                    <a:lumOff val="5000"/>
                  </a:schemeClr>
                </a:solidFill>
              </a:rPr>
              <a:t>Clothing</a:t>
            </a:r>
            <a:r>
              <a:rPr lang="en-IN" sz="2400" b="1" dirty="0" smtClean="0"/>
              <a:t> </a:t>
            </a:r>
            <a:r>
              <a:rPr lang="en-IN" sz="2400" b="1" dirty="0" smtClean="0">
                <a:solidFill>
                  <a:schemeClr val="bg1">
                    <a:lumMod val="95000"/>
                    <a:lumOff val="5000"/>
                  </a:schemeClr>
                </a:solidFill>
              </a:rPr>
              <a:t>ID</a:t>
            </a:r>
            <a:r>
              <a:rPr lang="en-IN" sz="2400" dirty="0" smtClean="0"/>
              <a:t>: Integer Categorical variable that refers to a specific piece being reviewed. </a:t>
            </a:r>
          </a:p>
          <a:p>
            <a:pPr>
              <a:buFont typeface="Arial" pitchFamily="34" charset="0"/>
              <a:buChar char="•"/>
            </a:pPr>
            <a:r>
              <a:rPr lang="en-IN" sz="2400" b="1" dirty="0" smtClean="0">
                <a:solidFill>
                  <a:schemeClr val="bg1">
                    <a:lumMod val="95000"/>
                    <a:lumOff val="5000"/>
                  </a:schemeClr>
                </a:solidFill>
              </a:rPr>
              <a:t>Age</a:t>
            </a:r>
            <a:r>
              <a:rPr lang="en-IN" sz="2400" b="1" dirty="0" smtClean="0"/>
              <a:t>:</a:t>
            </a:r>
            <a:r>
              <a:rPr lang="en-IN" sz="2400" dirty="0" smtClean="0"/>
              <a:t> Positive integer variable of the reviewers’ age. </a:t>
            </a:r>
          </a:p>
          <a:p>
            <a:pPr>
              <a:buFont typeface="Arial" pitchFamily="34" charset="0"/>
              <a:buChar char="•"/>
            </a:pPr>
            <a:r>
              <a:rPr lang="en-IN" sz="2400" b="1" dirty="0" smtClean="0">
                <a:solidFill>
                  <a:schemeClr val="bg1">
                    <a:lumMod val="95000"/>
                    <a:lumOff val="5000"/>
                  </a:schemeClr>
                </a:solidFill>
              </a:rPr>
              <a:t>Title</a:t>
            </a:r>
            <a:r>
              <a:rPr lang="en-IN" sz="2400" b="1" dirty="0" smtClean="0"/>
              <a:t>:</a:t>
            </a:r>
            <a:r>
              <a:rPr lang="en-IN" sz="2400" dirty="0" smtClean="0"/>
              <a:t> String variable for the title of the review.</a:t>
            </a:r>
            <a:endParaRPr lang="en-IN" sz="2400" dirty="0"/>
          </a:p>
        </p:txBody>
      </p:sp>
    </p:spTree>
  </p:cSld>
  <p:clrMapOvr>
    <a:masterClrMapping/>
  </p:clrMapOvr>
  <p:transition spd="slow">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857233"/>
            <a:ext cx="8643966" cy="5324535"/>
          </a:xfrm>
          <a:prstGeom prst="rect">
            <a:avLst/>
          </a:prstGeom>
        </p:spPr>
        <p:txBody>
          <a:bodyPr wrap="square">
            <a:spAutoFit/>
          </a:bodyPr>
          <a:lstStyle/>
          <a:p>
            <a:pPr>
              <a:buFont typeface="Arial" pitchFamily="34" charset="0"/>
              <a:buChar char="•"/>
            </a:pPr>
            <a:r>
              <a:rPr lang="en-IN" sz="2000" b="1" dirty="0" smtClean="0">
                <a:solidFill>
                  <a:schemeClr val="bg1">
                    <a:lumMod val="95000"/>
                    <a:lumOff val="5000"/>
                  </a:schemeClr>
                </a:solidFill>
              </a:rPr>
              <a:t>Review</a:t>
            </a:r>
            <a:r>
              <a:rPr lang="en-IN" sz="2000" b="1" dirty="0" smtClean="0"/>
              <a:t> </a:t>
            </a:r>
            <a:r>
              <a:rPr lang="en-IN" sz="2000" b="1" dirty="0" smtClean="0">
                <a:solidFill>
                  <a:schemeClr val="bg1">
                    <a:lumMod val="95000"/>
                    <a:lumOff val="5000"/>
                  </a:schemeClr>
                </a:solidFill>
              </a:rPr>
              <a:t>Text</a:t>
            </a:r>
            <a:r>
              <a:rPr lang="en-IN" sz="2000" dirty="0" smtClean="0"/>
              <a:t>: String variable for the review body.</a:t>
            </a:r>
          </a:p>
          <a:p>
            <a:pPr>
              <a:buFont typeface="Arial" pitchFamily="34" charset="0"/>
              <a:buChar char="•"/>
            </a:pPr>
            <a:endParaRPr lang="en-IN" sz="2000" dirty="0" smtClean="0"/>
          </a:p>
          <a:p>
            <a:pPr>
              <a:buFont typeface="Arial" pitchFamily="34" charset="0"/>
              <a:buChar char="•"/>
            </a:pPr>
            <a:r>
              <a:rPr lang="en-IN" sz="2000" b="1" dirty="0" smtClean="0">
                <a:solidFill>
                  <a:schemeClr val="bg1">
                    <a:lumMod val="95000"/>
                    <a:lumOff val="5000"/>
                  </a:schemeClr>
                </a:solidFill>
              </a:rPr>
              <a:t>Rating</a:t>
            </a:r>
            <a:r>
              <a:rPr lang="en-IN" sz="2000" b="1" dirty="0" smtClean="0"/>
              <a:t>:</a:t>
            </a:r>
            <a:r>
              <a:rPr lang="en-IN" sz="2000" dirty="0" smtClean="0"/>
              <a:t> Positive ordinal integer variable for the product score granted by the customer from 1 to 5.</a:t>
            </a:r>
          </a:p>
          <a:p>
            <a:pPr>
              <a:buFont typeface="Arial" pitchFamily="34" charset="0"/>
              <a:buChar char="•"/>
            </a:pPr>
            <a:endParaRPr lang="en-IN" sz="2000" dirty="0" smtClean="0"/>
          </a:p>
          <a:p>
            <a:pPr>
              <a:buFont typeface="Arial" pitchFamily="34" charset="0"/>
              <a:buChar char="•"/>
            </a:pPr>
            <a:r>
              <a:rPr lang="en-IN" sz="2000" dirty="0" smtClean="0"/>
              <a:t> </a:t>
            </a:r>
            <a:r>
              <a:rPr lang="en-IN" sz="2000" b="1" dirty="0" smtClean="0">
                <a:solidFill>
                  <a:schemeClr val="bg1">
                    <a:lumMod val="95000"/>
                    <a:lumOff val="5000"/>
                  </a:schemeClr>
                </a:solidFill>
              </a:rPr>
              <a:t>Recommended</a:t>
            </a:r>
            <a:r>
              <a:rPr lang="en-IN" sz="2000" b="1" dirty="0" smtClean="0"/>
              <a:t> </a:t>
            </a:r>
            <a:r>
              <a:rPr lang="en-IN" sz="2000" b="1" dirty="0" smtClean="0">
                <a:solidFill>
                  <a:schemeClr val="bg1">
                    <a:lumMod val="95000"/>
                    <a:lumOff val="5000"/>
                  </a:schemeClr>
                </a:solidFill>
              </a:rPr>
              <a:t>IND</a:t>
            </a:r>
            <a:r>
              <a:rPr lang="en-IN" sz="2000" b="1" dirty="0" smtClean="0"/>
              <a:t>: </a:t>
            </a:r>
            <a:r>
              <a:rPr lang="en-IN" sz="2000" dirty="0" smtClean="0"/>
              <a:t>Binary variable stating where the customer recommends the product where 1 is recommended, 0 is not recommended.</a:t>
            </a:r>
          </a:p>
          <a:p>
            <a:pPr>
              <a:buFont typeface="Arial" pitchFamily="34" charset="0"/>
              <a:buChar char="•"/>
            </a:pPr>
            <a:endParaRPr lang="en-IN" sz="2000" dirty="0" smtClean="0"/>
          </a:p>
          <a:p>
            <a:pPr>
              <a:buFont typeface="Arial" pitchFamily="34" charset="0"/>
              <a:buChar char="•"/>
            </a:pPr>
            <a:r>
              <a:rPr lang="en-IN" sz="2000" dirty="0" smtClean="0"/>
              <a:t> </a:t>
            </a:r>
            <a:r>
              <a:rPr lang="en-IN" sz="2000" b="1" dirty="0" smtClean="0">
                <a:solidFill>
                  <a:schemeClr val="bg1">
                    <a:lumMod val="95000"/>
                    <a:lumOff val="5000"/>
                  </a:schemeClr>
                </a:solidFill>
              </a:rPr>
              <a:t>Positive</a:t>
            </a:r>
            <a:r>
              <a:rPr lang="en-IN" sz="2000" b="1" dirty="0" smtClean="0"/>
              <a:t> </a:t>
            </a:r>
            <a:r>
              <a:rPr lang="en-IN" sz="2000" b="1" dirty="0" smtClean="0">
                <a:solidFill>
                  <a:schemeClr val="bg1">
                    <a:lumMod val="95000"/>
                    <a:lumOff val="5000"/>
                  </a:schemeClr>
                </a:solidFill>
              </a:rPr>
              <a:t>Feedback</a:t>
            </a:r>
            <a:r>
              <a:rPr lang="en-IN" sz="2000" b="1" dirty="0" smtClean="0"/>
              <a:t> </a:t>
            </a:r>
            <a:r>
              <a:rPr lang="en-IN" sz="2000" b="1" dirty="0" smtClean="0">
                <a:solidFill>
                  <a:schemeClr val="bg1">
                    <a:lumMod val="95000"/>
                    <a:lumOff val="5000"/>
                  </a:schemeClr>
                </a:solidFill>
              </a:rPr>
              <a:t>Count</a:t>
            </a:r>
            <a:r>
              <a:rPr lang="en-IN" sz="2000" b="1" dirty="0" smtClean="0"/>
              <a:t>: </a:t>
            </a:r>
            <a:r>
              <a:rPr lang="en-IN" sz="2000" dirty="0" smtClean="0"/>
              <a:t>Positive integer documenting the number of other customers who found this review positive.</a:t>
            </a:r>
          </a:p>
          <a:p>
            <a:pPr>
              <a:buFont typeface="Arial" pitchFamily="34" charset="0"/>
              <a:buChar char="•"/>
            </a:pPr>
            <a:endParaRPr lang="en-IN" sz="2000" dirty="0" smtClean="0"/>
          </a:p>
          <a:p>
            <a:pPr>
              <a:buFont typeface="Arial" pitchFamily="34" charset="0"/>
              <a:buChar char="•"/>
            </a:pPr>
            <a:r>
              <a:rPr lang="en-IN" sz="2000" b="1" dirty="0" smtClean="0"/>
              <a:t> </a:t>
            </a:r>
            <a:r>
              <a:rPr lang="en-IN" sz="2000" b="1" dirty="0" smtClean="0">
                <a:solidFill>
                  <a:schemeClr val="bg1">
                    <a:lumMod val="95000"/>
                    <a:lumOff val="5000"/>
                  </a:schemeClr>
                </a:solidFill>
              </a:rPr>
              <a:t>Division</a:t>
            </a:r>
            <a:r>
              <a:rPr lang="en-IN" sz="2000" b="1" dirty="0" smtClean="0"/>
              <a:t> </a:t>
            </a:r>
            <a:r>
              <a:rPr lang="en-IN" sz="2000" b="1" dirty="0" smtClean="0">
                <a:solidFill>
                  <a:schemeClr val="bg1">
                    <a:lumMod val="95000"/>
                    <a:lumOff val="5000"/>
                  </a:schemeClr>
                </a:solidFill>
              </a:rPr>
              <a:t>Name</a:t>
            </a:r>
            <a:r>
              <a:rPr lang="en-IN" sz="2000" b="1" dirty="0" smtClean="0"/>
              <a:t>: </a:t>
            </a:r>
            <a:r>
              <a:rPr lang="en-IN" sz="2000" dirty="0" smtClean="0"/>
              <a:t>Categorical name of the product high level division. </a:t>
            </a:r>
            <a:endParaRPr lang="en-IN" sz="2000" dirty="0"/>
          </a:p>
          <a:p>
            <a:pPr>
              <a:buFont typeface="Arial" pitchFamily="34" charset="0"/>
              <a:buChar char="•"/>
            </a:pPr>
            <a:r>
              <a:rPr lang="en-IN" sz="2000" b="1" dirty="0" smtClean="0">
                <a:solidFill>
                  <a:schemeClr val="bg1">
                    <a:lumMod val="95000"/>
                    <a:lumOff val="5000"/>
                  </a:schemeClr>
                </a:solidFill>
              </a:rPr>
              <a:t>Department</a:t>
            </a:r>
            <a:r>
              <a:rPr lang="en-IN" sz="2000" b="1" dirty="0" smtClean="0"/>
              <a:t> </a:t>
            </a:r>
            <a:r>
              <a:rPr lang="en-IN" sz="2000" b="1" dirty="0" smtClean="0">
                <a:solidFill>
                  <a:schemeClr val="bg1">
                    <a:lumMod val="95000"/>
                    <a:lumOff val="5000"/>
                  </a:schemeClr>
                </a:solidFill>
              </a:rPr>
              <a:t>Name</a:t>
            </a:r>
            <a:r>
              <a:rPr lang="en-IN" sz="2000" b="1" dirty="0" smtClean="0"/>
              <a:t>: </a:t>
            </a:r>
            <a:r>
              <a:rPr lang="en-IN" sz="2000" dirty="0" smtClean="0"/>
              <a:t>Categorical name of the product department name. </a:t>
            </a:r>
          </a:p>
          <a:p>
            <a:pPr>
              <a:buFont typeface="Arial" pitchFamily="34" charset="0"/>
              <a:buChar char="•"/>
            </a:pPr>
            <a:r>
              <a:rPr lang="en-IN" sz="2000" b="1" dirty="0" smtClean="0"/>
              <a:t> </a:t>
            </a:r>
            <a:r>
              <a:rPr lang="en-IN" sz="2000" b="1" dirty="0" smtClean="0">
                <a:solidFill>
                  <a:schemeClr val="bg1">
                    <a:lumMod val="95000"/>
                    <a:lumOff val="5000"/>
                  </a:schemeClr>
                </a:solidFill>
              </a:rPr>
              <a:t>Class</a:t>
            </a:r>
            <a:r>
              <a:rPr lang="en-IN" sz="2000" b="1" dirty="0" smtClean="0"/>
              <a:t> </a:t>
            </a:r>
            <a:r>
              <a:rPr lang="en-IN" sz="2000" b="1" dirty="0" smtClean="0">
                <a:solidFill>
                  <a:schemeClr val="bg1">
                    <a:lumMod val="95000"/>
                    <a:lumOff val="5000"/>
                  </a:schemeClr>
                </a:solidFill>
              </a:rPr>
              <a:t>Name</a:t>
            </a:r>
            <a:r>
              <a:rPr lang="en-IN" sz="2000" b="1" dirty="0" smtClean="0"/>
              <a:t>: </a:t>
            </a:r>
            <a:r>
              <a:rPr lang="en-IN" sz="2000" dirty="0" smtClean="0"/>
              <a:t>Categorical name of the product class name.</a:t>
            </a:r>
            <a:endParaRPr lang="en-IN" sz="2000" dirty="0"/>
          </a:p>
        </p:txBody>
      </p:sp>
    </p:spTree>
  </p:cSld>
  <p:clrMapOvr>
    <a:masterClrMapping/>
  </p:clrMapOvr>
  <p:transition spd="slow">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dirty="0" smtClean="0"/>
              <a:t>   </a:t>
            </a:r>
            <a:r>
              <a:rPr lang="en-US" dirty="0" smtClean="0">
                <a:latin typeface="Showcard Gothic" pitchFamily="82" charset="0"/>
              </a:rPr>
              <a:t>STANDARD NLP WORKFLOW</a:t>
            </a:r>
            <a:endParaRPr lang="en-IN" dirty="0">
              <a:latin typeface="Showcard Gothic" pitchFamily="82" charset="0"/>
            </a:endParaRPr>
          </a:p>
        </p:txBody>
      </p:sp>
      <p:pic>
        <p:nvPicPr>
          <p:cNvPr id="6" name="Picture 2" descr="F:\New folder\Process-of-Text-Mining.jpg"/>
          <p:cNvPicPr>
            <a:picLocks noGrp="1" noChangeAspect="1" noChangeArrowheads="1"/>
          </p:cNvPicPr>
          <p:nvPr>
            <p:ph idx="1"/>
          </p:nvPr>
        </p:nvPicPr>
        <p:blipFill>
          <a:blip r:embed="rId2" cstate="print"/>
          <a:stretch>
            <a:fillRect/>
          </a:stretch>
        </p:blipFill>
        <p:spPr bwMode="auto">
          <a:xfrm>
            <a:off x="827088" y="2394641"/>
            <a:ext cx="6710362" cy="3511756"/>
          </a:xfrm>
          <a:prstGeom prst="rect">
            <a:avLst/>
          </a:prstGeom>
          <a:noFill/>
        </p:spPr>
      </p:pic>
    </p:spTree>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AutoShape 4" descr="Image result for cleaning TEXT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7110" name="AutoShape 6" descr="Image result for cleaning TEXT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descr="data-cleaning.png"/>
          <p:cNvPicPr>
            <a:picLocks noChangeAspect="1"/>
          </p:cNvPicPr>
          <p:nvPr/>
        </p:nvPicPr>
        <p:blipFill>
          <a:blip r:embed="rId2" cstate="print"/>
          <a:stretch>
            <a:fillRect/>
          </a:stretch>
        </p:blipFill>
        <p:spPr>
          <a:xfrm>
            <a:off x="1" y="0"/>
            <a:ext cx="9143999" cy="6858000"/>
          </a:xfrm>
          <a:prstGeom prst="rect">
            <a:avLst/>
          </a:prstGeom>
        </p:spPr>
      </p:pic>
      <p:sp>
        <p:nvSpPr>
          <p:cNvPr id="7" name="Rectangle 6"/>
          <p:cNvSpPr/>
          <p:nvPr/>
        </p:nvSpPr>
        <p:spPr>
          <a:xfrm>
            <a:off x="2699792" y="3212976"/>
            <a:ext cx="4920004" cy="584775"/>
          </a:xfrm>
          <a:prstGeom prst="rect">
            <a:avLst/>
          </a:prstGeom>
        </p:spPr>
        <p:txBody>
          <a:bodyPr wrap="square">
            <a:spAutoFit/>
          </a:bodyPr>
          <a:lstStyle/>
          <a:p>
            <a:r>
              <a:rPr lang="en-US" sz="3200" b="1" dirty="0" smtClean="0">
                <a:ln w="0"/>
                <a:solidFill>
                  <a:schemeClr val="bg1">
                    <a:lumMod val="95000"/>
                    <a:lumOff val="5000"/>
                  </a:schemeClr>
                </a:solidFill>
              </a:rPr>
              <a:t>TEXT</a:t>
            </a:r>
            <a:r>
              <a:rPr lang="en-US" sz="3200" b="1" dirty="0" smtClean="0">
                <a:ln w="0"/>
              </a:rPr>
              <a:t> </a:t>
            </a:r>
            <a:r>
              <a:rPr lang="en-US" sz="3200" b="1" dirty="0" smtClean="0">
                <a:ln w="0"/>
                <a:solidFill>
                  <a:schemeClr val="bg1">
                    <a:lumMod val="95000"/>
                    <a:lumOff val="5000"/>
                  </a:schemeClr>
                </a:solidFill>
              </a:rPr>
              <a:t>PRE-PROCESSING</a:t>
            </a:r>
            <a:endParaRPr lang="en-IN" sz="3200" dirty="0">
              <a:solidFill>
                <a:schemeClr val="bg1">
                  <a:lumMod val="95000"/>
                  <a:lumOff val="5000"/>
                </a:schemeClr>
              </a:solidFill>
            </a:endParaRPr>
          </a:p>
        </p:txBody>
      </p:sp>
    </p:spTree>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thesis\New folder\Text-mining-pipeline.png"/>
          <p:cNvPicPr>
            <a:picLocks noChangeAspect="1" noChangeArrowheads="1"/>
          </p:cNvPicPr>
          <p:nvPr/>
        </p:nvPicPr>
        <p:blipFill>
          <a:blip r:embed="rId2" cstate="print"/>
          <a:srcRect/>
          <a:stretch>
            <a:fillRect/>
          </a:stretch>
        </p:blipFill>
        <p:spPr bwMode="auto">
          <a:xfrm>
            <a:off x="642910" y="1643050"/>
            <a:ext cx="7892893" cy="3857652"/>
          </a:xfrm>
          <a:prstGeom prst="rect">
            <a:avLst/>
          </a:prstGeom>
          <a:noFill/>
        </p:spPr>
      </p:pic>
    </p:spTree>
  </p:cSld>
  <p:clrMapOvr>
    <a:masterClrMapping/>
  </p:clrMapOvr>
  <p:transition spd="slow">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8715436" cy="1323439"/>
          </a:xfrm>
          <a:prstGeom prst="rect">
            <a:avLst/>
          </a:prstGeom>
          <a:noFill/>
        </p:spPr>
        <p:txBody>
          <a:bodyPr wrap="square" rtlCol="0">
            <a:spAutoFit/>
          </a:bodyPr>
          <a:lstStyle/>
          <a:p>
            <a:endParaRPr lang="en-US" sz="4000" dirty="0" smtClean="0">
              <a:latin typeface="Aharoni" pitchFamily="2" charset="-79"/>
              <a:cs typeface="Aharoni" pitchFamily="2" charset="-79"/>
            </a:endParaRPr>
          </a:p>
          <a:p>
            <a:r>
              <a:rPr lang="en-US" sz="4000" dirty="0" smtClean="0">
                <a:latin typeface="Aharoni" pitchFamily="2" charset="-79"/>
                <a:cs typeface="Aharoni" pitchFamily="2" charset="-79"/>
              </a:rPr>
              <a:t>       </a:t>
            </a:r>
            <a:r>
              <a:rPr lang="en-US" sz="4000" dirty="0" smtClean="0">
                <a:latin typeface="Showcard Gothic" pitchFamily="82" charset="0"/>
                <a:cs typeface="Aharoni" pitchFamily="2" charset="-79"/>
              </a:rPr>
              <a:t>Text Mining at work</a:t>
            </a:r>
            <a:endParaRPr lang="en-US" sz="3600" dirty="0" smtClean="0">
              <a:latin typeface="Showcard Gothic" pitchFamily="82" charset="0"/>
              <a:cs typeface="Aharoni" pitchFamily="2" charset="-79"/>
            </a:endParaRPr>
          </a:p>
        </p:txBody>
      </p:sp>
      <p:sp>
        <p:nvSpPr>
          <p:cNvPr id="5" name="Rectangle 4"/>
          <p:cNvSpPr/>
          <p:nvPr/>
        </p:nvSpPr>
        <p:spPr>
          <a:xfrm>
            <a:off x="827584" y="2420888"/>
            <a:ext cx="7429552" cy="4154984"/>
          </a:xfrm>
          <a:prstGeom prst="rect">
            <a:avLst/>
          </a:prstGeom>
        </p:spPr>
        <p:txBody>
          <a:bodyPr wrap="square">
            <a:spAutoFit/>
          </a:bodyPr>
          <a:lstStyle/>
          <a:p>
            <a:pPr>
              <a:buFont typeface="Wingdings" pitchFamily="2" charset="2"/>
              <a:buChar char="q"/>
            </a:pPr>
            <a:r>
              <a:rPr lang="en-IN" sz="2400" b="1" dirty="0" smtClean="0">
                <a:solidFill>
                  <a:schemeClr val="bg1">
                    <a:lumMod val="95000"/>
                    <a:lumOff val="5000"/>
                  </a:schemeClr>
                </a:solidFill>
              </a:rPr>
              <a:t>Remove</a:t>
            </a:r>
            <a:r>
              <a:rPr lang="en-IN" sz="2400" b="1" dirty="0" smtClean="0"/>
              <a:t> </a:t>
            </a:r>
            <a:r>
              <a:rPr lang="en-IN" sz="2400" b="1" dirty="0" smtClean="0">
                <a:solidFill>
                  <a:schemeClr val="bg1">
                    <a:lumMod val="95000"/>
                    <a:lumOff val="5000"/>
                  </a:schemeClr>
                </a:solidFill>
              </a:rPr>
              <a:t>punctuation</a:t>
            </a:r>
            <a:r>
              <a:rPr lang="en-IN" sz="2400" dirty="0" smtClean="0"/>
              <a:t>:</a:t>
            </a:r>
          </a:p>
          <a:p>
            <a:endParaRPr lang="en-IN" sz="2400" dirty="0" smtClean="0"/>
          </a:p>
          <a:p>
            <a:r>
              <a:rPr lang="en-IN" dirty="0" smtClean="0"/>
              <a:t> [1] </a:t>
            </a:r>
            <a:r>
              <a:rPr lang="en-IN" dirty="0" err="1" smtClean="0"/>
              <a:t>i</a:t>
            </a:r>
            <a:r>
              <a:rPr lang="en-IN" dirty="0" smtClean="0"/>
              <a:t> had such high hopes for this dress and really wanted it to work for me </a:t>
            </a:r>
            <a:r>
              <a:rPr lang="en-IN" dirty="0" err="1" smtClean="0"/>
              <a:t>i</a:t>
            </a:r>
            <a:r>
              <a:rPr lang="en-IN" dirty="0" smtClean="0"/>
              <a:t> initially ordered the petite small my usual size but </a:t>
            </a:r>
            <a:r>
              <a:rPr lang="en-IN" dirty="0" err="1" smtClean="0"/>
              <a:t>i</a:t>
            </a:r>
            <a:r>
              <a:rPr lang="en-IN" dirty="0" smtClean="0"/>
              <a:t> found this to be outrageously small so small in fact that </a:t>
            </a:r>
            <a:r>
              <a:rPr lang="en-IN" dirty="0" err="1" smtClean="0"/>
              <a:t>i</a:t>
            </a:r>
            <a:r>
              <a:rPr lang="en-IN" dirty="0" smtClean="0"/>
              <a:t> could not zip it up </a:t>
            </a:r>
            <a:r>
              <a:rPr lang="en-IN" dirty="0" err="1" smtClean="0"/>
              <a:t>i</a:t>
            </a:r>
            <a:r>
              <a:rPr lang="en-IN" dirty="0" smtClean="0"/>
              <a:t> reordered it in petite medium which was just ok overall the top half was comfortable and fit nicely but the bottom half had a very tight under layer and several somewhat cheap net over layers imo a major design flaw was the net over layer sewn directly into the zipper it c </a:t>
            </a:r>
          </a:p>
          <a:p>
            <a:r>
              <a:rPr lang="en-IN" dirty="0" smtClean="0"/>
              <a:t>[2] </a:t>
            </a:r>
            <a:r>
              <a:rPr lang="en-IN" dirty="0" err="1" smtClean="0"/>
              <a:t>i</a:t>
            </a:r>
            <a:r>
              <a:rPr lang="en-IN" dirty="0" smtClean="0"/>
              <a:t> love tracy reese dresses but this one is not for the very petite </a:t>
            </a:r>
            <a:r>
              <a:rPr lang="en-IN" dirty="0" err="1" smtClean="0"/>
              <a:t>i</a:t>
            </a:r>
            <a:r>
              <a:rPr lang="en-IN" dirty="0" smtClean="0"/>
              <a:t> am just under 5 feet tall and usually wear a 0p in this brand this dress was very pretty out of the package but its a lot of dress the skirt is long and very full </a:t>
            </a:r>
            <a:endParaRPr lang="en-IN" dirty="0"/>
          </a:p>
        </p:txBody>
      </p:sp>
    </p:spTree>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7429552" cy="3487758"/>
          </a:xfrm>
          <a:prstGeom prst="rect">
            <a:avLst/>
          </a:prstGeom>
        </p:spPr>
        <p:txBody>
          <a:bodyPr wrap="square">
            <a:spAutoFit/>
          </a:bodyPr>
          <a:lstStyle/>
          <a:p>
            <a:pPr>
              <a:buFont typeface="Wingdings" pitchFamily="2" charset="2"/>
              <a:buChar char="q"/>
            </a:pPr>
            <a:r>
              <a:rPr lang="en-IN" b="1" dirty="0" smtClean="0">
                <a:solidFill>
                  <a:schemeClr val="bg1">
                    <a:lumMod val="95000"/>
                    <a:lumOff val="5000"/>
                  </a:schemeClr>
                </a:solidFill>
              </a:rPr>
              <a:t>Remove</a:t>
            </a:r>
            <a:r>
              <a:rPr lang="en-IN" b="1" dirty="0" smtClean="0"/>
              <a:t> </a:t>
            </a:r>
            <a:r>
              <a:rPr lang="en-IN" b="1" dirty="0" smtClean="0">
                <a:solidFill>
                  <a:schemeClr val="bg1">
                    <a:lumMod val="95000"/>
                    <a:lumOff val="5000"/>
                  </a:schemeClr>
                </a:solidFill>
              </a:rPr>
              <a:t>stopwords</a:t>
            </a:r>
            <a:r>
              <a:rPr lang="en-IN" b="1" dirty="0" smtClean="0"/>
              <a:t> </a:t>
            </a:r>
            <a:r>
              <a:rPr lang="en-IN" b="1" dirty="0" smtClean="0">
                <a:solidFill>
                  <a:schemeClr val="bg1">
                    <a:lumMod val="95000"/>
                    <a:lumOff val="5000"/>
                  </a:schemeClr>
                </a:solidFill>
              </a:rPr>
              <a:t>and Specified</a:t>
            </a:r>
            <a:r>
              <a:rPr lang="en-IN" b="1" dirty="0" smtClean="0"/>
              <a:t> </a:t>
            </a:r>
            <a:r>
              <a:rPr lang="en-IN" b="1" dirty="0" smtClean="0">
                <a:solidFill>
                  <a:schemeClr val="bg1">
                    <a:lumMod val="95000"/>
                    <a:lumOff val="5000"/>
                  </a:schemeClr>
                </a:solidFill>
              </a:rPr>
              <a:t>stopwords</a:t>
            </a:r>
            <a:r>
              <a:rPr lang="en-IN" b="1" dirty="0" smtClean="0"/>
              <a:t>:</a:t>
            </a:r>
          </a:p>
          <a:p>
            <a:r>
              <a:rPr lang="en-IN" dirty="0" smtClean="0"/>
              <a:t>[1] high hopes really wanted work initially ordered petite small usual size found outrageously small </a:t>
            </a:r>
            <a:r>
              <a:rPr lang="en-IN" dirty="0" err="1" smtClean="0"/>
              <a:t>small</a:t>
            </a:r>
            <a:r>
              <a:rPr lang="en-IN" dirty="0" smtClean="0"/>
              <a:t> fact zip reordered petite medium ok overall top half comfortable fit nicely bottom half tight layer several somewhat cheap net layers imo major design flaw net layer sewn directly zipper </a:t>
            </a:r>
          </a:p>
          <a:p>
            <a:r>
              <a:rPr lang="en-IN" dirty="0" smtClean="0"/>
              <a:t>[2] love tracy reese dresses one petite 5 feet tall usually wear 0p brand pretty package lot skirt long full overwhelmed small frame stranger alterations shortening narrowing skirt take away embellishment garment love color idea style work returned </a:t>
            </a:r>
          </a:p>
          <a:p>
            <a:endParaRPr lang="en-IN" dirty="0"/>
          </a:p>
          <a:p>
            <a:endParaRPr lang="en-IN" dirty="0"/>
          </a:p>
        </p:txBody>
      </p:sp>
      <p:sp>
        <p:nvSpPr>
          <p:cNvPr id="3" name="Rectangle 2"/>
          <p:cNvSpPr/>
          <p:nvPr/>
        </p:nvSpPr>
        <p:spPr>
          <a:xfrm>
            <a:off x="323528" y="3501008"/>
            <a:ext cx="7286676" cy="3139321"/>
          </a:xfrm>
          <a:prstGeom prst="rect">
            <a:avLst/>
          </a:prstGeom>
        </p:spPr>
        <p:txBody>
          <a:bodyPr wrap="square">
            <a:spAutoFit/>
          </a:bodyPr>
          <a:lstStyle/>
          <a:p>
            <a:pPr>
              <a:buFont typeface="Wingdings" pitchFamily="2" charset="2"/>
              <a:buChar char="q"/>
            </a:pPr>
            <a:r>
              <a:rPr lang="en-IN" b="1" dirty="0" smtClean="0">
                <a:solidFill>
                  <a:schemeClr val="bg1">
                    <a:lumMod val="95000"/>
                    <a:lumOff val="5000"/>
                  </a:schemeClr>
                </a:solidFill>
              </a:rPr>
              <a:t>Stemming</a:t>
            </a:r>
            <a:r>
              <a:rPr lang="en-IN" b="1" dirty="0" smtClean="0"/>
              <a:t> </a:t>
            </a:r>
            <a:r>
              <a:rPr lang="en-IN" b="1" dirty="0" smtClean="0">
                <a:solidFill>
                  <a:schemeClr val="bg1">
                    <a:lumMod val="95000"/>
                    <a:lumOff val="5000"/>
                  </a:schemeClr>
                </a:solidFill>
              </a:rPr>
              <a:t>the</a:t>
            </a:r>
            <a:r>
              <a:rPr lang="en-IN" b="1" dirty="0" smtClean="0"/>
              <a:t> </a:t>
            </a:r>
            <a:r>
              <a:rPr lang="en-IN" b="1" dirty="0" smtClean="0">
                <a:solidFill>
                  <a:schemeClr val="bg1">
                    <a:lumMod val="95000"/>
                    <a:lumOff val="5000"/>
                  </a:schemeClr>
                </a:solidFill>
              </a:rPr>
              <a:t>document</a:t>
            </a:r>
            <a:r>
              <a:rPr lang="en-IN" dirty="0" smtClean="0"/>
              <a:t>: </a:t>
            </a:r>
          </a:p>
          <a:p>
            <a:r>
              <a:rPr lang="en-IN" dirty="0" smtClean="0"/>
              <a:t>[1] high hope realli want work initi order petit small usual size found outrag small </a:t>
            </a:r>
            <a:r>
              <a:rPr lang="en-IN" dirty="0" err="1" smtClean="0"/>
              <a:t>small</a:t>
            </a:r>
            <a:r>
              <a:rPr lang="en-IN" dirty="0" smtClean="0"/>
              <a:t> fact zip reorder petit medium ok overal top half comfort fit nice bottom half tight layer sever somewhat cheap net layer imo major design flaw net layer sewn direct zipper c </a:t>
            </a:r>
          </a:p>
          <a:p>
            <a:r>
              <a:rPr lang="en-IN" dirty="0" smtClean="0"/>
              <a:t>[2] love </a:t>
            </a:r>
            <a:r>
              <a:rPr lang="en-IN" dirty="0" err="1" smtClean="0"/>
              <a:t>traci</a:t>
            </a:r>
            <a:r>
              <a:rPr lang="en-IN" dirty="0" smtClean="0"/>
              <a:t> </a:t>
            </a:r>
            <a:r>
              <a:rPr lang="en-IN" dirty="0" err="1" smtClean="0"/>
              <a:t>rees</a:t>
            </a:r>
            <a:r>
              <a:rPr lang="en-IN" dirty="0" smtClean="0"/>
              <a:t> dress one petit 5 feet tall usual wear 0p brand pretti </a:t>
            </a:r>
            <a:r>
              <a:rPr lang="en-IN" dirty="0" err="1" smtClean="0"/>
              <a:t>packag</a:t>
            </a:r>
            <a:r>
              <a:rPr lang="en-IN" dirty="0" smtClean="0"/>
              <a:t> lot skirt long full overwhelm small frame stranger alter shorten narrow skirt take away embellish garment love color idea style work return [3] run small </a:t>
            </a:r>
            <a:r>
              <a:rPr lang="en-IN" dirty="0" err="1" smtClean="0"/>
              <a:t>esp</a:t>
            </a:r>
            <a:r>
              <a:rPr lang="en-IN" dirty="0" smtClean="0"/>
              <a:t> zipper area run order sp </a:t>
            </a:r>
            <a:r>
              <a:rPr lang="en-IN" dirty="0" err="1" smtClean="0"/>
              <a:t>typic</a:t>
            </a:r>
            <a:r>
              <a:rPr lang="en-IN" dirty="0" smtClean="0"/>
              <a:t> fit tight materi top look feel cheap even pull</a:t>
            </a:r>
            <a:endParaRPr lang="en-IN" dirty="0"/>
          </a:p>
        </p:txBody>
      </p:sp>
    </p:spTree>
  </p:cSld>
  <p:clrMapOvr>
    <a:masterClrMapping/>
  </p:clrMapOvr>
  <p:transition spd="slow">
    <p:wedg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332657"/>
            <a:ext cx="6143652" cy="1446550"/>
          </a:xfrm>
          <a:prstGeom prst="rect">
            <a:avLst/>
          </a:prstGeom>
        </p:spPr>
        <p:txBody>
          <a:bodyPr wrap="square">
            <a:spAutoFit/>
          </a:bodyPr>
          <a:lstStyle/>
          <a:p>
            <a:r>
              <a:rPr lang="fr-FR" sz="2800" b="1" dirty="0" smtClean="0">
                <a:solidFill>
                  <a:schemeClr val="bg1">
                    <a:lumMod val="95000"/>
                    <a:lumOff val="5000"/>
                  </a:schemeClr>
                </a:solidFill>
                <a:latin typeface="Algerian" pitchFamily="82" charset="0"/>
              </a:rPr>
              <a:t>                 FEATURE EXTRACTION</a:t>
            </a:r>
          </a:p>
          <a:p>
            <a:endParaRPr lang="fr-FR" sz="2400" b="1" dirty="0" smtClean="0">
              <a:solidFill>
                <a:schemeClr val="bg1">
                  <a:lumMod val="95000"/>
                  <a:lumOff val="5000"/>
                </a:schemeClr>
              </a:solidFill>
              <a:latin typeface="Algerian" pitchFamily="82" charset="0"/>
            </a:endParaRPr>
          </a:p>
          <a:p>
            <a:pPr>
              <a:buFont typeface="Wingdings" pitchFamily="2" charset="2"/>
              <a:buChar char="q"/>
            </a:pPr>
            <a:r>
              <a:rPr lang="fr-FR" b="1" dirty="0" err="1" smtClean="0">
                <a:solidFill>
                  <a:schemeClr val="bg1">
                    <a:lumMod val="95000"/>
                    <a:lumOff val="5000"/>
                  </a:schemeClr>
                </a:solidFill>
              </a:rPr>
              <a:t>Term</a:t>
            </a:r>
            <a:r>
              <a:rPr lang="fr-FR" b="1" dirty="0" smtClean="0">
                <a:solidFill>
                  <a:schemeClr val="bg1">
                    <a:lumMod val="95000"/>
                    <a:lumOff val="5000"/>
                  </a:schemeClr>
                </a:solidFill>
              </a:rPr>
              <a:t> Document </a:t>
            </a:r>
            <a:r>
              <a:rPr lang="fr-FR" b="1" dirty="0" err="1" smtClean="0">
                <a:solidFill>
                  <a:schemeClr val="bg1">
                    <a:lumMod val="95000"/>
                    <a:lumOff val="5000"/>
                  </a:schemeClr>
                </a:solidFill>
              </a:rPr>
              <a:t>Matrix</a:t>
            </a:r>
            <a:r>
              <a:rPr lang="fr-FR" b="1" dirty="0" smtClean="0">
                <a:solidFill>
                  <a:schemeClr val="bg1">
                    <a:lumMod val="95000"/>
                    <a:lumOff val="5000"/>
                  </a:schemeClr>
                </a:solidFill>
              </a:rPr>
              <a:t>:   </a:t>
            </a:r>
            <a:r>
              <a:rPr lang="fr-FR" dirty="0" smtClean="0"/>
              <a:t>Dimension</a:t>
            </a:r>
            <a:r>
              <a:rPr lang="fr-FR" b="1" dirty="0" smtClean="0">
                <a:solidFill>
                  <a:schemeClr val="bg1">
                    <a:lumMod val="95000"/>
                    <a:lumOff val="5000"/>
                  </a:schemeClr>
                </a:solidFill>
              </a:rPr>
              <a:t> [3799 1773] </a:t>
            </a:r>
            <a:endParaRPr lang="en-IN" dirty="0" smtClean="0"/>
          </a:p>
          <a:p>
            <a:pPr>
              <a:buFont typeface="Wingdings" pitchFamily="2" charset="2"/>
              <a:buChar char="q"/>
            </a:pPr>
            <a:r>
              <a:rPr lang="en-IN" dirty="0" smtClean="0">
                <a:solidFill>
                  <a:schemeClr val="bg1"/>
                </a:solidFill>
              </a:rPr>
              <a:t> </a:t>
            </a:r>
            <a:r>
              <a:rPr lang="fr-FR" b="1" dirty="0" smtClean="0">
                <a:solidFill>
                  <a:schemeClr val="bg1"/>
                </a:solidFill>
              </a:rPr>
              <a:t>Document </a:t>
            </a:r>
            <a:r>
              <a:rPr lang="fr-FR" b="1" dirty="0" err="1" smtClean="0">
                <a:solidFill>
                  <a:schemeClr val="bg1"/>
                </a:solidFill>
              </a:rPr>
              <a:t>TermMatrix</a:t>
            </a:r>
            <a:r>
              <a:rPr lang="fr-FR" b="1" dirty="0" smtClean="0">
                <a:solidFill>
                  <a:schemeClr val="bg1"/>
                </a:solidFill>
              </a:rPr>
              <a:t> : </a:t>
            </a:r>
            <a:r>
              <a:rPr lang="fr-FR" b="1" dirty="0" smtClean="0"/>
              <a:t> </a:t>
            </a:r>
            <a:r>
              <a:rPr lang="fr-FR" dirty="0" smtClean="0"/>
              <a:t>Dimension </a:t>
            </a:r>
            <a:r>
              <a:rPr lang="en-IN" dirty="0" smtClean="0">
                <a:solidFill>
                  <a:schemeClr val="bg1"/>
                </a:solidFill>
              </a:rPr>
              <a:t> [</a:t>
            </a:r>
            <a:r>
              <a:rPr lang="en-IN" b="1" dirty="0" smtClean="0">
                <a:solidFill>
                  <a:schemeClr val="bg1"/>
                </a:solidFill>
              </a:rPr>
              <a:t>1773 3799]</a:t>
            </a:r>
            <a:endParaRPr lang="en-IN" b="1" dirty="0">
              <a:solidFill>
                <a:schemeClr val="bg1"/>
              </a:solidFill>
            </a:endParaRPr>
          </a:p>
        </p:txBody>
      </p:sp>
      <p:sp>
        <p:nvSpPr>
          <p:cNvPr id="3" name="Rectangle 2"/>
          <p:cNvSpPr/>
          <p:nvPr/>
        </p:nvSpPr>
        <p:spPr>
          <a:xfrm>
            <a:off x="323528" y="1988840"/>
            <a:ext cx="7560840" cy="923330"/>
          </a:xfrm>
          <a:prstGeom prst="rect">
            <a:avLst/>
          </a:prstGeom>
        </p:spPr>
        <p:txBody>
          <a:bodyPr wrap="square">
            <a:spAutoFit/>
          </a:bodyPr>
          <a:lstStyle/>
          <a:p>
            <a:pPr>
              <a:buFont typeface="Wingdings" pitchFamily="2" charset="2"/>
              <a:buChar char="q"/>
            </a:pPr>
            <a:r>
              <a:rPr lang="en-IN" b="1" dirty="0" smtClean="0">
                <a:solidFill>
                  <a:schemeClr val="bg1"/>
                </a:solidFill>
              </a:rPr>
              <a:t>Viewing the top 10 most common words:</a:t>
            </a:r>
          </a:p>
          <a:p>
            <a:r>
              <a:rPr lang="en-IN" b="1" dirty="0" smtClean="0"/>
              <a:t> </a:t>
            </a:r>
            <a:r>
              <a:rPr lang="en-IN" dirty="0" smtClean="0"/>
              <a:t>fit   look   size   love   top   wear   color   fabric   order   small       831    815     779   652   542     492     423      419       402      834</a:t>
            </a:r>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395536" y="2996952"/>
            <a:ext cx="6552728" cy="3528392"/>
          </a:xfrm>
          <a:prstGeom prst="rect">
            <a:avLst/>
          </a:prstGeom>
          <a:noFill/>
          <a:ln w="9525">
            <a:noFill/>
            <a:miter lim="800000"/>
            <a:headEnd/>
            <a:tailEnd/>
          </a:ln>
          <a:effectLst/>
        </p:spPr>
      </p:pic>
    </p:spTree>
  </p:cSld>
  <p:clrMapOvr>
    <a:masterClrMapping/>
  </p:clrMapOvr>
  <p:transition spd="slow">
    <p:wedg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548680"/>
            <a:ext cx="4176464" cy="584775"/>
          </a:xfrm>
          <a:prstGeom prst="rect">
            <a:avLst/>
          </a:prstGeom>
          <a:noFill/>
        </p:spPr>
        <p:txBody>
          <a:bodyPr wrap="square" rtlCol="0">
            <a:spAutoFit/>
          </a:bodyPr>
          <a:lstStyle/>
          <a:p>
            <a:pPr algn="ctr"/>
            <a:r>
              <a:rPr lang="en-US" sz="2800" b="1" dirty="0" smtClean="0">
                <a:solidFill>
                  <a:schemeClr val="bg1"/>
                </a:solidFill>
                <a:latin typeface="Algerian" pitchFamily="82" charset="0"/>
              </a:rPr>
              <a:t>Word</a:t>
            </a:r>
            <a:r>
              <a:rPr lang="en-US" sz="2800" b="1" dirty="0" smtClean="0">
                <a:latin typeface="Algerian" pitchFamily="82" charset="0"/>
              </a:rPr>
              <a:t> </a:t>
            </a:r>
            <a:r>
              <a:rPr lang="en-US" sz="3200" b="1" dirty="0" smtClean="0">
                <a:solidFill>
                  <a:schemeClr val="bg1"/>
                </a:solidFill>
                <a:latin typeface="Algerian" pitchFamily="82" charset="0"/>
              </a:rPr>
              <a:t>Cloud</a:t>
            </a:r>
            <a:r>
              <a:rPr lang="en-US" sz="2800" b="1" dirty="0" smtClean="0">
                <a:solidFill>
                  <a:schemeClr val="bg1"/>
                </a:solidFill>
                <a:latin typeface="Algerian" pitchFamily="82" charset="0"/>
              </a:rPr>
              <a:t>:</a:t>
            </a:r>
            <a:endParaRPr lang="en-IN" sz="2800" b="1" dirty="0">
              <a:solidFill>
                <a:schemeClr val="bg1"/>
              </a:solidFill>
              <a:latin typeface="Algerian" pitchFamily="82" charset="0"/>
            </a:endParaRPr>
          </a:p>
        </p:txBody>
      </p:sp>
      <p:pic>
        <p:nvPicPr>
          <p:cNvPr id="6146" name="Picture 2"/>
          <p:cNvPicPr>
            <a:picLocks noChangeAspect="1" noChangeArrowheads="1"/>
          </p:cNvPicPr>
          <p:nvPr/>
        </p:nvPicPr>
        <p:blipFill>
          <a:blip r:embed="rId2" cstate="print"/>
          <a:srcRect/>
          <a:stretch>
            <a:fillRect/>
          </a:stretch>
        </p:blipFill>
        <p:spPr bwMode="auto">
          <a:xfrm>
            <a:off x="1071538" y="1714487"/>
            <a:ext cx="7172870" cy="4839527"/>
          </a:xfrm>
          <a:prstGeom prst="rect">
            <a:avLst/>
          </a:prstGeom>
          <a:noFill/>
          <a:ln w="9525">
            <a:noFill/>
            <a:miter lim="800000"/>
            <a:headEnd/>
            <a:tailEnd/>
          </a:ln>
          <a:effectLst/>
        </p:spPr>
      </p:pic>
    </p:spTree>
  </p:cSld>
  <p:clrMapOvr>
    <a:masterClrMapping/>
  </p:clrMapOvr>
  <p:transition spd="slow">
    <p:wedg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142984"/>
            <a:ext cx="4857784" cy="584775"/>
          </a:xfrm>
          <a:prstGeom prst="rect">
            <a:avLst/>
          </a:prstGeom>
          <a:noFill/>
        </p:spPr>
        <p:txBody>
          <a:bodyPr wrap="square" rtlCol="0">
            <a:spAutoFit/>
          </a:bodyPr>
          <a:lstStyle/>
          <a:p>
            <a:pPr marL="457200" indent="-457200" algn="ctr">
              <a:buFont typeface="Wingdings" pitchFamily="2" charset="2"/>
              <a:buChar char="q"/>
            </a:pPr>
            <a:r>
              <a:rPr lang="en-US" sz="3200" b="1" dirty="0" smtClean="0">
                <a:solidFill>
                  <a:schemeClr val="bg1">
                    <a:lumMod val="95000"/>
                    <a:lumOff val="5000"/>
                  </a:schemeClr>
                </a:solidFill>
                <a:latin typeface="Algerian" pitchFamily="82" charset="0"/>
              </a:rPr>
              <a:t>Tokenization</a:t>
            </a:r>
            <a:r>
              <a:rPr lang="en-US" sz="2400" b="1" dirty="0" smtClean="0">
                <a:solidFill>
                  <a:srgbClr val="002060"/>
                </a:solidFill>
              </a:rPr>
              <a:t>:</a:t>
            </a:r>
            <a:endParaRPr lang="en-IN" sz="2400" b="1" dirty="0">
              <a:solidFill>
                <a:srgbClr val="002060"/>
              </a:solidFill>
            </a:endParaRPr>
          </a:p>
        </p:txBody>
      </p:sp>
      <p:sp>
        <p:nvSpPr>
          <p:cNvPr id="3" name="Rectangle 2"/>
          <p:cNvSpPr/>
          <p:nvPr/>
        </p:nvSpPr>
        <p:spPr>
          <a:xfrm>
            <a:off x="755576" y="2204864"/>
            <a:ext cx="7358114" cy="3416320"/>
          </a:xfrm>
          <a:prstGeom prst="rect">
            <a:avLst/>
          </a:prstGeom>
        </p:spPr>
        <p:txBody>
          <a:bodyPr wrap="square">
            <a:spAutoFit/>
          </a:bodyPr>
          <a:lstStyle/>
          <a:p>
            <a:r>
              <a:rPr lang="en-IN" b="1" dirty="0" smtClean="0">
                <a:solidFill>
                  <a:schemeClr val="bg1">
                    <a:lumMod val="95000"/>
                    <a:lumOff val="5000"/>
                  </a:schemeClr>
                </a:solidFill>
              </a:rPr>
              <a:t>UNIGRAM</a:t>
            </a:r>
            <a:r>
              <a:rPr lang="en-IN" dirty="0" smtClean="0"/>
              <a:t>:</a:t>
            </a:r>
          </a:p>
          <a:p>
            <a:r>
              <a:rPr lang="en-IN" dirty="0" smtClean="0"/>
              <a:t>"high" "hope" "realli" "want" "work" "initi" "order" "petit" "small" "usual" "size" "found"  "outrag" "small" "small" "fact" "zip" "reorder" [19] "petit" "medium" "just" "ok" "overal" "top"  "half" "comfort" "fit" "nice" "bottom" "half"  "tight" "layer" "sever" "somewhat" "cheap" "net"  "layer" "imo" "major" "design" </a:t>
            </a:r>
          </a:p>
          <a:p>
            <a:endParaRPr lang="en-IN" dirty="0" smtClean="0"/>
          </a:p>
          <a:p>
            <a:endParaRPr lang="en-IN" dirty="0" smtClean="0"/>
          </a:p>
          <a:p>
            <a:r>
              <a:rPr lang="en-IN" b="1" dirty="0" smtClean="0">
                <a:solidFill>
                  <a:schemeClr val="bg1">
                    <a:lumMod val="95000"/>
                    <a:lumOff val="5000"/>
                  </a:schemeClr>
                </a:solidFill>
              </a:rPr>
              <a:t>BIGRAM</a:t>
            </a:r>
            <a:r>
              <a:rPr lang="en-IN" dirty="0" smtClean="0"/>
              <a:t>:</a:t>
            </a:r>
          </a:p>
          <a:p>
            <a:r>
              <a:rPr lang="en-IN" dirty="0" smtClean="0"/>
              <a:t>"flaw" "net" "layer" "sewn" "direct" "zipper" "c" "high_hope" [49] "hope_realli“  "realli_want" "want_work" "work_initi" "initi_order" "order_petit"  "petit_small" </a:t>
            </a:r>
            <a:endParaRPr lang="en-IN" dirty="0"/>
          </a:p>
        </p:txBody>
      </p:sp>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259632" y="758117"/>
            <a:ext cx="6336704" cy="10464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in partial fulfillment of the requirements for the award of</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MASTER OF SCIENCE IN STATISTICS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Picture 256"/>
          <p:cNvPicPr>
            <a:picLocks noChangeAspect="1" noChangeArrowheads="1"/>
          </p:cNvPicPr>
          <p:nvPr/>
        </p:nvPicPr>
        <p:blipFill>
          <a:blip r:embed="rId2" cstate="print"/>
          <a:srcRect/>
          <a:stretch>
            <a:fillRect/>
          </a:stretch>
        </p:blipFill>
        <p:spPr bwMode="auto">
          <a:xfrm>
            <a:off x="6858000" y="836712"/>
            <a:ext cx="2286000" cy="2286000"/>
          </a:xfrm>
          <a:prstGeom prst="rect">
            <a:avLst/>
          </a:prstGeom>
          <a:noFill/>
        </p:spPr>
      </p:pic>
      <p:sp>
        <p:nvSpPr>
          <p:cNvPr id="5123" name="Rectangle 3"/>
          <p:cNvSpPr>
            <a:spLocks noChangeArrowheads="1"/>
          </p:cNvSpPr>
          <p:nvPr/>
        </p:nvSpPr>
        <p:spPr bwMode="auto">
          <a:xfrm>
            <a:off x="827584" y="1939480"/>
            <a:ext cx="6120680"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DEPARTMENT OF STATISTICS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UNIVERSITY COLLEGE OF SCIENCE </a:t>
            </a:r>
            <a:endParaRPr lang="en-US" sz="1400" b="1" dirty="0" smtClean="0">
              <a:solidFill>
                <a:srgbClr val="000000"/>
              </a:solidFill>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sz="1400" b="1" dirty="0" smtClean="0">
                <a:solidFill>
                  <a:srgbClr val="000000"/>
                </a:solidFill>
                <a:latin typeface="Arial" pitchFamily="34" charset="0"/>
                <a:ea typeface="Calibri" pitchFamily="34" charset="0"/>
                <a:cs typeface="Arial" pitchFamily="34" charset="0"/>
              </a:rPr>
              <a:t>      </a:t>
            </a:r>
            <a:r>
              <a:rPr kumimoji="0" lang="en-US"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OSMANIA UNIVERSITY HYDERABAD –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By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b="1" dirty="0" smtClean="0">
              <a:solidFill>
                <a:srgbClr val="000000"/>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M.PRATHIMA                   Roll No:1007-17-507-041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S.SHRAVANI                      Roll No:1007-17-507-017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M.LIKITHA                        Roll No:1007-17-507-034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P.MADHURI                       Roll No:1007-17-507-016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P.LAVANYA                       Roll No:1007-17-507-042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B.MADHAN MOHAN        Roll No:1007-17-507-033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M.RAMESH                        Roll No:1007-17-507-022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MOHAMMED KADHIM    Roll No:1007-17-507-044</a:t>
            </a:r>
          </a:p>
          <a:p>
            <a:pPr marL="0" marR="0" lvl="0" indent="0" defTabSz="914400" rtl="0" eaLnBrk="0" fontAlgn="base" latinLnBrk="0" hangingPunct="0">
              <a:lnSpc>
                <a:spcPct val="100000"/>
              </a:lnSpc>
              <a:spcBef>
                <a:spcPct val="0"/>
              </a:spcBef>
              <a:spcAft>
                <a:spcPct val="0"/>
              </a:spcAft>
              <a:buClrTx/>
              <a:buSzTx/>
              <a:buFontTx/>
              <a:buNone/>
              <a:tabLst/>
            </a:pPr>
            <a:r>
              <a:rPr lang="en-US" sz="1100" b="1" dirty="0" smtClean="0">
                <a:solidFill>
                  <a:srgbClr val="000000"/>
                </a:solidFill>
                <a:latin typeface="Arial" pitchFamily="34" charset="0"/>
                <a:ea typeface="Times New Roman" pitchFamily="18" charset="0"/>
                <a:cs typeface="Arial" pitchFamily="34" charset="0"/>
              </a:rPr>
              <a:t>                                                         </a:t>
            </a: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SHANSHOOL                 </a:t>
            </a:r>
          </a:p>
          <a:p>
            <a:pPr marL="0" marR="0" lvl="0" indent="0" algn="l" defTabSz="914400" rtl="0" eaLnBrk="0" fontAlgn="base" latinLnBrk="0" hangingPunct="0">
              <a:lnSpc>
                <a:spcPct val="100000"/>
              </a:lnSpc>
              <a:spcBef>
                <a:spcPct val="0"/>
              </a:spcBef>
              <a:spcAft>
                <a:spcPct val="0"/>
              </a:spcAft>
              <a:buClrTx/>
              <a:buSzTx/>
              <a:buFontTx/>
              <a:buNone/>
              <a:tabLst/>
            </a:pPr>
            <a:endParaRPr lang="en-US" sz="1100" b="1" dirty="0" smtClean="0">
              <a:solidFill>
                <a:srgbClr val="000000"/>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Under the Supervision of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dirty="0" smtClean="0">
              <a:solidFill>
                <a:srgbClr val="000000"/>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Dr. M. VENUGOPALA RAO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transformation_sml.png"/>
          <p:cNvPicPr>
            <a:picLocks noChangeAspect="1"/>
          </p:cNvPicPr>
          <p:nvPr/>
        </p:nvPicPr>
        <p:blipFill>
          <a:blip r:embed="rId2" cstate="print"/>
          <a:stretch>
            <a:fillRect/>
          </a:stretch>
        </p:blipFill>
        <p:spPr>
          <a:xfrm>
            <a:off x="0" y="-99392"/>
            <a:ext cx="9144000" cy="6984776"/>
          </a:xfrm>
          <a:prstGeom prst="rect">
            <a:avLst/>
          </a:prstGeom>
        </p:spPr>
      </p:pic>
      <p:sp>
        <p:nvSpPr>
          <p:cNvPr id="3" name="Rectangle 2"/>
          <p:cNvSpPr/>
          <p:nvPr/>
        </p:nvSpPr>
        <p:spPr>
          <a:xfrm>
            <a:off x="2195736" y="1052736"/>
            <a:ext cx="6480720" cy="707886"/>
          </a:xfrm>
          <a:prstGeom prst="rect">
            <a:avLst/>
          </a:prstGeom>
        </p:spPr>
        <p:txBody>
          <a:bodyPr wrap="square">
            <a:spAutoFit/>
          </a:bodyPr>
          <a:lstStyle/>
          <a:p>
            <a:r>
              <a:rPr lang="en-US" b="1" dirty="0" smtClean="0">
                <a:ln w="0"/>
              </a:rPr>
              <a:t> </a:t>
            </a:r>
            <a:r>
              <a:rPr lang="en-US" sz="4000" b="1" dirty="0" smtClean="0">
                <a:ln w="0"/>
                <a:solidFill>
                  <a:schemeClr val="bg1">
                    <a:lumMod val="95000"/>
                    <a:lumOff val="5000"/>
                  </a:schemeClr>
                </a:solidFill>
                <a:latin typeface="Algerian" pitchFamily="82" charset="0"/>
              </a:rPr>
              <a:t>FEATURE</a:t>
            </a:r>
            <a:r>
              <a:rPr lang="en-US" sz="4000" b="1" dirty="0" smtClean="0">
                <a:ln w="0"/>
              </a:rPr>
              <a:t> </a:t>
            </a:r>
            <a:r>
              <a:rPr lang="en-US" sz="4000" b="1" dirty="0" smtClean="0">
                <a:ln w="0"/>
                <a:solidFill>
                  <a:schemeClr val="bg1">
                    <a:lumMod val="95000"/>
                    <a:lumOff val="5000"/>
                  </a:schemeClr>
                </a:solidFill>
              </a:rPr>
              <a:t>ENGINEERING</a:t>
            </a:r>
            <a:endParaRPr lang="en-IN" sz="4000" dirty="0">
              <a:solidFill>
                <a:schemeClr val="bg1">
                  <a:lumMod val="95000"/>
                  <a:lumOff val="5000"/>
                </a:schemeClr>
              </a:solidFill>
            </a:endParaRPr>
          </a:p>
        </p:txBody>
      </p:sp>
    </p:spTree>
  </p:cSld>
  <p:clrMapOvr>
    <a:masterClrMapping/>
  </p:clrMapOvr>
  <p:transition spd="slow">
    <p:wedg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1142985"/>
            <a:ext cx="6143652" cy="1785104"/>
          </a:xfrm>
          <a:prstGeom prst="rect">
            <a:avLst/>
          </a:prstGeom>
        </p:spPr>
        <p:txBody>
          <a:bodyPr wrap="square">
            <a:spAutoFit/>
          </a:bodyPr>
          <a:lstStyle/>
          <a:p>
            <a:pPr>
              <a:buFont typeface="Wingdings" pitchFamily="2" charset="2"/>
              <a:buChar char="q"/>
            </a:pPr>
            <a:r>
              <a:rPr lang="en-IN" sz="2000" b="1" dirty="0" smtClean="0">
                <a:solidFill>
                  <a:schemeClr val="bg1">
                    <a:lumMod val="95000"/>
                    <a:lumOff val="5000"/>
                  </a:schemeClr>
                </a:solidFill>
              </a:rPr>
              <a:t>Creating</a:t>
            </a:r>
            <a:r>
              <a:rPr lang="en-IN" sz="2000" b="1" dirty="0" smtClean="0"/>
              <a:t> </a:t>
            </a:r>
            <a:r>
              <a:rPr lang="en-IN" sz="2000" b="1" dirty="0" smtClean="0">
                <a:solidFill>
                  <a:schemeClr val="bg1">
                    <a:lumMod val="95000"/>
                    <a:lumOff val="5000"/>
                  </a:schemeClr>
                </a:solidFill>
              </a:rPr>
              <a:t>a</a:t>
            </a:r>
            <a:r>
              <a:rPr lang="en-IN" sz="2000" b="1" dirty="0" smtClean="0"/>
              <a:t> </a:t>
            </a:r>
            <a:r>
              <a:rPr lang="en-IN" sz="2000" b="1" dirty="0" smtClean="0">
                <a:solidFill>
                  <a:schemeClr val="bg1">
                    <a:lumMod val="95000"/>
                    <a:lumOff val="5000"/>
                  </a:schemeClr>
                </a:solidFill>
              </a:rPr>
              <a:t>bag</a:t>
            </a:r>
            <a:r>
              <a:rPr lang="en-IN" sz="2000" b="1" dirty="0" smtClean="0"/>
              <a:t> </a:t>
            </a:r>
            <a:r>
              <a:rPr lang="en-IN" sz="2000" b="1" dirty="0" smtClean="0">
                <a:solidFill>
                  <a:schemeClr val="bg1">
                    <a:lumMod val="95000"/>
                    <a:lumOff val="5000"/>
                  </a:schemeClr>
                </a:solidFill>
              </a:rPr>
              <a:t>of</a:t>
            </a:r>
            <a:r>
              <a:rPr lang="en-IN" sz="2000" b="1" dirty="0" smtClean="0"/>
              <a:t> </a:t>
            </a:r>
            <a:r>
              <a:rPr lang="en-IN" sz="2000" b="1" dirty="0" smtClean="0">
                <a:solidFill>
                  <a:schemeClr val="bg1">
                    <a:lumMod val="95000"/>
                    <a:lumOff val="5000"/>
                  </a:schemeClr>
                </a:solidFill>
              </a:rPr>
              <a:t>words</a:t>
            </a:r>
            <a:r>
              <a:rPr lang="en-IN" dirty="0" smtClean="0"/>
              <a:t>:                          </a:t>
            </a:r>
          </a:p>
          <a:p>
            <a:r>
              <a:rPr lang="en-IN" dirty="0" smtClean="0"/>
              <a:t> Dimension [1773   35828] </a:t>
            </a:r>
          </a:p>
          <a:p>
            <a:endParaRPr lang="en-IN" dirty="0" smtClean="0"/>
          </a:p>
          <a:p>
            <a:endParaRPr lang="en-IN" dirty="0" smtClean="0"/>
          </a:p>
          <a:p>
            <a:endParaRPr lang="en-IN" dirty="0" smtClean="0"/>
          </a:p>
          <a:p>
            <a:endParaRPr lang="en-IN" dirty="0"/>
          </a:p>
        </p:txBody>
      </p:sp>
      <p:sp>
        <p:nvSpPr>
          <p:cNvPr id="4" name="Rectangle 3"/>
          <p:cNvSpPr/>
          <p:nvPr/>
        </p:nvSpPr>
        <p:spPr>
          <a:xfrm>
            <a:off x="785786" y="2000241"/>
            <a:ext cx="6715172" cy="677108"/>
          </a:xfrm>
          <a:prstGeom prst="rect">
            <a:avLst/>
          </a:prstGeom>
        </p:spPr>
        <p:txBody>
          <a:bodyPr wrap="square">
            <a:spAutoFit/>
          </a:bodyPr>
          <a:lstStyle/>
          <a:p>
            <a:pPr>
              <a:buFont typeface="Wingdings" pitchFamily="2" charset="2"/>
              <a:buChar char="q"/>
            </a:pPr>
            <a:r>
              <a:rPr lang="en-IN" sz="2000" b="1" dirty="0" smtClean="0">
                <a:solidFill>
                  <a:schemeClr val="bg1">
                    <a:lumMod val="95000"/>
                    <a:lumOff val="5000"/>
                  </a:schemeClr>
                </a:solidFill>
              </a:rPr>
              <a:t>Removing</a:t>
            </a:r>
            <a:r>
              <a:rPr lang="en-IN" sz="2000" b="1" dirty="0" smtClean="0"/>
              <a:t> </a:t>
            </a:r>
            <a:r>
              <a:rPr lang="en-IN" sz="2000" b="1" dirty="0" smtClean="0">
                <a:solidFill>
                  <a:schemeClr val="bg1">
                    <a:lumMod val="95000"/>
                    <a:lumOff val="5000"/>
                  </a:schemeClr>
                </a:solidFill>
              </a:rPr>
              <a:t>sparsity</a:t>
            </a:r>
            <a:r>
              <a:rPr lang="en-IN" sz="2000" b="1" dirty="0" smtClean="0"/>
              <a:t> </a:t>
            </a:r>
            <a:r>
              <a:rPr lang="en-IN" dirty="0" smtClean="0"/>
              <a:t>: Here we omitted the 70% of sparse data</a:t>
            </a:r>
            <a:endParaRPr lang="en-IN" dirty="0"/>
          </a:p>
        </p:txBody>
      </p:sp>
      <p:sp>
        <p:nvSpPr>
          <p:cNvPr id="5" name="Rectangle 4"/>
          <p:cNvSpPr/>
          <p:nvPr/>
        </p:nvSpPr>
        <p:spPr>
          <a:xfrm>
            <a:off x="785786" y="2857496"/>
            <a:ext cx="7358114" cy="3200876"/>
          </a:xfrm>
          <a:prstGeom prst="rect">
            <a:avLst/>
          </a:prstGeom>
        </p:spPr>
        <p:txBody>
          <a:bodyPr wrap="square">
            <a:spAutoFit/>
          </a:bodyPr>
          <a:lstStyle/>
          <a:p>
            <a:pPr>
              <a:buFont typeface="Wingdings" pitchFamily="2" charset="2"/>
              <a:buChar char="q"/>
            </a:pPr>
            <a:r>
              <a:rPr lang="en-IN" sz="2000" b="1" dirty="0" smtClean="0">
                <a:solidFill>
                  <a:schemeClr val="bg1">
                    <a:lumMod val="95000"/>
                    <a:lumOff val="5000"/>
                  </a:schemeClr>
                </a:solidFill>
              </a:rPr>
              <a:t>Creating the Data frame Matrix:</a:t>
            </a:r>
          </a:p>
          <a:p>
            <a:r>
              <a:rPr lang="en-IN" sz="2000" b="1" dirty="0" smtClean="0"/>
              <a:t> </a:t>
            </a:r>
            <a:r>
              <a:rPr lang="en-IN" dirty="0" smtClean="0"/>
              <a:t>Here we are considering data with 30% sparsity and the dimension of that matrix is [</a:t>
            </a:r>
            <a:r>
              <a:rPr lang="en-IN" dirty="0" smtClean="0">
                <a:solidFill>
                  <a:schemeClr val="bg1">
                    <a:lumMod val="95000"/>
                    <a:lumOff val="5000"/>
                  </a:schemeClr>
                </a:solidFill>
              </a:rPr>
              <a:t>1773  </a:t>
            </a:r>
            <a:r>
              <a:rPr lang="en-IN" dirty="0" smtClean="0"/>
              <a:t> </a:t>
            </a:r>
            <a:r>
              <a:rPr lang="en-IN" dirty="0" smtClean="0">
                <a:solidFill>
                  <a:schemeClr val="bg1">
                    <a:lumMod val="95000"/>
                    <a:lumOff val="5000"/>
                  </a:schemeClr>
                </a:solidFill>
              </a:rPr>
              <a:t>288</a:t>
            </a:r>
            <a:r>
              <a:rPr lang="en-IN" dirty="0" smtClean="0"/>
              <a:t>] </a:t>
            </a:r>
          </a:p>
          <a:p>
            <a:r>
              <a:rPr lang="en-IN" b="1" dirty="0" smtClean="0">
                <a:solidFill>
                  <a:schemeClr val="bg1">
                    <a:lumMod val="95000"/>
                    <a:lumOff val="5000"/>
                  </a:schemeClr>
                </a:solidFill>
              </a:rPr>
              <a:t>Names</a:t>
            </a:r>
            <a:r>
              <a:rPr lang="en-IN" dirty="0" smtClean="0">
                <a:solidFill>
                  <a:schemeClr val="bg1">
                    <a:lumMod val="95000"/>
                    <a:lumOff val="5000"/>
                  </a:schemeClr>
                </a:solidFill>
              </a:rPr>
              <a:t>: </a:t>
            </a:r>
          </a:p>
          <a:p>
            <a:r>
              <a:rPr lang="en-IN" dirty="0" smtClean="0"/>
              <a:t> "document" "high" "hope" "realli" "want" "work" "order" "petit"  "small" "usual" "size" "found" "medium" "just" "overal" "top"  "comfort" "fit" "nice" "bottom" "tight" "</a:t>
            </a:r>
            <a:r>
              <a:rPr lang="en-IN" dirty="0" err="1" smtClean="0"/>
              <a:t>definit</a:t>
            </a:r>
            <a:r>
              <a:rPr lang="en-IN" dirty="0" smtClean="0"/>
              <a:t>" "layer" "cheap"  "design" "zipper" "style" "felt" "bit" "boxi" "</a:t>
            </a:r>
            <a:r>
              <a:rPr lang="en-IN" dirty="0" err="1" smtClean="0"/>
              <a:t>typic</a:t>
            </a:r>
            <a:r>
              <a:rPr lang="en-IN" dirty="0" smtClean="0"/>
              <a:t>" "run" "love" "print" "</a:t>
            </a:r>
            <a:r>
              <a:rPr lang="en-IN" dirty="0" err="1" smtClean="0"/>
              <a:t>qualiti</a:t>
            </a:r>
            <a:r>
              <a:rPr lang="en-IN" dirty="0" smtClean="0"/>
              <a:t>" "though" "recommend" "realli_want" "usual_size" "dress"  "one" "tall" "wear" "pretti" "lot" "skirt" "long" "full“ "take" "color" "return" "</a:t>
            </a:r>
            <a:r>
              <a:rPr lang="en-IN" dirty="0" err="1" smtClean="0"/>
              <a:t>usual_wear</a:t>
            </a:r>
            <a:r>
              <a:rPr lang="en-IN" dirty="0" smtClean="0"/>
              <a:t>" "love_color" "area" "materi" </a:t>
            </a:r>
            <a:endParaRPr lang="en-IN" dirty="0"/>
          </a:p>
        </p:txBody>
      </p:sp>
    </p:spTree>
  </p:cSld>
  <p:clrMapOvr>
    <a:masterClrMapping/>
  </p:clrMapOvr>
  <p:transition spd="slow">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214423"/>
            <a:ext cx="7286676" cy="4893647"/>
          </a:xfrm>
          <a:prstGeom prst="rect">
            <a:avLst/>
          </a:prstGeom>
        </p:spPr>
        <p:txBody>
          <a:bodyPr wrap="square">
            <a:spAutoFit/>
          </a:bodyPr>
          <a:lstStyle/>
          <a:p>
            <a:pPr>
              <a:buFont typeface="Wingdings" pitchFamily="2" charset="2"/>
              <a:buChar char="q"/>
            </a:pPr>
            <a:r>
              <a:rPr lang="en-IN" sz="2400" b="1" dirty="0" smtClean="0">
                <a:solidFill>
                  <a:schemeClr val="bg1">
                    <a:lumMod val="95000"/>
                    <a:lumOff val="5000"/>
                  </a:schemeClr>
                </a:solidFill>
              </a:rPr>
              <a:t>Structure</a:t>
            </a:r>
            <a:r>
              <a:rPr lang="en-IN" sz="2400" b="1" dirty="0" smtClean="0"/>
              <a:t>:</a:t>
            </a:r>
          </a:p>
          <a:p>
            <a:r>
              <a:rPr lang="en-IN" dirty="0" smtClean="0"/>
              <a:t> Structure of the matrix after binding with dependent variable: '</a:t>
            </a:r>
            <a:r>
              <a:rPr lang="en-IN" dirty="0" err="1" smtClean="0"/>
              <a:t>data.frame</a:t>
            </a:r>
            <a:r>
              <a:rPr lang="en-IN" dirty="0" smtClean="0"/>
              <a:t>': 1773 obs. of 289 variables: </a:t>
            </a:r>
          </a:p>
          <a:p>
            <a:r>
              <a:rPr lang="en-IN" dirty="0" smtClean="0"/>
              <a:t>$ </a:t>
            </a:r>
            <a:r>
              <a:rPr lang="en-IN" dirty="0" err="1" smtClean="0"/>
              <a:t>recommand</a:t>
            </a:r>
            <a:r>
              <a:rPr lang="en-IN" dirty="0" smtClean="0"/>
              <a:t> : Factor w/ 2 levels "0","1": 1 1 1 1 1 1 1 1 1 1 ... </a:t>
            </a:r>
          </a:p>
          <a:p>
            <a:r>
              <a:rPr lang="en-IN" dirty="0" smtClean="0"/>
              <a:t>$ high : </a:t>
            </a:r>
            <a:r>
              <a:rPr lang="en-IN" dirty="0" err="1" smtClean="0"/>
              <a:t>int</a:t>
            </a:r>
            <a:r>
              <a:rPr lang="en-IN" dirty="0" smtClean="0"/>
              <a:t> 1 0 0 0 0 0 0 0 0 0 ... </a:t>
            </a:r>
          </a:p>
          <a:p>
            <a:r>
              <a:rPr lang="en-IN" dirty="0" smtClean="0"/>
              <a:t>$ hope : </a:t>
            </a:r>
            <a:r>
              <a:rPr lang="en-IN" dirty="0" err="1" smtClean="0"/>
              <a:t>int</a:t>
            </a:r>
            <a:r>
              <a:rPr lang="en-IN" dirty="0" smtClean="0"/>
              <a:t> 1 0 0 0 0 0 0 0 0 0 ... </a:t>
            </a:r>
          </a:p>
          <a:p>
            <a:r>
              <a:rPr lang="en-IN" dirty="0" smtClean="0"/>
              <a:t>$ realli : </a:t>
            </a:r>
            <a:r>
              <a:rPr lang="en-IN" dirty="0" err="1" smtClean="0"/>
              <a:t>int</a:t>
            </a:r>
            <a:r>
              <a:rPr lang="en-IN" dirty="0" smtClean="0"/>
              <a:t> 1 0 0 0 1 0 0 0 0 0 ...</a:t>
            </a:r>
          </a:p>
          <a:p>
            <a:r>
              <a:rPr lang="en-IN" dirty="0" smtClean="0"/>
              <a:t>$ want : </a:t>
            </a:r>
            <a:r>
              <a:rPr lang="en-IN" dirty="0" err="1" smtClean="0"/>
              <a:t>int</a:t>
            </a:r>
            <a:r>
              <a:rPr lang="en-IN" dirty="0" smtClean="0"/>
              <a:t> 1 0 0 0 0 0 0 0 0 0 ... </a:t>
            </a:r>
          </a:p>
          <a:p>
            <a:r>
              <a:rPr lang="en-IN" dirty="0" smtClean="0"/>
              <a:t>$ work : </a:t>
            </a:r>
            <a:r>
              <a:rPr lang="en-IN" dirty="0" err="1" smtClean="0"/>
              <a:t>int</a:t>
            </a:r>
            <a:r>
              <a:rPr lang="en-IN" dirty="0" smtClean="0"/>
              <a:t> 1 1 0 0 0 0 0 0 0 1 ... </a:t>
            </a:r>
          </a:p>
          <a:p>
            <a:r>
              <a:rPr lang="en-IN" dirty="0" smtClean="0"/>
              <a:t>$ order : </a:t>
            </a:r>
            <a:r>
              <a:rPr lang="en-IN" dirty="0" err="1" smtClean="0"/>
              <a:t>int</a:t>
            </a:r>
            <a:r>
              <a:rPr lang="en-IN" dirty="0" smtClean="0"/>
              <a:t> 1 0 1 0 0 0 2 0 0 0 ... </a:t>
            </a:r>
          </a:p>
          <a:p>
            <a:r>
              <a:rPr lang="en-IN" dirty="0" smtClean="0"/>
              <a:t>$ petit : </a:t>
            </a:r>
            <a:r>
              <a:rPr lang="en-IN" dirty="0" err="1" smtClean="0"/>
              <a:t>int</a:t>
            </a:r>
            <a:r>
              <a:rPr lang="en-IN" dirty="0" smtClean="0"/>
              <a:t> 2 1 0 0 0 0 0 0 0 0 ... </a:t>
            </a:r>
          </a:p>
          <a:p>
            <a:r>
              <a:rPr lang="en-IN" dirty="0" smtClean="0"/>
              <a:t>$ small : </a:t>
            </a:r>
            <a:r>
              <a:rPr lang="en-IN" dirty="0" err="1" smtClean="0"/>
              <a:t>int</a:t>
            </a:r>
            <a:r>
              <a:rPr lang="en-IN" dirty="0" smtClean="0"/>
              <a:t> 3 1 1 0 0 0 0 0 0 1 ... </a:t>
            </a:r>
          </a:p>
          <a:p>
            <a:r>
              <a:rPr lang="en-IN" dirty="0" smtClean="0"/>
              <a:t>$ usual : </a:t>
            </a:r>
            <a:r>
              <a:rPr lang="en-IN" dirty="0" err="1" smtClean="0"/>
              <a:t>int</a:t>
            </a:r>
            <a:r>
              <a:rPr lang="en-IN" dirty="0" smtClean="0"/>
              <a:t> 1 1 0 0 1 0 0 0 0 0 ... </a:t>
            </a:r>
          </a:p>
          <a:p>
            <a:r>
              <a:rPr lang="en-IN" dirty="0" smtClean="0"/>
              <a:t>$ size : </a:t>
            </a:r>
            <a:r>
              <a:rPr lang="en-IN" dirty="0" err="1" smtClean="0"/>
              <a:t>int</a:t>
            </a:r>
            <a:r>
              <a:rPr lang="en-IN" dirty="0" smtClean="0"/>
              <a:t> 1 0 0 0 0 1 0 0 0 0 ... </a:t>
            </a:r>
          </a:p>
          <a:p>
            <a:r>
              <a:rPr lang="en-IN" dirty="0" smtClean="0"/>
              <a:t>$ found : </a:t>
            </a:r>
            <a:r>
              <a:rPr lang="en-IN" dirty="0" err="1" smtClean="0"/>
              <a:t>int</a:t>
            </a:r>
            <a:r>
              <a:rPr lang="en-IN" dirty="0" smtClean="0"/>
              <a:t> 1 0 0 0 0 0 0 0 0 0 ... </a:t>
            </a:r>
          </a:p>
          <a:p>
            <a:r>
              <a:rPr lang="en-IN" dirty="0" smtClean="0"/>
              <a:t>$ medium : </a:t>
            </a:r>
            <a:r>
              <a:rPr lang="en-IN" dirty="0" err="1" smtClean="0"/>
              <a:t>int</a:t>
            </a:r>
            <a:r>
              <a:rPr lang="en-IN" dirty="0" smtClean="0"/>
              <a:t> 1 0 0 0 1 0 0 0 0 0 ... </a:t>
            </a:r>
          </a:p>
          <a:p>
            <a:r>
              <a:rPr lang="en-US" dirty="0" smtClean="0"/>
              <a:t>Etc………………</a:t>
            </a:r>
            <a:endParaRPr lang="en-IN" dirty="0"/>
          </a:p>
        </p:txBody>
      </p:sp>
    </p:spTree>
  </p:cSld>
  <p:clrMapOvr>
    <a:masterClrMapping/>
  </p:clrMapOvr>
  <p:transition spd="slow">
    <p:wedg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Modeling-01.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ransition spd="slow">
    <p:wedg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03648" y="2348880"/>
            <a:ext cx="5929338" cy="1631216"/>
          </a:xfrm>
          <a:prstGeom prst="rect">
            <a:avLst/>
          </a:prstGeom>
        </p:spPr>
        <p:txBody>
          <a:bodyPr wrap="square">
            <a:spAutoFit/>
          </a:bodyPr>
          <a:lstStyle/>
          <a:p>
            <a:r>
              <a:rPr lang="en-IN" sz="2000" dirty="0" smtClean="0"/>
              <a:t>Dimension of Train Data:</a:t>
            </a:r>
          </a:p>
          <a:p>
            <a:r>
              <a:rPr lang="en-IN" sz="2000" dirty="0" smtClean="0"/>
              <a:t> </a:t>
            </a:r>
            <a:r>
              <a:rPr lang="en-IN" sz="2000" dirty="0" smtClean="0">
                <a:latin typeface="+mj-lt"/>
              </a:rPr>
              <a:t>[1241   289] </a:t>
            </a:r>
          </a:p>
          <a:p>
            <a:endParaRPr lang="en-IN" sz="2000" dirty="0" smtClean="0">
              <a:latin typeface="+mj-lt"/>
            </a:endParaRPr>
          </a:p>
          <a:p>
            <a:r>
              <a:rPr lang="en-IN" sz="2000" dirty="0" smtClean="0"/>
              <a:t>Dimension of Test Data:</a:t>
            </a:r>
          </a:p>
          <a:p>
            <a:r>
              <a:rPr lang="en-IN" sz="2000" dirty="0" smtClean="0"/>
              <a:t> [</a:t>
            </a:r>
            <a:r>
              <a:rPr lang="en-IN" sz="2000" dirty="0" smtClean="0">
                <a:latin typeface="+mj-lt"/>
              </a:rPr>
              <a:t>532 289]</a:t>
            </a:r>
            <a:endParaRPr lang="en-IN" sz="2000" dirty="0">
              <a:latin typeface="+mj-lt"/>
            </a:endParaRPr>
          </a:p>
        </p:txBody>
      </p:sp>
      <p:sp>
        <p:nvSpPr>
          <p:cNvPr id="4" name="Rectangle 3"/>
          <p:cNvSpPr/>
          <p:nvPr/>
        </p:nvSpPr>
        <p:spPr>
          <a:xfrm>
            <a:off x="395536" y="1236058"/>
            <a:ext cx="8748464" cy="584775"/>
          </a:xfrm>
          <a:prstGeom prst="rect">
            <a:avLst/>
          </a:prstGeom>
        </p:spPr>
        <p:txBody>
          <a:bodyPr wrap="square">
            <a:spAutoFit/>
          </a:bodyPr>
          <a:lstStyle/>
          <a:p>
            <a:pPr lvl="0">
              <a:buFont typeface="Wingdings" pitchFamily="2" charset="2"/>
              <a:buChar char="q"/>
            </a:pPr>
            <a:r>
              <a:rPr lang="en-IN" sz="3200" b="1" dirty="0" smtClean="0">
                <a:solidFill>
                  <a:prstClr val="black"/>
                </a:solidFill>
              </a:rPr>
              <a:t>Splitting the data into Train and Test data</a:t>
            </a:r>
            <a:r>
              <a:rPr lang="en-IN" sz="2400" dirty="0" smtClean="0">
                <a:solidFill>
                  <a:prstClr val="black"/>
                </a:solidFill>
              </a:rPr>
              <a:t>:</a:t>
            </a:r>
            <a:endParaRPr lang="en-IN" sz="2400" dirty="0">
              <a:solidFill>
                <a:prstClr val="black"/>
              </a:solidFill>
            </a:endParaRPr>
          </a:p>
        </p:txBody>
      </p:sp>
    </p:spTree>
  </p:cSld>
  <p:clrMapOvr>
    <a:masterClrMapping/>
  </p:clrMapOvr>
  <p:transition spd="slow">
    <p:wedg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1071546"/>
            <a:ext cx="7643866" cy="769441"/>
          </a:xfrm>
          <a:prstGeom prst="rect">
            <a:avLst/>
          </a:prstGeom>
        </p:spPr>
        <p:txBody>
          <a:bodyPr wrap="square">
            <a:spAutoFit/>
          </a:bodyPr>
          <a:lstStyle/>
          <a:p>
            <a:pPr>
              <a:buFont typeface="Wingdings" pitchFamily="2" charset="2"/>
              <a:buChar char="q"/>
            </a:pPr>
            <a:r>
              <a:rPr lang="en-IN" sz="2400" b="1" dirty="0" smtClean="0">
                <a:solidFill>
                  <a:schemeClr val="bg1">
                    <a:lumMod val="95000"/>
                    <a:lumOff val="5000"/>
                  </a:schemeClr>
                </a:solidFill>
              </a:rPr>
              <a:t>Running pipeline using K-Fold Cross Validation</a:t>
            </a:r>
            <a:r>
              <a:rPr lang="en-IN" b="1" dirty="0" smtClean="0">
                <a:solidFill>
                  <a:schemeClr val="bg1">
                    <a:lumMod val="95000"/>
                    <a:lumOff val="5000"/>
                  </a:schemeClr>
                </a:solidFill>
              </a:rPr>
              <a:t>: </a:t>
            </a:r>
          </a:p>
          <a:p>
            <a:r>
              <a:rPr lang="en-IN" sz="2000" dirty="0" smtClean="0"/>
              <a:t>Run algorithms using 5-fold cross validation</a:t>
            </a:r>
            <a:endParaRPr lang="en-IN" sz="2000" dirty="0"/>
          </a:p>
        </p:txBody>
      </p:sp>
      <p:sp>
        <p:nvSpPr>
          <p:cNvPr id="3" name="Rectangle 2"/>
          <p:cNvSpPr/>
          <p:nvPr/>
        </p:nvSpPr>
        <p:spPr>
          <a:xfrm>
            <a:off x="500034" y="2071678"/>
            <a:ext cx="7816382" cy="1477328"/>
          </a:xfrm>
          <a:prstGeom prst="rect">
            <a:avLst/>
          </a:prstGeom>
        </p:spPr>
        <p:txBody>
          <a:bodyPr wrap="square">
            <a:spAutoFit/>
          </a:bodyPr>
          <a:lstStyle/>
          <a:p>
            <a:r>
              <a:rPr lang="en-IN" sz="2400" b="1" dirty="0" smtClean="0">
                <a:latin typeface="+mj-lt"/>
              </a:rPr>
              <a:t>1.</a:t>
            </a:r>
            <a:r>
              <a:rPr lang="en-IN" sz="2400" b="1" dirty="0" smtClean="0"/>
              <a:t>Logistic Regression Model:</a:t>
            </a:r>
          </a:p>
          <a:p>
            <a:r>
              <a:rPr lang="en-IN" sz="2400" b="1" dirty="0" smtClean="0"/>
              <a:t> </a:t>
            </a:r>
            <a:r>
              <a:rPr lang="en-IN" sz="1400" b="1" dirty="0" err="1" smtClean="0">
                <a:solidFill>
                  <a:schemeClr val="bg1">
                    <a:lumMod val="95000"/>
                    <a:lumOff val="5000"/>
                  </a:schemeClr>
                </a:solidFill>
              </a:rPr>
              <a:t>set.seed</a:t>
            </a:r>
            <a:r>
              <a:rPr lang="en-IN" sz="1400" b="1" dirty="0" smtClean="0">
                <a:solidFill>
                  <a:schemeClr val="bg1">
                    <a:lumMod val="95000"/>
                    <a:lumOff val="5000"/>
                  </a:schemeClr>
                </a:solidFill>
              </a:rPr>
              <a:t>(1346)</a:t>
            </a:r>
          </a:p>
          <a:p>
            <a:r>
              <a:rPr lang="en-IN" sz="1400" b="1" dirty="0" smtClean="0">
                <a:solidFill>
                  <a:schemeClr val="bg1">
                    <a:lumMod val="95000"/>
                    <a:lumOff val="5000"/>
                  </a:schemeClr>
                </a:solidFill>
              </a:rPr>
              <a:t>fit.glm = train(</a:t>
            </a:r>
            <a:r>
              <a:rPr lang="en-IN" sz="1400" b="1" dirty="0" err="1" smtClean="0">
                <a:solidFill>
                  <a:schemeClr val="bg1">
                    <a:lumMod val="95000"/>
                    <a:lumOff val="5000"/>
                  </a:schemeClr>
                </a:solidFill>
              </a:rPr>
              <a:t>recommand</a:t>
            </a:r>
            <a:r>
              <a:rPr lang="en-IN" sz="1400" b="1" dirty="0" smtClean="0">
                <a:solidFill>
                  <a:schemeClr val="bg1">
                    <a:lumMod val="95000"/>
                    <a:lumOff val="5000"/>
                  </a:schemeClr>
                </a:solidFill>
              </a:rPr>
              <a:t>~., data=train, method="</a:t>
            </a:r>
            <a:r>
              <a:rPr lang="en-IN" sz="1400" b="1" dirty="0" err="1" smtClean="0">
                <a:solidFill>
                  <a:schemeClr val="bg1">
                    <a:lumMod val="95000"/>
                    <a:lumOff val="5000"/>
                  </a:schemeClr>
                </a:solidFill>
              </a:rPr>
              <a:t>glm</a:t>
            </a:r>
            <a:r>
              <a:rPr lang="en-IN" sz="1400" b="1" dirty="0" smtClean="0">
                <a:solidFill>
                  <a:schemeClr val="bg1">
                    <a:lumMod val="95000"/>
                    <a:lumOff val="5000"/>
                  </a:schemeClr>
                </a:solidFill>
              </a:rPr>
              <a:t>", metric="Accuracy", </a:t>
            </a:r>
            <a:r>
              <a:rPr lang="en-IN" sz="1400" b="1" dirty="0" err="1" smtClean="0">
                <a:solidFill>
                  <a:schemeClr val="bg1">
                    <a:lumMod val="95000"/>
                    <a:lumOff val="5000"/>
                  </a:schemeClr>
                </a:solidFill>
              </a:rPr>
              <a:t>trControl</a:t>
            </a:r>
            <a:r>
              <a:rPr lang="en-IN" sz="1400" b="1" dirty="0" smtClean="0">
                <a:solidFill>
                  <a:schemeClr val="bg1">
                    <a:lumMod val="95000"/>
                    <a:lumOff val="5000"/>
                  </a:schemeClr>
                </a:solidFill>
              </a:rPr>
              <a:t>=control)</a:t>
            </a:r>
          </a:p>
          <a:p>
            <a:r>
              <a:rPr lang="en-IN" sz="1400" b="1" dirty="0" smtClean="0">
                <a:solidFill>
                  <a:schemeClr val="bg1">
                    <a:lumMod val="95000"/>
                    <a:lumOff val="5000"/>
                  </a:schemeClr>
                </a:solidFill>
              </a:rPr>
              <a:t>print(fit.glm)</a:t>
            </a:r>
            <a:endParaRPr lang="en-IN" sz="1400" b="1" dirty="0">
              <a:solidFill>
                <a:schemeClr val="bg1">
                  <a:lumMod val="95000"/>
                  <a:lumOff val="5000"/>
                </a:schemeClr>
              </a:solidFill>
            </a:endParaRPr>
          </a:p>
        </p:txBody>
      </p:sp>
      <p:pic>
        <p:nvPicPr>
          <p:cNvPr id="7170" name="Picture 2"/>
          <p:cNvPicPr>
            <a:picLocks noChangeAspect="1" noChangeArrowheads="1"/>
          </p:cNvPicPr>
          <p:nvPr/>
        </p:nvPicPr>
        <p:blipFill>
          <a:blip r:embed="rId2" cstate="print"/>
          <a:srcRect/>
          <a:stretch>
            <a:fillRect/>
          </a:stretch>
        </p:blipFill>
        <p:spPr bwMode="auto">
          <a:xfrm>
            <a:off x="1043608" y="3717032"/>
            <a:ext cx="6570767" cy="2880320"/>
          </a:xfrm>
          <a:prstGeom prst="rect">
            <a:avLst/>
          </a:prstGeom>
          <a:noFill/>
          <a:ln w="9525">
            <a:noFill/>
            <a:miter lim="800000"/>
            <a:headEnd/>
            <a:tailEnd/>
          </a:ln>
          <a:effectLst/>
        </p:spPr>
      </p:pic>
    </p:spTree>
  </p:cSld>
  <p:clrMapOvr>
    <a:masterClrMapping/>
  </p:clrMapOvr>
  <p:transition spd="slow">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32656"/>
            <a:ext cx="8249000" cy="1754326"/>
          </a:xfrm>
          <a:prstGeom prst="rect">
            <a:avLst/>
          </a:prstGeom>
        </p:spPr>
        <p:txBody>
          <a:bodyPr wrap="square">
            <a:spAutoFit/>
          </a:bodyPr>
          <a:lstStyle/>
          <a:p>
            <a:r>
              <a:rPr lang="en-IN" sz="2400" b="1" dirty="0" smtClean="0">
                <a:latin typeface="+mj-lt"/>
              </a:rPr>
              <a:t>2.</a:t>
            </a:r>
            <a:r>
              <a:rPr lang="en-IN" sz="2400" b="1" dirty="0" smtClean="0"/>
              <a:t> Support Vector Machine: </a:t>
            </a:r>
          </a:p>
          <a:p>
            <a:endParaRPr lang="en-IN" sz="2400" b="1" dirty="0" smtClean="0"/>
          </a:p>
          <a:p>
            <a:r>
              <a:rPr lang="en-IN" sz="1200" b="1" dirty="0" err="1" smtClean="0">
                <a:solidFill>
                  <a:schemeClr val="bg1">
                    <a:lumMod val="95000"/>
                    <a:lumOff val="5000"/>
                  </a:schemeClr>
                </a:solidFill>
              </a:rPr>
              <a:t>set.seed</a:t>
            </a:r>
            <a:r>
              <a:rPr lang="en-IN" sz="1200" b="1" dirty="0" smtClean="0">
                <a:solidFill>
                  <a:schemeClr val="bg1">
                    <a:lumMod val="95000"/>
                    <a:lumOff val="5000"/>
                  </a:schemeClr>
                </a:solidFill>
              </a:rPr>
              <a:t>(1346)</a:t>
            </a:r>
          </a:p>
          <a:p>
            <a:r>
              <a:rPr lang="en-IN" sz="1200" b="1" dirty="0" smtClean="0">
                <a:solidFill>
                  <a:schemeClr val="bg1">
                    <a:lumMod val="95000"/>
                    <a:lumOff val="5000"/>
                  </a:schemeClr>
                </a:solidFill>
              </a:rPr>
              <a:t>grid = </a:t>
            </a:r>
            <a:r>
              <a:rPr lang="en-IN" sz="1200" b="1" dirty="0" err="1" smtClean="0">
                <a:solidFill>
                  <a:schemeClr val="bg1">
                    <a:lumMod val="95000"/>
                    <a:lumOff val="5000"/>
                  </a:schemeClr>
                </a:solidFill>
              </a:rPr>
              <a:t>expand.grid</a:t>
            </a:r>
            <a:r>
              <a:rPr lang="en-IN" sz="1200" b="1" dirty="0" smtClean="0">
                <a:solidFill>
                  <a:schemeClr val="bg1">
                    <a:lumMod val="95000"/>
                    <a:lumOff val="5000"/>
                  </a:schemeClr>
                </a:solidFill>
              </a:rPr>
              <a:t>(.sigma=c(0.01,0.05,0.1), .C=c(1))</a:t>
            </a:r>
          </a:p>
          <a:p>
            <a:r>
              <a:rPr lang="en-IN" sz="1200" b="1" dirty="0" smtClean="0">
                <a:solidFill>
                  <a:schemeClr val="bg1">
                    <a:lumMod val="95000"/>
                    <a:lumOff val="5000"/>
                  </a:schemeClr>
                </a:solidFill>
              </a:rPr>
              <a:t>fit.svm = train(</a:t>
            </a:r>
            <a:r>
              <a:rPr lang="en-IN" sz="1200" b="1" dirty="0" err="1" smtClean="0">
                <a:solidFill>
                  <a:schemeClr val="bg1">
                    <a:lumMod val="95000"/>
                    <a:lumOff val="5000"/>
                  </a:schemeClr>
                </a:solidFill>
              </a:rPr>
              <a:t>recommand</a:t>
            </a:r>
            <a:r>
              <a:rPr lang="en-IN" sz="1200" b="1" dirty="0" smtClean="0">
                <a:solidFill>
                  <a:schemeClr val="bg1">
                    <a:lumMod val="95000"/>
                    <a:lumOff val="5000"/>
                  </a:schemeClr>
                </a:solidFill>
              </a:rPr>
              <a:t>~., data=train, method="</a:t>
            </a:r>
            <a:r>
              <a:rPr lang="en-IN" sz="1200" b="1" dirty="0" err="1" smtClean="0">
                <a:solidFill>
                  <a:schemeClr val="bg1">
                    <a:lumMod val="95000"/>
                    <a:lumOff val="5000"/>
                  </a:schemeClr>
                </a:solidFill>
              </a:rPr>
              <a:t>svmRadial</a:t>
            </a:r>
            <a:r>
              <a:rPr lang="en-IN" sz="1200" b="1" dirty="0" smtClean="0">
                <a:solidFill>
                  <a:schemeClr val="bg1">
                    <a:lumMod val="95000"/>
                    <a:lumOff val="5000"/>
                  </a:schemeClr>
                </a:solidFill>
              </a:rPr>
              <a:t>", metric="Accuracy", </a:t>
            </a:r>
            <a:r>
              <a:rPr lang="en-IN" sz="1200" b="1" dirty="0" err="1" smtClean="0">
                <a:solidFill>
                  <a:schemeClr val="bg1">
                    <a:lumMod val="95000"/>
                    <a:lumOff val="5000"/>
                  </a:schemeClr>
                </a:solidFill>
              </a:rPr>
              <a:t>tuneGrid</a:t>
            </a:r>
            <a:r>
              <a:rPr lang="en-IN" sz="1200" b="1" dirty="0" smtClean="0">
                <a:solidFill>
                  <a:schemeClr val="bg1">
                    <a:lumMod val="95000"/>
                    <a:lumOff val="5000"/>
                  </a:schemeClr>
                </a:solidFill>
              </a:rPr>
              <a:t>=grid, </a:t>
            </a:r>
            <a:r>
              <a:rPr lang="en-IN" sz="1200" b="1" dirty="0" err="1" smtClean="0">
                <a:solidFill>
                  <a:schemeClr val="bg1">
                    <a:lumMod val="95000"/>
                    <a:lumOff val="5000"/>
                  </a:schemeClr>
                </a:solidFill>
              </a:rPr>
              <a:t>trControl</a:t>
            </a:r>
            <a:r>
              <a:rPr lang="en-IN" sz="1200" b="1" dirty="0" smtClean="0">
                <a:solidFill>
                  <a:schemeClr val="bg1">
                    <a:lumMod val="95000"/>
                    <a:lumOff val="5000"/>
                  </a:schemeClr>
                </a:solidFill>
              </a:rPr>
              <a:t>=control)</a:t>
            </a:r>
          </a:p>
          <a:p>
            <a:r>
              <a:rPr lang="en-IN" sz="1200" b="1" dirty="0" smtClean="0">
                <a:solidFill>
                  <a:schemeClr val="bg1">
                    <a:lumMod val="95000"/>
                    <a:lumOff val="5000"/>
                  </a:schemeClr>
                </a:solidFill>
              </a:rPr>
              <a:t>print(fit.svm)</a:t>
            </a:r>
            <a:endParaRPr lang="en-IN" sz="1200" b="1" dirty="0">
              <a:solidFill>
                <a:schemeClr val="bg1">
                  <a:lumMod val="95000"/>
                  <a:lumOff val="5000"/>
                </a:schemeClr>
              </a:solidFill>
            </a:endParaRPr>
          </a:p>
        </p:txBody>
      </p:sp>
      <p:pic>
        <p:nvPicPr>
          <p:cNvPr id="8194" name="Picture 2"/>
          <p:cNvPicPr>
            <a:picLocks noChangeAspect="1" noChangeArrowheads="1"/>
          </p:cNvPicPr>
          <p:nvPr/>
        </p:nvPicPr>
        <p:blipFill>
          <a:blip r:embed="rId2" cstate="print"/>
          <a:srcRect/>
          <a:stretch>
            <a:fillRect/>
          </a:stretch>
        </p:blipFill>
        <p:spPr bwMode="auto">
          <a:xfrm>
            <a:off x="0" y="2564904"/>
            <a:ext cx="6156176" cy="4293096"/>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xmlns="" id="{B5CCEC62-502E-4960-BFF1-82E251A6AC77}"/>
              </a:ext>
            </a:extLst>
          </p:cNvPr>
          <p:cNvPicPr>
            <a:picLocks noChangeAspect="1"/>
          </p:cNvPicPr>
          <p:nvPr/>
        </p:nvPicPr>
        <p:blipFill>
          <a:blip r:embed="rId3" cstate="print"/>
          <a:stretch>
            <a:fillRect/>
          </a:stretch>
        </p:blipFill>
        <p:spPr>
          <a:xfrm>
            <a:off x="6084168" y="2564904"/>
            <a:ext cx="3275856" cy="4293096"/>
          </a:xfrm>
          <a:prstGeom prst="rect">
            <a:avLst/>
          </a:prstGeom>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76672"/>
            <a:ext cx="8104414" cy="1908215"/>
          </a:xfrm>
          <a:prstGeom prst="rect">
            <a:avLst/>
          </a:prstGeom>
        </p:spPr>
        <p:txBody>
          <a:bodyPr wrap="square">
            <a:spAutoFit/>
          </a:bodyPr>
          <a:lstStyle/>
          <a:p>
            <a:r>
              <a:rPr lang="en-IN" sz="2400" b="1" dirty="0" smtClean="0"/>
              <a:t> </a:t>
            </a:r>
            <a:r>
              <a:rPr lang="en-IN" sz="2400" b="1" dirty="0" smtClean="0">
                <a:latin typeface="+mj-lt"/>
              </a:rPr>
              <a:t>3.</a:t>
            </a:r>
            <a:r>
              <a:rPr lang="en-IN" sz="2400" b="1" dirty="0" smtClean="0"/>
              <a:t>K-Nearest Neighbourhood: </a:t>
            </a:r>
          </a:p>
          <a:p>
            <a:endParaRPr lang="en-IN" sz="2400" b="1" dirty="0" smtClean="0">
              <a:solidFill>
                <a:schemeClr val="bg1">
                  <a:lumMod val="95000"/>
                  <a:lumOff val="5000"/>
                </a:schemeClr>
              </a:solidFill>
            </a:endParaRPr>
          </a:p>
          <a:p>
            <a:r>
              <a:rPr lang="en-IN" sz="1400" b="1" dirty="0" err="1" smtClean="0">
                <a:solidFill>
                  <a:schemeClr val="bg1">
                    <a:lumMod val="95000"/>
                    <a:lumOff val="5000"/>
                  </a:schemeClr>
                </a:solidFill>
              </a:rPr>
              <a:t>set.seed</a:t>
            </a:r>
            <a:r>
              <a:rPr lang="en-IN" sz="1400" b="1" dirty="0" smtClean="0">
                <a:solidFill>
                  <a:schemeClr val="bg1">
                    <a:lumMod val="95000"/>
                    <a:lumOff val="5000"/>
                  </a:schemeClr>
                </a:solidFill>
              </a:rPr>
              <a:t>(1346)</a:t>
            </a:r>
          </a:p>
          <a:p>
            <a:r>
              <a:rPr lang="en-IN" sz="1400" b="1" dirty="0" smtClean="0">
                <a:solidFill>
                  <a:schemeClr val="bg1">
                    <a:lumMod val="95000"/>
                    <a:lumOff val="5000"/>
                  </a:schemeClr>
                </a:solidFill>
              </a:rPr>
              <a:t>grid = </a:t>
            </a:r>
            <a:r>
              <a:rPr lang="en-IN" sz="1400" b="1" dirty="0" err="1" smtClean="0">
                <a:solidFill>
                  <a:schemeClr val="bg1">
                    <a:lumMod val="95000"/>
                    <a:lumOff val="5000"/>
                  </a:schemeClr>
                </a:solidFill>
              </a:rPr>
              <a:t>expand.grid</a:t>
            </a:r>
            <a:r>
              <a:rPr lang="en-IN" sz="1400" b="1" dirty="0" smtClean="0">
                <a:solidFill>
                  <a:schemeClr val="bg1">
                    <a:lumMod val="95000"/>
                    <a:lumOff val="5000"/>
                  </a:schemeClr>
                </a:solidFill>
              </a:rPr>
              <a:t>(.k=c(1,3,5,7))</a:t>
            </a:r>
          </a:p>
          <a:p>
            <a:r>
              <a:rPr lang="en-IN" sz="1400" b="1" dirty="0" smtClean="0">
                <a:solidFill>
                  <a:schemeClr val="bg1">
                    <a:lumMod val="95000"/>
                    <a:lumOff val="5000"/>
                  </a:schemeClr>
                </a:solidFill>
              </a:rPr>
              <a:t>fit.knn = train(</a:t>
            </a:r>
            <a:r>
              <a:rPr lang="en-IN" sz="1400" b="1" dirty="0" err="1" smtClean="0">
                <a:solidFill>
                  <a:schemeClr val="bg1">
                    <a:lumMod val="95000"/>
                    <a:lumOff val="5000"/>
                  </a:schemeClr>
                </a:solidFill>
              </a:rPr>
              <a:t>recommand</a:t>
            </a:r>
            <a:r>
              <a:rPr lang="en-IN" sz="1400" b="1" dirty="0" smtClean="0">
                <a:solidFill>
                  <a:schemeClr val="bg1">
                    <a:lumMod val="95000"/>
                    <a:lumOff val="5000"/>
                  </a:schemeClr>
                </a:solidFill>
              </a:rPr>
              <a:t>~., data=train, method="</a:t>
            </a:r>
            <a:r>
              <a:rPr lang="en-IN" sz="1400" b="1" dirty="0" err="1" smtClean="0">
                <a:solidFill>
                  <a:schemeClr val="bg1">
                    <a:lumMod val="95000"/>
                    <a:lumOff val="5000"/>
                  </a:schemeClr>
                </a:solidFill>
              </a:rPr>
              <a:t>knn</a:t>
            </a:r>
            <a:r>
              <a:rPr lang="en-IN" sz="1400" b="1" dirty="0" smtClean="0">
                <a:solidFill>
                  <a:schemeClr val="bg1">
                    <a:lumMod val="95000"/>
                    <a:lumOff val="5000"/>
                  </a:schemeClr>
                </a:solidFill>
              </a:rPr>
              <a:t>", metric="Accuracy", </a:t>
            </a:r>
            <a:r>
              <a:rPr lang="en-IN" sz="1400" b="1" dirty="0" err="1" smtClean="0">
                <a:solidFill>
                  <a:schemeClr val="bg1">
                    <a:lumMod val="95000"/>
                    <a:lumOff val="5000"/>
                  </a:schemeClr>
                </a:solidFill>
              </a:rPr>
              <a:t>tuneGrid</a:t>
            </a:r>
            <a:r>
              <a:rPr lang="en-IN" sz="1400" b="1" dirty="0" smtClean="0">
                <a:solidFill>
                  <a:schemeClr val="bg1">
                    <a:lumMod val="95000"/>
                    <a:lumOff val="5000"/>
                  </a:schemeClr>
                </a:solidFill>
              </a:rPr>
              <a:t>=grid, </a:t>
            </a:r>
            <a:r>
              <a:rPr lang="en-IN" sz="1400" b="1" dirty="0" err="1" smtClean="0">
                <a:solidFill>
                  <a:schemeClr val="bg1">
                    <a:lumMod val="95000"/>
                    <a:lumOff val="5000"/>
                  </a:schemeClr>
                </a:solidFill>
              </a:rPr>
              <a:t>trControl</a:t>
            </a:r>
            <a:r>
              <a:rPr lang="en-IN" sz="1400" b="1" dirty="0" smtClean="0">
                <a:solidFill>
                  <a:schemeClr val="bg1">
                    <a:lumMod val="95000"/>
                    <a:lumOff val="5000"/>
                  </a:schemeClr>
                </a:solidFill>
              </a:rPr>
              <a:t>=control)</a:t>
            </a:r>
          </a:p>
          <a:p>
            <a:r>
              <a:rPr lang="en-IN" sz="1400" b="1" dirty="0" smtClean="0">
                <a:solidFill>
                  <a:schemeClr val="bg1">
                    <a:lumMod val="95000"/>
                    <a:lumOff val="5000"/>
                  </a:schemeClr>
                </a:solidFill>
              </a:rPr>
              <a:t>print(fit.knn) </a:t>
            </a:r>
            <a:endParaRPr lang="en-IN" sz="1400" b="1" dirty="0">
              <a:solidFill>
                <a:schemeClr val="bg1">
                  <a:lumMod val="95000"/>
                  <a:lumOff val="5000"/>
                </a:schemeClr>
              </a:solidFill>
            </a:endParaRPr>
          </a:p>
        </p:txBody>
      </p:sp>
      <p:pic>
        <p:nvPicPr>
          <p:cNvPr id="9218" name="Picture 2"/>
          <p:cNvPicPr>
            <a:picLocks noChangeAspect="1" noChangeArrowheads="1"/>
          </p:cNvPicPr>
          <p:nvPr/>
        </p:nvPicPr>
        <p:blipFill>
          <a:blip r:embed="rId2" cstate="print"/>
          <a:srcRect/>
          <a:stretch>
            <a:fillRect/>
          </a:stretch>
        </p:blipFill>
        <p:spPr bwMode="auto">
          <a:xfrm>
            <a:off x="0" y="2780928"/>
            <a:ext cx="7812360" cy="4052366"/>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xmlns="" id="{B3E6D349-1526-4266-8DE3-FADE6F70B03D}"/>
              </a:ext>
            </a:extLst>
          </p:cNvPr>
          <p:cNvPicPr>
            <a:picLocks noChangeAspect="1"/>
          </p:cNvPicPr>
          <p:nvPr/>
        </p:nvPicPr>
        <p:blipFill>
          <a:blip r:embed="rId3" cstate="print"/>
          <a:stretch>
            <a:fillRect/>
          </a:stretch>
        </p:blipFill>
        <p:spPr>
          <a:xfrm>
            <a:off x="6047655" y="2780928"/>
            <a:ext cx="3096345" cy="3528392"/>
          </a:xfrm>
          <a:prstGeom prst="rect">
            <a:avLst/>
          </a:prstGeom>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548680"/>
            <a:ext cx="8175852" cy="1815882"/>
          </a:xfrm>
          <a:prstGeom prst="rect">
            <a:avLst/>
          </a:prstGeom>
        </p:spPr>
        <p:txBody>
          <a:bodyPr wrap="square">
            <a:spAutoFit/>
          </a:bodyPr>
          <a:lstStyle/>
          <a:p>
            <a:r>
              <a:rPr lang="en-IN" sz="2400" b="1" dirty="0" smtClean="0">
                <a:latin typeface="+mj-lt"/>
              </a:rPr>
              <a:t>4.</a:t>
            </a:r>
            <a:r>
              <a:rPr lang="en-IN" sz="2400" b="1" dirty="0" smtClean="0"/>
              <a:t> Random Forest:</a:t>
            </a:r>
          </a:p>
          <a:p>
            <a:r>
              <a:rPr lang="en-IN" sz="2400" b="1" dirty="0" smtClean="0"/>
              <a:t> </a:t>
            </a:r>
          </a:p>
          <a:p>
            <a:r>
              <a:rPr lang="en-IN" sz="1600" b="1" dirty="0" err="1" smtClean="0">
                <a:solidFill>
                  <a:schemeClr val="bg1">
                    <a:lumMod val="95000"/>
                    <a:lumOff val="5000"/>
                  </a:schemeClr>
                </a:solidFill>
              </a:rPr>
              <a:t>set.seed</a:t>
            </a:r>
            <a:r>
              <a:rPr lang="en-IN" sz="1600" b="1" dirty="0" smtClean="0">
                <a:solidFill>
                  <a:schemeClr val="bg1">
                    <a:lumMod val="95000"/>
                    <a:lumOff val="5000"/>
                  </a:schemeClr>
                </a:solidFill>
              </a:rPr>
              <a:t>(1346)</a:t>
            </a:r>
          </a:p>
          <a:p>
            <a:r>
              <a:rPr lang="en-IN" sz="1600" b="1" dirty="0" err="1" smtClean="0">
                <a:solidFill>
                  <a:schemeClr val="bg1">
                    <a:lumMod val="95000"/>
                    <a:lumOff val="5000"/>
                  </a:schemeClr>
                </a:solidFill>
              </a:rPr>
              <a:t>fit.rf</a:t>
            </a:r>
            <a:r>
              <a:rPr lang="en-IN" sz="1600" b="1" dirty="0" smtClean="0">
                <a:solidFill>
                  <a:schemeClr val="bg1">
                    <a:lumMod val="95000"/>
                    <a:lumOff val="5000"/>
                  </a:schemeClr>
                </a:solidFill>
              </a:rPr>
              <a:t> = train(</a:t>
            </a:r>
            <a:r>
              <a:rPr lang="en-IN" sz="1600" b="1" dirty="0" err="1" smtClean="0">
                <a:solidFill>
                  <a:schemeClr val="bg1">
                    <a:lumMod val="95000"/>
                    <a:lumOff val="5000"/>
                  </a:schemeClr>
                </a:solidFill>
              </a:rPr>
              <a:t>recommand</a:t>
            </a:r>
            <a:r>
              <a:rPr lang="en-IN" sz="1600" b="1" dirty="0" smtClean="0">
                <a:solidFill>
                  <a:schemeClr val="bg1">
                    <a:lumMod val="95000"/>
                    <a:lumOff val="5000"/>
                  </a:schemeClr>
                </a:solidFill>
              </a:rPr>
              <a:t>~., data=train, method="</a:t>
            </a:r>
            <a:r>
              <a:rPr lang="en-IN" sz="1600" b="1" dirty="0" err="1" smtClean="0">
                <a:solidFill>
                  <a:schemeClr val="bg1">
                    <a:lumMod val="95000"/>
                    <a:lumOff val="5000"/>
                  </a:schemeClr>
                </a:solidFill>
              </a:rPr>
              <a:t>rf</a:t>
            </a:r>
            <a:r>
              <a:rPr lang="en-IN" sz="1600" b="1" dirty="0" smtClean="0">
                <a:solidFill>
                  <a:schemeClr val="bg1">
                    <a:lumMod val="95000"/>
                    <a:lumOff val="5000"/>
                  </a:schemeClr>
                </a:solidFill>
              </a:rPr>
              <a:t>", metric="Accuracy", </a:t>
            </a:r>
            <a:r>
              <a:rPr lang="en-IN" sz="1600" b="1" dirty="0" err="1" smtClean="0">
                <a:solidFill>
                  <a:schemeClr val="bg1">
                    <a:lumMod val="95000"/>
                    <a:lumOff val="5000"/>
                  </a:schemeClr>
                </a:solidFill>
              </a:rPr>
              <a:t>trControl</a:t>
            </a:r>
            <a:r>
              <a:rPr lang="en-IN" sz="1600" b="1" dirty="0" smtClean="0">
                <a:solidFill>
                  <a:schemeClr val="bg1">
                    <a:lumMod val="95000"/>
                    <a:lumOff val="5000"/>
                  </a:schemeClr>
                </a:solidFill>
              </a:rPr>
              <a:t>=control)</a:t>
            </a:r>
          </a:p>
          <a:p>
            <a:r>
              <a:rPr lang="en-IN" sz="1600" b="1" dirty="0" smtClean="0">
                <a:solidFill>
                  <a:schemeClr val="bg1">
                    <a:lumMod val="95000"/>
                    <a:lumOff val="5000"/>
                  </a:schemeClr>
                </a:solidFill>
              </a:rPr>
              <a:t>print(</a:t>
            </a:r>
            <a:r>
              <a:rPr lang="en-IN" sz="1600" b="1" dirty="0" err="1" smtClean="0">
                <a:solidFill>
                  <a:schemeClr val="bg1">
                    <a:lumMod val="95000"/>
                    <a:lumOff val="5000"/>
                  </a:schemeClr>
                </a:solidFill>
              </a:rPr>
              <a:t>fit.rf</a:t>
            </a:r>
            <a:r>
              <a:rPr lang="en-IN" sz="1600" b="1" dirty="0" smtClean="0">
                <a:solidFill>
                  <a:schemeClr val="bg1">
                    <a:lumMod val="95000"/>
                    <a:lumOff val="5000"/>
                  </a:schemeClr>
                </a:solidFill>
              </a:rPr>
              <a:t>)</a:t>
            </a:r>
            <a:endParaRPr lang="en-IN" sz="1600" b="1" dirty="0">
              <a:solidFill>
                <a:schemeClr val="bg1">
                  <a:lumMod val="95000"/>
                  <a:lumOff val="5000"/>
                </a:schemeClr>
              </a:solidFill>
            </a:endParaRPr>
          </a:p>
        </p:txBody>
      </p:sp>
      <p:pic>
        <p:nvPicPr>
          <p:cNvPr id="10242" name="Picture 2"/>
          <p:cNvPicPr>
            <a:picLocks noChangeAspect="1" noChangeArrowheads="1"/>
          </p:cNvPicPr>
          <p:nvPr/>
        </p:nvPicPr>
        <p:blipFill>
          <a:blip r:embed="rId2" cstate="print"/>
          <a:srcRect/>
          <a:stretch>
            <a:fillRect/>
          </a:stretch>
        </p:blipFill>
        <p:spPr bwMode="auto">
          <a:xfrm>
            <a:off x="0" y="2636912"/>
            <a:ext cx="6858048" cy="4221088"/>
          </a:xfrm>
          <a:prstGeom prst="rect">
            <a:avLst/>
          </a:prstGeom>
          <a:noFill/>
          <a:ln w="9525">
            <a:noFill/>
            <a:miter lim="800000"/>
            <a:headEnd/>
            <a:tailEnd/>
          </a:ln>
          <a:effectLst/>
        </p:spPr>
      </p:pic>
      <p:pic>
        <p:nvPicPr>
          <p:cNvPr id="4" name="Picture 3">
            <a:extLst>
              <a:ext uri="{FF2B5EF4-FFF2-40B4-BE49-F238E27FC236}">
                <a16:creationId xmlns:a16="http://schemas.microsoft.com/office/drawing/2014/main" xmlns="" id="{2E97697E-C4BC-4D2C-AD7A-30325FE77229}"/>
              </a:ext>
            </a:extLst>
          </p:cNvPr>
          <p:cNvPicPr>
            <a:picLocks noChangeAspect="1"/>
          </p:cNvPicPr>
          <p:nvPr/>
        </p:nvPicPr>
        <p:blipFill>
          <a:blip r:embed="rId3" cstate="print"/>
          <a:stretch>
            <a:fillRect/>
          </a:stretch>
        </p:blipFill>
        <p:spPr>
          <a:xfrm>
            <a:off x="5176250" y="2852936"/>
            <a:ext cx="3967750" cy="3744416"/>
          </a:xfrm>
          <a:prstGeom prst="rect">
            <a:avLst/>
          </a:prstGeom>
        </p:spPr>
      </p:pic>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857232"/>
            <a:ext cx="5268343" cy="523220"/>
          </a:xfrm>
          <a:prstGeom prst="rect">
            <a:avLst/>
          </a:prstGeom>
        </p:spPr>
        <p:txBody>
          <a:bodyPr wrap="square">
            <a:spAutoFit/>
          </a:bodyPr>
          <a:lstStyle/>
          <a:p>
            <a:pPr>
              <a:buFont typeface="Wingdings" pitchFamily="2" charset="2"/>
              <a:buChar char="q"/>
            </a:pPr>
            <a:r>
              <a:rPr lang="en-IN" sz="2800" b="1" dirty="0" smtClean="0"/>
              <a:t>Comparing Algorithms:</a:t>
            </a:r>
            <a:endParaRPr lang="en-IN" sz="2800" b="1" dirty="0"/>
          </a:p>
        </p:txBody>
      </p:sp>
      <p:pic>
        <p:nvPicPr>
          <p:cNvPr id="11266" name="Picture 2"/>
          <p:cNvPicPr>
            <a:picLocks noChangeAspect="1" noChangeArrowheads="1"/>
          </p:cNvPicPr>
          <p:nvPr/>
        </p:nvPicPr>
        <p:blipFill>
          <a:blip r:embed="rId2" cstate="print"/>
          <a:srcRect/>
          <a:stretch>
            <a:fillRect/>
          </a:stretch>
        </p:blipFill>
        <p:spPr bwMode="auto">
          <a:xfrm>
            <a:off x="642910" y="1573634"/>
            <a:ext cx="7929617" cy="4712886"/>
          </a:xfrm>
          <a:prstGeom prst="rect">
            <a:avLst/>
          </a:prstGeom>
          <a:noFill/>
          <a:ln w="9525">
            <a:noFill/>
            <a:miter lim="800000"/>
            <a:headEnd/>
            <a:tailEnd/>
          </a:ln>
          <a:effectLst/>
        </p:spPr>
      </p:pic>
    </p:spTree>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howcard Gothic" pitchFamily="82" charset="0"/>
              </a:rPr>
              <a:t>                </a:t>
            </a:r>
            <a:r>
              <a:rPr lang="en-US" dirty="0" smtClean="0">
                <a:solidFill>
                  <a:schemeClr val="bg1">
                    <a:lumMod val="95000"/>
                    <a:lumOff val="5000"/>
                  </a:schemeClr>
                </a:solidFill>
                <a:latin typeface="Showcard Gothic" pitchFamily="82" charset="0"/>
              </a:rPr>
              <a:t>Text mining</a:t>
            </a:r>
            <a:endParaRPr lang="en-IN" dirty="0">
              <a:solidFill>
                <a:schemeClr val="bg1">
                  <a:lumMod val="95000"/>
                  <a:lumOff val="5000"/>
                </a:schemeClr>
              </a:solidFill>
              <a:latin typeface="Showcard Gothic" pitchFamily="82" charset="0"/>
            </a:endParaRPr>
          </a:p>
        </p:txBody>
      </p:sp>
      <p:sp>
        <p:nvSpPr>
          <p:cNvPr id="3" name="Content Placeholder 2"/>
          <p:cNvSpPr>
            <a:spLocks noGrp="1"/>
          </p:cNvSpPr>
          <p:nvPr>
            <p:ph idx="1"/>
          </p:nvPr>
        </p:nvSpPr>
        <p:spPr>
          <a:xfrm>
            <a:off x="457200" y="1785926"/>
            <a:ext cx="8229600" cy="4538674"/>
          </a:xfrm>
        </p:spPr>
        <p:txBody>
          <a:bodyPr/>
          <a:lstStyle/>
          <a:p>
            <a:r>
              <a:rPr lang="en-US" sz="1800" dirty="0" smtClean="0"/>
              <a:t>Text mining is a process of exploring and analyzing large amount of unstructured text data aided by software that can identify concepts, patterns, topics, keywords  and other attributes in the data .</a:t>
            </a:r>
          </a:p>
          <a:p>
            <a:r>
              <a:rPr lang="en-US" sz="1800" dirty="0" smtClean="0"/>
              <a:t> </a:t>
            </a:r>
          </a:p>
          <a:p>
            <a:pPr>
              <a:buNone/>
            </a:pPr>
            <a:r>
              <a:rPr lang="en-US" dirty="0" smtClean="0"/>
              <a:t> </a:t>
            </a:r>
            <a:endParaRPr lang="en-IN" dirty="0"/>
          </a:p>
        </p:txBody>
      </p:sp>
      <p:sp>
        <p:nvSpPr>
          <p:cNvPr id="5" name="Rectangle 4"/>
          <p:cNvSpPr/>
          <p:nvPr/>
        </p:nvSpPr>
        <p:spPr>
          <a:xfrm>
            <a:off x="683568" y="2708920"/>
            <a:ext cx="4864624" cy="3508653"/>
          </a:xfrm>
          <a:prstGeom prst="rect">
            <a:avLst/>
          </a:prstGeom>
        </p:spPr>
        <p:txBody>
          <a:bodyPr wrap="square">
            <a:spAutoFit/>
          </a:bodyPr>
          <a:lstStyle/>
          <a:p>
            <a:r>
              <a:rPr lang="en-IN" sz="2400" dirty="0" smtClean="0"/>
              <a:t>  </a:t>
            </a:r>
            <a:r>
              <a:rPr lang="en-IN" dirty="0" smtClean="0"/>
              <a:t>Text mining is similar in nature to data mining, but with a focus on text instead of more structured forms of data. However, one of the first steps in the text mining process is to organize and structure the data in some fashion so it can  be subjected to both qualitative and quantitative analysis.</a:t>
            </a:r>
          </a:p>
          <a:p>
            <a:r>
              <a:rPr lang="en-IN" dirty="0" smtClean="0"/>
              <a:t>  Doing so typically involves the use of natural language processing (NLP) technology, which applies computational linguistics principles to parse and interpret data sets. </a:t>
            </a:r>
          </a:p>
          <a:p>
            <a:endParaRPr lang="en-IN" dirty="0"/>
          </a:p>
        </p:txBody>
      </p:sp>
      <p:pic>
        <p:nvPicPr>
          <p:cNvPr id="3075" name="Picture 3" descr="C:\Users\Krishna Vardhan\AppData\Local\Microsoft\Windows\INetCache\IE\ILK09SHD\text-mining[1].jpg"/>
          <p:cNvPicPr>
            <a:picLocks noChangeAspect="1" noChangeArrowheads="1"/>
          </p:cNvPicPr>
          <p:nvPr/>
        </p:nvPicPr>
        <p:blipFill>
          <a:blip r:embed="rId2" cstate="print"/>
          <a:srcRect/>
          <a:stretch>
            <a:fillRect/>
          </a:stretch>
        </p:blipFill>
        <p:spPr bwMode="auto">
          <a:xfrm>
            <a:off x="5508104" y="2780928"/>
            <a:ext cx="3456384" cy="3456384"/>
          </a:xfrm>
          <a:prstGeom prst="rect">
            <a:avLst/>
          </a:prstGeom>
          <a:noFill/>
        </p:spPr>
      </p:pic>
    </p:spTree>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571472" y="1071648"/>
            <a:ext cx="8072494" cy="5214871"/>
          </a:xfrm>
          <a:prstGeom prst="rect">
            <a:avLst/>
          </a:prstGeom>
          <a:noFill/>
          <a:ln w="9525">
            <a:noFill/>
            <a:miter lim="800000"/>
            <a:headEnd/>
            <a:tailEnd/>
          </a:ln>
          <a:effectLst/>
        </p:spPr>
      </p:pic>
      <p:sp>
        <p:nvSpPr>
          <p:cNvPr id="3" name="TextBox 2"/>
          <p:cNvSpPr txBox="1"/>
          <p:nvPr/>
        </p:nvSpPr>
        <p:spPr>
          <a:xfrm>
            <a:off x="857224" y="785794"/>
            <a:ext cx="2714644" cy="369332"/>
          </a:xfrm>
          <a:prstGeom prst="rect">
            <a:avLst/>
          </a:prstGeom>
          <a:noFill/>
        </p:spPr>
        <p:txBody>
          <a:bodyPr wrap="square" rtlCol="0">
            <a:spAutoFit/>
          </a:bodyPr>
          <a:lstStyle/>
          <a:p>
            <a:r>
              <a:rPr lang="en-US" dirty="0" smtClean="0"/>
              <a:t>Dotplot:</a:t>
            </a:r>
            <a:endParaRPr lang="en-IN" dirty="0"/>
          </a:p>
        </p:txBody>
      </p:sp>
    </p:spTree>
  </p:cSld>
  <p:clrMapOvr>
    <a:masterClrMapping/>
  </p:clrMapOvr>
  <p:transition spd="slow">
    <p:wedg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Users\Krishna Vardhan\AppData\Local\Microsoft\Windows\INetCache\IE\6OCV8DH4\delivery-1417310_640[1].png"/>
          <p:cNvPicPr>
            <a:picLocks noChangeAspect="1" noChangeArrowheads="1"/>
          </p:cNvPicPr>
          <p:nvPr/>
        </p:nvPicPr>
        <p:blipFill>
          <a:blip r:embed="rId2" cstate="print"/>
          <a:srcRect/>
          <a:stretch>
            <a:fillRect/>
          </a:stretch>
        </p:blipFill>
        <p:spPr bwMode="auto">
          <a:xfrm>
            <a:off x="1259632" y="339147"/>
            <a:ext cx="4032448" cy="6518853"/>
          </a:xfrm>
          <a:prstGeom prst="rect">
            <a:avLst/>
          </a:prstGeom>
          <a:noFill/>
        </p:spPr>
      </p:pic>
      <p:sp>
        <p:nvSpPr>
          <p:cNvPr id="3" name="Rectangle 2"/>
          <p:cNvSpPr/>
          <p:nvPr/>
        </p:nvSpPr>
        <p:spPr>
          <a:xfrm>
            <a:off x="3800795" y="3244334"/>
            <a:ext cx="3972562" cy="646331"/>
          </a:xfrm>
          <a:prstGeom prst="rect">
            <a:avLst/>
          </a:prstGeom>
        </p:spPr>
        <p:txBody>
          <a:bodyPr wrap="none">
            <a:spAutoFit/>
          </a:bodyPr>
          <a:lstStyle/>
          <a:p>
            <a:r>
              <a:rPr lang="en-IN" sz="3600" b="1" dirty="0" smtClean="0">
                <a:solidFill>
                  <a:schemeClr val="bg1"/>
                </a:solidFill>
                <a:latin typeface="Algerian" pitchFamily="82" charset="0"/>
              </a:rPr>
              <a:t>          VALIDATION</a:t>
            </a:r>
            <a:endParaRPr lang="en-IN" sz="3600" dirty="0">
              <a:solidFill>
                <a:schemeClr val="bg1"/>
              </a:solidFill>
              <a:latin typeface="Algerian" pitchFamily="82" charset="0"/>
            </a:endParaRPr>
          </a:p>
        </p:txBody>
      </p:sp>
    </p:spTree>
  </p:cSld>
  <p:clrMapOvr>
    <a:masterClrMapping/>
  </p:clrMapOvr>
  <p:transition spd="slow">
    <p:wedg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1" y="785794"/>
            <a:ext cx="5221014" cy="523220"/>
          </a:xfrm>
          <a:prstGeom prst="rect">
            <a:avLst/>
          </a:prstGeom>
        </p:spPr>
        <p:txBody>
          <a:bodyPr wrap="square">
            <a:spAutoFit/>
          </a:bodyPr>
          <a:lstStyle/>
          <a:p>
            <a:pPr>
              <a:buFont typeface="Wingdings" pitchFamily="2" charset="2"/>
              <a:buChar char="q"/>
            </a:pPr>
            <a:r>
              <a:rPr lang="en-IN" sz="2800" b="1" dirty="0" smtClean="0"/>
              <a:t>Validation of Train data:</a:t>
            </a:r>
            <a:endParaRPr lang="en-IN" sz="2800" b="1" dirty="0"/>
          </a:p>
        </p:txBody>
      </p:sp>
      <p:pic>
        <p:nvPicPr>
          <p:cNvPr id="1026" name="Picture 2"/>
          <p:cNvPicPr>
            <a:picLocks noChangeAspect="1" noChangeArrowheads="1"/>
          </p:cNvPicPr>
          <p:nvPr/>
        </p:nvPicPr>
        <p:blipFill>
          <a:blip r:embed="rId2" cstate="print"/>
          <a:srcRect/>
          <a:stretch>
            <a:fillRect/>
          </a:stretch>
        </p:blipFill>
        <p:spPr bwMode="auto">
          <a:xfrm>
            <a:off x="928662" y="1571612"/>
            <a:ext cx="7215238" cy="4161644"/>
          </a:xfrm>
          <a:prstGeom prst="rect">
            <a:avLst/>
          </a:prstGeom>
          <a:noFill/>
          <a:ln w="9525">
            <a:noFill/>
            <a:miter lim="800000"/>
            <a:headEnd/>
            <a:tailEnd/>
          </a:ln>
          <a:effectLst/>
        </p:spPr>
      </p:pic>
    </p:spTree>
  </p:cSld>
  <p:clrMapOvr>
    <a:masterClrMapping/>
  </p:clrMapOvr>
  <p:transition spd="slow">
    <p:wedg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928670"/>
            <a:ext cx="4320542" cy="523220"/>
          </a:xfrm>
          <a:prstGeom prst="rect">
            <a:avLst/>
          </a:prstGeom>
        </p:spPr>
        <p:txBody>
          <a:bodyPr wrap="none">
            <a:spAutoFit/>
          </a:bodyPr>
          <a:lstStyle/>
          <a:p>
            <a:pPr>
              <a:buFont typeface="Wingdings" pitchFamily="2" charset="2"/>
              <a:buChar char="q"/>
            </a:pPr>
            <a:r>
              <a:rPr lang="en-IN" sz="2800" b="1" dirty="0" smtClean="0"/>
              <a:t>Validation of test data:</a:t>
            </a:r>
            <a:endParaRPr lang="en-IN" sz="2800" b="1" dirty="0"/>
          </a:p>
        </p:txBody>
      </p:sp>
      <p:pic>
        <p:nvPicPr>
          <p:cNvPr id="2050" name="Picture 2"/>
          <p:cNvPicPr>
            <a:picLocks noChangeAspect="1" noChangeArrowheads="1"/>
          </p:cNvPicPr>
          <p:nvPr/>
        </p:nvPicPr>
        <p:blipFill>
          <a:blip r:embed="rId2" cstate="print"/>
          <a:srcRect/>
          <a:stretch>
            <a:fillRect/>
          </a:stretch>
        </p:blipFill>
        <p:spPr bwMode="auto">
          <a:xfrm>
            <a:off x="1071538" y="1500174"/>
            <a:ext cx="7215238" cy="4714907"/>
          </a:xfrm>
          <a:prstGeom prst="rect">
            <a:avLst/>
          </a:prstGeom>
          <a:noFill/>
          <a:ln w="9525">
            <a:noFill/>
            <a:miter lim="800000"/>
            <a:headEnd/>
            <a:tailEnd/>
          </a:ln>
          <a:effectLst/>
        </p:spPr>
      </p:pic>
    </p:spTree>
  </p:cSld>
  <p:clrMapOvr>
    <a:masterClrMapping/>
  </p:clrMapOvr>
  <p:transition spd="slow">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9DF3EB-8CFD-494E-A0B8-28BEB7A6989C}"/>
              </a:ext>
            </a:extLst>
          </p:cNvPr>
          <p:cNvSpPr>
            <a:spLocks noGrp="1"/>
          </p:cNvSpPr>
          <p:nvPr>
            <p:ph type="title"/>
          </p:nvPr>
        </p:nvSpPr>
        <p:spPr/>
        <p:txBody>
          <a:bodyPr/>
          <a:lstStyle/>
          <a:p>
            <a:r>
              <a:rPr lang="en-IN" dirty="0" smtClean="0"/>
              <a:t>            </a:t>
            </a:r>
            <a:r>
              <a:rPr lang="en-IN" b="1" dirty="0" smtClean="0">
                <a:solidFill>
                  <a:schemeClr val="bg1"/>
                </a:solidFill>
                <a:latin typeface="Algerian" pitchFamily="82" charset="0"/>
              </a:rPr>
              <a:t>CONCLUSION </a:t>
            </a:r>
            <a:endParaRPr lang="en-IN" b="1" dirty="0">
              <a:solidFill>
                <a:schemeClr val="bg1"/>
              </a:solidFill>
              <a:latin typeface="Algerian" pitchFamily="82" charset="0"/>
            </a:endParaRPr>
          </a:p>
        </p:txBody>
      </p:sp>
      <p:sp>
        <p:nvSpPr>
          <p:cNvPr id="3" name="Content Placeholder 2">
            <a:extLst>
              <a:ext uri="{FF2B5EF4-FFF2-40B4-BE49-F238E27FC236}">
                <a16:creationId xmlns:a16="http://schemas.microsoft.com/office/drawing/2014/main" xmlns="" id="{AD0B1841-8F17-45E2-8686-33ACB7FB138E}"/>
              </a:ext>
            </a:extLst>
          </p:cNvPr>
          <p:cNvSpPr>
            <a:spLocks noGrp="1"/>
          </p:cNvSpPr>
          <p:nvPr>
            <p:ph idx="1"/>
          </p:nvPr>
        </p:nvSpPr>
        <p:spPr/>
        <p:txBody>
          <a:bodyPr/>
          <a:lstStyle/>
          <a:p>
            <a:r>
              <a:rPr lang="en-IN" dirty="0"/>
              <a:t>Since the accuracy of train and test data are more or less similar , we conclude the </a:t>
            </a:r>
            <a:r>
              <a:rPr lang="en-IN" dirty="0" err="1"/>
              <a:t>the</a:t>
            </a:r>
            <a:r>
              <a:rPr lang="en-IN" dirty="0"/>
              <a:t> model is generalised model . </a:t>
            </a:r>
          </a:p>
          <a:p>
            <a:r>
              <a:rPr lang="en-IN" dirty="0"/>
              <a:t>So this obtained generalised model can be applied for any un seen data </a:t>
            </a:r>
            <a:r>
              <a:rPr lang="en-IN" dirty="0" smtClean="0"/>
              <a:t>reviews for </a:t>
            </a:r>
            <a:r>
              <a:rPr lang="en-IN" dirty="0" err="1" smtClean="0"/>
              <a:t>recommandation</a:t>
            </a:r>
            <a:r>
              <a:rPr lang="en-IN" dirty="0" smtClean="0"/>
              <a:t> . </a:t>
            </a:r>
            <a:endParaRPr lang="en-IN" dirty="0"/>
          </a:p>
        </p:txBody>
      </p:sp>
    </p:spTree>
    <p:extLst>
      <p:ext uri="{BB962C8B-B14F-4D97-AF65-F5344CB8AC3E}">
        <p14:creationId xmlns:p14="http://schemas.microsoft.com/office/powerpoint/2010/main" xmlns="" val="807022942"/>
      </p:ext>
    </p:extLst>
  </p:cSld>
  <p:clrMapOvr>
    <a:masterClrMapping/>
  </p:clrMapOvr>
  <p:transition spd="slow">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143116"/>
            <a:ext cx="6429420" cy="2800767"/>
          </a:xfrm>
          <a:prstGeom prst="rect">
            <a:avLst/>
          </a:prstGeom>
          <a:noFill/>
        </p:spPr>
        <p:txBody>
          <a:bodyPr wrap="square" rtlCol="0">
            <a:spAutoFit/>
          </a:bodyPr>
          <a:lstStyle/>
          <a:p>
            <a:pPr algn="ctr"/>
            <a:r>
              <a:rPr lang="en-US" sz="8800" dirty="0" smtClean="0">
                <a:latin typeface="Showcard Gothic" pitchFamily="82" charset="0"/>
              </a:rPr>
              <a:t>THANK     YOU!</a:t>
            </a:r>
            <a:endParaRPr lang="en-IN" sz="8800" dirty="0">
              <a:latin typeface="Showcard Gothic" pitchFamily="82" charset="0"/>
            </a:endParaRPr>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solidFill>
                  <a:schemeClr val="bg1">
                    <a:lumMod val="95000"/>
                    <a:lumOff val="5000"/>
                  </a:schemeClr>
                </a:solidFill>
                <a:latin typeface="Showcard Gothic" pitchFamily="82" charset="0"/>
                <a:cs typeface="Courier New" pitchFamily="49" charset="0"/>
              </a:rPr>
              <a:t>NATURAL   LANGUAGE     PROCESSING</a:t>
            </a:r>
            <a:endParaRPr lang="en-IN" dirty="0">
              <a:solidFill>
                <a:schemeClr val="bg1">
                  <a:lumMod val="95000"/>
                  <a:lumOff val="5000"/>
                </a:schemeClr>
              </a:solidFill>
              <a:latin typeface="Showcard Gothic" pitchFamily="82" charset="0"/>
              <a:cs typeface="Courier New" pitchFamily="49" charset="0"/>
            </a:endParaRPr>
          </a:p>
        </p:txBody>
      </p:sp>
      <p:sp>
        <p:nvSpPr>
          <p:cNvPr id="3" name="Content Placeholder 2"/>
          <p:cNvSpPr>
            <a:spLocks noGrp="1"/>
          </p:cNvSpPr>
          <p:nvPr>
            <p:ph idx="1"/>
          </p:nvPr>
        </p:nvSpPr>
        <p:spPr/>
        <p:txBody>
          <a:bodyPr/>
          <a:lstStyle/>
          <a:p>
            <a:r>
              <a:rPr lang="en-US" dirty="0" smtClean="0"/>
              <a:t>Natural Language Processing(NLP)is ability of a computer program to understand human language as it is spoken. NLP is a component of Artificial Intelligence(AI)</a:t>
            </a:r>
            <a:endParaRPr lang="en-IN" dirty="0"/>
          </a:p>
        </p:txBody>
      </p:sp>
      <p:pic>
        <p:nvPicPr>
          <p:cNvPr id="1026" name="Picture 2"/>
          <p:cNvPicPr>
            <a:picLocks noChangeAspect="1" noChangeArrowheads="1"/>
          </p:cNvPicPr>
          <p:nvPr/>
        </p:nvPicPr>
        <p:blipFill>
          <a:blip r:embed="rId2" cstate="print"/>
          <a:srcRect/>
          <a:stretch>
            <a:fillRect/>
          </a:stretch>
        </p:blipFill>
        <p:spPr bwMode="auto">
          <a:xfrm>
            <a:off x="2428860" y="3857628"/>
            <a:ext cx="4719637" cy="2533404"/>
          </a:xfrm>
          <a:prstGeom prst="rect">
            <a:avLst/>
          </a:prstGeom>
          <a:noFill/>
          <a:ln w="9525">
            <a:noFill/>
            <a:miter lim="800000"/>
            <a:headEnd/>
            <a:tailEnd/>
          </a:ln>
          <a:effectLst/>
        </p:spPr>
      </p:pic>
    </p:spTree>
  </p:cSld>
  <p:clrMapOvr>
    <a:masterClrMapping/>
  </p:clrMapOvr>
  <p:transition spd="slow">
    <p:pull dir="l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571472" y="1357298"/>
            <a:ext cx="7929618" cy="4357717"/>
          </a:xfrm>
          <a:prstGeom prst="rect">
            <a:avLst/>
          </a:prstGeom>
          <a:noFill/>
          <a:ln w="9525">
            <a:noFill/>
            <a:miter lim="800000"/>
            <a:headEnd/>
            <a:tailEnd/>
          </a:ln>
          <a:effectLst/>
        </p:spPr>
      </p:pic>
    </p:spTree>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3861048"/>
            <a:ext cx="7128792" cy="2592288"/>
          </a:xfrm>
        </p:spPr>
        <p:txBody>
          <a:bodyPr/>
          <a:lstStyle/>
          <a:p>
            <a:r>
              <a:rPr lang="en-IN" b="1" dirty="0" smtClean="0">
                <a:solidFill>
                  <a:schemeClr val="bg1">
                    <a:lumMod val="95000"/>
                    <a:lumOff val="5000"/>
                  </a:schemeClr>
                </a:solidFill>
                <a:latin typeface="Algerian" pitchFamily="82" charset="0"/>
              </a:rPr>
              <a:t>    APPLICATIONS OF NLP:</a:t>
            </a:r>
            <a:endParaRPr lang="en-IN" b="1" dirty="0">
              <a:solidFill>
                <a:schemeClr val="bg1">
                  <a:lumMod val="95000"/>
                  <a:lumOff val="5000"/>
                </a:schemeClr>
              </a:solidFill>
              <a:latin typeface="Algerian" pitchFamily="82" charset="0"/>
            </a:endParaRPr>
          </a:p>
        </p:txBody>
      </p:sp>
      <p:sp>
        <p:nvSpPr>
          <p:cNvPr id="3" name="Text Placeholder 2"/>
          <p:cNvSpPr>
            <a:spLocks noGrp="1"/>
          </p:cNvSpPr>
          <p:nvPr>
            <p:ph type="body" idx="1"/>
          </p:nvPr>
        </p:nvSpPr>
        <p:spPr/>
        <p:txBody>
          <a:bodyPr/>
          <a:lstStyle/>
          <a:p>
            <a:endParaRPr lang="en-IN"/>
          </a:p>
        </p:txBody>
      </p:sp>
      <p:pic>
        <p:nvPicPr>
          <p:cNvPr id="4" name="Picture 3" descr="ManagedApplications_Top.png"/>
          <p:cNvPicPr>
            <a:picLocks noChangeAspect="1"/>
          </p:cNvPicPr>
          <p:nvPr/>
        </p:nvPicPr>
        <p:blipFill>
          <a:blip r:embed="rId2" cstate="print"/>
          <a:stretch>
            <a:fillRect/>
          </a:stretch>
        </p:blipFill>
        <p:spPr>
          <a:xfrm>
            <a:off x="1547664" y="0"/>
            <a:ext cx="5688632" cy="5688632"/>
          </a:xfrm>
          <a:prstGeom prst="rect">
            <a:avLst/>
          </a:prstGeom>
        </p:spPr>
      </p:pic>
    </p:spTree>
  </p:cSld>
  <p:clrMapOvr>
    <a:masterClrMapping/>
  </p:clrMapOvr>
  <p:transition spd="slow">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746654" cy="954107"/>
          </a:xfrm>
          <a:prstGeom prst="rect">
            <a:avLst/>
          </a:prstGeom>
          <a:noFill/>
        </p:spPr>
        <p:txBody>
          <a:bodyPr wrap="square" rtlCol="0">
            <a:spAutoFit/>
          </a:bodyPr>
          <a:lstStyle/>
          <a:p>
            <a:pPr>
              <a:buFont typeface="Wingdings" pitchFamily="2" charset="2"/>
              <a:buChar char="§"/>
            </a:pPr>
            <a:r>
              <a:rPr lang="en-US" sz="2000" b="1" dirty="0" smtClean="0">
                <a:solidFill>
                  <a:schemeClr val="bg1">
                    <a:lumMod val="95000"/>
                    <a:lumOff val="5000"/>
                  </a:schemeClr>
                </a:solidFill>
                <a:latin typeface="Algerian" pitchFamily="82" charset="0"/>
              </a:rPr>
              <a:t>Machine Translation</a:t>
            </a:r>
            <a:r>
              <a:rPr lang="en-US" dirty="0" smtClean="0">
                <a:solidFill>
                  <a:schemeClr val="bg1">
                    <a:lumMod val="95000"/>
                    <a:lumOff val="5000"/>
                  </a:schemeClr>
                </a:solidFill>
                <a:latin typeface="Algerian" pitchFamily="82" charset="0"/>
              </a:rPr>
              <a:t>:    </a:t>
            </a:r>
            <a:r>
              <a:rPr lang="en-US" dirty="0" smtClean="0"/>
              <a:t>it is process by which computer software is used to </a:t>
            </a:r>
            <a:r>
              <a:rPr lang="en-US" dirty="0" err="1" smtClean="0"/>
              <a:t>transulate</a:t>
            </a:r>
            <a:r>
              <a:rPr lang="en-US" dirty="0" smtClean="0"/>
              <a:t> a text from one natural language to another.</a:t>
            </a:r>
            <a:endParaRPr lang="en-IN" dirty="0"/>
          </a:p>
        </p:txBody>
      </p:sp>
      <p:pic>
        <p:nvPicPr>
          <p:cNvPr id="3074" name="Picture 2" descr="C:\Users\User\Desktop\thesis\New folder\machine-human.jpg"/>
          <p:cNvPicPr>
            <a:picLocks noChangeAspect="1" noChangeArrowheads="1"/>
          </p:cNvPicPr>
          <p:nvPr/>
        </p:nvPicPr>
        <p:blipFill>
          <a:blip r:embed="rId2" cstate="print"/>
          <a:srcRect/>
          <a:stretch>
            <a:fillRect/>
          </a:stretch>
        </p:blipFill>
        <p:spPr bwMode="auto">
          <a:xfrm>
            <a:off x="2483768" y="1844824"/>
            <a:ext cx="4214842" cy="1714512"/>
          </a:xfrm>
          <a:prstGeom prst="rect">
            <a:avLst/>
          </a:prstGeom>
          <a:noFill/>
        </p:spPr>
      </p:pic>
      <p:sp>
        <p:nvSpPr>
          <p:cNvPr id="4" name="TextBox 3"/>
          <p:cNvSpPr txBox="1"/>
          <p:nvPr/>
        </p:nvSpPr>
        <p:spPr>
          <a:xfrm>
            <a:off x="683568" y="3645024"/>
            <a:ext cx="7920880" cy="1046440"/>
          </a:xfrm>
          <a:prstGeom prst="rect">
            <a:avLst/>
          </a:prstGeom>
          <a:noFill/>
        </p:spPr>
        <p:txBody>
          <a:bodyPr wrap="square" rtlCol="0">
            <a:spAutoFit/>
          </a:bodyPr>
          <a:lstStyle/>
          <a:p>
            <a:pPr>
              <a:buFont typeface="Wingdings" pitchFamily="2" charset="2"/>
              <a:buChar char="§"/>
            </a:pPr>
            <a:r>
              <a:rPr lang="en-US" sz="2000" b="1" dirty="0" smtClean="0">
                <a:solidFill>
                  <a:schemeClr val="bg1">
                    <a:lumMod val="95000"/>
                    <a:lumOff val="5000"/>
                  </a:schemeClr>
                </a:solidFill>
                <a:latin typeface="Algerian" pitchFamily="82" charset="0"/>
              </a:rPr>
              <a:t>Sentiment Analysis</a:t>
            </a:r>
            <a:r>
              <a:rPr lang="en-US" sz="2000" b="1" dirty="0" smtClean="0"/>
              <a:t>:  </a:t>
            </a:r>
            <a:r>
              <a:rPr lang="en-US" dirty="0" smtClean="0"/>
              <a:t>sentiment analysis is also known as </a:t>
            </a:r>
            <a:r>
              <a:rPr lang="en-US" dirty="0" err="1" smtClean="0"/>
              <a:t>opnion</a:t>
            </a:r>
            <a:r>
              <a:rPr lang="en-US" dirty="0" smtClean="0"/>
              <a:t> mining is a field within NLP that builds systems that try to identify and extract </a:t>
            </a:r>
            <a:r>
              <a:rPr lang="en-US" dirty="0" err="1" smtClean="0"/>
              <a:t>opnion</a:t>
            </a:r>
            <a:r>
              <a:rPr lang="en-US" dirty="0" smtClean="0"/>
              <a:t> within text</a:t>
            </a:r>
            <a:r>
              <a:rPr lang="en-US" sz="2400" dirty="0" smtClean="0"/>
              <a:t>.</a:t>
            </a:r>
            <a:endParaRPr lang="en-IN" sz="2400" dirty="0"/>
          </a:p>
        </p:txBody>
      </p:sp>
      <p:pic>
        <p:nvPicPr>
          <p:cNvPr id="3075" name="Picture 3" descr="C:\Users\User\Desktop\thesis\New folder\Sentiment-Analysis.png"/>
          <p:cNvPicPr>
            <a:picLocks noChangeAspect="1" noChangeArrowheads="1"/>
          </p:cNvPicPr>
          <p:nvPr/>
        </p:nvPicPr>
        <p:blipFill>
          <a:blip r:embed="rId3" cstate="print"/>
          <a:srcRect/>
          <a:stretch>
            <a:fillRect/>
          </a:stretch>
        </p:blipFill>
        <p:spPr bwMode="auto">
          <a:xfrm>
            <a:off x="2771800" y="4725144"/>
            <a:ext cx="4143404" cy="1928826"/>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7603208" cy="1015663"/>
          </a:xfrm>
          <a:prstGeom prst="rect">
            <a:avLst/>
          </a:prstGeom>
          <a:noFill/>
        </p:spPr>
        <p:txBody>
          <a:bodyPr wrap="square" rtlCol="0">
            <a:spAutoFit/>
          </a:bodyPr>
          <a:lstStyle/>
          <a:p>
            <a:pPr>
              <a:buFont typeface="Wingdings" pitchFamily="2" charset="2"/>
              <a:buChar char="§"/>
            </a:pPr>
            <a:r>
              <a:rPr lang="en-US" sz="2400" b="1" dirty="0" smtClean="0">
                <a:solidFill>
                  <a:schemeClr val="bg1">
                    <a:lumMod val="95000"/>
                    <a:lumOff val="5000"/>
                  </a:schemeClr>
                </a:solidFill>
                <a:latin typeface="Algerian" pitchFamily="82" charset="0"/>
              </a:rPr>
              <a:t>Image Captioning</a:t>
            </a:r>
            <a:r>
              <a:rPr lang="en-US" sz="2400" dirty="0" smtClean="0"/>
              <a:t>: </a:t>
            </a:r>
            <a:r>
              <a:rPr lang="en-US" dirty="0" smtClean="0"/>
              <a:t> this is the process of generating textual description of an image .it uses both NLP and computer vision to generate the captions.</a:t>
            </a:r>
            <a:endParaRPr lang="en-IN" dirty="0"/>
          </a:p>
        </p:txBody>
      </p:sp>
      <p:pic>
        <p:nvPicPr>
          <p:cNvPr id="4098" name="Picture 2" descr="C:\Users\User\Desktop\thesis\New folder\example.png"/>
          <p:cNvPicPr>
            <a:picLocks noChangeAspect="1" noChangeArrowheads="1"/>
          </p:cNvPicPr>
          <p:nvPr/>
        </p:nvPicPr>
        <p:blipFill>
          <a:blip r:embed="rId2" cstate="print"/>
          <a:srcRect/>
          <a:stretch>
            <a:fillRect/>
          </a:stretch>
        </p:blipFill>
        <p:spPr bwMode="auto">
          <a:xfrm>
            <a:off x="3635896" y="1988840"/>
            <a:ext cx="3619517" cy="2428892"/>
          </a:xfrm>
          <a:prstGeom prst="rect">
            <a:avLst/>
          </a:prstGeom>
          <a:noFill/>
        </p:spPr>
      </p:pic>
      <p:sp>
        <p:nvSpPr>
          <p:cNvPr id="4" name="TextBox 3"/>
          <p:cNvSpPr txBox="1"/>
          <p:nvPr/>
        </p:nvSpPr>
        <p:spPr>
          <a:xfrm>
            <a:off x="1215554" y="4429132"/>
            <a:ext cx="7388894" cy="1015663"/>
          </a:xfrm>
          <a:prstGeom prst="rect">
            <a:avLst/>
          </a:prstGeom>
          <a:noFill/>
        </p:spPr>
        <p:txBody>
          <a:bodyPr wrap="square" rtlCol="0">
            <a:spAutoFit/>
          </a:bodyPr>
          <a:lstStyle/>
          <a:p>
            <a:pPr>
              <a:buFont typeface="Wingdings" pitchFamily="2" charset="2"/>
              <a:buChar char="§"/>
            </a:pPr>
            <a:r>
              <a:rPr lang="en-US" sz="2400" b="1" dirty="0" smtClean="0">
                <a:solidFill>
                  <a:schemeClr val="bg1">
                    <a:lumMod val="95000"/>
                    <a:lumOff val="5000"/>
                  </a:schemeClr>
                </a:solidFill>
                <a:latin typeface="Algerian" pitchFamily="82" charset="0"/>
              </a:rPr>
              <a:t>Automatic Summarization</a:t>
            </a:r>
            <a:r>
              <a:rPr lang="en-US" sz="2400" dirty="0" smtClean="0"/>
              <a:t>:  </a:t>
            </a:r>
            <a:r>
              <a:rPr lang="en-US" dirty="0" smtClean="0"/>
              <a:t>it is the process of shortening a text document with </a:t>
            </a:r>
            <a:r>
              <a:rPr lang="en-US" dirty="0" err="1" smtClean="0"/>
              <a:t>software,in</a:t>
            </a:r>
            <a:r>
              <a:rPr lang="en-US" dirty="0" smtClean="0"/>
              <a:t> order to create a summary with the major points of the original documents.</a:t>
            </a:r>
            <a:endParaRPr lang="en-IN" dirty="0"/>
          </a:p>
        </p:txBody>
      </p:sp>
      <p:pic>
        <p:nvPicPr>
          <p:cNvPr id="4099" name="Picture 3" descr="C:\Users\User\Desktop\thesis\New folder\1_uiwH4HNbZ85e-kHgmWmKEg.png"/>
          <p:cNvPicPr>
            <a:picLocks noChangeAspect="1" noChangeArrowheads="1"/>
          </p:cNvPicPr>
          <p:nvPr/>
        </p:nvPicPr>
        <p:blipFill>
          <a:blip r:embed="rId3" cstate="print"/>
          <a:srcRect/>
          <a:stretch>
            <a:fillRect/>
          </a:stretch>
        </p:blipFill>
        <p:spPr bwMode="auto">
          <a:xfrm>
            <a:off x="2411760" y="5500678"/>
            <a:ext cx="5038725" cy="1357322"/>
          </a:xfrm>
          <a:prstGeom prst="rect">
            <a:avLst/>
          </a:prstGeom>
          <a:noFill/>
        </p:spPr>
      </p:pic>
    </p:spTree>
  </p:cSld>
  <p:clrMapOvr>
    <a:masterClrMapping/>
  </p:clrMapOvr>
  <p:transition spd="slow">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95000"/>
                    <a:lumOff val="5000"/>
                  </a:schemeClr>
                </a:solidFill>
                <a:latin typeface="Showcard Gothic" pitchFamily="82" charset="0"/>
                <a:cs typeface="Aharoni" pitchFamily="2" charset="-79"/>
              </a:rPr>
              <a:t>Scope of the problem:</a:t>
            </a:r>
            <a:endParaRPr lang="en-IN" dirty="0">
              <a:solidFill>
                <a:schemeClr val="bg1">
                  <a:lumMod val="95000"/>
                  <a:lumOff val="5000"/>
                </a:schemeClr>
              </a:solidFill>
              <a:latin typeface="Showcard Gothic" pitchFamily="82" charset="0"/>
              <a:cs typeface="Aharoni" pitchFamily="2" charset="-79"/>
            </a:endParaRPr>
          </a:p>
        </p:txBody>
      </p:sp>
      <p:sp>
        <p:nvSpPr>
          <p:cNvPr id="3" name="Content Placeholder 2"/>
          <p:cNvSpPr>
            <a:spLocks noGrp="1"/>
          </p:cNvSpPr>
          <p:nvPr>
            <p:ph idx="1"/>
          </p:nvPr>
        </p:nvSpPr>
        <p:spPr/>
        <p:txBody>
          <a:bodyPr>
            <a:normAutofit/>
          </a:bodyPr>
          <a:lstStyle/>
          <a:p>
            <a:r>
              <a:rPr lang="en-IN" dirty="0" smtClean="0"/>
              <a:t>This problem is related to Women’s Clothing E-Commerce reviews written by customers. </a:t>
            </a:r>
          </a:p>
          <a:p>
            <a:r>
              <a:rPr lang="en-IN" dirty="0" smtClean="0"/>
              <a:t>An algorithm, by which we recommend a product based on customer’s review.</a:t>
            </a:r>
          </a:p>
          <a:p>
            <a:endParaRPr lang="en-IN" dirty="0" smtClean="0"/>
          </a:p>
          <a:p>
            <a:pPr>
              <a:buNone/>
            </a:pPr>
            <a:r>
              <a:rPr lang="en-US" b="1" dirty="0" smtClean="0">
                <a:solidFill>
                  <a:schemeClr val="bg2">
                    <a:lumMod val="25000"/>
                  </a:schemeClr>
                </a:solidFill>
                <a:latin typeface="Arial Rounded MT Bold" pitchFamily="34" charset="0"/>
              </a:rPr>
              <a:t>SOURCE:</a:t>
            </a:r>
          </a:p>
          <a:p>
            <a:pPr>
              <a:buNone/>
            </a:pPr>
            <a:r>
              <a:rPr lang="en-US" dirty="0" smtClean="0">
                <a:solidFill>
                  <a:schemeClr val="bg2">
                    <a:lumMod val="25000"/>
                  </a:schemeClr>
                </a:solidFill>
              </a:rPr>
              <a:t>                         </a:t>
            </a:r>
            <a:r>
              <a:rPr lang="en-IN" dirty="0" smtClean="0"/>
              <a:t> We have extracted the data from the website“www.kaggle.com”</a:t>
            </a:r>
            <a:endParaRPr lang="en-IN" dirty="0">
              <a:solidFill>
                <a:schemeClr val="bg2">
                  <a:lumMod val="25000"/>
                </a:schemeClr>
              </a:solidFill>
            </a:endParaRPr>
          </a:p>
        </p:txBody>
      </p:sp>
    </p:spTree>
  </p:cSld>
  <p:clrMapOvr>
    <a:masterClrMapping/>
  </p:clrMapOvr>
  <p:transition spd="slow">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TF78884036</Template>
  <TotalTime>2636</TotalTime>
  <Words>1879</Words>
  <Application>Microsoft Office PowerPoint</Application>
  <PresentationFormat>On-screen Show (4:3)</PresentationFormat>
  <Paragraphs>161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Ion</vt:lpstr>
      <vt:lpstr>   </vt:lpstr>
      <vt:lpstr>Slide 2</vt:lpstr>
      <vt:lpstr>                Text mining</vt:lpstr>
      <vt:lpstr>NATURAL   LANGUAGE     PROCESSING</vt:lpstr>
      <vt:lpstr>Slide 5</vt:lpstr>
      <vt:lpstr>    APPLICATIONS OF NLP:</vt:lpstr>
      <vt:lpstr>Slide 7</vt:lpstr>
      <vt:lpstr>Slide 8</vt:lpstr>
      <vt:lpstr>Scope of the problem:</vt:lpstr>
      <vt:lpstr>Slide 10</vt:lpstr>
      <vt:lpstr>Slide 11</vt:lpstr>
      <vt:lpstr>   STANDARD NLP WORKFLOW</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            CONCLUSION </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Krishna Vardhan</cp:lastModifiedBy>
  <cp:revision>122</cp:revision>
  <dcterms:created xsi:type="dcterms:W3CDTF">2019-05-15T05:30:12Z</dcterms:created>
  <dcterms:modified xsi:type="dcterms:W3CDTF">2019-05-17T04:57:27Z</dcterms:modified>
</cp:coreProperties>
</file>