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39"/>
  </p:notesMasterIdLst>
  <p:sldIdLst>
    <p:sldId id="355"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01" r:id="rId35"/>
    <p:sldId id="302" r:id="rId36"/>
    <p:sldId id="303"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48B1C-7F57-438F-BCBC-8664DFC7CE1A}"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821E4-9CF4-4942-A27E-9B6D0A652E54}" type="slidenum">
              <a:rPr lang="en-US" smtClean="0"/>
              <a:t>‹#›</a:t>
            </a:fld>
            <a:endParaRPr lang="en-US"/>
          </a:p>
        </p:txBody>
      </p:sp>
    </p:spTree>
    <p:extLst>
      <p:ext uri="{BB962C8B-B14F-4D97-AF65-F5344CB8AC3E}">
        <p14:creationId xmlns:p14="http://schemas.microsoft.com/office/powerpoint/2010/main" val="3725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6</a:t>
            </a:fld>
            <a:endParaRPr lang="en-US"/>
          </a:p>
        </p:txBody>
      </p:sp>
    </p:spTree>
    <p:extLst>
      <p:ext uri="{BB962C8B-B14F-4D97-AF65-F5344CB8AC3E}">
        <p14:creationId xmlns:p14="http://schemas.microsoft.com/office/powerpoint/2010/main" val="318164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5085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7505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156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95854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9547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0860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9514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4558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17427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8610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62877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29-03-2023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400077508"/>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92319" y="2828251"/>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b="1" dirty="0">
                <a:latin typeface="Times New Roman" panose="02020603050405020304" pitchFamily="18" charset="0"/>
                <a:cs typeface="Times New Roman" panose="02020603050405020304" pitchFamily="18" charset="0"/>
              </a:rPr>
              <a:t>CANCER PREDICTION IN EARLY SATGES USING MACHINE LEARNING</a:t>
            </a:r>
            <a:endParaRPr lang="en-US" sz="3600"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4596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75249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36026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658680" y="501758"/>
            <a:ext cx="3481283" cy="579967"/>
          </a:xfrm>
          <a:prstGeom prst="rect">
            <a:avLst/>
          </a:prstGeom>
        </p:spPr>
        <p:txBody>
          <a:bodyPr wrap="squar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Logistic Regression</a:t>
            </a:r>
            <a:r>
              <a:rPr lang="en-IN" sz="2400" b="1" dirty="0">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580381" y="1400101"/>
            <a:ext cx="10451038" cy="4638642"/>
          </a:xfrm>
          <a:prstGeom prst="rect">
            <a:avLst/>
          </a:prstGeom>
        </p:spPr>
        <p:txBody>
          <a:bodyPr wrap="square">
            <a:spAutoFit/>
          </a:bodyPr>
          <a:lstStyle/>
          <a:p>
            <a:pPr algn="just">
              <a:lnSpc>
                <a:spcPct val="200000"/>
              </a:lnSpc>
            </a:pPr>
            <a:r>
              <a:rPr lang="en-US" sz="1500" dirty="0">
                <a:latin typeface="Times New Roman" panose="02020603050405020304" pitchFamily="18"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 For example,</a:t>
            </a:r>
          </a:p>
          <a:p>
            <a:pPr lvl="0" algn="just">
              <a:lnSpc>
                <a:spcPct val="200000"/>
              </a:lnSpc>
            </a:pPr>
            <a:r>
              <a:rPr lang="en-US" sz="1500" dirty="0">
                <a:latin typeface="Times New Roman" panose="02020603050405020304" pitchFamily="18" charset="0"/>
                <a:cs typeface="Times New Roman" panose="02020603050405020304" pitchFamily="18" charset="0"/>
              </a:rPr>
              <a:t>To predict whether an email is spam (1) or (0)</a:t>
            </a:r>
          </a:p>
          <a:p>
            <a:pPr lvl="0" algn="just">
              <a:lnSpc>
                <a:spcPct val="200000"/>
              </a:lnSpc>
            </a:pPr>
            <a:r>
              <a:rPr lang="en-US" sz="1500" dirty="0">
                <a:latin typeface="Times New Roman" panose="02020603050405020304" pitchFamily="18" charset="0"/>
                <a:cs typeface="Times New Roman" panose="02020603050405020304" pitchFamily="18" charset="0"/>
              </a:rPr>
              <a:t>Whether the tumor is malignant (1) or not (0)</a:t>
            </a:r>
          </a:p>
          <a:p>
            <a:pPr lvl="0" algn="just">
              <a:lnSpc>
                <a:spcPct val="200000"/>
              </a:lnSpc>
            </a:pPr>
            <a:r>
              <a:rPr lang="en-US" sz="1500" dirty="0">
                <a:latin typeface="Times New Roman" panose="02020603050405020304" pitchFamily="18"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p>
          <a:p>
            <a:pPr algn="just">
              <a:lnSpc>
                <a:spcPct val="200000"/>
              </a:lnSpc>
            </a:pPr>
            <a:r>
              <a:rPr lang="en-US" sz="15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192238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250950" y="2811463"/>
            <a:ext cx="10941050" cy="3833812"/>
          </a:xfrm>
        </p:spPr>
        <p:txBody>
          <a:bodyPr>
            <a:normAutofit fontScale="70000" lnSpcReduction="20000"/>
          </a:bodyPr>
          <a:lstStyle/>
          <a:p>
            <a:pPr algn="just">
              <a:lnSpc>
                <a:spcPct val="210000"/>
              </a:lnSpc>
            </a:pPr>
            <a:r>
              <a:rPr lang="en-IN" sz="1900" b="1" dirty="0">
                <a:solidFill>
                  <a:schemeClr val="tx1"/>
                </a:solidFill>
                <a:latin typeface="Times New Roman" panose="02020603050405020304" pitchFamily="18" charset="0"/>
                <a:cs typeface="Times New Roman" panose="02020603050405020304" pitchFamily="18" charset="0"/>
              </a:rPr>
              <a:t>Where to use logistic </a:t>
            </a:r>
            <a:r>
              <a:rPr lang="en-IN" sz="1900" b="1" dirty="0" smtClean="0">
                <a:solidFill>
                  <a:schemeClr val="tx1"/>
                </a:solidFill>
                <a:latin typeface="Times New Roman" panose="02020603050405020304" pitchFamily="18" charset="0"/>
                <a:cs typeface="Times New Roman" panose="02020603050405020304" pitchFamily="18" charset="0"/>
              </a:rPr>
              <a:t>regression :</a:t>
            </a:r>
            <a:endParaRPr lang="en-US" sz="1900" b="1"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Logistic regression is used to solve classification problems, and the most common use case is </a:t>
            </a:r>
            <a:r>
              <a:rPr lang="en-IN" sz="1900" u="sng" dirty="0">
                <a:solidFill>
                  <a:schemeClr val="tx1"/>
                </a:solidFill>
                <a:latin typeface="Times New Roman" panose="02020603050405020304" pitchFamily="18" charset="0"/>
                <a:cs typeface="Times New Roman" panose="02020603050405020304" pitchFamily="18" charset="0"/>
              </a:rPr>
              <a:t>binary logistic regression</a:t>
            </a:r>
            <a:r>
              <a:rPr lang="en-IN" sz="1900" dirty="0">
                <a:solidFill>
                  <a:schemeClr val="tx1"/>
                </a:solidFill>
                <a:latin typeface="Times New Roman" panose="02020603050405020304" pitchFamily="18" charset="0"/>
                <a:cs typeface="Times New Roman" panose="02020603050405020304" pitchFamily="18" charset="0"/>
              </a:rPr>
              <a:t>, where the outcome is binary (yes or no). In the real world, you can see </a:t>
            </a:r>
            <a:r>
              <a:rPr lang="en-IN" sz="1900" dirty="0" smtClean="0">
                <a:solidFill>
                  <a:schemeClr val="tx1"/>
                </a:solidFill>
                <a:latin typeface="Times New Roman" panose="02020603050405020304" pitchFamily="18" charset="0"/>
                <a:cs typeface="Times New Roman" panose="02020603050405020304" pitchFamily="18" charset="0"/>
              </a:rPr>
              <a:t>logistic regression </a:t>
            </a:r>
            <a:r>
              <a:rPr lang="en-IN" sz="1900" dirty="0">
                <a:solidFill>
                  <a:schemeClr val="tx1"/>
                </a:solidFill>
                <a:latin typeface="Times New Roman" panose="02020603050405020304" pitchFamily="18" charset="0"/>
                <a:cs typeface="Times New Roman" panose="02020603050405020304" pitchFamily="18" charset="0"/>
              </a:rPr>
              <a:t>applied across multiple areas and fields.</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health care, logistic regression can be used to predict if a tumor is likely to be benign or malignant.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the financial industry, logistic regression can be used to predict if a transaction is fraudulent or not.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marketing, logistic regression can be used to predict if a targeted audience will respond or not.</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2600"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5083" y="317809"/>
            <a:ext cx="5943600" cy="2305050"/>
          </a:xfrm>
          <a:prstGeom prst="rect">
            <a:avLst/>
          </a:prstGeom>
        </p:spPr>
      </p:pic>
    </p:spTree>
    <p:extLst>
      <p:ext uri="{BB962C8B-B14F-4D97-AF65-F5344CB8AC3E}">
        <p14:creationId xmlns:p14="http://schemas.microsoft.com/office/powerpoint/2010/main" val="298017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289342"/>
            <a:ext cx="10927307" cy="3715312"/>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The three types of logistic </a:t>
            </a:r>
            <a:r>
              <a:rPr lang="en-US" sz="1500" b="1" dirty="0" smtClean="0">
                <a:latin typeface="Times New Roman" panose="02020603050405020304" pitchFamily="18" charset="0"/>
                <a:cs typeface="Times New Roman" panose="02020603050405020304" pitchFamily="18" charset="0"/>
              </a:rPr>
              <a:t>regression :</a:t>
            </a:r>
          </a:p>
          <a:p>
            <a:pPr algn="just">
              <a:lnSpc>
                <a:spcPct val="200000"/>
              </a:lnSpc>
            </a:pP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Binary logistic regression</a:t>
            </a:r>
            <a:r>
              <a:rPr lang="en-US" sz="1500" dirty="0">
                <a:latin typeface="Times New Roman" panose="02020603050405020304" pitchFamily="18" charset="0"/>
                <a:cs typeface="Times New Roman" panose="02020603050405020304" pitchFamily="18" charset="0"/>
              </a:rPr>
              <a:t> - When we have two possible outcomes, like our original example of whether a person is likely to be infected with COVID-19 or not.</a:t>
            </a: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Multinomial logistic regression</a:t>
            </a:r>
            <a:r>
              <a:rPr lang="en-US" sz="1500" dirty="0">
                <a:latin typeface="Times New Roman" panose="02020603050405020304" pitchFamily="18" charset="0"/>
                <a:cs typeface="Times New Roman" panose="02020603050405020304" pitchFamily="18" charset="0"/>
              </a:rPr>
              <a:t> - When we have multiple outcomes, say if we build out our original example to predict whether someone may have the flu, an allergy, a cold, or COVID-19.</a:t>
            </a:r>
          </a:p>
          <a:p>
            <a:pPr marL="28575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Ordinal logistic regression</a:t>
            </a:r>
            <a:r>
              <a:rPr lang="en-US" sz="1500" dirty="0">
                <a:latin typeface="Times New Roman" panose="02020603050405020304" pitchFamily="18" charset="0"/>
                <a:cs typeface="Times New Roman" panose="02020603050405020304" pitchFamily="18" charset="0"/>
              </a:rPr>
              <a:t> - When the outcome is ordered, like if we build out our original example to also help determine the severity of a COVID-19 infection, sorting it into mild, moderate, and severe cases</a:t>
            </a:r>
          </a:p>
        </p:txBody>
      </p:sp>
    </p:spTree>
    <p:extLst>
      <p:ext uri="{BB962C8B-B14F-4D97-AF65-F5344CB8AC3E}">
        <p14:creationId xmlns:p14="http://schemas.microsoft.com/office/powerpoint/2010/main" val="85565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311830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03685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419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035339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Django</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48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71499" y="382138"/>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132761" y="1415462"/>
            <a:ext cx="9608027" cy="4893647"/>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Cancer is a disease characterized by the uncontrolled growth and spread of abnormal cells. Early detection and diagnosis of cancer are essential for successful treatment and management of the disease. Machine learning (ML) is a promising approach that can assist in predicting cancer at an early stage, which can lead to better patient outcomes. Several ML algorithms have been applied to predict cancer in its early stages, including decision trees, support vector machines, neural networks, and random forests. These algorithms can be trained on various types of data, including genomic, proteomic, and imaging data. Genomic data can provide important information about gene expression patterns, DNA mutations, and other molecular features of cancer cells. Proteomic data can provide insights into the protein expression patterns that may be indicative of cancer. Imaging data, such as CT and MRI scans, can also provide valuable information about the presence and extent of cancerous lesions. Overall, ML has shown promise as a tool for predicting cancer in its early stages. As the field of ML continues to evolve and improve, it is likely that these algorithms will become even more accurate and reliable in predicting cancer</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Random Forest, Logistic Regression, Decision Tree, ML techniques, evaluation.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20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376600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3520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3146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934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7038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3367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8701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3897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6686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7744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33547" y="720679"/>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83296" y="1383461"/>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Cancer research has undergone a continuous evolution over the last few decades [1]. Scientists used various methods, such as early stage screening, to detect cancer types before they cause symptoms. Furthermore, they have created new strategies for predicting cancer treatment outcomes early on. Large amounts of cancer data have been collected and made available to the medical research community as a result of the introduction of new technologies in the field of medicine. However, accurate disease prediction is one of the most interesting and difficult tasks for physicians. As a result, machine learning methods have grown in popularity among medical researchers. These techniques can discover and identify patterns and relationships between them, from complex datasets, while they are able to effectively predict future outcomes of a cancer type. Given the significance of personalized medicine and the growing trend on the application of ML techniques, we here present a review of studies that make use of these methods regarding the cancer prediction and prognosis.</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570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2356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5890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1195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0949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2" y="1564359"/>
            <a:ext cx="9403308" cy="4480073"/>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Cancer is a life-threatening disease that affects millions of people worldwide. Early detection and treatment of cancer can significantly improve patient outcomes and survival rates. Machine learning algorithms have shown great promise in accurately predicting cancer in its early stages, which can facilitate early intervention and improve patient outcomes. Machine learning is a subset of artificial intelligence that involves the use of algorithms to learn from data and make predictions or decisions. In the context of cancer prediction, machine learning algorithms can analyse large amounts of data from medical records, genetic tests, imaging scans, and other sources to identify patterns and detect early signs of cancer</a:t>
            </a:r>
            <a:r>
              <a:rPr lang="en-US" sz="1600" dirty="0">
                <a:latin typeface="Times New Roman" panose="02020603050405020304" pitchFamily="18" charset="0"/>
                <a:cs typeface="Times New Roman" panose="02020603050405020304" pitchFamily="18" charset="0"/>
              </a:rPr>
              <a:t>. Several studies have demonstrated the effectiveness of machine learning in predicting various types of cancer in their early stages. For example, a study conducted by researchers at Stanford University used machine learning to analyze electronic health records and predict the likelihood of patients developing lung cancer. The algorithm was able to accurately predict lung cancer in its early stages, which can increase the chances of successful treatment and improved patient outcomes.</a:t>
            </a:r>
          </a:p>
        </p:txBody>
      </p:sp>
      <p:sp>
        <p:nvSpPr>
          <p:cNvPr id="4" name="Rectangle 3"/>
          <p:cNvSpPr/>
          <p:nvPr/>
        </p:nvSpPr>
        <p:spPr>
          <a:xfrm>
            <a:off x="4620506" y="845863"/>
            <a:ext cx="1826141"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0380" y="997267"/>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86024" y="2076889"/>
            <a:ext cx="10678095" cy="3046988"/>
          </a:xfrm>
          <a:prstGeom prst="rect">
            <a:avLst/>
          </a:prstGeom>
        </p:spPr>
        <p:txBody>
          <a:bodyPr wrap="square">
            <a:spAutoFit/>
          </a:bodyPr>
          <a:lstStyle/>
          <a:p>
            <a:r>
              <a:rPr lang="en-IN" sz="1600" dirty="0"/>
              <a:t>[1] </a:t>
            </a:r>
            <a:r>
              <a:rPr lang="en-IN" sz="1600" dirty="0" err="1"/>
              <a:t>Hanahan</a:t>
            </a:r>
            <a:r>
              <a:rPr lang="en-IN" sz="1600" dirty="0"/>
              <a:t> D, Weinberg RA. Hallmarks of cancer: the next generation. Cell 2011;144: 646–74. </a:t>
            </a:r>
            <a:endParaRPr lang="en-US" sz="1600" dirty="0"/>
          </a:p>
          <a:p>
            <a:r>
              <a:rPr lang="en-IN" sz="1600" dirty="0"/>
              <a:t> </a:t>
            </a:r>
            <a:endParaRPr lang="en-US" sz="1600" dirty="0"/>
          </a:p>
          <a:p>
            <a:r>
              <a:rPr lang="en-IN" sz="1600" dirty="0"/>
              <a:t>[2] </a:t>
            </a:r>
            <a:r>
              <a:rPr lang="en-IN" sz="1600" dirty="0" err="1"/>
              <a:t>Polley</a:t>
            </a:r>
            <a:r>
              <a:rPr lang="en-IN" sz="1600" dirty="0"/>
              <a:t> M-YC, </a:t>
            </a:r>
            <a:r>
              <a:rPr lang="en-IN" sz="1600" dirty="0" err="1"/>
              <a:t>Freidlin</a:t>
            </a:r>
            <a:r>
              <a:rPr lang="en-IN" sz="1600" dirty="0"/>
              <a:t> B, </a:t>
            </a:r>
            <a:r>
              <a:rPr lang="en-IN" sz="1600" dirty="0" err="1"/>
              <a:t>Korn</a:t>
            </a:r>
            <a:r>
              <a:rPr lang="en-IN" sz="1600" dirty="0"/>
              <a:t> EL, Conley BA, Abrams JS, </a:t>
            </a:r>
            <a:r>
              <a:rPr lang="en-IN" sz="1600" dirty="0" err="1"/>
              <a:t>McShane</a:t>
            </a:r>
            <a:r>
              <a:rPr lang="en-IN" sz="1600" dirty="0"/>
              <a:t> LM. Statistical and practical considerations for clinical evaluation of predictive biomarkers. J </a:t>
            </a:r>
            <a:r>
              <a:rPr lang="en-IN" sz="1600" dirty="0" err="1"/>
              <a:t>Natl</a:t>
            </a:r>
            <a:r>
              <a:rPr lang="en-IN" sz="1600" dirty="0"/>
              <a:t> Cancer </a:t>
            </a:r>
            <a:r>
              <a:rPr lang="en-IN" sz="1600" dirty="0" err="1"/>
              <a:t>Inst</a:t>
            </a:r>
            <a:r>
              <a:rPr lang="en-IN" sz="1600" dirty="0"/>
              <a:t> 2013;105:1677–83.</a:t>
            </a:r>
            <a:endParaRPr lang="en-US" sz="1600" dirty="0"/>
          </a:p>
          <a:p>
            <a:r>
              <a:rPr lang="en-IN" sz="1600" dirty="0"/>
              <a:t> </a:t>
            </a:r>
            <a:endParaRPr lang="en-US" sz="1600" dirty="0"/>
          </a:p>
          <a:p>
            <a:r>
              <a:rPr lang="en-IN" sz="1600" dirty="0"/>
              <a:t> [3] Cruz JA, </a:t>
            </a:r>
            <a:r>
              <a:rPr lang="en-IN" sz="1600" dirty="0" err="1"/>
              <a:t>Wishart</a:t>
            </a:r>
            <a:r>
              <a:rPr lang="en-IN" sz="1600" dirty="0"/>
              <a:t> DS. Applications of machine learning in cancer prediction and prognosis. Cancer </a:t>
            </a:r>
            <a:r>
              <a:rPr lang="en-IN" sz="1600" dirty="0" err="1"/>
              <a:t>Informat</a:t>
            </a:r>
            <a:r>
              <a:rPr lang="en-IN" sz="1600" dirty="0"/>
              <a:t> 2006;2:59.</a:t>
            </a:r>
            <a:endParaRPr lang="en-US" sz="1600" dirty="0"/>
          </a:p>
          <a:p>
            <a:r>
              <a:rPr lang="en-IN" sz="1600" dirty="0"/>
              <a:t> </a:t>
            </a:r>
            <a:endParaRPr lang="en-US" sz="1600" dirty="0"/>
          </a:p>
          <a:p>
            <a:r>
              <a:rPr lang="en-IN" sz="1600" dirty="0"/>
              <a:t> [4] </a:t>
            </a:r>
            <a:r>
              <a:rPr lang="en-IN" sz="1600" dirty="0" err="1"/>
              <a:t>Fortunato</a:t>
            </a:r>
            <a:r>
              <a:rPr lang="en-IN" sz="1600" dirty="0"/>
              <a:t> O, </a:t>
            </a:r>
            <a:r>
              <a:rPr lang="en-IN" sz="1600" dirty="0" err="1"/>
              <a:t>Boeri</a:t>
            </a:r>
            <a:r>
              <a:rPr lang="en-IN" sz="1600" dirty="0"/>
              <a:t> M, </a:t>
            </a:r>
            <a:r>
              <a:rPr lang="en-IN" sz="1600" dirty="0" err="1"/>
              <a:t>Verri</a:t>
            </a:r>
            <a:r>
              <a:rPr lang="en-IN" sz="1600" dirty="0"/>
              <a:t> C, Conte D, Mensah M, </a:t>
            </a:r>
            <a:r>
              <a:rPr lang="en-IN" sz="1600" dirty="0" err="1"/>
              <a:t>Suatoni</a:t>
            </a:r>
            <a:r>
              <a:rPr lang="en-IN" sz="1600" dirty="0"/>
              <a:t> P, et al. Assessment of circulating microRNAs in plasma of lung cancer patients. Molecules 2014;19:3038–54. </a:t>
            </a:r>
            <a:endParaRPr lang="en-US" sz="1600" dirty="0"/>
          </a:p>
          <a:p>
            <a:r>
              <a:rPr lang="en-IN" sz="1600" dirty="0"/>
              <a:t> </a:t>
            </a:r>
            <a:endParaRPr lang="en-US" sz="1600" dirty="0"/>
          </a:p>
          <a:p>
            <a:r>
              <a:rPr lang="en-IN" sz="1600" dirty="0"/>
              <a:t>[5] </a:t>
            </a:r>
            <a:r>
              <a:rPr lang="en-IN" sz="1600" dirty="0" err="1"/>
              <a:t>Heneghan</a:t>
            </a:r>
            <a:r>
              <a:rPr lang="en-IN" sz="1600" dirty="0"/>
              <a:t> HM, Miller N, </a:t>
            </a:r>
            <a:r>
              <a:rPr lang="en-IN" sz="1600" dirty="0" err="1"/>
              <a:t>Kerin</a:t>
            </a:r>
            <a:r>
              <a:rPr lang="en-IN" sz="1600" dirty="0"/>
              <a:t> MJ. </a:t>
            </a:r>
            <a:r>
              <a:rPr lang="en-IN" sz="1600" dirty="0" err="1"/>
              <a:t>MiRNAs</a:t>
            </a:r>
            <a:r>
              <a:rPr lang="en-IN" sz="1600" dirty="0"/>
              <a:t> as biomarkers and therapeutic targets in cancer. </a:t>
            </a:r>
            <a:r>
              <a:rPr lang="en-IN" sz="1600" dirty="0" err="1"/>
              <a:t>Curr</a:t>
            </a:r>
            <a:r>
              <a:rPr lang="en-IN" sz="1600" dirty="0"/>
              <a:t> </a:t>
            </a:r>
            <a:r>
              <a:rPr lang="en-IN" sz="1600" dirty="0" err="1"/>
              <a:t>Opin</a:t>
            </a:r>
            <a:r>
              <a:rPr lang="en-IN" sz="1600" dirty="0"/>
              <a:t> </a:t>
            </a:r>
            <a:r>
              <a:rPr lang="en-IN" sz="1600" dirty="0" err="1"/>
              <a:t>Pharmacol</a:t>
            </a:r>
            <a:r>
              <a:rPr lang="en-IN" sz="1600" dirty="0"/>
              <a:t> 2010;10:543–50. </a:t>
            </a:r>
            <a:endParaRPr lang="en-US" sz="1600" dirty="0"/>
          </a:p>
        </p:txBody>
      </p:sp>
    </p:spTree>
    <p:extLst>
      <p:ext uri="{BB962C8B-B14F-4D97-AF65-F5344CB8AC3E}">
        <p14:creationId xmlns:p14="http://schemas.microsoft.com/office/powerpoint/2010/main" val="641679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457" y="1091821"/>
            <a:ext cx="10475299" cy="3631763"/>
          </a:xfrm>
          <a:prstGeom prst="rect">
            <a:avLst/>
          </a:prstGeom>
        </p:spPr>
        <p:txBody>
          <a:bodyPr wrap="square">
            <a:spAutoFit/>
          </a:bodyPr>
          <a:lstStyle/>
          <a:p>
            <a:r>
              <a:rPr lang="en-IN" sz="1600" dirty="0"/>
              <a:t>[6] </a:t>
            </a:r>
            <a:r>
              <a:rPr lang="en-IN" sz="1600" dirty="0" err="1"/>
              <a:t>Madhavan</a:t>
            </a:r>
            <a:r>
              <a:rPr lang="en-IN" sz="1600" dirty="0"/>
              <a:t> D, </a:t>
            </a:r>
            <a:r>
              <a:rPr lang="en-IN" sz="1600" dirty="0" err="1"/>
              <a:t>Cuk</a:t>
            </a:r>
            <a:r>
              <a:rPr lang="en-IN" sz="1600" dirty="0"/>
              <a:t> K, </a:t>
            </a:r>
            <a:r>
              <a:rPr lang="en-IN" sz="1600" dirty="0" err="1"/>
              <a:t>Burwinkel</a:t>
            </a:r>
            <a:r>
              <a:rPr lang="en-IN" sz="1600" dirty="0"/>
              <a:t> B, Yang R. Cancer diagnosis and prognosis decoded by blood-based circulating microRNA signatures. Front Genet 2013;4.</a:t>
            </a:r>
            <a:endParaRPr lang="en-US" sz="1600" dirty="0"/>
          </a:p>
          <a:p>
            <a:r>
              <a:rPr lang="en-IN" sz="1600" dirty="0"/>
              <a:t> </a:t>
            </a:r>
            <a:endParaRPr lang="en-US" sz="1600" dirty="0"/>
          </a:p>
          <a:p>
            <a:r>
              <a:rPr lang="en-IN" sz="1600" dirty="0"/>
              <a:t> [7] Zen K, Zhang CY. Circulating microRNAs: a novel class of biomarkers to diagnose and monitor human cancers. Med Res Rev 2012;32:326–48. </a:t>
            </a:r>
            <a:endParaRPr lang="en-US" sz="1600" dirty="0"/>
          </a:p>
          <a:p>
            <a:r>
              <a:rPr lang="en-IN" sz="1600" dirty="0"/>
              <a:t> </a:t>
            </a:r>
            <a:endParaRPr lang="en-US" sz="1600" dirty="0"/>
          </a:p>
          <a:p>
            <a:r>
              <a:rPr lang="en-IN" sz="1600" dirty="0"/>
              <a:t>[8] </a:t>
            </a:r>
            <a:r>
              <a:rPr lang="en-IN" sz="1600" dirty="0" err="1"/>
              <a:t>Koscielny</a:t>
            </a:r>
            <a:r>
              <a:rPr lang="en-IN" sz="1600" dirty="0"/>
              <a:t> S. Why most gene expression signatures of </a:t>
            </a:r>
            <a:r>
              <a:rPr lang="en-IN" sz="1600" dirty="0" err="1"/>
              <a:t>tumors</a:t>
            </a:r>
            <a:r>
              <a:rPr lang="en-IN" sz="1600" dirty="0"/>
              <a:t> have not been useful in the clinic. </a:t>
            </a:r>
            <a:r>
              <a:rPr lang="en-IN" sz="1600" dirty="0" err="1"/>
              <a:t>Sci</a:t>
            </a:r>
            <a:r>
              <a:rPr lang="en-IN" sz="1600" dirty="0"/>
              <a:t> </a:t>
            </a:r>
            <a:r>
              <a:rPr lang="en-IN" sz="1600" dirty="0" err="1"/>
              <a:t>Transl</a:t>
            </a:r>
            <a:r>
              <a:rPr lang="en-IN" sz="1600" dirty="0"/>
              <a:t> Med 2010;2 [14 ps12-14 ps12].</a:t>
            </a:r>
            <a:endParaRPr lang="en-US" sz="1600" dirty="0"/>
          </a:p>
          <a:p>
            <a:r>
              <a:rPr lang="en-IN" sz="1600" dirty="0"/>
              <a:t> </a:t>
            </a:r>
            <a:endParaRPr lang="en-US" sz="1600" dirty="0"/>
          </a:p>
          <a:p>
            <a:r>
              <a:rPr lang="en-IN" sz="1600" dirty="0"/>
              <a:t> [9] </a:t>
            </a:r>
            <a:r>
              <a:rPr lang="en-IN" sz="1600" dirty="0" err="1"/>
              <a:t>Michiels</a:t>
            </a:r>
            <a:r>
              <a:rPr lang="en-IN" sz="1600" dirty="0"/>
              <a:t> S, </a:t>
            </a:r>
            <a:r>
              <a:rPr lang="en-IN" sz="1600" dirty="0" err="1"/>
              <a:t>Koscielny</a:t>
            </a:r>
            <a:r>
              <a:rPr lang="en-IN" sz="1600" dirty="0"/>
              <a:t> S, Hill C. Prediction of cancer outcome with microarrays: a multiple random validation strategy. Lancet 2005;365:488–92.</a:t>
            </a:r>
            <a:endParaRPr lang="en-US" sz="1600" dirty="0"/>
          </a:p>
          <a:p>
            <a:r>
              <a:rPr lang="en-IN" sz="1600" dirty="0"/>
              <a:t> </a:t>
            </a:r>
            <a:endParaRPr lang="en-US" sz="1600" dirty="0"/>
          </a:p>
          <a:p>
            <a:r>
              <a:rPr lang="en-IN" sz="1600" dirty="0"/>
              <a:t> [10] Bishop CM. Pattern recognition and machine learning. New York: Springer; 2006</a:t>
            </a:r>
            <a:endParaRPr lang="en-US" sz="1600" dirty="0"/>
          </a:p>
          <a:p>
            <a:r>
              <a:rPr lang="en-IN" sz="1600" dirty="0"/>
              <a:t> </a:t>
            </a:r>
            <a:endParaRPr lang="en-US" sz="1600" dirty="0"/>
          </a:p>
        </p:txBody>
      </p:sp>
    </p:spTree>
    <p:extLst>
      <p:ext uri="{BB962C8B-B14F-4D97-AF65-F5344CB8AC3E}">
        <p14:creationId xmlns:p14="http://schemas.microsoft.com/office/powerpoint/2010/main" val="2104812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0" y="0"/>
            <a:ext cx="12192000" cy="6902369"/>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1050878"/>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In these studies prognostic and predictive features are considered which may be independent of a certain treatment or are integrated in order to guide therapy for cancer patients, respectively [2]. In addition, we discuss the types of ML methods being used, the types of data they integrate, the overall performance of each proposed scheme while we also discuss their pros and cons. Cancer is a disease that affects millions of people worldwide and is responsible for a significant number of deaths every year. Early detection of cancer is crucial in improving the prognosis and increasing the chances of successful treatment. Machine learning (ML) algorithms have shown promising results in predicting cancer in its early stages, which can lead to timely intervention and better outcomes for patients. The prediction of cancer using ML involves analyzing large amounts of data and identifying patterns and trends that are indicative of cancer. The data used in ML models can include patient information, such as age, gender, family history, lifestyle habits, and medical history. </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38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4" y="804923"/>
            <a:ext cx="10340454"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It can also include biomarkers, such as genetic mutations, abnormal proteins, or imaging data, that are associated with cancer. One of the most common ML techniques used in cancer prediction is supervised learning, which involves training a model on labeled data. Labeled data is data that has been categorized or labeled with a target variable, such as cancer or no cancer. The model learns to recognize patterns in the labeled data and makes predictions based on these patterns. The model is then tested on new, unlabeled data to evaluate its accuracy.</a:t>
            </a:r>
          </a:p>
        </p:txBody>
      </p:sp>
    </p:spTree>
    <p:extLst>
      <p:ext uri="{BB962C8B-B14F-4D97-AF65-F5344CB8AC3E}">
        <p14:creationId xmlns:p14="http://schemas.microsoft.com/office/powerpoint/2010/main" val="208907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23610" y="914949"/>
          <a:ext cx="10342367" cy="5697748"/>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Cell 2011;144:</a:t>
                      </a:r>
                    </a:p>
                    <a:p>
                      <a:pPr algn="ctr"/>
                      <a:r>
                        <a:rPr lang="en-US" sz="1600" b="0" dirty="0" smtClean="0">
                          <a:latin typeface="Times New Roman" panose="02020603050405020304" pitchFamily="18" charset="0"/>
                          <a:cs typeface="Times New Roman" panose="02020603050405020304" pitchFamily="18" charset="0"/>
                        </a:rPr>
                        <a:t>646–74.</a:t>
                      </a:r>
                    </a:p>
                  </a:txBody>
                  <a:tcPr anchor="ctr"/>
                </a:tc>
                <a:tc>
                  <a:txBody>
                    <a:bodyPr/>
                    <a:lstStyle/>
                    <a:p>
                      <a:pPr algn="ct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Hanahan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D, Weinberg RA. Hallmarks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cancer: the next generation.</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tumor</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microenvironment</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(IEMCON), Vancouver, 2006;2:59.</a:t>
                      </a:r>
                      <a:endParaRPr lang="fr-FR" sz="16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Cruz JA, Wishart DS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Applications of machine learning in cancer prediction and</a:t>
                      </a:r>
                    </a:p>
                    <a:p>
                      <a:pPr algn="ctr"/>
                      <a:r>
                        <a:rPr lang="en-US" sz="1600" b="0" dirty="0" smtClean="0">
                          <a:latin typeface="Times New Roman" panose="02020603050405020304" pitchFamily="18" charset="0"/>
                          <a:cs typeface="Times New Roman" panose="02020603050405020304" pitchFamily="18" charset="0"/>
                        </a:rPr>
                        <a:t>prognosis</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clinical utility assessment</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smtClean="0">
                          <a:latin typeface="Times New Roman" panose="02020603050405020304" pitchFamily="18" charset="0"/>
                          <a:cs typeface="Times New Roman" panose="02020603050405020304" pitchFamily="18" charset="0"/>
                        </a:rPr>
                        <a:t>Conference ,</a:t>
                      </a:r>
                      <a:r>
                        <a:rPr lang="en-US" sz="1600" dirty="0" smtClean="0">
                          <a:latin typeface="Times New Roman" panose="02020603050405020304" pitchFamily="18" charset="0"/>
                          <a:cs typeface="Times New Roman" panose="02020603050405020304" pitchFamily="18" charset="0"/>
                        </a:rPr>
                        <a:t>pp. 1–52, </a:t>
                      </a:r>
                      <a:r>
                        <a:rPr lang="en-US" sz="1600" dirty="0" smtClean="0">
                          <a:latin typeface="Times New Roman" panose="02020603050405020304" pitchFamily="18" charset="0"/>
                          <a:cs typeface="Times New Roman" panose="02020603050405020304" pitchFamily="18" charset="0"/>
                        </a:rPr>
                        <a:t>2013;4.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Madhavan</a:t>
                      </a:r>
                      <a:r>
                        <a:rPr lang="en-US" sz="1600" b="0" dirty="0" smtClean="0">
                          <a:latin typeface="Times New Roman" panose="02020603050405020304" pitchFamily="18" charset="0"/>
                          <a:cs typeface="Times New Roman" panose="02020603050405020304" pitchFamily="18" charset="0"/>
                        </a:rPr>
                        <a:t> D, </a:t>
                      </a:r>
                      <a:r>
                        <a:rPr lang="en-US" sz="1600" b="0" dirty="0" err="1" smtClean="0">
                          <a:latin typeface="Times New Roman" panose="02020603050405020304" pitchFamily="18" charset="0"/>
                          <a:cs typeface="Times New Roman" panose="02020603050405020304" pitchFamily="18" charset="0"/>
                        </a:rPr>
                        <a:t>Cuk</a:t>
                      </a:r>
                      <a:r>
                        <a:rPr lang="en-US" sz="1600" b="0" dirty="0" smtClean="0">
                          <a:latin typeface="Times New Roman" panose="02020603050405020304" pitchFamily="18" charset="0"/>
                          <a:cs typeface="Times New Roman" panose="02020603050405020304" pitchFamily="18" charset="0"/>
                        </a:rPr>
                        <a:t> K, </a:t>
                      </a:r>
                      <a:r>
                        <a:rPr lang="en-US" sz="1600" b="0" dirty="0" err="1" smtClean="0">
                          <a:latin typeface="Times New Roman" panose="02020603050405020304" pitchFamily="18" charset="0"/>
                          <a:cs typeface="Times New Roman" panose="02020603050405020304" pitchFamily="18" charset="0"/>
                        </a:rPr>
                        <a:t>Burwinkel</a:t>
                      </a:r>
                      <a:r>
                        <a:rPr lang="en-US" sz="1600" b="0" dirty="0" smtClean="0">
                          <a:latin typeface="Times New Roman" panose="02020603050405020304" pitchFamily="18" charset="0"/>
                          <a:cs typeface="Times New Roman" panose="02020603050405020304" pitchFamily="18" charset="0"/>
                        </a:rPr>
                        <a:t> B, Yang R</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Cancer diagnosis and prognosis decoded by blood-based circulating microRNA signatures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microRNAs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smtClean="0">
                          <a:latin typeface="Times New Roman" panose="02020603050405020304" pitchFamily="18" charset="0"/>
                          <a:cs typeface="Times New Roman" panose="02020603050405020304" pitchFamily="18" charset="0"/>
                        </a:rPr>
                        <a:t>Conference  </a:t>
                      </a:r>
                      <a:r>
                        <a:rPr lang="nl-NL" sz="1600" dirty="0" smtClean="0">
                          <a:latin typeface="Times New Roman" panose="02020603050405020304" pitchFamily="18" charset="0"/>
                          <a:cs typeface="Times New Roman" panose="02020603050405020304" pitchFamily="18" charset="0"/>
                        </a:rPr>
                        <a:t>vol. 53, pp. 62–74, </a:t>
                      </a:r>
                      <a:r>
                        <a:rPr lang="nl-NL" sz="1600" dirty="0" smtClean="0">
                          <a:latin typeface="Times New Roman" panose="02020603050405020304" pitchFamily="18" charset="0"/>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t>zen</a:t>
                      </a:r>
                      <a:r>
                        <a:rPr lang="en-US" sz="1600" dirty="0" smtClean="0"/>
                        <a:t> k, </a:t>
                      </a:r>
                      <a:r>
                        <a:rPr lang="en-US" sz="1600" dirty="0" err="1" smtClean="0"/>
                        <a:t>zhang</a:t>
                      </a:r>
                      <a:r>
                        <a:rPr lang="en-US" sz="1600" dirty="0" smtClean="0"/>
                        <a:t> cy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novel class of biomarkers to diagnose and monitor human cancers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human epithelial malignancies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176919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33632"/>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Machine learning has been widely used in the medical field to improve the diagnosis and treatment of various diseases, including cancer. Early detection of cancer is crucial for successful treatment, and machine learning models have been developed to predict cancer in its early stages.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189691"/>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98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Proposed several machine learning models to classify cancer stages . These machine learning systems have the potential to greatly improve the early detection of cancer and ultimately save lives. By analyzing large amounts of patient data, these systems can identify patterns and trends that may not be immediately apparent to human doctors. This allows for earlier detection and more effective treatment of cancer. Therefore, we propose a Random Forest, Logistic Regression and Decision Tree machine Classifier to predict the levels.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4007840"/>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681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775880" y="1839178"/>
            <a:ext cx="3657600" cy="3752850"/>
          </a:xfrm>
          <a:prstGeom prst="rect">
            <a:avLst/>
          </a:prstGeom>
        </p:spPr>
      </p:pic>
    </p:spTree>
    <p:extLst>
      <p:ext uri="{BB962C8B-B14F-4D97-AF65-F5344CB8AC3E}">
        <p14:creationId xmlns:p14="http://schemas.microsoft.com/office/powerpoint/2010/main" val="97474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3031</Words>
  <Application>Microsoft Office PowerPoint</Application>
  <PresentationFormat>Widescreen</PresentationFormat>
  <Paragraphs>172</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54</cp:revision>
  <dcterms:created xsi:type="dcterms:W3CDTF">2022-04-13T10:05:01Z</dcterms:created>
  <dcterms:modified xsi:type="dcterms:W3CDTF">2023-03-29T07:56:15Z</dcterms:modified>
</cp:coreProperties>
</file>