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5"/>
  </p:notesMasterIdLst>
  <p:sldIdLst>
    <p:sldId id="299"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D0A9E-8661-4836-848E-C3048FD2A5EE}"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519F4-E795-4B17-9158-CFE0E9D21706}" type="slidenum">
              <a:rPr lang="en-US" smtClean="0"/>
              <a:t>‹#›</a:t>
            </a:fld>
            <a:endParaRPr lang="en-US"/>
          </a:p>
        </p:txBody>
      </p:sp>
    </p:spTree>
    <p:extLst>
      <p:ext uri="{BB962C8B-B14F-4D97-AF65-F5344CB8AC3E}">
        <p14:creationId xmlns:p14="http://schemas.microsoft.com/office/powerpoint/2010/main" val="378679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8DC79-622D-4007-846D-209C2CBEB8B8}" type="slidenum">
              <a:rPr lang="en-US" smtClean="0"/>
              <a:t>6</a:t>
            </a:fld>
            <a:endParaRPr lang="en-US"/>
          </a:p>
        </p:txBody>
      </p:sp>
    </p:spTree>
    <p:extLst>
      <p:ext uri="{BB962C8B-B14F-4D97-AF65-F5344CB8AC3E}">
        <p14:creationId xmlns:p14="http://schemas.microsoft.com/office/powerpoint/2010/main" val="263771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1797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87298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51698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1906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74076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8411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13689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67211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84991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74821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8258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29-03-2023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8799710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892319" y="2828251"/>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US" sz="3600" b="1" dirty="0">
                <a:latin typeface="Times New Roman" panose="02020603050405020304" pitchFamily="18" charset="0"/>
                <a:cs typeface="Times New Roman" panose="02020603050405020304" pitchFamily="18" charset="0"/>
              </a:rPr>
              <a:t>CANCER PREDICTION IN EARLY SATGES USING MACHINE LEARNING</a:t>
            </a:r>
            <a:endParaRPr lang="en-US" sz="3600" b="1" dirty="0">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412733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912102" y="1165189"/>
            <a:ext cx="10398324" cy="2334806"/>
          </a:xfrm>
          <a:prstGeom prst="rect">
            <a:avLst/>
          </a:prstGeom>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677090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49ADF2-8BD4-42B1-8FE2-723BE94079AF}"/>
              </a:ext>
            </a:extLst>
          </p:cNvPr>
          <p:cNvSpPr txBox="1"/>
          <p:nvPr/>
        </p:nvSpPr>
        <p:spPr>
          <a:xfrm>
            <a:off x="971563" y="186356"/>
            <a:ext cx="10230730" cy="3510128"/>
          </a:xfrm>
          <a:prstGeom prst="rect">
            <a:avLst/>
          </a:prstGeom>
          <a:noFill/>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454515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79136DC-FA4B-457B-9CF6-6540C1224BE8}"/>
              </a:ext>
            </a:extLst>
          </p:cNvPr>
          <p:cNvSpPr/>
          <p:nvPr/>
        </p:nvSpPr>
        <p:spPr>
          <a:xfrm>
            <a:off x="658680" y="501758"/>
            <a:ext cx="3481283" cy="579967"/>
          </a:xfrm>
          <a:prstGeom prst="rect">
            <a:avLst/>
          </a:prstGeom>
        </p:spPr>
        <p:txBody>
          <a:bodyPr wrap="square">
            <a:spAutoFit/>
          </a:bodyPr>
          <a:lstStyle/>
          <a:p>
            <a:pPr algn="just">
              <a:lnSpc>
                <a:spcPct val="150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Logistic Regression</a:t>
            </a:r>
            <a:r>
              <a:rPr lang="en-IN" sz="2400" b="1" dirty="0">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xmlns="" id="{69ABEBE6-0D5D-4BB3-99A1-EA0B0D477243}"/>
              </a:ext>
            </a:extLst>
          </p:cNvPr>
          <p:cNvSpPr/>
          <p:nvPr/>
        </p:nvSpPr>
        <p:spPr>
          <a:xfrm>
            <a:off x="580381" y="1400101"/>
            <a:ext cx="10451038" cy="4638642"/>
          </a:xfrm>
          <a:prstGeom prst="rect">
            <a:avLst/>
          </a:prstGeom>
        </p:spPr>
        <p:txBody>
          <a:bodyPr wrap="square">
            <a:spAutoFit/>
          </a:bodyPr>
          <a:lstStyle/>
          <a:p>
            <a:pPr algn="just">
              <a:lnSpc>
                <a:spcPct val="200000"/>
              </a:lnSpc>
            </a:pPr>
            <a:r>
              <a:rPr lang="en-US" sz="1500" dirty="0">
                <a:latin typeface="Times New Roman" panose="02020603050405020304" pitchFamily="18" charset="0"/>
                <a:cs typeface="Times New Roman" panose="02020603050405020304" pitchFamily="18" charset="0"/>
              </a:rPr>
              <a:t>Logistic Regression was used in the biological sciences in early twentieth century. It was then used in many social science applications. Logistic Regression is used when the dependent variable(target) is categorical. For example,</a:t>
            </a:r>
          </a:p>
          <a:p>
            <a:pPr lvl="0" algn="just">
              <a:lnSpc>
                <a:spcPct val="200000"/>
              </a:lnSpc>
            </a:pPr>
            <a:r>
              <a:rPr lang="en-US" sz="1500" dirty="0">
                <a:latin typeface="Times New Roman" panose="02020603050405020304" pitchFamily="18" charset="0"/>
                <a:cs typeface="Times New Roman" panose="02020603050405020304" pitchFamily="18" charset="0"/>
              </a:rPr>
              <a:t>To predict whether an email is spam (1) or (0)</a:t>
            </a:r>
          </a:p>
          <a:p>
            <a:pPr lvl="0" algn="just">
              <a:lnSpc>
                <a:spcPct val="200000"/>
              </a:lnSpc>
            </a:pPr>
            <a:r>
              <a:rPr lang="en-US" sz="1500" dirty="0">
                <a:latin typeface="Times New Roman" panose="02020603050405020304" pitchFamily="18" charset="0"/>
                <a:cs typeface="Times New Roman" panose="02020603050405020304" pitchFamily="18" charset="0"/>
              </a:rPr>
              <a:t>Whether the tumor is malignant (1) or not (0)</a:t>
            </a:r>
          </a:p>
          <a:p>
            <a:pPr lvl="0" algn="just">
              <a:lnSpc>
                <a:spcPct val="200000"/>
              </a:lnSpc>
            </a:pPr>
            <a:r>
              <a:rPr lang="en-US" sz="1500" dirty="0">
                <a:latin typeface="Times New Roman" panose="02020603050405020304" pitchFamily="18" charset="0"/>
                <a:cs typeface="Times New Roman" panose="02020603050405020304" pitchFamily="18" charset="0"/>
              </a:rPr>
              <a:t>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time.</a:t>
            </a:r>
          </a:p>
          <a:p>
            <a:pPr algn="just">
              <a:lnSpc>
                <a:spcPct val="200000"/>
              </a:lnSpc>
            </a:pPr>
            <a:r>
              <a:rPr lang="en-US" sz="1500" dirty="0">
                <a:latin typeface="Times New Roman" panose="02020603050405020304" pitchFamily="18" charset="0"/>
                <a:cs typeface="Times New Roman" panose="02020603050405020304" pitchFamily="18" charset="0"/>
              </a:rPr>
              <a:t>From this example, it can be inferred that linear regression is not suitable for classification problem. Linear regression is unbounded, and this brings logistic regression into picture. Their value strictly ranges from 0 to 1.</a:t>
            </a:r>
          </a:p>
        </p:txBody>
      </p:sp>
    </p:spTree>
    <p:extLst>
      <p:ext uri="{BB962C8B-B14F-4D97-AF65-F5344CB8AC3E}">
        <p14:creationId xmlns:p14="http://schemas.microsoft.com/office/powerpoint/2010/main" val="45011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250950" y="2811463"/>
            <a:ext cx="10941050" cy="3833812"/>
          </a:xfrm>
        </p:spPr>
        <p:txBody>
          <a:bodyPr>
            <a:normAutofit fontScale="70000" lnSpcReduction="20000"/>
          </a:bodyPr>
          <a:lstStyle/>
          <a:p>
            <a:pPr algn="just">
              <a:lnSpc>
                <a:spcPct val="210000"/>
              </a:lnSpc>
            </a:pPr>
            <a:r>
              <a:rPr lang="en-IN" sz="1900" b="1" dirty="0">
                <a:solidFill>
                  <a:schemeClr val="tx1"/>
                </a:solidFill>
                <a:latin typeface="Times New Roman" panose="02020603050405020304" pitchFamily="18" charset="0"/>
                <a:cs typeface="Times New Roman" panose="02020603050405020304" pitchFamily="18" charset="0"/>
              </a:rPr>
              <a:t>Where to use logistic </a:t>
            </a:r>
            <a:r>
              <a:rPr lang="en-IN" sz="1900" b="1" dirty="0" smtClean="0">
                <a:solidFill>
                  <a:schemeClr val="tx1"/>
                </a:solidFill>
                <a:latin typeface="Times New Roman" panose="02020603050405020304" pitchFamily="18" charset="0"/>
                <a:cs typeface="Times New Roman" panose="02020603050405020304" pitchFamily="18" charset="0"/>
              </a:rPr>
              <a:t>regression :</a:t>
            </a:r>
            <a:endParaRPr lang="en-US" sz="1900" b="1" dirty="0">
              <a:solidFill>
                <a:schemeClr val="tx1"/>
              </a:solidFill>
              <a:latin typeface="Times New Roman" panose="02020603050405020304" pitchFamily="18" charset="0"/>
              <a:cs typeface="Times New Roman" panose="02020603050405020304" pitchFamily="18" charset="0"/>
            </a:endParaRPr>
          </a:p>
          <a:p>
            <a:pPr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Logistic regression is used to solve classification problems, and the most common use case is </a:t>
            </a:r>
            <a:r>
              <a:rPr lang="en-IN" sz="1900" u="sng" dirty="0">
                <a:solidFill>
                  <a:schemeClr val="tx1"/>
                </a:solidFill>
                <a:latin typeface="Times New Roman" panose="02020603050405020304" pitchFamily="18" charset="0"/>
                <a:cs typeface="Times New Roman" panose="02020603050405020304" pitchFamily="18" charset="0"/>
              </a:rPr>
              <a:t>binary logistic regression</a:t>
            </a:r>
            <a:r>
              <a:rPr lang="en-IN" sz="1900" dirty="0">
                <a:solidFill>
                  <a:schemeClr val="tx1"/>
                </a:solidFill>
                <a:latin typeface="Times New Roman" panose="02020603050405020304" pitchFamily="18" charset="0"/>
                <a:cs typeface="Times New Roman" panose="02020603050405020304" pitchFamily="18" charset="0"/>
              </a:rPr>
              <a:t>, where the outcome is binary (yes or no). In the real world, you can see </a:t>
            </a:r>
            <a:r>
              <a:rPr lang="en-IN" sz="1900" dirty="0" smtClean="0">
                <a:solidFill>
                  <a:schemeClr val="tx1"/>
                </a:solidFill>
                <a:latin typeface="Times New Roman" panose="02020603050405020304" pitchFamily="18" charset="0"/>
                <a:cs typeface="Times New Roman" panose="02020603050405020304" pitchFamily="18" charset="0"/>
              </a:rPr>
              <a:t>logistic regression </a:t>
            </a:r>
            <a:r>
              <a:rPr lang="en-IN" sz="1900" dirty="0">
                <a:solidFill>
                  <a:schemeClr val="tx1"/>
                </a:solidFill>
                <a:latin typeface="Times New Roman" panose="02020603050405020304" pitchFamily="18" charset="0"/>
                <a:cs typeface="Times New Roman" panose="02020603050405020304" pitchFamily="18" charset="0"/>
              </a:rPr>
              <a:t>applied across multiple areas and fields.</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health care, logistic regression can be used to predict if a tumor is likely to be benign or malignant.</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the financial industry, logistic regression can be used to predict if a transaction is fraudulent or not.</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marketing, logistic regression can be used to predict if a targeted audience will respond or not.</a:t>
            </a:r>
            <a:endParaRPr lang="en-US" sz="1900" dirty="0">
              <a:solidFill>
                <a:schemeClr val="tx1"/>
              </a:solidFill>
              <a:latin typeface="Times New Roman" panose="02020603050405020304" pitchFamily="18" charset="0"/>
              <a:cs typeface="Times New Roman" panose="02020603050405020304" pitchFamily="18" charset="0"/>
            </a:endParaRPr>
          </a:p>
          <a:p>
            <a:pPr algn="just">
              <a:lnSpc>
                <a:spcPct val="210000"/>
              </a:lnSpc>
            </a:pPr>
            <a:r>
              <a:rPr lang="en-IN" sz="2600" dirty="0">
                <a:solidFill>
                  <a:schemeClr val="tx1"/>
                </a:solidFill>
                <a:latin typeface="Times New Roman" panose="02020603050405020304" pitchFamily="18" charset="0"/>
                <a:cs typeface="Times New Roman" panose="02020603050405020304" pitchFamily="18" charset="0"/>
              </a:rPr>
              <a:t>	</a:t>
            </a:r>
            <a:endParaRPr lang="en-US" sz="26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65083" y="317809"/>
            <a:ext cx="5943600" cy="2305050"/>
          </a:xfrm>
          <a:prstGeom prst="rect">
            <a:avLst/>
          </a:prstGeom>
        </p:spPr>
      </p:pic>
    </p:spTree>
    <p:extLst>
      <p:ext uri="{BB962C8B-B14F-4D97-AF65-F5344CB8AC3E}">
        <p14:creationId xmlns:p14="http://schemas.microsoft.com/office/powerpoint/2010/main" val="74520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345" y="289342"/>
            <a:ext cx="10927307" cy="3715312"/>
          </a:xfrm>
          <a:prstGeom prst="rect">
            <a:avLst/>
          </a:prstGeom>
        </p:spPr>
        <p:txBody>
          <a:bodyPr wrap="square">
            <a:spAutoFit/>
          </a:bodyPr>
          <a:lstStyle/>
          <a:p>
            <a:pPr algn="just">
              <a:lnSpc>
                <a:spcPct val="200000"/>
              </a:lnSpc>
            </a:pPr>
            <a:r>
              <a:rPr lang="en-US" sz="1500" b="1" dirty="0">
                <a:latin typeface="Times New Roman" panose="02020603050405020304" pitchFamily="18" charset="0"/>
                <a:cs typeface="Times New Roman" panose="02020603050405020304" pitchFamily="18" charset="0"/>
              </a:rPr>
              <a:t>The three types of logistic </a:t>
            </a:r>
            <a:r>
              <a:rPr lang="en-US" sz="1500" b="1" dirty="0" smtClean="0">
                <a:latin typeface="Times New Roman" panose="02020603050405020304" pitchFamily="18" charset="0"/>
                <a:cs typeface="Times New Roman" panose="02020603050405020304" pitchFamily="18" charset="0"/>
              </a:rPr>
              <a:t>regression :</a:t>
            </a:r>
          </a:p>
          <a:p>
            <a:pPr algn="just">
              <a:lnSpc>
                <a:spcPct val="200000"/>
              </a:lnSpc>
            </a:pP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Binary logistic regression</a:t>
            </a:r>
            <a:r>
              <a:rPr lang="en-US" sz="1500" dirty="0">
                <a:latin typeface="Times New Roman" panose="02020603050405020304" pitchFamily="18" charset="0"/>
                <a:cs typeface="Times New Roman" panose="02020603050405020304" pitchFamily="18" charset="0"/>
              </a:rPr>
              <a:t> - When we have two possible outcomes, like our original example of whether a person is likely to be infected with COVID-19 or not.</a:t>
            </a:r>
          </a:p>
          <a:p>
            <a:pPr marL="285750" lvl="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Multinomial logistic regression</a:t>
            </a:r>
            <a:r>
              <a:rPr lang="en-US" sz="1500" dirty="0">
                <a:latin typeface="Times New Roman" panose="02020603050405020304" pitchFamily="18" charset="0"/>
                <a:cs typeface="Times New Roman" panose="02020603050405020304" pitchFamily="18" charset="0"/>
              </a:rPr>
              <a:t> - When we have multiple outcomes, say if we build out our original example to predict whether someone may have the flu, an allergy, a cold, or COVID-19.</a:t>
            </a:r>
          </a:p>
          <a:p>
            <a:pPr marL="28575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Ordinal logistic regression</a:t>
            </a:r>
            <a:r>
              <a:rPr lang="en-US" sz="1500" dirty="0">
                <a:latin typeface="Times New Roman" panose="02020603050405020304" pitchFamily="18" charset="0"/>
                <a:cs typeface="Times New Roman" panose="02020603050405020304" pitchFamily="18" charset="0"/>
              </a:rPr>
              <a:t> - When the outcome is ordered, like if we build out our original example to also help determine the severity of a COVID-19 infection, sorting it into mild, moderate, and severe cases</a:t>
            </a:r>
          </a:p>
        </p:txBody>
      </p:sp>
    </p:spTree>
    <p:extLst>
      <p:ext uri="{BB962C8B-B14F-4D97-AF65-F5344CB8AC3E}">
        <p14:creationId xmlns:p14="http://schemas.microsoft.com/office/powerpoint/2010/main" val="320569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02AF80D-1D77-4B13-A6B9-F753FE16F61C}"/>
              </a:ext>
            </a:extLst>
          </p:cNvPr>
          <p:cNvSpPr/>
          <p:nvPr/>
        </p:nvSpPr>
        <p:spPr>
          <a:xfrm>
            <a:off x="696036" y="285703"/>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1C561637-1F16-43A8-8F35-E3C310C85C24}"/>
              </a:ext>
            </a:extLst>
          </p:cNvPr>
          <p:cNvSpPr txBox="1"/>
          <p:nvPr/>
        </p:nvSpPr>
        <p:spPr>
          <a:xfrm>
            <a:off x="696036" y="1126764"/>
            <a:ext cx="10727350" cy="4449295"/>
          </a:xfrm>
          <a:prstGeom prst="rect">
            <a:avLst/>
          </a:prstGeom>
          <a:noFill/>
        </p:spPr>
        <p:txBody>
          <a:bodyPr wrap="square" rtlCol="0">
            <a:spAutoFit/>
          </a:bodyPr>
          <a:lstStyle/>
          <a:p>
            <a:pPr algn="just">
              <a:lnSpc>
                <a:spcPct val="200000"/>
              </a:lnSpc>
            </a:pPr>
            <a:r>
              <a:rPr lang="en-US" sz="1600"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200000"/>
              </a:lnSpc>
            </a:pPr>
            <a:r>
              <a:rPr lang="en-US" sz="1600"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200000"/>
              </a:lnSpc>
            </a:pPr>
            <a:r>
              <a:rPr lang="en-US" sz="1600"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200000"/>
              </a:lnSpc>
            </a:pPr>
            <a:r>
              <a:rPr lang="en-US" sz="1600"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6922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6B10CD-DF22-49BD-BCA4-8861721B2D80}"/>
              </a:ext>
            </a:extLst>
          </p:cNvPr>
          <p:cNvSpPr txBox="1"/>
          <p:nvPr/>
        </p:nvSpPr>
        <p:spPr>
          <a:xfrm>
            <a:off x="504965" y="3122094"/>
            <a:ext cx="11316515" cy="3253648"/>
          </a:xfrm>
          <a:prstGeom prst="rect">
            <a:avLst/>
          </a:prstGeom>
          <a:noFill/>
        </p:spPr>
        <p:txBody>
          <a:bodyPr wrap="square">
            <a:spAutoFit/>
          </a:bodyPr>
          <a:lstStyle/>
          <a:p>
            <a:pPr algn="just">
              <a:lnSpc>
                <a:spcPct val="200000"/>
              </a:lnSpc>
            </a:pPr>
            <a:r>
              <a:rPr lang="en-IN" sz="1500"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200000"/>
              </a:lnSpc>
            </a:pPr>
            <a:r>
              <a:rPr lang="en-IN" sz="1500"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200000"/>
              </a:lnSpc>
            </a:pPr>
            <a:r>
              <a:rPr lang="en-IN" sz="1500"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a16="http://schemas.microsoft.com/office/drawing/2014/main" xmlns="" id="{162A46BD-2668-4B9F-BFC7-A778EBB5D66A}"/>
              </a:ext>
            </a:extLst>
          </p:cNvPr>
          <p:cNvSpPr txBox="1"/>
          <p:nvPr/>
        </p:nvSpPr>
        <p:spPr>
          <a:xfrm>
            <a:off x="504965" y="0"/>
            <a:ext cx="11316514" cy="2791983"/>
          </a:xfrm>
          <a:prstGeom prst="rect">
            <a:avLst/>
          </a:prstGeom>
          <a:noFill/>
        </p:spPr>
        <p:txBody>
          <a:bodyPr wrap="square">
            <a:spAutoFit/>
          </a:bodyPr>
          <a:lstStyle/>
          <a:p>
            <a:pPr algn="just">
              <a:lnSpc>
                <a:spcPct val="200000"/>
              </a:lnSpc>
            </a:pPr>
            <a:r>
              <a:rPr lang="en-US" sz="1500" dirty="0">
                <a:latin typeface="Times New Roman" panose="02020603050405020304" pitchFamily="18" charset="0"/>
                <a:ea typeface="Times New Roman" panose="02020603050405020304" pitchFamily="18" charset="0"/>
              </a:rPr>
              <a:t>Features of a Random Forest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It’s </a:t>
            </a:r>
            <a:r>
              <a:rPr lang="en-US" sz="1500" dirty="0">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In </a:t>
            </a:r>
            <a:r>
              <a:rPr lang="en-US" sz="1500" dirty="0">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2994724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323987"/>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conditional entropy of Y (given X) are used to estimate the information gain. In this case, the conditional entropy is subtracted from the entropy of Y.</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100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253198"/>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pPr>
            <a:r>
              <a:rPr lang="en-IN" sz="1500" dirty="0">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sz="1500" i="1" dirty="0">
                <a:latin typeface="Times New Roman" panose="02020603050405020304" pitchFamily="18" charset="0"/>
                <a:ea typeface="Calibri" panose="020F0502020204030204" pitchFamily="34" charset="0"/>
              </a:rPr>
              <a:t>buying</a:t>
            </a:r>
            <a:r>
              <a:rPr lang="en-IN" sz="1500" dirty="0">
                <a:latin typeface="Times New Roman" panose="02020603050405020304" pitchFamily="18" charset="0"/>
                <a:ea typeface="Calibri" panose="020F0502020204030204" pitchFamily="34" charset="0"/>
              </a:rPr>
              <a:t> or </a:t>
            </a:r>
            <a:r>
              <a:rPr lang="en-IN" sz="1500" i="1" dirty="0">
                <a:latin typeface="Times New Roman" panose="02020603050405020304" pitchFamily="18" charset="0"/>
                <a:ea typeface="Calibri" panose="020F0502020204030204" pitchFamily="34" charset="0"/>
              </a:rPr>
              <a:t>not buying</a:t>
            </a:r>
            <a:r>
              <a:rPr lang="en-IN" sz="1500" dirty="0">
                <a:latin typeface="Times New Roman" panose="02020603050405020304" pitchFamily="18" charset="0"/>
                <a:ea typeface="Calibri" panose="020F0502020204030204" pitchFamily="34" charset="0"/>
              </a:rPr>
              <a:t>. The main features </a:t>
            </a:r>
            <a:endParaRPr lang="en-IN" sz="1500"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251150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endParaRPr lang="en-IN" sz="1500" b="1" dirty="0" smtClean="0">
              <a:latin typeface="Times New Roman" panose="02020603050405020304" pitchFamily="18" charset="0"/>
              <a:cs typeface="Times New Roman" panose="02020603050405020304" pitchFamily="18" charset="0"/>
            </a:endParaRPr>
          </a:p>
          <a:p>
            <a:pPr algn="just">
              <a:lnSpc>
                <a:spcPct val="200000"/>
              </a:lnSpc>
            </a:pPr>
            <a:r>
              <a:rPr lang="en-IN" sz="1500" b="1" dirty="0" smtClean="0">
                <a:latin typeface="Times New Roman" panose="02020603050405020304" pitchFamily="18" charset="0"/>
                <a:cs typeface="Times New Roman" panose="02020603050405020304" pitchFamily="18" charset="0"/>
              </a:rPr>
              <a:t>H/W </a:t>
            </a:r>
            <a:r>
              <a:rPr lang="en-IN" sz="1500" b="1" dirty="0">
                <a:latin typeface="Times New Roman" panose="02020603050405020304" pitchFamily="18" charset="0"/>
                <a:cs typeface="Times New Roman" panose="02020603050405020304" pitchFamily="18" charset="0"/>
              </a:rPr>
              <a:t>Configuration</a:t>
            </a:r>
            <a:r>
              <a:rPr lang="en-IN" sz="1500" b="1"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Operating system		:  Windows 7 or 7+</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RAM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8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Hard disc or SSD		:  More than 500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Processor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Intel 3rd generation or high or Ryzen with 8 GB Ram</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500" b="1" dirty="0">
                <a:latin typeface="Times New Roman" panose="02020603050405020304" pitchFamily="18" charset="0"/>
                <a:cs typeface="Times New Roman" panose="02020603050405020304" pitchFamily="18" charset="0"/>
              </a:rPr>
              <a:t>S/W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Software’s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Python 3.6 or high version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IDE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PyCharm.</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Framework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Django</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pandas, numpy and Scikit-Learn</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26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71499" y="382138"/>
            <a:ext cx="3330054" cy="582949"/>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1132761" y="1415462"/>
            <a:ext cx="9608027" cy="4893647"/>
          </a:xfrm>
          <a:prstGeom prst="rect">
            <a:avLst/>
          </a:prstGeom>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Cancer is a disease characterized by the uncontrolled growth and spread of abnormal cells. Early detection and diagnosis of cancer are essential for successful treatment and management of the disease. Machine learning (ML) is a promising approach that can assist in predicting cancer at an early stage, which can lead to better patient outcomes. Several ML algorithms have been applied to predict cancer in its early stages, including decision trees, support vector machines, neural networks, and random forests. These algorithms can be trained on various types of data, including genomic, proteomic, and imaging data. Genomic data can provide important information about gene expression patterns, DNA mutations, and other molecular features of cancer cells. Proteomic data can provide insights into the protein expression patterns that may be indicative of cancer. Imaging data, such as CT and MRI scans, can also provide valuable information about the presence and extent of cancerous lesions. Overall, ML has shown promise as a tool for predicting cancer in its early stages. As the field of ML continues to evolve and improve, it is likely that these algorithms will become even more accurate and reliable in predicting cancer</a:t>
            </a:r>
            <a:r>
              <a:rPr lang="en-IN" sz="1600" dirty="0" smtClean="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Keywords</a:t>
            </a:r>
            <a:r>
              <a:rPr lang="en-IN" sz="1600" dirty="0">
                <a:latin typeface="Times New Roman" panose="02020603050405020304" pitchFamily="18" charset="0"/>
                <a:cs typeface="Times New Roman" panose="02020603050405020304" pitchFamily="18" charset="0"/>
              </a:rPr>
              <a:t>: Machine Learning, Random Forest, Logistic Regression, Decision Tree, ML techniques, evaluation.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02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485739" y="634877"/>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012443" y="2057258"/>
            <a:ext cx="3281788" cy="3562350"/>
          </a:xfrm>
          <a:prstGeom prst="rect">
            <a:avLst/>
          </a:prstGeom>
        </p:spPr>
      </p:pic>
    </p:spTree>
    <p:extLst>
      <p:ext uri="{BB962C8B-B14F-4D97-AF65-F5344CB8AC3E}">
        <p14:creationId xmlns:p14="http://schemas.microsoft.com/office/powerpoint/2010/main" val="161840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708" y="407028"/>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0962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79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3836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362200" y="228600"/>
            <a:ext cx="71628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4137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2545556" y="2759015"/>
            <a:ext cx="63246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5227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5"/>
          <p:cNvPicPr>
            <a:picLocks/>
          </p:cNvPicPr>
          <p:nvPr/>
        </p:nvPicPr>
        <p:blipFill>
          <a:blip r:embed="rId2"/>
          <a:stretch>
            <a:fillRect/>
          </a:stretch>
        </p:blipFill>
        <p:spPr>
          <a:xfrm>
            <a:off x="4494362" y="2656936"/>
            <a:ext cx="4954438" cy="3820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90419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4" name="Content Placeholder 3"/>
          <p:cNvPicPr>
            <a:picLocks/>
          </p:cNvPicPr>
          <p:nvPr/>
        </p:nvPicPr>
        <p:blipFill>
          <a:blip r:embed="rId2"/>
          <a:stretch>
            <a:fillRect/>
          </a:stretch>
        </p:blipFill>
        <p:spPr>
          <a:xfrm>
            <a:off x="2055962" y="3230592"/>
            <a:ext cx="7924800" cy="3143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81501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353236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71071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33547" y="720679"/>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883296" y="1383461"/>
            <a:ext cx="10498937" cy="6334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sz="1600" dirty="0"/>
              <a:t>Cancer research has undergone a continuous evolution over the last few decades [1]. Scientists used various methods, such as early stage screening, to detect cancer types before they cause symptoms. Furthermore, they have created new strategies for predicting cancer treatment outcomes early on. Large amounts of cancer data have been collected and made available to the medical research community as a result of the introduction of new technologies in the field of medicine. However, accurate disease prediction is one of the most interesting and difficult tasks for physicians. As a result, machine learning methods have grown in popularity among medical researchers. These techniques can discover and identify patterns and relationships between them, from complex datasets, while they are able to effectively predict future outcomes of a cancer type. Given the significance of personalized medicine and the growing trend on the application of ML techniques, we here present a review of studies that make use of these methods regarding the cancer prediction and prognosis.</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7274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1807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7918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36831" y="2915728"/>
            <a:ext cx="5417280" cy="38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920612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046435" y="96505"/>
            <a:ext cx="6924264" cy="6301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0350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58919" y="1050878"/>
            <a:ext cx="11062204" cy="49131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Aft>
                <a:spcPts val="1000"/>
              </a:spcAft>
            </a:pPr>
            <a:r>
              <a:rPr lang="en-US" sz="1600" dirty="0"/>
              <a:t>In these studies prognostic and predictive features are considered which may be independent of a certain treatment or are integrated in order to guide therapy for cancer patients, respectively [2]. In addition, we discuss the types of ML methods being used, the types of data they integrate, the overall performance of each proposed scheme while we also discuss their pros and cons. Cancer is a disease that affects millions of people worldwide and is responsible for a significant number of deaths every year. Early detection of cancer is crucial in improving the prognosis and increasing the chances of successful treatment. Machine learning (ML) algorithms have shown promising results in predicting cancer in its early stages, which can lead to timely intervention and better outcomes for patients. The prediction of cancer using ML involves analyzing large amounts of data and identifying patterns and trends that are indicative of cancer. The data used in ML models can include patient information, such as age, gender, family history, lifestyle habits, and medical history. </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134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654" y="804923"/>
            <a:ext cx="10340454"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It can also include biomarkers, such as genetic mutations, abnormal proteins, or imaging data, that are associated with cancer. One of the most common ML techniques used in cancer prediction is supervised learning, which involves training a model on labeled data. Labeled data is data that has been categorized or labeled with a target variable, such as cancer or no cancer. The model learns to recognize patterns in the labeled data and makes predictions based on these patterns. The model is then tested on new, unlabeled data to evaluate its accuracy.</a:t>
            </a:r>
          </a:p>
        </p:txBody>
      </p:sp>
    </p:spTree>
    <p:extLst>
      <p:ext uri="{BB962C8B-B14F-4D97-AF65-F5344CB8AC3E}">
        <p14:creationId xmlns:p14="http://schemas.microsoft.com/office/powerpoint/2010/main" val="22781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923610" y="914949"/>
          <a:ext cx="10342367" cy="5697748"/>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xmlns="" val="20000"/>
                    </a:ext>
                  </a:extLst>
                </a:gridCol>
                <a:gridCol w="2534052">
                  <a:extLst>
                    <a:ext uri="{9D8B030D-6E8A-4147-A177-3AD203B41FA5}">
                      <a16:colId xmlns:a16="http://schemas.microsoft.com/office/drawing/2014/main" xmlns="" val="20001"/>
                    </a:ext>
                  </a:extLst>
                </a:gridCol>
                <a:gridCol w="1760751">
                  <a:extLst>
                    <a:ext uri="{9D8B030D-6E8A-4147-A177-3AD203B41FA5}">
                      <a16:colId xmlns:a16="http://schemas.microsoft.com/office/drawing/2014/main" xmlns="" val="20002"/>
                    </a:ext>
                  </a:extLst>
                </a:gridCol>
                <a:gridCol w="3096182">
                  <a:extLst>
                    <a:ext uri="{9D8B030D-6E8A-4147-A177-3AD203B41FA5}">
                      <a16:colId xmlns:a16="http://schemas.microsoft.com/office/drawing/2014/main" xmlns="" val="20003"/>
                    </a:ext>
                  </a:extLst>
                </a:gridCol>
                <a:gridCol w="2388260">
                  <a:extLst>
                    <a:ext uri="{9D8B030D-6E8A-4147-A177-3AD203B41FA5}">
                      <a16:colId xmlns:a16="http://schemas.microsoft.com/office/drawing/2014/main" xmlns=""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Conference ICT, Cell 2011;144:</a:t>
                      </a:r>
                    </a:p>
                    <a:p>
                      <a:pPr algn="ctr"/>
                      <a:r>
                        <a:rPr lang="en-US" sz="1600" b="0" dirty="0" smtClean="0">
                          <a:latin typeface="Times New Roman" panose="02020603050405020304" pitchFamily="18" charset="0"/>
                          <a:cs typeface="Times New Roman" panose="02020603050405020304" pitchFamily="18" charset="0"/>
                        </a:rPr>
                        <a:t>646–74.</a:t>
                      </a:r>
                    </a:p>
                  </a:txBody>
                  <a:tcPr anchor="ctr"/>
                </a:tc>
                <a:tc>
                  <a:txBody>
                    <a:bodyPr/>
                    <a:lstStyle/>
                    <a:p>
                      <a:pPr algn="ct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Hanahan</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D, Weinberg RA. Hallmarks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cancer: the next generation.</a:t>
                      </a:r>
                      <a:endParaRPr lang="en-US"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fr-FR" sz="1600" b="0" kern="1200" dirty="0" err="1" smtClean="0">
                          <a:solidFill>
                            <a:schemeClr val="tx1"/>
                          </a:solidFill>
                          <a:effectLst/>
                          <a:latin typeface="Times New Roman" panose="02020603050405020304" pitchFamily="18" charset="0"/>
                          <a:ea typeface="+mn-ea"/>
                          <a:cs typeface="Times New Roman" panose="02020603050405020304" pitchFamily="18" charset="0"/>
                        </a:rPr>
                        <a:t>tumor</a:t>
                      </a: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600" b="0" kern="1200" dirty="0" err="1" smtClean="0">
                          <a:solidFill>
                            <a:schemeClr val="tx1"/>
                          </a:solidFill>
                          <a:effectLst/>
                          <a:latin typeface="Times New Roman" panose="02020603050405020304" pitchFamily="18" charset="0"/>
                          <a:ea typeface="+mn-ea"/>
                          <a:cs typeface="Times New Roman" panose="02020603050405020304" pitchFamily="18" charset="0"/>
                        </a:rPr>
                        <a:t>microenvironment</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(IEMCON), Vancouver, 2006;2:59.</a:t>
                      </a:r>
                      <a:endParaRPr lang="fr-FR" sz="1600" dirty="0" smtClean="0">
                        <a:latin typeface="Times New Roman" panose="02020603050405020304" pitchFamily="18" charset="0"/>
                        <a:cs typeface="Times New Roman" panose="02020603050405020304" pitchFamily="18" charset="0"/>
                      </a:endParaRPr>
                    </a:p>
                  </a:txBody>
                  <a:tcPr anchor="ctr"/>
                </a:tc>
                <a:tc>
                  <a:txBody>
                    <a:bodyPr/>
                    <a:lstStyle/>
                    <a:p>
                      <a:pPr algn="ctr"/>
                      <a:r>
                        <a:rPr lang="fi-FI" sz="1600" b="0" dirty="0" smtClean="0">
                          <a:latin typeface="Times New Roman" panose="02020603050405020304" pitchFamily="18" charset="0"/>
                          <a:cs typeface="Times New Roman" panose="02020603050405020304" pitchFamily="18" charset="0"/>
                        </a:rPr>
                        <a:t>Cruz JA, Wishart DS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Applications of machine learning in cancer prediction and</a:t>
                      </a:r>
                    </a:p>
                    <a:p>
                      <a:pPr algn="ctr"/>
                      <a:r>
                        <a:rPr lang="en-US" sz="1600" b="0" dirty="0" smtClean="0">
                          <a:latin typeface="Times New Roman" panose="02020603050405020304" pitchFamily="18" charset="0"/>
                          <a:cs typeface="Times New Roman" panose="02020603050405020304" pitchFamily="18" charset="0"/>
                        </a:rPr>
                        <a:t>prognosis</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clinical utility assessment</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smtClean="0"/>
                        <a:t>” </a:t>
                      </a:r>
                      <a:r>
                        <a:rPr lang="fr-FR" sz="1600" dirty="0" smtClean="0">
                          <a:latin typeface="Times New Roman" panose="02020603050405020304" pitchFamily="18" charset="0"/>
                          <a:cs typeface="Times New Roman" panose="02020603050405020304" pitchFamily="18" charset="0"/>
                        </a:rPr>
                        <a:t>Conference ,</a:t>
                      </a:r>
                      <a:r>
                        <a:rPr lang="en-US" sz="1600" dirty="0" smtClean="0">
                          <a:latin typeface="Times New Roman" panose="02020603050405020304" pitchFamily="18" charset="0"/>
                          <a:cs typeface="Times New Roman" panose="02020603050405020304" pitchFamily="18" charset="0"/>
                        </a:rPr>
                        <a:t>pp. 1–52, </a:t>
                      </a:r>
                      <a:r>
                        <a:rPr lang="en-US" sz="1600" dirty="0" smtClean="0">
                          <a:latin typeface="Times New Roman" panose="02020603050405020304" pitchFamily="18" charset="0"/>
                          <a:cs typeface="Times New Roman" panose="02020603050405020304" pitchFamily="18" charset="0"/>
                        </a:rPr>
                        <a:t>2013;4.</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err="1" smtClean="0">
                          <a:latin typeface="Times New Roman" panose="02020603050405020304" pitchFamily="18" charset="0"/>
                          <a:cs typeface="Times New Roman" panose="02020603050405020304" pitchFamily="18" charset="0"/>
                        </a:rPr>
                        <a:t>Madhavan</a:t>
                      </a:r>
                      <a:r>
                        <a:rPr lang="en-US" sz="1600" b="0" dirty="0" smtClean="0">
                          <a:latin typeface="Times New Roman" panose="02020603050405020304" pitchFamily="18" charset="0"/>
                          <a:cs typeface="Times New Roman" panose="02020603050405020304" pitchFamily="18" charset="0"/>
                        </a:rPr>
                        <a:t> D, </a:t>
                      </a:r>
                      <a:r>
                        <a:rPr lang="en-US" sz="1600" b="0" dirty="0" err="1" smtClean="0">
                          <a:latin typeface="Times New Roman" panose="02020603050405020304" pitchFamily="18" charset="0"/>
                          <a:cs typeface="Times New Roman" panose="02020603050405020304" pitchFamily="18" charset="0"/>
                        </a:rPr>
                        <a:t>Cuk</a:t>
                      </a:r>
                      <a:r>
                        <a:rPr lang="en-US" sz="1600" b="0" dirty="0" smtClean="0">
                          <a:latin typeface="Times New Roman" panose="02020603050405020304" pitchFamily="18" charset="0"/>
                          <a:cs typeface="Times New Roman" panose="02020603050405020304" pitchFamily="18" charset="0"/>
                        </a:rPr>
                        <a:t> K, </a:t>
                      </a:r>
                      <a:r>
                        <a:rPr lang="en-US" sz="1600" b="0" dirty="0" err="1" smtClean="0">
                          <a:latin typeface="Times New Roman" panose="02020603050405020304" pitchFamily="18" charset="0"/>
                          <a:cs typeface="Times New Roman" panose="02020603050405020304" pitchFamily="18" charset="0"/>
                        </a:rPr>
                        <a:t>Burwinkel</a:t>
                      </a:r>
                      <a:r>
                        <a:rPr lang="en-US" sz="1600" b="0" dirty="0" smtClean="0">
                          <a:latin typeface="Times New Roman" panose="02020603050405020304" pitchFamily="18" charset="0"/>
                          <a:cs typeface="Times New Roman" panose="02020603050405020304" pitchFamily="18" charset="0"/>
                        </a:rPr>
                        <a:t> B, Yang R</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Cancer diagnosis and prognosis decoded by blood-based circulating microRNA signatures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microRNAs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dirty="0" smtClean="0">
                          <a:latin typeface="Times New Roman" panose="02020603050405020304" pitchFamily="18" charset="0"/>
                          <a:cs typeface="Times New Roman" panose="02020603050405020304" pitchFamily="18" charset="0"/>
                        </a:rPr>
                        <a:t>Conference  </a:t>
                      </a:r>
                      <a:r>
                        <a:rPr lang="nl-NL" sz="1600" dirty="0" smtClean="0">
                          <a:latin typeface="Times New Roman" panose="02020603050405020304" pitchFamily="18" charset="0"/>
                          <a:cs typeface="Times New Roman" panose="02020603050405020304" pitchFamily="18" charset="0"/>
                        </a:rPr>
                        <a:t>vol. 53, pp. 62–74, </a:t>
                      </a:r>
                      <a:r>
                        <a:rPr lang="nl-NL" sz="1600" dirty="0" smtClean="0">
                          <a:latin typeface="Times New Roman" panose="02020603050405020304" pitchFamily="18" charset="0"/>
                          <a:cs typeface="Times New Roman" panose="02020603050405020304" pitchFamily="18" charset="0"/>
                        </a:rPr>
                        <a:t>2018</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t>zen</a:t>
                      </a:r>
                      <a:r>
                        <a:rPr lang="en-US" sz="1600" dirty="0" smtClean="0"/>
                        <a:t> k, </a:t>
                      </a:r>
                      <a:r>
                        <a:rPr lang="en-US" sz="1600" dirty="0" err="1" smtClean="0"/>
                        <a:t>zhang</a:t>
                      </a:r>
                      <a:r>
                        <a:rPr lang="en-US" sz="1600" dirty="0" smtClean="0"/>
                        <a:t> cy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 novel class of biomarkers to diagnose and monitor human cancers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human epithelial malignancies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bl>
          </a:graphicData>
        </a:graphic>
      </p:graphicFrame>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
        <p:nvSpPr>
          <p:cNvPr id="6" name="Rectangle 5"/>
          <p:cNvSpPr/>
          <p:nvPr/>
        </p:nvSpPr>
        <p:spPr>
          <a:xfrm>
            <a:off x="917472" y="272113"/>
            <a:ext cx="21934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Literature </a:t>
            </a:r>
            <a:r>
              <a:rPr lang="en-US" sz="2000" b="1" dirty="0" smtClean="0">
                <a:latin typeface="Times New Roman" panose="02020603050405020304" pitchFamily="18" charset="0"/>
                <a:cs typeface="Times New Roman" panose="02020603050405020304" pitchFamily="18" charset="0"/>
              </a:rPr>
              <a:t>survey:</a:t>
            </a:r>
            <a:endParaRPr lang="en-US" sz="2000" dirty="0"/>
          </a:p>
        </p:txBody>
      </p:sp>
    </p:spTree>
    <p:extLst>
      <p:ext uri="{BB962C8B-B14F-4D97-AF65-F5344CB8AC3E}">
        <p14:creationId xmlns:p14="http://schemas.microsoft.com/office/powerpoint/2010/main" val="272728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1958873" y="460439"/>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855260" y="1333632"/>
            <a:ext cx="10481480"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In the existing system, implementation of machine learning algorithms is bit complex to build due to the lack of information about the data visualization. Machine learning has been widely used in the medical field to improve the diagnosis and treatment of various diseases, including cancer. Early detection of cancer is crucial for successful treatment, and machine learning models have been developed to predict cancer in its early stages. To overcome all this, we use machine learning packages available in the </a:t>
            </a:r>
            <a:r>
              <a:rPr lang="en-US" sz="1600" dirty="0" err="1">
                <a:latin typeface="Times New Roman" panose="02020603050405020304" pitchFamily="18" charset="0"/>
                <a:cs typeface="Times New Roman" panose="02020603050405020304" pitchFamily="18" charset="0"/>
              </a:rPr>
              <a:t>scikit</a:t>
            </a:r>
            <a:r>
              <a:rPr lang="en-US" sz="1600" dirty="0">
                <a:latin typeface="Times New Roman" panose="02020603050405020304" pitchFamily="18" charset="0"/>
                <a:cs typeface="Times New Roman" panose="02020603050405020304" pitchFamily="18" charset="0"/>
              </a:rPr>
              <a:t>-learn library.</a:t>
            </a:r>
          </a:p>
        </p:txBody>
      </p:sp>
      <p:sp>
        <p:nvSpPr>
          <p:cNvPr id="6" name="TextBox 5">
            <a:extLst>
              <a:ext uri="{FF2B5EF4-FFF2-40B4-BE49-F238E27FC236}">
                <a16:creationId xmlns:a16="http://schemas.microsoft.com/office/drawing/2014/main" xmlns="" id="{1E4843DE-2C3D-4A28-B1A6-D0085E9E13B1}"/>
              </a:ext>
            </a:extLst>
          </p:cNvPr>
          <p:cNvSpPr txBox="1"/>
          <p:nvPr/>
        </p:nvSpPr>
        <p:spPr>
          <a:xfrm>
            <a:off x="855260" y="4189691"/>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r>
              <a:rPr lang="en-IN"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37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487206" y="238805"/>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1194986"/>
            <a:ext cx="10764326"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Proposed several machine learning models to classify cancer stages . These machine learning systems have the potential to greatly improve the early detection of cancer and ultimately save lives. By analyzing large amounts of patient data, these systems can identify patterns and trends that may not be immediately apparent to human doctors. This allows for earlier detection and more effective treatment of cancer. Therefore, we propose a Random Forest, Logistic Regression and Decision Tree machine Classifier to predict the levels.</a:t>
            </a:r>
          </a:p>
        </p:txBody>
      </p:sp>
      <p:sp>
        <p:nvSpPr>
          <p:cNvPr id="6" name="TextBox 5">
            <a:extLst>
              <a:ext uri="{FF2B5EF4-FFF2-40B4-BE49-F238E27FC236}">
                <a16:creationId xmlns:a16="http://schemas.microsoft.com/office/drawing/2014/main" xmlns="" id="{404ED934-6AFC-418C-B067-0274905E09CD}"/>
              </a:ext>
            </a:extLst>
          </p:cNvPr>
          <p:cNvSpPr txBox="1"/>
          <p:nvPr/>
        </p:nvSpPr>
        <p:spPr>
          <a:xfrm>
            <a:off x="791571" y="4007840"/>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924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25626" y="20620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stretch>
            <a:fillRect/>
          </a:stretch>
        </p:blipFill>
        <p:spPr>
          <a:xfrm>
            <a:off x="3775880" y="1839178"/>
            <a:ext cx="3657600" cy="3752850"/>
          </a:xfrm>
          <a:prstGeom prst="rect">
            <a:avLst/>
          </a:prstGeom>
        </p:spPr>
      </p:pic>
    </p:spTree>
    <p:extLst>
      <p:ext uri="{BB962C8B-B14F-4D97-AF65-F5344CB8AC3E}">
        <p14:creationId xmlns:p14="http://schemas.microsoft.com/office/powerpoint/2010/main" val="85261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TotalTime>
  <Words>2783</Words>
  <Application>Microsoft Office PowerPoint</Application>
  <PresentationFormat>Widescreen</PresentationFormat>
  <Paragraphs>150</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Droid Sans Fallback</vt:lpstr>
      <vt:lpstr>Symbol</vt:lpstr>
      <vt:lpstr>Times New Roman</vt:lpstr>
      <vt:lpstr>Wingdings</vt:lpstr>
      <vt:lpstr>Wingdings 3</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G.P LIKITH</cp:lastModifiedBy>
  <cp:revision>20</cp:revision>
  <dcterms:created xsi:type="dcterms:W3CDTF">2022-04-13T10:05:01Z</dcterms:created>
  <dcterms:modified xsi:type="dcterms:W3CDTF">2023-03-29T07:56:27Z</dcterms:modified>
</cp:coreProperties>
</file>