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436" r:id="rId3"/>
    <p:sldId id="384" r:id="rId4"/>
    <p:sldId id="434" r:id="rId5"/>
    <p:sldId id="392" r:id="rId6"/>
    <p:sldId id="435" r:id="rId7"/>
    <p:sldId id="442" r:id="rId8"/>
    <p:sldId id="437" r:id="rId9"/>
    <p:sldId id="438" r:id="rId10"/>
    <p:sldId id="439" r:id="rId11"/>
    <p:sldId id="441" r:id="rId12"/>
  </p:sldIdLst>
  <p:sldSz cx="9144000" cy="6858000" type="screen4x3"/>
  <p:notesSz cx="7099300" cy="10234613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C6600"/>
    <a:srgbClr val="0099FF"/>
    <a:srgbClr val="FF6600"/>
    <a:srgbClr val="FFFF99"/>
    <a:srgbClr val="B9BD0F"/>
    <a:srgbClr val="C6640A"/>
    <a:srgbClr val="16DB11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7" autoAdjust="0"/>
    <p:restoredTop sz="87522" autoAdjust="0"/>
  </p:normalViewPr>
  <p:slideViewPr>
    <p:cSldViewPr>
      <p:cViewPr varScale="1">
        <p:scale>
          <a:sx n="60" d="100"/>
          <a:sy n="60" d="100"/>
        </p:scale>
        <p:origin x="-15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4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85C0D15-956D-4342-8F95-809F0D7BBE83}" type="datetimeFigureOut">
              <a:rPr lang="es-ES"/>
              <a:pPr>
                <a:defRPr/>
              </a:pPr>
              <a:t>27/08/2024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F87A971B-3623-49A1-9D2A-B0F8F4466C06}" type="slidenum">
              <a:rPr lang="es-ES" altLang="en-US"/>
              <a:pPr/>
              <a:t>‹Nº›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noProof="0" smtClean="0"/>
              <a:t>Haga clic para modificar el estilo de texto del patrón</a:t>
            </a:r>
          </a:p>
          <a:p>
            <a:pPr lvl="1"/>
            <a:r>
              <a:rPr lang="es-AR" noProof="0" smtClean="0"/>
              <a:t>Segundo nivel</a:t>
            </a:r>
          </a:p>
          <a:p>
            <a:pPr lvl="2"/>
            <a:r>
              <a:rPr lang="es-AR" noProof="0" smtClean="0"/>
              <a:t>Tercer nivel</a:t>
            </a:r>
          </a:p>
          <a:p>
            <a:pPr lvl="3"/>
            <a:r>
              <a:rPr lang="es-AR" noProof="0" smtClean="0"/>
              <a:t>Cuarto nivel</a:t>
            </a:r>
          </a:p>
          <a:p>
            <a:pPr lvl="4"/>
            <a:r>
              <a:rPr lang="es-AR" noProof="0" smtClean="0"/>
              <a:t>Quinto nivel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ACA6E9CF-543A-4223-AB41-A3FB4603A79C}" type="slidenum">
              <a:rPr lang="es-AR" altLang="en-US"/>
              <a:pPr/>
              <a:t>‹Nº›</a:t>
            </a:fld>
            <a:endParaRPr lang="es-A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altLang="en-US" smtClean="0"/>
          </a:p>
        </p:txBody>
      </p:sp>
      <p:sp>
        <p:nvSpPr>
          <p:cNvPr id="61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D77FED-B369-4974-9119-7C10FF7B3CD8}" type="slidenum">
              <a:rPr lang="es-AR" altLang="en-US"/>
              <a:pPr/>
              <a:t>1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6E9CF-543A-4223-AB41-A3FB4603A79C}" type="slidenum">
              <a:rPr lang="es-AR" altLang="en-US" smtClean="0"/>
              <a:pPr/>
              <a:t>5</a:t>
            </a:fld>
            <a:endParaRPr lang="es-A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Marcador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Marcador de número de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9AB478-C6CD-4B3A-AD37-5E05C013AE4D}" type="slidenum">
              <a:rPr lang="es-AR" altLang="en-US"/>
              <a:pPr/>
              <a:t>10</a:t>
            </a:fld>
            <a:endParaRPr lang="es-A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s-ES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AR"/>
              <a:t>Haga clic para cambiar el estilo de título	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213DC2-26A3-4CED-B2DF-2F302C4F4478}" type="slidenum">
              <a:rPr lang="es-AR" altLang="en-US"/>
              <a:pPr/>
              <a:t>‹Nº›</a:t>
            </a:fld>
            <a:endParaRPr lang="es-A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5DFAE0-47E4-4903-87F6-9ED673696742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C3137-A1E7-4923-A885-D6B6BCF68ED1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3FA50-8355-486B-A5E2-2CC530761475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7A5E-5FCF-449C-9146-3ECBCF709FEE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5FB8C-60DC-4D4C-84E3-F1B05D4CA2AB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F0F45-B82D-47C1-A410-D9C31B926BE8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65E86-886C-42F1-A5F8-DE57C60A1844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250D7-3D9B-4567-8F4D-DF6B680B1C08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C03B5-8231-4825-9590-F3BA1FC9195B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09906-63AC-48BD-BB5E-320977E2517C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9DD9B1-AD5A-4A09-B724-B192082FD1B6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7266D-A154-45AF-8277-9B08D1FB088A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A0274-C1DA-4C5E-889B-E36FBAC1D58F}" type="slidenum">
              <a:rPr lang="es-AR" altLang="en-US"/>
              <a:pPr/>
              <a:t>‹Nº›</a:t>
            </a:fld>
            <a:endParaRPr lang="es-AR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5B67157A-CD03-4FE2-92F1-DBDB136F20F0}" type="slidenum">
              <a:rPr lang="es-AR" altLang="en-US"/>
              <a:pPr/>
              <a:t>‹Nº›</a:t>
            </a:fld>
            <a:endParaRPr lang="es-AR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s-ES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n-US" smtClean="0"/>
              <a:t>Haga clic para modificar el estilo de texto del patrón</a:t>
            </a:r>
          </a:p>
          <a:p>
            <a:pPr lvl="1"/>
            <a:r>
              <a:rPr lang="es-AR" altLang="en-US" smtClean="0"/>
              <a:t>Segundo nivel</a:t>
            </a:r>
          </a:p>
          <a:p>
            <a:pPr lvl="2"/>
            <a:r>
              <a:rPr lang="es-AR" altLang="en-US" smtClean="0"/>
              <a:t>Tercer nivel</a:t>
            </a:r>
          </a:p>
          <a:p>
            <a:pPr lvl="3"/>
            <a:r>
              <a:rPr lang="es-AR" altLang="en-US" smtClean="0"/>
              <a:t>Cuarto nivel</a:t>
            </a:r>
          </a:p>
          <a:p>
            <a:pPr lvl="4"/>
            <a:r>
              <a:rPr lang="es-AR" altLang="en-US" smtClean="0"/>
              <a:t>Quinto nivel</a:t>
            </a:r>
          </a:p>
        </p:txBody>
      </p:sp>
      <p:sp>
        <p:nvSpPr>
          <p:cNvPr id="399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altLang="en-US" sz="3600" smtClean="0"/>
              <a:t>TPN°1: </a:t>
            </a:r>
            <a:r>
              <a:rPr lang="es-ES" altLang="en-US" sz="3600" smtClean="0"/>
              <a:t>Algoritmos</a:t>
            </a:r>
            <a:endParaRPr lang="es-AR" altLang="en-US" sz="360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4484688"/>
            <a:ext cx="6019800" cy="744537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s-AR" altLang="en-US" sz="2000" dirty="0" smtClean="0"/>
              <a:t>Algoritmos y Estructuras de Datos </a:t>
            </a:r>
            <a:r>
              <a:rPr lang="es-AR" altLang="en-US" sz="2000" dirty="0" smtClean="0"/>
              <a:t>II</a:t>
            </a:r>
            <a:endParaRPr lang="es-AR" altLang="en-US" sz="2000" dirty="0" smtClean="0"/>
          </a:p>
        </p:txBody>
      </p:sp>
    </p:spTree>
  </p:cSld>
  <p:clrMapOvr>
    <a:masterClrMapping/>
  </p:clrMapOvr>
  <p:transition advTm="672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1371600"/>
          </a:xfrm>
        </p:spPr>
        <p:txBody>
          <a:bodyPr/>
          <a:lstStyle/>
          <a:p>
            <a:r>
              <a:rPr lang="es-ES" altLang="en-US" smtClean="0"/>
              <a:t>RAM</a:t>
            </a:r>
            <a:endParaRPr lang="en-US" altLang="en-US" smtClean="0"/>
          </a:p>
        </p:txBody>
      </p:sp>
      <p:sp>
        <p:nvSpPr>
          <p:cNvPr id="15363" name="Rectángulo 3"/>
          <p:cNvSpPr>
            <a:spLocks noChangeArrowheads="1"/>
          </p:cNvSpPr>
          <p:nvPr/>
        </p:nvSpPr>
        <p:spPr bwMode="auto">
          <a:xfrm>
            <a:off x="5511800" y="115888"/>
            <a:ext cx="3384550" cy="3786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s-ES" altLang="en-US" sz="1500" b="1">
                <a:latin typeface="Courier New" pitchFamily="49" charset="0"/>
                <a:cs typeface="Times New Roman" pitchFamily="18" charset="0"/>
              </a:rPr>
              <a:t>Algoritmo Misterio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 b="1">
                <a:latin typeface="Courier New" pitchFamily="49" charset="0"/>
                <a:cs typeface="Times New Roman" pitchFamily="18" charset="0"/>
              </a:rPr>
              <a:t>Entrada: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a,b: ent. positivos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 b="1">
                <a:latin typeface="Courier New" pitchFamily="49" charset="0"/>
                <a:cs typeface="Times New Roman" pitchFamily="18" charset="0"/>
              </a:rPr>
              <a:t>Salida: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c: ent. positivo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P0</a:t>
            </a:r>
            <a:r>
              <a:rPr lang="es-ES" altLang="en-US" sz="1500" b="1">
                <a:latin typeface="Courier New" pitchFamily="49" charset="0"/>
                <a:cs typeface="Times New Roman" pitchFamily="18" charset="0"/>
              </a:rPr>
              <a:t>.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 Leer (a,b)</a:t>
            </a:r>
            <a:r>
              <a:rPr lang="es-ES" altLang="en-US" sz="1500" b="1">
                <a:latin typeface="Courier New" pitchFamily="49" charset="0"/>
                <a:cs typeface="Times New Roman" pitchFamily="18" charset="0"/>
              </a:rPr>
              <a:t>  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P1. c</a:t>
            </a:r>
            <a:r>
              <a:rPr lang="es-AR" altLang="en-US" sz="1500">
                <a:latin typeface="Courier New" pitchFamily="49" charset="0"/>
                <a:ea typeface="Times New Roman" pitchFamily="18" charset="0"/>
                <a:cs typeface="Courier New" pitchFamily="49" charset="0"/>
                <a:sym typeface="Wingdings" pitchFamily="2" charset="2"/>
              </a:rPr>
              <a:t>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0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P2</a:t>
            </a:r>
            <a:r>
              <a:rPr lang="es-ES" altLang="en-US" sz="1500" b="1">
                <a:latin typeface="Courier New" pitchFamily="49" charset="0"/>
                <a:cs typeface="Times New Roman" pitchFamily="18" charset="0"/>
              </a:rPr>
              <a:t>.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 Si a = 0 Entonces 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	Escribir(c) 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	Fin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P3.r </a:t>
            </a:r>
            <a:r>
              <a:rPr lang="es-AR" altLang="en-US" sz="1500">
                <a:latin typeface="Courier New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s-AR" altLang="en-US" sz="1500">
                <a:latin typeface="Courier New" pitchFamily="49" charset="0"/>
                <a:cs typeface="Times New Roman" pitchFamily="18" charset="0"/>
              </a:rPr>
              <a:t> 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resto(a, 2) 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P4.Si r=0 entonces 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	a</a:t>
            </a:r>
            <a:r>
              <a:rPr lang="es-AR" altLang="en-US" sz="1500">
                <a:latin typeface="Courier New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a/2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	b</a:t>
            </a:r>
            <a:r>
              <a:rPr lang="es-AR" altLang="en-US" sz="1500">
                <a:latin typeface="Courier New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b*2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	ir a paso P2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P5.c</a:t>
            </a:r>
            <a:r>
              <a:rPr lang="es-AR" altLang="en-US" sz="1500">
                <a:latin typeface="Courier New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c+b 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   a</a:t>
            </a:r>
            <a:r>
              <a:rPr lang="es-AR" altLang="en-US" sz="1500">
                <a:latin typeface="Courier New" pitchFamily="49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a-1</a:t>
            </a:r>
            <a:endParaRPr lang="en-US" altLang="en-US" sz="150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s-ES" altLang="en-US" sz="1500">
                <a:latin typeface="Courier New" pitchFamily="49" charset="0"/>
                <a:cs typeface="Times New Roman" pitchFamily="18" charset="0"/>
              </a:rPr>
              <a:t>   ir a paso P2</a:t>
            </a:r>
            <a:endParaRPr lang="en-US" altLang="en-US" sz="1500"/>
          </a:p>
        </p:txBody>
      </p:sp>
      <p:sp>
        <p:nvSpPr>
          <p:cNvPr id="5" name="Rectángulo 4"/>
          <p:cNvSpPr/>
          <p:nvPr/>
        </p:nvSpPr>
        <p:spPr>
          <a:xfrm>
            <a:off x="250825" y="1422400"/>
            <a:ext cx="3673475" cy="52625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P0.	READ      1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READ      2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P1. 	LOAD    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  =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0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 	STORE   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 3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P2. 	LOAD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1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JZERO    </a:t>
            </a:r>
            <a:r>
              <a:rPr lang="es-ES" sz="1600" dirty="0" err="1">
                <a:latin typeface="+mj-lt"/>
                <a:cs typeface="Arial" panose="020B0604020202020204" pitchFamily="34" charset="0"/>
              </a:rPr>
              <a:t>a_cero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P3. 	LOAD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1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DIV	=2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MULT	=2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STORE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7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LOAD 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1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SUB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7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STORE 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4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P4. 	JZERO 	</a:t>
            </a:r>
            <a:r>
              <a:rPr lang="es-ES" sz="1600" dirty="0" err="1">
                <a:latin typeface="+mj-lt"/>
                <a:cs typeface="Arial" panose="020B0604020202020204" pitchFamily="34" charset="0"/>
              </a:rPr>
              <a:t>r_cero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P5.	LOAD 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3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ADD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2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STORE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3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LOAD 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1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SUB	=1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STORE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1</a:t>
            </a: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JUMP	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P2.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148263" y="4076700"/>
            <a:ext cx="3671887" cy="25542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 err="1">
                <a:latin typeface="+mj-lt"/>
                <a:cs typeface="Arial" panose="020B0604020202020204" pitchFamily="34" charset="0"/>
              </a:rPr>
              <a:t>a_cero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	WRITE 	 3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HALT</a:t>
            </a:r>
          </a:p>
          <a:p>
            <a:pPr algn="just" eaLnBrk="1" hangingPunct="1">
              <a:spcAft>
                <a:spcPts val="0"/>
              </a:spcAft>
              <a:defRPr/>
            </a:pPr>
            <a:endParaRPr lang="es-ES" sz="1600" dirty="0">
              <a:latin typeface="+mj-lt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 err="1">
                <a:latin typeface="+mj-lt"/>
                <a:cs typeface="Arial" panose="020B0604020202020204" pitchFamily="34" charset="0"/>
              </a:rPr>
              <a:t>r_cero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	LOAD      1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DIV        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  =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2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STORE    1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LOAD	2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MULT     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  =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2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STORE    2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sz="1600" dirty="0">
                <a:latin typeface="+mj-lt"/>
                <a:cs typeface="Arial" panose="020B0604020202020204" pitchFamily="34" charset="0"/>
              </a:rPr>
              <a:t>	JUMP     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  P2</a:t>
            </a:r>
            <a:r>
              <a:rPr lang="es-ES" sz="1600" dirty="0">
                <a:latin typeface="+mj-lt"/>
                <a:cs typeface="Arial" panose="020B0604020202020204" pitchFamily="34" charset="0"/>
              </a:rPr>
              <a:t>.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3" name="Grupo 22"/>
          <p:cNvGrpSpPr>
            <a:grpSpLocks/>
          </p:cNvGrpSpPr>
          <p:nvPr/>
        </p:nvGrpSpPr>
        <p:grpSpPr bwMode="auto">
          <a:xfrm>
            <a:off x="2638425" y="4949825"/>
            <a:ext cx="1924050" cy="649288"/>
            <a:chOff x="2638062" y="5157192"/>
            <a:chExt cx="1924391" cy="648072"/>
          </a:xfrm>
        </p:grpSpPr>
        <p:sp>
          <p:nvSpPr>
            <p:cNvPr id="7" name="Rectángulo 6"/>
            <p:cNvSpPr>
              <a:spLocks noChangeArrowheads="1"/>
            </p:cNvSpPr>
            <p:nvPr/>
          </p:nvSpPr>
          <p:spPr bwMode="auto">
            <a:xfrm>
              <a:off x="2750795" y="5296630"/>
              <a:ext cx="1811658" cy="36919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n-US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c ← c + b</a:t>
              </a:r>
              <a:endPara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Cerrar llave 7"/>
            <p:cNvSpPr/>
            <p:nvPr/>
          </p:nvSpPr>
          <p:spPr>
            <a:xfrm>
              <a:off x="2638062" y="5157192"/>
              <a:ext cx="133374" cy="648072"/>
            </a:xfrm>
            <a:prstGeom prst="righ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Rectángulo 8"/>
          <p:cNvSpPr>
            <a:spLocks noChangeArrowheads="1"/>
          </p:cNvSpPr>
          <p:nvPr/>
        </p:nvSpPr>
        <p:spPr bwMode="auto">
          <a:xfrm>
            <a:off x="2617788" y="1368425"/>
            <a:ext cx="1811337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endParaRPr lang="en-US" alt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ángulo 9"/>
          <p:cNvSpPr>
            <a:spLocks noChangeArrowheads="1"/>
          </p:cNvSpPr>
          <p:nvPr/>
        </p:nvSpPr>
        <p:spPr bwMode="auto">
          <a:xfrm>
            <a:off x="2617788" y="1636713"/>
            <a:ext cx="1811337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b</a:t>
            </a:r>
            <a:endParaRPr lang="en-US" alt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ángulo 10"/>
          <p:cNvSpPr>
            <a:spLocks noChangeArrowheads="1"/>
          </p:cNvSpPr>
          <p:nvPr/>
        </p:nvSpPr>
        <p:spPr bwMode="auto">
          <a:xfrm>
            <a:off x="2617788" y="2141538"/>
            <a:ext cx="1811337" cy="3698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</a:t>
            </a:r>
            <a:endParaRPr lang="en-US" alt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2916238" y="3057525"/>
            <a:ext cx="2022475" cy="1476375"/>
            <a:chOff x="2696343" y="3219944"/>
            <a:chExt cx="2021866" cy="1476111"/>
          </a:xfrm>
        </p:grpSpPr>
        <p:sp>
          <p:nvSpPr>
            <p:cNvPr id="12" name="Rectángulo 11"/>
            <p:cNvSpPr>
              <a:spLocks noChangeArrowheads="1"/>
            </p:cNvSpPr>
            <p:nvPr/>
          </p:nvSpPr>
          <p:spPr bwMode="auto">
            <a:xfrm>
              <a:off x="2905830" y="3773883"/>
              <a:ext cx="1812379" cy="36823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n-US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 ← resto(a,2)</a:t>
              </a:r>
              <a:endPara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" name="Cerrar llave 12"/>
            <p:cNvSpPr/>
            <p:nvPr/>
          </p:nvSpPr>
          <p:spPr>
            <a:xfrm>
              <a:off x="2696343" y="3219944"/>
              <a:ext cx="76177" cy="1476111"/>
            </a:xfrm>
            <a:prstGeom prst="righ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" name="Grupo 21"/>
          <p:cNvGrpSpPr>
            <a:grpSpLocks/>
          </p:cNvGrpSpPr>
          <p:nvPr/>
        </p:nvGrpSpPr>
        <p:grpSpPr bwMode="auto">
          <a:xfrm>
            <a:off x="2647950" y="5670550"/>
            <a:ext cx="1924050" cy="647700"/>
            <a:chOff x="2647609" y="5877272"/>
            <a:chExt cx="1924391" cy="648072"/>
          </a:xfrm>
        </p:grpSpPr>
        <p:sp>
          <p:nvSpPr>
            <p:cNvPr id="14" name="Rectángulo 13"/>
            <p:cNvSpPr>
              <a:spLocks noChangeArrowheads="1"/>
            </p:cNvSpPr>
            <p:nvPr/>
          </p:nvSpPr>
          <p:spPr bwMode="auto">
            <a:xfrm>
              <a:off x="2760342" y="6017052"/>
              <a:ext cx="1811658" cy="3685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n-US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 ← a - 1</a:t>
              </a:r>
              <a:endPara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Cerrar llave 14"/>
            <p:cNvSpPr/>
            <p:nvPr/>
          </p:nvSpPr>
          <p:spPr>
            <a:xfrm>
              <a:off x="2647609" y="5877272"/>
              <a:ext cx="133374" cy="648072"/>
            </a:xfrm>
            <a:prstGeom prst="righ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7407275" y="4854575"/>
            <a:ext cx="1924050" cy="647700"/>
            <a:chOff x="7483773" y="5017822"/>
            <a:chExt cx="1924391" cy="648072"/>
          </a:xfrm>
        </p:grpSpPr>
        <p:sp>
          <p:nvSpPr>
            <p:cNvPr id="16" name="Rectángulo 15"/>
            <p:cNvSpPr>
              <a:spLocks noChangeArrowheads="1"/>
            </p:cNvSpPr>
            <p:nvPr/>
          </p:nvSpPr>
          <p:spPr bwMode="auto">
            <a:xfrm>
              <a:off x="7596506" y="5157602"/>
              <a:ext cx="1811658" cy="3685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n-US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a ← a / 2</a:t>
              </a:r>
              <a:endPara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" name="Cerrar llave 16"/>
            <p:cNvSpPr/>
            <p:nvPr/>
          </p:nvSpPr>
          <p:spPr>
            <a:xfrm>
              <a:off x="7483773" y="5017822"/>
              <a:ext cx="133374" cy="648072"/>
            </a:xfrm>
            <a:prstGeom prst="righ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" name="Grupo 20"/>
          <p:cNvGrpSpPr>
            <a:grpSpLocks/>
          </p:cNvGrpSpPr>
          <p:nvPr/>
        </p:nvGrpSpPr>
        <p:grpSpPr bwMode="auto">
          <a:xfrm>
            <a:off x="7427913" y="5622925"/>
            <a:ext cx="1925637" cy="647700"/>
            <a:chOff x="7504948" y="5786810"/>
            <a:chExt cx="1924391" cy="648072"/>
          </a:xfrm>
        </p:grpSpPr>
        <p:sp>
          <p:nvSpPr>
            <p:cNvPr id="18" name="Rectángulo 17"/>
            <p:cNvSpPr>
              <a:spLocks noChangeArrowheads="1"/>
            </p:cNvSpPr>
            <p:nvPr/>
          </p:nvSpPr>
          <p:spPr bwMode="auto">
            <a:xfrm>
              <a:off x="7617587" y="5926590"/>
              <a:ext cx="1811752" cy="36851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s-ES" altLang="en-US" dirty="0" smtClean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b ← b * 2</a:t>
              </a:r>
              <a:endParaRPr lang="en-U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" name="Cerrar llave 18"/>
            <p:cNvSpPr/>
            <p:nvPr/>
          </p:nvSpPr>
          <p:spPr>
            <a:xfrm>
              <a:off x="7504948" y="5786810"/>
              <a:ext cx="133264" cy="648072"/>
            </a:xfrm>
            <a:prstGeom prst="rightBrac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5" name="Rectángulo 24"/>
          <p:cNvSpPr>
            <a:spLocks noChangeArrowheads="1"/>
          </p:cNvSpPr>
          <p:nvPr/>
        </p:nvSpPr>
        <p:spPr bwMode="auto">
          <a:xfrm>
            <a:off x="2597150" y="4327525"/>
            <a:ext cx="1811338" cy="3698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s-ES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r</a:t>
            </a:r>
            <a:endParaRPr lang="en-US" altLang="en-US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538" y="460375"/>
            <a:ext cx="1600200" cy="28956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 descr="http://y.e-static.net/file-pic/interrogacion-roja-hombre-blanco-ordenador/interrogacion-roja-hombre-blanco-ordenad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6238" y="3716338"/>
            <a:ext cx="38100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2 Rectángulo"/>
          <p:cNvSpPr/>
          <p:nvPr/>
        </p:nvSpPr>
        <p:spPr>
          <a:xfrm>
            <a:off x="611560" y="1196752"/>
            <a:ext cx="780613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Preguntas…</a:t>
            </a:r>
          </a:p>
          <a:p>
            <a:pPr algn="ctr">
              <a:defRPr/>
            </a:pPr>
            <a:r>
              <a:rPr lang="es-E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+mn-cs"/>
              </a:rPr>
              <a:t>		…y a practicar…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mtClean="0"/>
              <a:t>ALGORITMO</a:t>
            </a:r>
            <a:endParaRPr lang="en-US" altLang="en-US" smtClean="0"/>
          </a:p>
        </p:txBody>
      </p:sp>
      <p:sp>
        <p:nvSpPr>
          <p:cNvPr id="7171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endParaRPr lang="es-ES" altLang="en-US" smtClean="0"/>
          </a:p>
          <a:p>
            <a:pPr marL="0" indent="0">
              <a:buFont typeface="Wingdings" pitchFamily="2" charset="2"/>
              <a:buNone/>
            </a:pPr>
            <a:endParaRPr lang="es-ES" altLang="en-US" smtClean="0"/>
          </a:p>
        </p:txBody>
      </p:sp>
      <p:sp>
        <p:nvSpPr>
          <p:cNvPr id="4" name="Rectángulo 6"/>
          <p:cNvSpPr>
            <a:spLocks noChangeArrowheads="1"/>
          </p:cNvSpPr>
          <p:nvPr/>
        </p:nvSpPr>
        <p:spPr bwMode="auto">
          <a:xfrm>
            <a:off x="141288" y="1757363"/>
            <a:ext cx="9002712" cy="42624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ts val="1000"/>
              </a:spcAft>
              <a:defRPr/>
            </a:pPr>
            <a:r>
              <a:rPr lang="es-ES" sz="2400" dirty="0" smtClean="0"/>
              <a:t>Un algoritmo es una 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>sucesión finita de instrucciones</a:t>
            </a:r>
            <a:r>
              <a:rPr lang="es-ES" sz="2400" dirty="0" smtClean="0"/>
              <a:t> “bien definidas” tal que: </a:t>
            </a:r>
          </a:p>
          <a:p>
            <a:pPr>
              <a:spcAft>
                <a:spcPts val="1000"/>
              </a:spcAft>
              <a:defRPr/>
            </a:pPr>
            <a:endParaRPr lang="es-ES" sz="500" dirty="0" smtClean="0"/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/>
              <a:t>Puede tener una entrada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/>
              <a:t>Debe producir una salida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/>
              <a:t>No hay ambigüedad en las instrucciones. 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/>
              <a:t>Después de ejecutar una instrucción no hay ambigüedad respecto de cual es la instrucción que debe ejecutarse a continuación. 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/>
            </a:pPr>
            <a:r>
              <a:rPr lang="es-ES" sz="2400" dirty="0" smtClean="0"/>
              <a:t>Debe finalizar después de un número finito de instrucciones.</a:t>
            </a:r>
            <a:endParaRPr lang="en-US" sz="2400" dirty="0"/>
          </a:p>
        </p:txBody>
      </p:sp>
      <p:sp>
        <p:nvSpPr>
          <p:cNvPr id="7" name="Llamada rectangular redondeada 6"/>
          <p:cNvSpPr/>
          <p:nvPr/>
        </p:nvSpPr>
        <p:spPr>
          <a:xfrm>
            <a:off x="4572000" y="547688"/>
            <a:ext cx="1728788" cy="595312"/>
          </a:xfrm>
          <a:prstGeom prst="wedgeRoundRectCallout">
            <a:avLst>
              <a:gd name="adj1" fmla="val -79717"/>
              <a:gd name="adj2" fmla="val 66900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Informal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5051425"/>
            <a:ext cx="741680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57200"/>
            <a:ext cx="8229600" cy="1371600"/>
          </a:xfrm>
        </p:spPr>
        <p:txBody>
          <a:bodyPr/>
          <a:lstStyle/>
          <a:p>
            <a:r>
              <a:rPr lang="es-ES" altLang="en-US" smtClean="0"/>
              <a:t>ALGORITMO</a:t>
            </a:r>
            <a:endParaRPr lang="es-AR" altLang="en-US" smtClean="0"/>
          </a:p>
        </p:txBody>
      </p:sp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323850" y="2133600"/>
            <a:ext cx="8882063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altLang="en-US" sz="2600"/>
              <a:t>Un </a:t>
            </a:r>
            <a:r>
              <a:rPr lang="es-ES" altLang="en-US" sz="2600" b="1"/>
              <a:t>método de cálculo </a:t>
            </a:r>
            <a:r>
              <a:rPr lang="es-ES" altLang="en-US" sz="2600"/>
              <a:t>es una cuaterna (Q,I,W,f) donde:</a:t>
            </a:r>
          </a:p>
          <a:p>
            <a:pPr eaLnBrk="1" hangingPunct="1"/>
            <a:r>
              <a:rPr lang="es-ES" altLang="en-US" sz="500"/>
              <a:t> </a:t>
            </a:r>
          </a:p>
          <a:p>
            <a:pPr eaLnBrk="1" hangingPunct="1"/>
            <a:r>
              <a:rPr lang="es-ES" altLang="en-US" sz="2600"/>
              <a:t>• Q es un conjunto de estados de cálculo </a:t>
            </a:r>
          </a:p>
          <a:p>
            <a:pPr eaLnBrk="1" hangingPunct="1"/>
            <a:r>
              <a:rPr lang="es-ES" altLang="en-US" sz="2600"/>
              <a:t>• Q contiene a I y a W </a:t>
            </a:r>
          </a:p>
          <a:p>
            <a:pPr eaLnBrk="1" hangingPunct="1"/>
            <a:r>
              <a:rPr lang="es-ES" altLang="en-US" sz="2600"/>
              <a:t>• I es el conjunto de estado de entrada </a:t>
            </a:r>
          </a:p>
          <a:p>
            <a:pPr eaLnBrk="1" hangingPunct="1"/>
            <a:r>
              <a:rPr lang="es-ES" altLang="en-US" sz="2600"/>
              <a:t>• W es el conjunto de estados de salida </a:t>
            </a:r>
          </a:p>
          <a:p>
            <a:pPr eaLnBrk="1" hangingPunct="1"/>
            <a:r>
              <a:rPr lang="es-ES" altLang="en-US" sz="2600"/>
              <a:t>• f es la regla de cálculo </a:t>
            </a:r>
          </a:p>
          <a:p>
            <a:pPr eaLnBrk="1" hangingPunct="1"/>
            <a:r>
              <a:rPr lang="es-ES" altLang="en-US" sz="2600"/>
              <a:t>• f : Q</a:t>
            </a:r>
            <a:r>
              <a:rPr lang="en-US" altLang="en-US" sz="2600"/>
              <a:t> → </a:t>
            </a:r>
            <a:r>
              <a:rPr lang="es-ES" altLang="en-US" sz="2600"/>
              <a:t>Q con f(w)=w para todo w perteneciente a W</a:t>
            </a:r>
            <a:endParaRPr lang="es-AR" altLang="en-US" sz="2600"/>
          </a:p>
        </p:txBody>
      </p:sp>
      <p:sp>
        <p:nvSpPr>
          <p:cNvPr id="5" name="Llamada rectangular redondeada 4"/>
          <p:cNvSpPr/>
          <p:nvPr/>
        </p:nvSpPr>
        <p:spPr>
          <a:xfrm>
            <a:off x="4572000" y="547688"/>
            <a:ext cx="1728788" cy="595312"/>
          </a:xfrm>
          <a:prstGeom prst="wedgeRoundRectCallout">
            <a:avLst>
              <a:gd name="adj1" fmla="val -79717"/>
              <a:gd name="adj2" fmla="val 66900"/>
              <a:gd name="adj3" fmla="val 16667"/>
            </a:avLst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Formal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ángulo 6"/>
          <p:cNvSpPr>
            <a:spLocks noChangeArrowheads="1"/>
          </p:cNvSpPr>
          <p:nvPr/>
        </p:nvSpPr>
        <p:spPr bwMode="auto">
          <a:xfrm>
            <a:off x="323850" y="1609725"/>
            <a:ext cx="5111750" cy="523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DEFINICIÓN DE KNUTH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8" y="457200"/>
            <a:ext cx="8229600" cy="1371600"/>
          </a:xfrm>
        </p:spPr>
        <p:txBody>
          <a:bodyPr/>
          <a:lstStyle/>
          <a:p>
            <a:r>
              <a:rPr lang="es-ES" altLang="en-US" smtClean="0"/>
              <a:t>ALGORITMO</a:t>
            </a:r>
            <a:endParaRPr lang="es-AR" altLang="en-US" smtClean="0"/>
          </a:p>
        </p:txBody>
      </p:sp>
      <p:sp>
        <p:nvSpPr>
          <p:cNvPr id="9219" name="Text Box 14"/>
          <p:cNvSpPr txBox="1">
            <a:spLocks noChangeArrowheads="1"/>
          </p:cNvSpPr>
          <p:nvPr/>
        </p:nvSpPr>
        <p:spPr bwMode="auto">
          <a:xfrm>
            <a:off x="284163" y="1903413"/>
            <a:ext cx="8882062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altLang="en-US" sz="2800" b="1"/>
              <a:t>Secuencia de cálculo</a:t>
            </a:r>
          </a:p>
          <a:p>
            <a:pPr eaLnBrk="1" hangingPunct="1"/>
            <a:endParaRPr lang="es-ES" altLang="en-US" sz="1000"/>
          </a:p>
          <a:p>
            <a:pPr eaLnBrk="1" hangingPunct="1"/>
            <a:r>
              <a:rPr lang="en-US" altLang="en-US" sz="2400"/>
              <a:t>∀ </a:t>
            </a:r>
            <a:r>
              <a:rPr lang="es-ES" altLang="en-US" sz="2400"/>
              <a:t>x </a:t>
            </a:r>
            <a:r>
              <a:rPr lang="en-US" altLang="en-US" sz="2400"/>
              <a:t>∈ </a:t>
            </a:r>
            <a:r>
              <a:rPr lang="es-ES" altLang="en-US" sz="2400"/>
              <a:t>I , x define una secuencia de cálculo:    x</a:t>
            </a:r>
            <a:r>
              <a:rPr lang="es-ES" altLang="en-US" sz="2400" baseline="-25000"/>
              <a:t>0</a:t>
            </a:r>
            <a:r>
              <a:rPr lang="es-ES" altLang="en-US" sz="2400"/>
              <a:t> , x</a:t>
            </a:r>
            <a:r>
              <a:rPr lang="es-ES" altLang="en-US" sz="2400" baseline="-25000"/>
              <a:t>1</a:t>
            </a:r>
            <a:r>
              <a:rPr lang="es-ES" altLang="en-US" sz="2400"/>
              <a:t> , x</a:t>
            </a:r>
            <a:r>
              <a:rPr lang="es-ES" altLang="en-US" sz="2400" baseline="-25000"/>
              <a:t>2</a:t>
            </a:r>
            <a:r>
              <a:rPr lang="es-ES" altLang="en-US" sz="2400"/>
              <a:t> ,..., donde x</a:t>
            </a:r>
            <a:r>
              <a:rPr lang="es-ES" altLang="en-US" sz="2400" baseline="-25000"/>
              <a:t>0</a:t>
            </a:r>
            <a:r>
              <a:rPr lang="es-ES" altLang="en-US" sz="2400"/>
              <a:t> = x  </a:t>
            </a:r>
            <a:r>
              <a:rPr lang="en-US" altLang="en-US" sz="2400"/>
              <a:t>∈</a:t>
            </a:r>
            <a:r>
              <a:rPr lang="es-ES" altLang="en-US" sz="2400"/>
              <a:t> a I, y  </a:t>
            </a:r>
            <a:r>
              <a:rPr lang="en-US" altLang="en-US" sz="2400"/>
              <a:t>∀ </a:t>
            </a:r>
            <a:r>
              <a:rPr lang="es-ES" altLang="en-US" sz="2400"/>
              <a:t>k≥0: f(x</a:t>
            </a:r>
            <a:r>
              <a:rPr lang="es-ES" altLang="en-US" sz="2400" baseline="-25000"/>
              <a:t>k</a:t>
            </a:r>
            <a:r>
              <a:rPr lang="es-ES" altLang="en-US" sz="2400"/>
              <a:t>) = x</a:t>
            </a:r>
            <a:r>
              <a:rPr lang="es-ES" altLang="en-US" sz="2400" baseline="-25000"/>
              <a:t>k+1</a:t>
            </a:r>
            <a:r>
              <a:rPr lang="es-ES" altLang="en-US" sz="2400"/>
              <a:t> </a:t>
            </a:r>
          </a:p>
          <a:p>
            <a:pPr eaLnBrk="1" hangingPunct="1"/>
            <a:endParaRPr lang="es-ES" altLang="en-US" sz="2400"/>
          </a:p>
          <a:p>
            <a:pPr eaLnBrk="1" hangingPunct="1"/>
            <a:r>
              <a:rPr lang="es-ES" altLang="en-US" sz="2200"/>
              <a:t>La secuencia de cálculo finaliza en n pasos si n es el menor entero con x</a:t>
            </a:r>
            <a:r>
              <a:rPr lang="es-ES" altLang="en-US" sz="2000" baseline="-25000"/>
              <a:t>n</a:t>
            </a:r>
            <a:r>
              <a:rPr lang="es-ES" altLang="en-US" sz="2200"/>
              <a:t> </a:t>
            </a:r>
            <a:r>
              <a:rPr lang="en-US" altLang="en-US" sz="2000"/>
              <a:t>∈</a:t>
            </a:r>
            <a:r>
              <a:rPr lang="es-ES" altLang="en-US" sz="2200"/>
              <a:t> W.</a:t>
            </a:r>
            <a:endParaRPr lang="es-AR" altLang="en-US" sz="2200"/>
          </a:p>
        </p:txBody>
      </p:sp>
      <p:pic>
        <p:nvPicPr>
          <p:cNvPr id="9220" name="Imagen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4906963"/>
            <a:ext cx="74168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588" y="4318000"/>
            <a:ext cx="2089150" cy="792163"/>
            <a:chOff x="1588" y="4318000"/>
            <a:chExt cx="2089150" cy="792163"/>
          </a:xfrm>
        </p:grpSpPr>
        <p:sp>
          <p:nvSpPr>
            <p:cNvPr id="9229" name="Text Box 7"/>
            <p:cNvSpPr txBox="1">
              <a:spLocks noChangeArrowheads="1"/>
            </p:cNvSpPr>
            <p:nvPr/>
          </p:nvSpPr>
          <p:spPr bwMode="auto">
            <a:xfrm>
              <a:off x="1588" y="4318000"/>
              <a:ext cx="2089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s-ES" altLang="en-US" sz="2000" b="1">
                  <a:solidFill>
                    <a:srgbClr val="00B050"/>
                  </a:solidFill>
                </a:rPr>
                <a:t>Estados de Entrada</a:t>
              </a:r>
              <a:endParaRPr lang="es-AR" altLang="en-US" sz="2000" b="1">
                <a:solidFill>
                  <a:srgbClr val="00B050"/>
                </a:solidFill>
              </a:endParaRPr>
            </a:p>
          </p:txBody>
        </p:sp>
        <p:cxnSp>
          <p:nvCxnSpPr>
            <p:cNvPr id="3" name="Conector recto de flecha 2"/>
            <p:cNvCxnSpPr/>
            <p:nvPr/>
          </p:nvCxnSpPr>
          <p:spPr>
            <a:xfrm>
              <a:off x="1547813" y="4848225"/>
              <a:ext cx="215900" cy="26193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"/>
          <p:cNvGrpSpPr>
            <a:grpSpLocks/>
          </p:cNvGrpSpPr>
          <p:nvPr/>
        </p:nvGrpSpPr>
        <p:grpSpPr bwMode="auto">
          <a:xfrm>
            <a:off x="6216650" y="4225925"/>
            <a:ext cx="2089150" cy="971550"/>
            <a:chOff x="6216650" y="4225925"/>
            <a:chExt cx="2089150" cy="971550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216650" y="4225925"/>
              <a:ext cx="208915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s-ES" altLang="en-US" sz="2000" b="1">
                  <a:solidFill>
                    <a:srgbClr val="FF6600"/>
                  </a:solidFill>
                </a:rPr>
                <a:t>Estados de Salida</a:t>
              </a:r>
              <a:endParaRPr lang="es-AR" altLang="en-US" sz="2000" b="1">
                <a:solidFill>
                  <a:srgbClr val="FF6600"/>
                </a:solidFill>
              </a:endParaRPr>
            </a:p>
          </p:txBody>
        </p:sp>
        <p:cxnSp>
          <p:nvCxnSpPr>
            <p:cNvPr id="5" name="Conector recto de flecha 4"/>
            <p:cNvCxnSpPr/>
            <p:nvPr/>
          </p:nvCxnSpPr>
          <p:spPr>
            <a:xfrm flipH="1">
              <a:off x="6732588" y="4784725"/>
              <a:ext cx="142875" cy="412750"/>
            </a:xfrm>
            <a:prstGeom prst="straightConnector1">
              <a:avLst/>
            </a:prstGeom>
            <a:ln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orma libre 5"/>
          <p:cNvSpPr/>
          <p:nvPr/>
        </p:nvSpPr>
        <p:spPr>
          <a:xfrm>
            <a:off x="1763713" y="5322888"/>
            <a:ext cx="5414962" cy="1490662"/>
          </a:xfrm>
          <a:custGeom>
            <a:avLst/>
            <a:gdLst>
              <a:gd name="connsiteX0" fmla="*/ 228600 w 5212080"/>
              <a:gd name="connsiteY0" fmla="*/ 76200 h 1371600"/>
              <a:gd name="connsiteX1" fmla="*/ 320040 w 5212080"/>
              <a:gd name="connsiteY1" fmla="*/ 60960 h 1371600"/>
              <a:gd name="connsiteX2" fmla="*/ 365760 w 5212080"/>
              <a:gd name="connsiteY2" fmla="*/ 45720 h 1371600"/>
              <a:gd name="connsiteX3" fmla="*/ 426720 w 5212080"/>
              <a:gd name="connsiteY3" fmla="*/ 30480 h 1371600"/>
              <a:gd name="connsiteX4" fmla="*/ 472440 w 5212080"/>
              <a:gd name="connsiteY4" fmla="*/ 15240 h 1371600"/>
              <a:gd name="connsiteX5" fmla="*/ 594360 w 5212080"/>
              <a:gd name="connsiteY5" fmla="*/ 0 h 1371600"/>
              <a:gd name="connsiteX6" fmla="*/ 822960 w 5212080"/>
              <a:gd name="connsiteY6" fmla="*/ 15240 h 1371600"/>
              <a:gd name="connsiteX7" fmla="*/ 914400 w 5212080"/>
              <a:gd name="connsiteY7" fmla="*/ 60960 h 1371600"/>
              <a:gd name="connsiteX8" fmla="*/ 975360 w 5212080"/>
              <a:gd name="connsiteY8" fmla="*/ 76200 h 1371600"/>
              <a:gd name="connsiteX9" fmla="*/ 1066800 w 5212080"/>
              <a:gd name="connsiteY9" fmla="*/ 106680 h 1371600"/>
              <a:gd name="connsiteX10" fmla="*/ 1264920 w 5212080"/>
              <a:gd name="connsiteY10" fmla="*/ 152400 h 1371600"/>
              <a:gd name="connsiteX11" fmla="*/ 1356360 w 5212080"/>
              <a:gd name="connsiteY11" fmla="*/ 213360 h 1371600"/>
              <a:gd name="connsiteX12" fmla="*/ 1447800 w 5212080"/>
              <a:gd name="connsiteY12" fmla="*/ 274320 h 1371600"/>
              <a:gd name="connsiteX13" fmla="*/ 1493520 w 5212080"/>
              <a:gd name="connsiteY13" fmla="*/ 289560 h 1371600"/>
              <a:gd name="connsiteX14" fmla="*/ 1615440 w 5212080"/>
              <a:gd name="connsiteY14" fmla="*/ 335280 h 1371600"/>
              <a:gd name="connsiteX15" fmla="*/ 1661160 w 5212080"/>
              <a:gd name="connsiteY15" fmla="*/ 381000 h 1371600"/>
              <a:gd name="connsiteX16" fmla="*/ 1752600 w 5212080"/>
              <a:gd name="connsiteY16" fmla="*/ 411480 h 1371600"/>
              <a:gd name="connsiteX17" fmla="*/ 1798320 w 5212080"/>
              <a:gd name="connsiteY17" fmla="*/ 426720 h 1371600"/>
              <a:gd name="connsiteX18" fmla="*/ 2514600 w 5212080"/>
              <a:gd name="connsiteY18" fmla="*/ 457200 h 1371600"/>
              <a:gd name="connsiteX19" fmla="*/ 2758440 w 5212080"/>
              <a:gd name="connsiteY19" fmla="*/ 487680 h 1371600"/>
              <a:gd name="connsiteX20" fmla="*/ 2849880 w 5212080"/>
              <a:gd name="connsiteY20" fmla="*/ 441960 h 1371600"/>
              <a:gd name="connsiteX21" fmla="*/ 2910840 w 5212080"/>
              <a:gd name="connsiteY21" fmla="*/ 411480 h 1371600"/>
              <a:gd name="connsiteX22" fmla="*/ 3002280 w 5212080"/>
              <a:gd name="connsiteY22" fmla="*/ 381000 h 1371600"/>
              <a:gd name="connsiteX23" fmla="*/ 3048000 w 5212080"/>
              <a:gd name="connsiteY23" fmla="*/ 365760 h 1371600"/>
              <a:gd name="connsiteX24" fmla="*/ 3169920 w 5212080"/>
              <a:gd name="connsiteY24" fmla="*/ 350520 h 1371600"/>
              <a:gd name="connsiteX25" fmla="*/ 3489960 w 5212080"/>
              <a:gd name="connsiteY25" fmla="*/ 304800 h 1371600"/>
              <a:gd name="connsiteX26" fmla="*/ 3596640 w 5212080"/>
              <a:gd name="connsiteY26" fmla="*/ 274320 h 1371600"/>
              <a:gd name="connsiteX27" fmla="*/ 3688080 w 5212080"/>
              <a:gd name="connsiteY27" fmla="*/ 243840 h 1371600"/>
              <a:gd name="connsiteX28" fmla="*/ 3840480 w 5212080"/>
              <a:gd name="connsiteY28" fmla="*/ 228600 h 1371600"/>
              <a:gd name="connsiteX29" fmla="*/ 3916680 w 5212080"/>
              <a:gd name="connsiteY29" fmla="*/ 213360 h 1371600"/>
              <a:gd name="connsiteX30" fmla="*/ 4145280 w 5212080"/>
              <a:gd name="connsiteY30" fmla="*/ 198120 h 1371600"/>
              <a:gd name="connsiteX31" fmla="*/ 4389120 w 5212080"/>
              <a:gd name="connsiteY31" fmla="*/ 182880 h 1371600"/>
              <a:gd name="connsiteX32" fmla="*/ 4754880 w 5212080"/>
              <a:gd name="connsiteY32" fmla="*/ 213360 h 1371600"/>
              <a:gd name="connsiteX33" fmla="*/ 4846320 w 5212080"/>
              <a:gd name="connsiteY33" fmla="*/ 243840 h 1371600"/>
              <a:gd name="connsiteX34" fmla="*/ 4892040 w 5212080"/>
              <a:gd name="connsiteY34" fmla="*/ 259080 h 1371600"/>
              <a:gd name="connsiteX35" fmla="*/ 4937760 w 5212080"/>
              <a:gd name="connsiteY35" fmla="*/ 289560 h 1371600"/>
              <a:gd name="connsiteX36" fmla="*/ 5029200 w 5212080"/>
              <a:gd name="connsiteY36" fmla="*/ 320040 h 1371600"/>
              <a:gd name="connsiteX37" fmla="*/ 5090160 w 5212080"/>
              <a:gd name="connsiteY37" fmla="*/ 350520 h 1371600"/>
              <a:gd name="connsiteX38" fmla="*/ 5181600 w 5212080"/>
              <a:gd name="connsiteY38" fmla="*/ 563880 h 1371600"/>
              <a:gd name="connsiteX39" fmla="*/ 5212080 w 5212080"/>
              <a:gd name="connsiteY39" fmla="*/ 655320 h 1371600"/>
              <a:gd name="connsiteX40" fmla="*/ 5196840 w 5212080"/>
              <a:gd name="connsiteY40" fmla="*/ 868680 h 1371600"/>
              <a:gd name="connsiteX41" fmla="*/ 5181600 w 5212080"/>
              <a:gd name="connsiteY41" fmla="*/ 914400 h 1371600"/>
              <a:gd name="connsiteX42" fmla="*/ 5090160 w 5212080"/>
              <a:gd name="connsiteY42" fmla="*/ 1005840 h 1371600"/>
              <a:gd name="connsiteX43" fmla="*/ 4998720 w 5212080"/>
              <a:gd name="connsiteY43" fmla="*/ 1066800 h 1371600"/>
              <a:gd name="connsiteX44" fmla="*/ 4953000 w 5212080"/>
              <a:gd name="connsiteY44" fmla="*/ 1082040 h 1371600"/>
              <a:gd name="connsiteX45" fmla="*/ 4907280 w 5212080"/>
              <a:gd name="connsiteY45" fmla="*/ 1112520 h 1371600"/>
              <a:gd name="connsiteX46" fmla="*/ 4815840 w 5212080"/>
              <a:gd name="connsiteY46" fmla="*/ 1143000 h 1371600"/>
              <a:gd name="connsiteX47" fmla="*/ 4480560 w 5212080"/>
              <a:gd name="connsiteY47" fmla="*/ 1127760 h 1371600"/>
              <a:gd name="connsiteX48" fmla="*/ 4373880 w 5212080"/>
              <a:gd name="connsiteY48" fmla="*/ 1066800 h 1371600"/>
              <a:gd name="connsiteX49" fmla="*/ 4236720 w 5212080"/>
              <a:gd name="connsiteY49" fmla="*/ 1005840 h 1371600"/>
              <a:gd name="connsiteX50" fmla="*/ 4099560 w 5212080"/>
              <a:gd name="connsiteY50" fmla="*/ 990600 h 1371600"/>
              <a:gd name="connsiteX51" fmla="*/ 3977640 w 5212080"/>
              <a:gd name="connsiteY51" fmla="*/ 975360 h 1371600"/>
              <a:gd name="connsiteX52" fmla="*/ 3825240 w 5212080"/>
              <a:gd name="connsiteY52" fmla="*/ 960120 h 1371600"/>
              <a:gd name="connsiteX53" fmla="*/ 3596640 w 5212080"/>
              <a:gd name="connsiteY53" fmla="*/ 975360 h 1371600"/>
              <a:gd name="connsiteX54" fmla="*/ 3550920 w 5212080"/>
              <a:gd name="connsiteY54" fmla="*/ 990600 h 1371600"/>
              <a:gd name="connsiteX55" fmla="*/ 3429000 w 5212080"/>
              <a:gd name="connsiteY55" fmla="*/ 1036320 h 1371600"/>
              <a:gd name="connsiteX56" fmla="*/ 3368040 w 5212080"/>
              <a:gd name="connsiteY56" fmla="*/ 1051560 h 1371600"/>
              <a:gd name="connsiteX57" fmla="*/ 3215640 w 5212080"/>
              <a:gd name="connsiteY57" fmla="*/ 1097280 h 1371600"/>
              <a:gd name="connsiteX58" fmla="*/ 3169920 w 5212080"/>
              <a:gd name="connsiteY58" fmla="*/ 1127760 h 1371600"/>
              <a:gd name="connsiteX59" fmla="*/ 3063240 w 5212080"/>
              <a:gd name="connsiteY59" fmla="*/ 1158240 h 1371600"/>
              <a:gd name="connsiteX60" fmla="*/ 2926080 w 5212080"/>
              <a:gd name="connsiteY60" fmla="*/ 1219200 h 1371600"/>
              <a:gd name="connsiteX61" fmla="*/ 2849880 w 5212080"/>
              <a:gd name="connsiteY61" fmla="*/ 1249680 h 1371600"/>
              <a:gd name="connsiteX62" fmla="*/ 2667000 w 5212080"/>
              <a:gd name="connsiteY62" fmla="*/ 1264920 h 1371600"/>
              <a:gd name="connsiteX63" fmla="*/ 2590800 w 5212080"/>
              <a:gd name="connsiteY63" fmla="*/ 1280160 h 1371600"/>
              <a:gd name="connsiteX64" fmla="*/ 2286000 w 5212080"/>
              <a:gd name="connsiteY64" fmla="*/ 1295400 h 1371600"/>
              <a:gd name="connsiteX65" fmla="*/ 2209800 w 5212080"/>
              <a:gd name="connsiteY65" fmla="*/ 1325880 h 1371600"/>
              <a:gd name="connsiteX66" fmla="*/ 2148840 w 5212080"/>
              <a:gd name="connsiteY66" fmla="*/ 1341120 h 1371600"/>
              <a:gd name="connsiteX67" fmla="*/ 2103120 w 5212080"/>
              <a:gd name="connsiteY67" fmla="*/ 1356360 h 1371600"/>
              <a:gd name="connsiteX68" fmla="*/ 1996440 w 5212080"/>
              <a:gd name="connsiteY68" fmla="*/ 1371600 h 1371600"/>
              <a:gd name="connsiteX69" fmla="*/ 1630680 w 5212080"/>
              <a:gd name="connsiteY69" fmla="*/ 1356360 h 1371600"/>
              <a:gd name="connsiteX70" fmla="*/ 1478280 w 5212080"/>
              <a:gd name="connsiteY70" fmla="*/ 1295400 h 1371600"/>
              <a:gd name="connsiteX71" fmla="*/ 1432560 w 5212080"/>
              <a:gd name="connsiteY71" fmla="*/ 1280160 h 1371600"/>
              <a:gd name="connsiteX72" fmla="*/ 1371600 w 5212080"/>
              <a:gd name="connsiteY72" fmla="*/ 1234440 h 1371600"/>
              <a:gd name="connsiteX73" fmla="*/ 1280160 w 5212080"/>
              <a:gd name="connsiteY73" fmla="*/ 1173480 h 1371600"/>
              <a:gd name="connsiteX74" fmla="*/ 1173480 w 5212080"/>
              <a:gd name="connsiteY74" fmla="*/ 1036320 h 1371600"/>
              <a:gd name="connsiteX75" fmla="*/ 1097280 w 5212080"/>
              <a:gd name="connsiteY75" fmla="*/ 960120 h 1371600"/>
              <a:gd name="connsiteX76" fmla="*/ 1036320 w 5212080"/>
              <a:gd name="connsiteY76" fmla="*/ 868680 h 1371600"/>
              <a:gd name="connsiteX77" fmla="*/ 1021080 w 5212080"/>
              <a:gd name="connsiteY77" fmla="*/ 807720 h 1371600"/>
              <a:gd name="connsiteX78" fmla="*/ 899160 w 5212080"/>
              <a:gd name="connsiteY78" fmla="*/ 701040 h 1371600"/>
              <a:gd name="connsiteX79" fmla="*/ 807720 w 5212080"/>
              <a:gd name="connsiteY79" fmla="*/ 655320 h 1371600"/>
              <a:gd name="connsiteX80" fmla="*/ 716280 w 5212080"/>
              <a:gd name="connsiteY80" fmla="*/ 624840 h 1371600"/>
              <a:gd name="connsiteX81" fmla="*/ 457200 w 5212080"/>
              <a:gd name="connsiteY81" fmla="*/ 655320 h 1371600"/>
              <a:gd name="connsiteX82" fmla="*/ 365760 w 5212080"/>
              <a:gd name="connsiteY82" fmla="*/ 685800 h 1371600"/>
              <a:gd name="connsiteX83" fmla="*/ 259080 w 5212080"/>
              <a:gd name="connsiteY83" fmla="*/ 762000 h 1371600"/>
              <a:gd name="connsiteX84" fmla="*/ 213360 w 5212080"/>
              <a:gd name="connsiteY84" fmla="*/ 746760 h 1371600"/>
              <a:gd name="connsiteX85" fmla="*/ 167640 w 5212080"/>
              <a:gd name="connsiteY85" fmla="*/ 701040 h 1371600"/>
              <a:gd name="connsiteX86" fmla="*/ 106680 w 5212080"/>
              <a:gd name="connsiteY86" fmla="*/ 670560 h 1371600"/>
              <a:gd name="connsiteX87" fmla="*/ 45720 w 5212080"/>
              <a:gd name="connsiteY87" fmla="*/ 579120 h 1371600"/>
              <a:gd name="connsiteX88" fmla="*/ 0 w 5212080"/>
              <a:gd name="connsiteY88" fmla="*/ 487680 h 1371600"/>
              <a:gd name="connsiteX89" fmla="*/ 15240 w 5212080"/>
              <a:gd name="connsiteY89" fmla="*/ 320040 h 1371600"/>
              <a:gd name="connsiteX90" fmla="*/ 121920 w 5212080"/>
              <a:gd name="connsiteY90" fmla="*/ 198120 h 1371600"/>
              <a:gd name="connsiteX91" fmla="*/ 182880 w 5212080"/>
              <a:gd name="connsiteY91" fmla="*/ 182880 h 1371600"/>
              <a:gd name="connsiteX92" fmla="*/ 228600 w 5212080"/>
              <a:gd name="connsiteY92" fmla="*/ 152400 h 1371600"/>
              <a:gd name="connsiteX93" fmla="*/ 289560 w 5212080"/>
              <a:gd name="connsiteY93" fmla="*/ 10668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212080" h="1371600">
                <a:moveTo>
                  <a:pt x="228600" y="76200"/>
                </a:moveTo>
                <a:cubicBezTo>
                  <a:pt x="259080" y="71120"/>
                  <a:pt x="289875" y="67663"/>
                  <a:pt x="320040" y="60960"/>
                </a:cubicBezTo>
                <a:cubicBezTo>
                  <a:pt x="335722" y="57475"/>
                  <a:pt x="350314" y="50133"/>
                  <a:pt x="365760" y="45720"/>
                </a:cubicBezTo>
                <a:cubicBezTo>
                  <a:pt x="385899" y="39966"/>
                  <a:pt x="406581" y="36234"/>
                  <a:pt x="426720" y="30480"/>
                </a:cubicBezTo>
                <a:cubicBezTo>
                  <a:pt x="442166" y="26067"/>
                  <a:pt x="456635" y="18114"/>
                  <a:pt x="472440" y="15240"/>
                </a:cubicBezTo>
                <a:cubicBezTo>
                  <a:pt x="512736" y="7914"/>
                  <a:pt x="553720" y="5080"/>
                  <a:pt x="594360" y="0"/>
                </a:cubicBezTo>
                <a:cubicBezTo>
                  <a:pt x="670560" y="5080"/>
                  <a:pt x="747058" y="6806"/>
                  <a:pt x="822960" y="15240"/>
                </a:cubicBezTo>
                <a:cubicBezTo>
                  <a:pt x="880756" y="21662"/>
                  <a:pt x="861357" y="38227"/>
                  <a:pt x="914400" y="60960"/>
                </a:cubicBezTo>
                <a:cubicBezTo>
                  <a:pt x="933652" y="69211"/>
                  <a:pt x="955298" y="70181"/>
                  <a:pt x="975360" y="76200"/>
                </a:cubicBezTo>
                <a:cubicBezTo>
                  <a:pt x="1006134" y="85432"/>
                  <a:pt x="1035295" y="100379"/>
                  <a:pt x="1066800" y="106680"/>
                </a:cubicBezTo>
                <a:cubicBezTo>
                  <a:pt x="1234952" y="140310"/>
                  <a:pt x="1170052" y="120777"/>
                  <a:pt x="1264920" y="152400"/>
                </a:cubicBezTo>
                <a:cubicBezTo>
                  <a:pt x="1366385" y="253865"/>
                  <a:pt x="1257110" y="158221"/>
                  <a:pt x="1356360" y="213360"/>
                </a:cubicBezTo>
                <a:cubicBezTo>
                  <a:pt x="1388382" y="231150"/>
                  <a:pt x="1413047" y="262736"/>
                  <a:pt x="1447800" y="274320"/>
                </a:cubicBezTo>
                <a:cubicBezTo>
                  <a:pt x="1463040" y="279400"/>
                  <a:pt x="1478478" y="283919"/>
                  <a:pt x="1493520" y="289560"/>
                </a:cubicBezTo>
                <a:cubicBezTo>
                  <a:pt x="1639305" y="344229"/>
                  <a:pt x="1511664" y="300688"/>
                  <a:pt x="1615440" y="335280"/>
                </a:cubicBezTo>
                <a:cubicBezTo>
                  <a:pt x="1630680" y="350520"/>
                  <a:pt x="1642320" y="370533"/>
                  <a:pt x="1661160" y="381000"/>
                </a:cubicBezTo>
                <a:cubicBezTo>
                  <a:pt x="1689246" y="396603"/>
                  <a:pt x="1722120" y="401320"/>
                  <a:pt x="1752600" y="411480"/>
                </a:cubicBezTo>
                <a:lnTo>
                  <a:pt x="1798320" y="426720"/>
                </a:lnTo>
                <a:cubicBezTo>
                  <a:pt x="2056144" y="512661"/>
                  <a:pt x="1827980" y="441595"/>
                  <a:pt x="2514600" y="457200"/>
                </a:cubicBezTo>
                <a:cubicBezTo>
                  <a:pt x="2595880" y="467360"/>
                  <a:pt x="2676641" y="483375"/>
                  <a:pt x="2758440" y="487680"/>
                </a:cubicBezTo>
                <a:cubicBezTo>
                  <a:pt x="2790421" y="489363"/>
                  <a:pt x="2826270" y="455451"/>
                  <a:pt x="2849880" y="441960"/>
                </a:cubicBezTo>
                <a:cubicBezTo>
                  <a:pt x="2869605" y="430688"/>
                  <a:pt x="2889746" y="419917"/>
                  <a:pt x="2910840" y="411480"/>
                </a:cubicBezTo>
                <a:cubicBezTo>
                  <a:pt x="2940671" y="399548"/>
                  <a:pt x="2971800" y="391160"/>
                  <a:pt x="3002280" y="381000"/>
                </a:cubicBezTo>
                <a:cubicBezTo>
                  <a:pt x="3017520" y="375920"/>
                  <a:pt x="3032060" y="367753"/>
                  <a:pt x="3048000" y="365760"/>
                </a:cubicBezTo>
                <a:lnTo>
                  <a:pt x="3169920" y="350520"/>
                </a:lnTo>
                <a:lnTo>
                  <a:pt x="3489960" y="304800"/>
                </a:lnTo>
                <a:cubicBezTo>
                  <a:pt x="3643611" y="253583"/>
                  <a:pt x="3405278" y="331729"/>
                  <a:pt x="3596640" y="274320"/>
                </a:cubicBezTo>
                <a:cubicBezTo>
                  <a:pt x="3627414" y="265088"/>
                  <a:pt x="3656111" y="247037"/>
                  <a:pt x="3688080" y="243840"/>
                </a:cubicBezTo>
                <a:cubicBezTo>
                  <a:pt x="3738880" y="238760"/>
                  <a:pt x="3789874" y="235347"/>
                  <a:pt x="3840480" y="228600"/>
                </a:cubicBezTo>
                <a:cubicBezTo>
                  <a:pt x="3866156" y="225177"/>
                  <a:pt x="3890906" y="215937"/>
                  <a:pt x="3916680" y="213360"/>
                </a:cubicBezTo>
                <a:cubicBezTo>
                  <a:pt x="3992670" y="205761"/>
                  <a:pt x="4069080" y="203200"/>
                  <a:pt x="4145280" y="198120"/>
                </a:cubicBezTo>
                <a:cubicBezTo>
                  <a:pt x="4262543" y="139488"/>
                  <a:pt x="4179318" y="167894"/>
                  <a:pt x="4389120" y="182880"/>
                </a:cubicBezTo>
                <a:cubicBezTo>
                  <a:pt x="4721289" y="206606"/>
                  <a:pt x="4528286" y="185036"/>
                  <a:pt x="4754880" y="213360"/>
                </a:cubicBezTo>
                <a:lnTo>
                  <a:pt x="4846320" y="243840"/>
                </a:lnTo>
                <a:cubicBezTo>
                  <a:pt x="4861560" y="248920"/>
                  <a:pt x="4878674" y="250169"/>
                  <a:pt x="4892040" y="259080"/>
                </a:cubicBezTo>
                <a:cubicBezTo>
                  <a:pt x="4907280" y="269240"/>
                  <a:pt x="4921022" y="282121"/>
                  <a:pt x="4937760" y="289560"/>
                </a:cubicBezTo>
                <a:cubicBezTo>
                  <a:pt x="4967120" y="302609"/>
                  <a:pt x="5000463" y="305672"/>
                  <a:pt x="5029200" y="320040"/>
                </a:cubicBezTo>
                <a:lnTo>
                  <a:pt x="5090160" y="350520"/>
                </a:lnTo>
                <a:cubicBezTo>
                  <a:pt x="5197306" y="511239"/>
                  <a:pt x="5115992" y="367057"/>
                  <a:pt x="5181600" y="563880"/>
                </a:cubicBezTo>
                <a:lnTo>
                  <a:pt x="5212080" y="655320"/>
                </a:lnTo>
                <a:cubicBezTo>
                  <a:pt x="5207000" y="726440"/>
                  <a:pt x="5205171" y="797867"/>
                  <a:pt x="5196840" y="868680"/>
                </a:cubicBezTo>
                <a:cubicBezTo>
                  <a:pt x="5194963" y="884634"/>
                  <a:pt x="5191463" y="901720"/>
                  <a:pt x="5181600" y="914400"/>
                </a:cubicBezTo>
                <a:cubicBezTo>
                  <a:pt x="5155136" y="948425"/>
                  <a:pt x="5126026" y="981930"/>
                  <a:pt x="5090160" y="1005840"/>
                </a:cubicBezTo>
                <a:cubicBezTo>
                  <a:pt x="5059680" y="1026160"/>
                  <a:pt x="5033473" y="1055216"/>
                  <a:pt x="4998720" y="1066800"/>
                </a:cubicBezTo>
                <a:cubicBezTo>
                  <a:pt x="4983480" y="1071880"/>
                  <a:pt x="4967368" y="1074856"/>
                  <a:pt x="4953000" y="1082040"/>
                </a:cubicBezTo>
                <a:cubicBezTo>
                  <a:pt x="4936617" y="1090231"/>
                  <a:pt x="4924018" y="1105081"/>
                  <a:pt x="4907280" y="1112520"/>
                </a:cubicBezTo>
                <a:cubicBezTo>
                  <a:pt x="4877920" y="1125569"/>
                  <a:pt x="4815840" y="1143000"/>
                  <a:pt x="4815840" y="1143000"/>
                </a:cubicBezTo>
                <a:cubicBezTo>
                  <a:pt x="4704080" y="1137920"/>
                  <a:pt x="4592079" y="1136682"/>
                  <a:pt x="4480560" y="1127760"/>
                </a:cubicBezTo>
                <a:cubicBezTo>
                  <a:pt x="4436000" y="1124195"/>
                  <a:pt x="4407758" y="1090999"/>
                  <a:pt x="4373880" y="1066800"/>
                </a:cubicBezTo>
                <a:cubicBezTo>
                  <a:pt x="4330002" y="1035459"/>
                  <a:pt x="4295413" y="1012361"/>
                  <a:pt x="4236720" y="1005840"/>
                </a:cubicBezTo>
                <a:lnTo>
                  <a:pt x="4099560" y="990600"/>
                </a:lnTo>
                <a:lnTo>
                  <a:pt x="3977640" y="975360"/>
                </a:lnTo>
                <a:cubicBezTo>
                  <a:pt x="3926899" y="969722"/>
                  <a:pt x="3876040" y="965200"/>
                  <a:pt x="3825240" y="960120"/>
                </a:cubicBezTo>
                <a:cubicBezTo>
                  <a:pt x="3749040" y="965200"/>
                  <a:pt x="3672542" y="966926"/>
                  <a:pt x="3596640" y="975360"/>
                </a:cubicBezTo>
                <a:cubicBezTo>
                  <a:pt x="3580674" y="977134"/>
                  <a:pt x="3566366" y="986187"/>
                  <a:pt x="3550920" y="990600"/>
                </a:cubicBezTo>
                <a:cubicBezTo>
                  <a:pt x="3331856" y="1053190"/>
                  <a:pt x="3656276" y="951091"/>
                  <a:pt x="3429000" y="1036320"/>
                </a:cubicBezTo>
                <a:cubicBezTo>
                  <a:pt x="3409388" y="1043674"/>
                  <a:pt x="3387911" y="1044936"/>
                  <a:pt x="3368040" y="1051560"/>
                </a:cubicBezTo>
                <a:cubicBezTo>
                  <a:pt x="3217664" y="1101685"/>
                  <a:pt x="3366127" y="1067183"/>
                  <a:pt x="3215640" y="1097280"/>
                </a:cubicBezTo>
                <a:cubicBezTo>
                  <a:pt x="3200400" y="1107440"/>
                  <a:pt x="3186303" y="1119569"/>
                  <a:pt x="3169920" y="1127760"/>
                </a:cubicBezTo>
                <a:cubicBezTo>
                  <a:pt x="3148056" y="1138692"/>
                  <a:pt x="3082772" y="1153357"/>
                  <a:pt x="3063240" y="1158240"/>
                </a:cubicBezTo>
                <a:cubicBezTo>
                  <a:pt x="2975279" y="1216881"/>
                  <a:pt x="3062100" y="1164792"/>
                  <a:pt x="2926080" y="1219200"/>
                </a:cubicBezTo>
                <a:cubicBezTo>
                  <a:pt x="2900680" y="1229360"/>
                  <a:pt x="2876820" y="1244926"/>
                  <a:pt x="2849880" y="1249680"/>
                </a:cubicBezTo>
                <a:cubicBezTo>
                  <a:pt x="2789640" y="1260311"/>
                  <a:pt x="2727960" y="1259840"/>
                  <a:pt x="2667000" y="1264920"/>
                </a:cubicBezTo>
                <a:cubicBezTo>
                  <a:pt x="2641600" y="1270000"/>
                  <a:pt x="2616621" y="1278094"/>
                  <a:pt x="2590800" y="1280160"/>
                </a:cubicBezTo>
                <a:cubicBezTo>
                  <a:pt x="2489397" y="1288272"/>
                  <a:pt x="2387002" y="1283280"/>
                  <a:pt x="2286000" y="1295400"/>
                </a:cubicBezTo>
                <a:cubicBezTo>
                  <a:pt x="2258838" y="1298659"/>
                  <a:pt x="2235753" y="1317229"/>
                  <a:pt x="2209800" y="1325880"/>
                </a:cubicBezTo>
                <a:cubicBezTo>
                  <a:pt x="2189929" y="1332504"/>
                  <a:pt x="2168979" y="1335366"/>
                  <a:pt x="2148840" y="1341120"/>
                </a:cubicBezTo>
                <a:cubicBezTo>
                  <a:pt x="2133394" y="1345533"/>
                  <a:pt x="2118872" y="1353210"/>
                  <a:pt x="2103120" y="1356360"/>
                </a:cubicBezTo>
                <a:cubicBezTo>
                  <a:pt x="2067897" y="1363405"/>
                  <a:pt x="2032000" y="1366520"/>
                  <a:pt x="1996440" y="1371600"/>
                </a:cubicBezTo>
                <a:cubicBezTo>
                  <a:pt x="1874520" y="1366520"/>
                  <a:pt x="1752100" y="1368502"/>
                  <a:pt x="1630680" y="1356360"/>
                </a:cubicBezTo>
                <a:cubicBezTo>
                  <a:pt x="1570352" y="1350327"/>
                  <a:pt x="1530737" y="1317882"/>
                  <a:pt x="1478280" y="1295400"/>
                </a:cubicBezTo>
                <a:cubicBezTo>
                  <a:pt x="1463515" y="1289072"/>
                  <a:pt x="1447800" y="1285240"/>
                  <a:pt x="1432560" y="1280160"/>
                </a:cubicBezTo>
                <a:cubicBezTo>
                  <a:pt x="1412240" y="1264920"/>
                  <a:pt x="1392408" y="1249006"/>
                  <a:pt x="1371600" y="1234440"/>
                </a:cubicBezTo>
                <a:cubicBezTo>
                  <a:pt x="1341590" y="1213433"/>
                  <a:pt x="1280160" y="1173480"/>
                  <a:pt x="1280160" y="1173480"/>
                </a:cubicBezTo>
                <a:cubicBezTo>
                  <a:pt x="1126088" y="942371"/>
                  <a:pt x="1292852" y="1179566"/>
                  <a:pt x="1173480" y="1036320"/>
                </a:cubicBezTo>
                <a:cubicBezTo>
                  <a:pt x="1109980" y="960120"/>
                  <a:pt x="1181100" y="1016000"/>
                  <a:pt x="1097280" y="960120"/>
                </a:cubicBezTo>
                <a:cubicBezTo>
                  <a:pt x="1076960" y="929640"/>
                  <a:pt x="1045205" y="904219"/>
                  <a:pt x="1036320" y="868680"/>
                </a:cubicBezTo>
                <a:cubicBezTo>
                  <a:pt x="1031240" y="848360"/>
                  <a:pt x="1029331" y="826972"/>
                  <a:pt x="1021080" y="807720"/>
                </a:cubicBezTo>
                <a:cubicBezTo>
                  <a:pt x="1000337" y="759319"/>
                  <a:pt x="945727" y="716562"/>
                  <a:pt x="899160" y="701040"/>
                </a:cubicBezTo>
                <a:cubicBezTo>
                  <a:pt x="732419" y="645460"/>
                  <a:pt x="984979" y="734102"/>
                  <a:pt x="807720" y="655320"/>
                </a:cubicBezTo>
                <a:cubicBezTo>
                  <a:pt x="778360" y="642271"/>
                  <a:pt x="716280" y="624840"/>
                  <a:pt x="716280" y="624840"/>
                </a:cubicBezTo>
                <a:cubicBezTo>
                  <a:pt x="631082" y="631940"/>
                  <a:pt x="541089" y="632441"/>
                  <a:pt x="457200" y="655320"/>
                </a:cubicBezTo>
                <a:cubicBezTo>
                  <a:pt x="426203" y="663774"/>
                  <a:pt x="365760" y="685800"/>
                  <a:pt x="365760" y="685800"/>
                </a:cubicBezTo>
                <a:cubicBezTo>
                  <a:pt x="335692" y="715868"/>
                  <a:pt x="305885" y="755314"/>
                  <a:pt x="259080" y="762000"/>
                </a:cubicBezTo>
                <a:cubicBezTo>
                  <a:pt x="243177" y="764272"/>
                  <a:pt x="228600" y="751840"/>
                  <a:pt x="213360" y="746760"/>
                </a:cubicBezTo>
                <a:cubicBezTo>
                  <a:pt x="198120" y="731520"/>
                  <a:pt x="185178" y="713567"/>
                  <a:pt x="167640" y="701040"/>
                </a:cubicBezTo>
                <a:cubicBezTo>
                  <a:pt x="149153" y="687835"/>
                  <a:pt x="122744" y="686624"/>
                  <a:pt x="106680" y="670560"/>
                </a:cubicBezTo>
                <a:cubicBezTo>
                  <a:pt x="80777" y="644657"/>
                  <a:pt x="66040" y="609600"/>
                  <a:pt x="45720" y="579120"/>
                </a:cubicBezTo>
                <a:cubicBezTo>
                  <a:pt x="6329" y="520034"/>
                  <a:pt x="21032" y="550776"/>
                  <a:pt x="0" y="487680"/>
                </a:cubicBezTo>
                <a:cubicBezTo>
                  <a:pt x="5080" y="431800"/>
                  <a:pt x="-592" y="373870"/>
                  <a:pt x="15240" y="320040"/>
                </a:cubicBezTo>
                <a:cubicBezTo>
                  <a:pt x="28673" y="274369"/>
                  <a:pt x="74564" y="218416"/>
                  <a:pt x="121920" y="198120"/>
                </a:cubicBezTo>
                <a:cubicBezTo>
                  <a:pt x="141172" y="189869"/>
                  <a:pt x="162560" y="187960"/>
                  <a:pt x="182880" y="182880"/>
                </a:cubicBezTo>
                <a:cubicBezTo>
                  <a:pt x="198120" y="172720"/>
                  <a:pt x="214529" y="164126"/>
                  <a:pt x="228600" y="152400"/>
                </a:cubicBezTo>
                <a:cubicBezTo>
                  <a:pt x="287775" y="103088"/>
                  <a:pt x="250443" y="106680"/>
                  <a:pt x="289560" y="10668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071813" y="4878388"/>
            <a:ext cx="3598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altLang="en-US" sz="2400">
                <a:solidFill>
                  <a:srgbClr val="FF0000"/>
                </a:solidFill>
              </a:rPr>
              <a:t>Secuencia de cálculo </a:t>
            </a:r>
          </a:p>
        </p:txBody>
      </p:sp>
      <p:sp>
        <p:nvSpPr>
          <p:cNvPr id="9227" name="Rectángulo 6"/>
          <p:cNvSpPr>
            <a:spLocks noChangeArrowheads="1"/>
          </p:cNvSpPr>
          <p:nvPr/>
        </p:nvSpPr>
        <p:spPr bwMode="auto">
          <a:xfrm>
            <a:off x="5076825" y="620713"/>
            <a:ext cx="3844925" cy="1323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" altLang="en-US" sz="2000" b="1">
                <a:solidFill>
                  <a:srgbClr val="FF0000"/>
                </a:solidFill>
              </a:rPr>
              <a:t>ALGORITMO</a:t>
            </a:r>
            <a:r>
              <a:rPr lang="es-ES" altLang="en-US" sz="2000">
                <a:solidFill>
                  <a:srgbClr val="FF0000"/>
                </a:solidFill>
              </a:rPr>
              <a:t> </a:t>
            </a:r>
          </a:p>
          <a:p>
            <a:pPr algn="ctr" eaLnBrk="1" hangingPunct="1"/>
            <a:r>
              <a:rPr lang="es-ES" altLang="en-US" sz="2000">
                <a:solidFill>
                  <a:srgbClr val="FF0000"/>
                </a:solidFill>
              </a:rPr>
              <a:t>Secuencia de cálculo que finaliza en un número finito de pasos para todas sus entradas</a:t>
            </a: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2" name="Rectángulo 6"/>
          <p:cNvSpPr>
            <a:spLocks noChangeArrowheads="1"/>
          </p:cNvSpPr>
          <p:nvPr/>
        </p:nvSpPr>
        <p:spPr bwMode="auto">
          <a:xfrm>
            <a:off x="179388" y="1354138"/>
            <a:ext cx="5111750" cy="5222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DEFINICIÓN DE KNUTH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2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DEFINICIÓN DE KNUTH</a:t>
            </a:r>
            <a:endParaRPr lang="es-AR" altLang="en-US" smtClean="0"/>
          </a:p>
        </p:txBody>
      </p:sp>
      <p:sp>
        <p:nvSpPr>
          <p:cNvPr id="2" name="Rectángulo 1"/>
          <p:cNvSpPr/>
          <p:nvPr/>
        </p:nvSpPr>
        <p:spPr>
          <a:xfrm>
            <a:off x="457200" y="1700213"/>
            <a:ext cx="4572000" cy="48006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s-ES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Algoritmo Misterio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b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Entrada:</a:t>
            </a:r>
            <a:r>
              <a:rPr lang="es-E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a,b</a:t>
            </a:r>
            <a:r>
              <a:rPr lang="es-E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</a:t>
            </a:r>
            <a:r>
              <a:rPr lang="es-E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 positivos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b="1" dirty="0" err="1">
                <a:solidFill>
                  <a:srgbClr val="FF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Salida</a:t>
            </a:r>
            <a:r>
              <a:rPr lang="es-ES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s-E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E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</a:t>
            </a:r>
            <a:r>
              <a:rPr lang="es-E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s-E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Positivo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VarAux</a:t>
            </a:r>
            <a:r>
              <a:rPr lang="es-E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r: </a:t>
            </a:r>
            <a:r>
              <a:rPr lang="es-ES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ent</a:t>
            </a:r>
            <a:r>
              <a:rPr lang="es-ES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 Positivo</a:t>
            </a: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P0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Leer (</a:t>
            </a:r>
            <a:r>
              <a:rPr lang="es-ES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a,b</a:t>
            </a:r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P1. c</a:t>
            </a:r>
            <a:r>
              <a:rPr lang="es-AR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s-ES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CC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P2</a:t>
            </a:r>
            <a:r>
              <a:rPr lang="es-ES" b="1" dirty="0">
                <a:solidFill>
                  <a:srgbClr val="CC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s-ES" dirty="0">
                <a:solidFill>
                  <a:srgbClr val="CC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Si a = 0 Entonces </a:t>
            </a:r>
            <a:endParaRPr lang="en-US" dirty="0">
              <a:solidFill>
                <a:srgbClr val="CC66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CC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Escribir(c) </a:t>
            </a:r>
            <a:endParaRPr lang="en-US" dirty="0">
              <a:solidFill>
                <a:srgbClr val="CC66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CC66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Fin</a:t>
            </a:r>
            <a:endParaRPr lang="en-US" dirty="0">
              <a:solidFill>
                <a:srgbClr val="CC66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P3.r 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s-A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resto(a, 2)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P4.Si r=0 entonces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a</a:t>
            </a:r>
            <a:r>
              <a:rPr lang="es-AR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a/2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b</a:t>
            </a:r>
            <a:r>
              <a:rPr lang="es-AR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b*2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ir a paso P2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P5.c</a:t>
            </a:r>
            <a:r>
              <a:rPr lang="es-AR" dirty="0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s-ES" dirty="0" err="1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c+b</a:t>
            </a:r>
            <a:r>
              <a:rPr lang="es-ES" dirty="0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0099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 eaLnBrk="1" hangingPunct="1">
              <a:spcAft>
                <a:spcPts val="0"/>
              </a:spcAft>
              <a:defRPr/>
            </a:pPr>
            <a:r>
              <a:rPr lang="es-ES" dirty="0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a</a:t>
            </a:r>
            <a:r>
              <a:rPr lang="es-AR" dirty="0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s-ES" dirty="0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a-1</a:t>
            </a:r>
            <a:endParaRPr lang="en-US" dirty="0">
              <a:solidFill>
                <a:srgbClr val="0099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s-ES" dirty="0">
                <a:solidFill>
                  <a:srgbClr val="009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ir a paso P2</a:t>
            </a:r>
            <a:endParaRPr lang="en-US" dirty="0">
              <a:solidFill>
                <a:srgbClr val="00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ángulo 36"/>
          <p:cNvSpPr/>
          <p:nvPr/>
        </p:nvSpPr>
        <p:spPr>
          <a:xfrm>
            <a:off x="4284663" y="1484313"/>
            <a:ext cx="4643437" cy="50165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Método de Cálculo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s-E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s-E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{(a, b) / </a:t>
            </a:r>
            <a:r>
              <a:rPr lang="es-E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s-E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Z</a:t>
            </a:r>
            <a:r>
              <a:rPr lang="en-US" alt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es-E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eaLnBrk="1" hangingPunct="1">
              <a:defRPr/>
            </a:pPr>
            <a:r>
              <a:rPr lang="es-ES" sz="20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{(c) / c </a:t>
            </a:r>
            <a:r>
              <a:rPr lang="en-U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Z</a:t>
            </a:r>
            <a:r>
              <a:rPr lang="en-US" altLang="en-US" sz="20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es-ES" sz="20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eaLnBrk="1" hangingPunct="1">
              <a:defRPr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= I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∪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∪ { … }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s-ES" sz="2000" u="sng" dirty="0">
                <a:latin typeface="Arial" panose="020B0604020202020204" pitchFamily="34" charset="0"/>
                <a:cs typeface="Arial" panose="020B0604020202020204" pitchFamily="34" charset="0"/>
              </a:rPr>
              <a:t>Regla de f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defRPr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f(c) = (c)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</a:t>
            </a:r>
            <a:r>
              <a:rPr lang="es-ES" sz="200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s-ES" sz="200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(a, b, c, r, E1)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f(a, b, c, r, E1) = (a, b, 0, r, E2)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f(a, b, c, r, E2) =</a:t>
            </a:r>
          </a:p>
          <a:p>
            <a:pPr eaLnBrk="1" hangingPunct="1">
              <a:defRPr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s-ES" sz="2000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(a, b, c, r, E3)  , a≠0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f(a, b, c, r, E3) = (a, b, c, a%2, E4) 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f(a, b, c, r, E4) =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(a, b, c, r, E5)  , r≠0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f(a, b, c, r, E5) = (a-1, b, </a:t>
            </a:r>
            <a:r>
              <a:rPr lang="es-ES" sz="2000" dirty="0" err="1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c+b</a:t>
            </a:r>
            <a:r>
              <a:rPr lang="es-ES" sz="2000" dirty="0">
                <a:solidFill>
                  <a:srgbClr val="00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r, E2)                          </a:t>
            </a:r>
            <a:endParaRPr lang="en-US" sz="2000" dirty="0">
              <a:solidFill>
                <a:srgbClr val="0099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brir llave 3"/>
          <p:cNvSpPr/>
          <p:nvPr/>
        </p:nvSpPr>
        <p:spPr>
          <a:xfrm>
            <a:off x="6156325" y="4581525"/>
            <a:ext cx="71438" cy="503238"/>
          </a:xfrm>
          <a:prstGeom prst="leftBrace">
            <a:avLst/>
          </a:prstGeom>
          <a:ln>
            <a:solidFill>
              <a:srgbClr val="CC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CC6600"/>
              </a:solidFill>
            </a:endParaRPr>
          </a:p>
        </p:txBody>
      </p:sp>
      <p:sp>
        <p:nvSpPr>
          <p:cNvPr id="22541" name="Text Box 45"/>
          <p:cNvSpPr txBox="1">
            <a:spLocks noChangeArrowheads="1"/>
          </p:cNvSpPr>
          <p:nvPr/>
        </p:nvSpPr>
        <p:spPr bwMode="auto">
          <a:xfrm>
            <a:off x="5913438" y="2708275"/>
            <a:ext cx="2943225" cy="893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altLang="en-US" sz="1600" dirty="0"/>
              <a:t>(a, b, c, r, E1), (a, b, c, r, E2), </a:t>
            </a:r>
          </a:p>
          <a:p>
            <a:pPr eaLnBrk="1" hangingPunct="1"/>
            <a:r>
              <a:rPr lang="es-ES" altLang="en-US" sz="1600" dirty="0"/>
              <a:t>(a, b, c, r, E3), (a, b, c, r, E4), </a:t>
            </a:r>
          </a:p>
          <a:p>
            <a:pPr eaLnBrk="1" hangingPunct="1"/>
            <a:r>
              <a:rPr lang="es-ES" altLang="en-US" sz="1600" dirty="0"/>
              <a:t>(a, b, c, r, E5) </a:t>
            </a:r>
            <a:r>
              <a:rPr lang="es-ES" altLang="en-US" sz="2000" dirty="0"/>
              <a:t>}</a:t>
            </a:r>
            <a:endParaRPr lang="es-AR" altLang="en-US" sz="2000" dirty="0"/>
          </a:p>
        </p:txBody>
      </p:sp>
      <p:sp>
        <p:nvSpPr>
          <p:cNvPr id="40" name="Abrir llave 39"/>
          <p:cNvSpPr/>
          <p:nvPr/>
        </p:nvSpPr>
        <p:spPr>
          <a:xfrm>
            <a:off x="6156325" y="5561013"/>
            <a:ext cx="71438" cy="5048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ángulo 4"/>
          <p:cNvSpPr>
            <a:spLocks noChangeArrowheads="1"/>
          </p:cNvSpPr>
          <p:nvPr/>
        </p:nvSpPr>
        <p:spPr bwMode="auto">
          <a:xfrm>
            <a:off x="6189663" y="4506913"/>
            <a:ext cx="1165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" altLang="en-US">
                <a:solidFill>
                  <a:srgbClr val="CC6600"/>
                </a:solidFill>
              </a:rPr>
              <a:t>(c)   , a=0</a:t>
            </a:r>
            <a:endParaRPr lang="en-US" altLang="en-US">
              <a:solidFill>
                <a:srgbClr val="CC6600"/>
              </a:solidFill>
            </a:endParaRPr>
          </a:p>
        </p:txBody>
      </p:sp>
      <p:sp>
        <p:nvSpPr>
          <p:cNvPr id="6" name="Rectángulo 5"/>
          <p:cNvSpPr>
            <a:spLocks noChangeArrowheads="1"/>
          </p:cNvSpPr>
          <p:nvPr/>
        </p:nvSpPr>
        <p:spPr bwMode="auto">
          <a:xfrm>
            <a:off x="6173788" y="5486400"/>
            <a:ext cx="25130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s-ES" altLang="en-US">
                <a:solidFill>
                  <a:srgbClr val="FF0000"/>
                </a:solidFill>
              </a:rPr>
              <a:t>(a/2, b*2, c, r, E2) , r=0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541" grpId="0" animBg="1"/>
      <p:bldP spid="40" grpId="0" animBg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229600" cy="1371600"/>
          </a:xfrm>
        </p:spPr>
        <p:txBody>
          <a:bodyPr/>
          <a:lstStyle/>
          <a:p>
            <a:r>
              <a:rPr lang="en-US" altLang="en-US" smtClean="0"/>
              <a:t>DEFINICIÓN DE KNUTH</a:t>
            </a:r>
          </a:p>
        </p:txBody>
      </p:sp>
      <p:sp>
        <p:nvSpPr>
          <p:cNvPr id="4" name="Rectángulo 3"/>
          <p:cNvSpPr>
            <a:spLocks noChangeArrowheads="1"/>
          </p:cNvSpPr>
          <p:nvPr/>
        </p:nvSpPr>
        <p:spPr bwMode="auto">
          <a:xfrm>
            <a:off x="250825" y="1268413"/>
            <a:ext cx="5502275" cy="775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/>
            <a:r>
              <a:rPr lang="es-ES" altLang="en-US" sz="2000" b="1">
                <a:latin typeface="Courier New" pitchFamily="49" charset="0"/>
                <a:cs typeface="Times New Roman" pitchFamily="18" charset="0"/>
              </a:rPr>
              <a:t>Secuencia de cálculo </a:t>
            </a:r>
            <a:r>
              <a:rPr lang="es-ES" altLang="en-US" b="1">
                <a:latin typeface="Courier New" pitchFamily="49" charset="0"/>
                <a:cs typeface="Times New Roman" pitchFamily="18" charset="0"/>
              </a:rPr>
              <a:t>a=5  y  b=4</a:t>
            </a:r>
          </a:p>
          <a:p>
            <a:pPr algn="just" eaLnBrk="1" hangingPunct="1"/>
            <a:endParaRPr lang="es-ES" altLang="en-US" sz="1000">
              <a:latin typeface="Courier New" pitchFamily="49" charset="0"/>
              <a:cs typeface="Times New Roman" pitchFamily="18" charset="0"/>
            </a:endParaRP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0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=(5,4)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0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)=(5,4,c,r,E1)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2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)=(5,4,0,r,E2)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3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2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)=(5,4,0,r,E3),a≠0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4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3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)=(5,4,0,5%2,E4)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5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4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)=(5,4,0,1,E5),r≠0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6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5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)=(5-1,4,0+4,1,E2)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7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6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)=(4,4,4,1,E3),a≠0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8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7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)=(4,4,4,4%2,E4)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9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8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)=(4/2,4*2,4,0,E2),r=0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10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9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)=(2,8,4,0,E3),a≠0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11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10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)=(2,8,4,2%2,E4)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12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11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)=(2/2,8*2,4,0,E2),r=0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13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12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)=(1,16,4,0,E3),a≠0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14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13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)=(1,16,4,1%2,E4)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15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14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)=(1,16,4,1,E5),r≠0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16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15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)=(1-1,16,4+16,1,E2)</a:t>
            </a:r>
          </a:p>
          <a:p>
            <a:pPr algn="just" eaLnBrk="1" hangingPunct="1"/>
            <a:r>
              <a:rPr lang="es-ES" altLang="en-US">
                <a:latin typeface="Courier New" pitchFamily="49" charset="0"/>
                <a:cs typeface="Times New Roman" pitchFamily="18" charset="0"/>
              </a:rPr>
              <a:t>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17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=f(x</a:t>
            </a:r>
            <a:r>
              <a:rPr lang="es-ES" altLang="en-US" baseline="-25000">
                <a:latin typeface="Courier New" pitchFamily="49" charset="0"/>
                <a:cs typeface="Times New Roman" pitchFamily="18" charset="0"/>
              </a:rPr>
              <a:t>16</a:t>
            </a:r>
            <a:r>
              <a:rPr lang="es-ES" altLang="en-US">
                <a:latin typeface="Courier New" pitchFamily="49" charset="0"/>
                <a:cs typeface="Times New Roman" pitchFamily="18" charset="0"/>
              </a:rPr>
              <a:t>)=(20),a=0</a:t>
            </a:r>
          </a:p>
          <a:p>
            <a:pPr algn="just" eaLnBrk="1" hangingPunct="1"/>
            <a:endParaRPr lang="es-ES" altLang="en-US">
              <a:latin typeface="Courier New" pitchFamily="49" charset="0"/>
              <a:cs typeface="Times New Roman" pitchFamily="18" charset="0"/>
            </a:endParaRPr>
          </a:p>
          <a:p>
            <a:pPr algn="just" eaLnBrk="1" hangingPunct="1"/>
            <a:endParaRPr lang="es-ES" altLang="en-US">
              <a:latin typeface="Courier New" pitchFamily="49" charset="0"/>
              <a:cs typeface="Times New Roman" pitchFamily="18" charset="0"/>
            </a:endParaRPr>
          </a:p>
          <a:p>
            <a:pPr algn="just" eaLnBrk="1" hangingPunct="1"/>
            <a:endParaRPr lang="es-ES" altLang="en-US">
              <a:latin typeface="Courier New" pitchFamily="49" charset="0"/>
              <a:cs typeface="Times New Roman" pitchFamily="18" charset="0"/>
            </a:endParaRPr>
          </a:p>
          <a:p>
            <a:pPr algn="just" eaLnBrk="1" hangingPunct="1"/>
            <a:endParaRPr lang="es-ES" altLang="en-US">
              <a:latin typeface="Courier New" pitchFamily="49" charset="0"/>
              <a:cs typeface="Times New Roman" pitchFamily="18" charset="0"/>
            </a:endParaRPr>
          </a:p>
          <a:p>
            <a:pPr algn="just" eaLnBrk="1" hangingPunct="1"/>
            <a:endParaRPr lang="es-ES" altLang="en-US">
              <a:latin typeface="Courier New" pitchFamily="49" charset="0"/>
              <a:cs typeface="Times New Roman" pitchFamily="18" charset="0"/>
            </a:endParaRPr>
          </a:p>
          <a:p>
            <a:pPr algn="just" eaLnBrk="1" hangingPunct="1"/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68" name="Grupo 1"/>
          <p:cNvGrpSpPr>
            <a:grpSpLocks/>
          </p:cNvGrpSpPr>
          <p:nvPr/>
        </p:nvGrpSpPr>
        <p:grpSpPr bwMode="auto">
          <a:xfrm>
            <a:off x="4465638" y="1692275"/>
            <a:ext cx="4498975" cy="4616450"/>
            <a:chOff x="4284663" y="1988840"/>
            <a:chExt cx="4643437" cy="4616648"/>
          </a:xfrm>
        </p:grpSpPr>
        <p:sp>
          <p:nvSpPr>
            <p:cNvPr id="11271" name="Rectángulo 3"/>
            <p:cNvSpPr>
              <a:spLocks noChangeArrowheads="1"/>
            </p:cNvSpPr>
            <p:nvPr/>
          </p:nvSpPr>
          <p:spPr bwMode="auto">
            <a:xfrm>
              <a:off x="4284663" y="1988840"/>
              <a:ext cx="4643437" cy="46166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s-ES" altLang="en-US" sz="2000" b="1"/>
                <a:t>Método de Cálculo</a:t>
              </a:r>
              <a:r>
                <a:rPr lang="es-ES" altLang="en-US" sz="2000"/>
                <a:t> </a:t>
              </a:r>
            </a:p>
            <a:p>
              <a:pPr algn="ctr" eaLnBrk="1" hangingPunct="1"/>
              <a:endParaRPr lang="es-ES" altLang="en-US" sz="2000"/>
            </a:p>
            <a:p>
              <a:pPr eaLnBrk="1" hangingPunct="1"/>
              <a:r>
                <a:rPr lang="es-ES" altLang="en-US" b="1"/>
                <a:t>I </a:t>
              </a:r>
              <a:r>
                <a:rPr lang="es-ES" altLang="en-US"/>
                <a:t>= {(a, b) / a,b </a:t>
              </a:r>
              <a:r>
                <a:rPr lang="en-US" altLang="en-US"/>
                <a:t>∈ Z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&gt;0</a:t>
              </a:r>
              <a:r>
                <a:rPr lang="es-ES" altLang="en-US"/>
                <a:t>} </a:t>
              </a:r>
            </a:p>
            <a:p>
              <a:pPr eaLnBrk="1" hangingPunct="1"/>
              <a:r>
                <a:rPr lang="es-ES" altLang="en-US" b="1"/>
                <a:t>W</a:t>
              </a:r>
              <a:r>
                <a:rPr lang="es-ES" altLang="en-US"/>
                <a:t> = {(c) / c </a:t>
              </a:r>
              <a:r>
                <a:rPr lang="en-US" altLang="en-US"/>
                <a:t>∈ Z</a:t>
              </a:r>
              <a:r>
                <a:rPr lang="en-US" altLang="en-US">
                  <a:latin typeface="Courier New" pitchFamily="49" charset="0"/>
                  <a:cs typeface="Courier New" pitchFamily="49" charset="0"/>
                </a:rPr>
                <a:t>&gt;0</a:t>
              </a:r>
              <a:r>
                <a:rPr lang="es-ES" altLang="en-US"/>
                <a:t>}</a:t>
              </a:r>
            </a:p>
            <a:p>
              <a:pPr eaLnBrk="1" hangingPunct="1"/>
              <a:r>
                <a:rPr lang="es-ES" altLang="en-US" b="1"/>
                <a:t>Q</a:t>
              </a:r>
              <a:r>
                <a:rPr lang="es-ES" altLang="en-US"/>
                <a:t> = I </a:t>
              </a:r>
              <a:r>
                <a:rPr lang="en-US" altLang="en-US"/>
                <a:t>∪</a:t>
              </a:r>
              <a:r>
                <a:rPr lang="es-ES" altLang="en-US"/>
                <a:t> W </a:t>
              </a:r>
              <a:r>
                <a:rPr lang="en-US" altLang="en-US"/>
                <a:t>∪ </a:t>
              </a:r>
              <a:endParaRPr lang="es-ES" altLang="en-US"/>
            </a:p>
            <a:p>
              <a:pPr eaLnBrk="1" hangingPunct="1"/>
              <a:r>
                <a:rPr lang="es-ES" altLang="en-US" sz="2000" u="sng"/>
                <a:t>Regla de f</a:t>
              </a:r>
              <a:r>
                <a:rPr lang="es-ES" altLang="en-US" sz="2000"/>
                <a:t>:</a:t>
              </a:r>
            </a:p>
            <a:p>
              <a:pPr eaLnBrk="1" hangingPunct="1"/>
              <a:r>
                <a:rPr lang="es-ES" altLang="en-US" sz="2000"/>
                <a:t>f(c) = (c)</a:t>
              </a:r>
            </a:p>
            <a:p>
              <a:pPr eaLnBrk="1" hangingPunct="1"/>
              <a:r>
                <a:rPr lang="es-ES" altLang="en-US" sz="2000"/>
                <a:t>f(a,b) = (a, b, c, r, E1)</a:t>
              </a:r>
            </a:p>
            <a:p>
              <a:pPr eaLnBrk="1" hangingPunct="1"/>
              <a:r>
                <a:rPr lang="es-ES" altLang="en-US" sz="2000"/>
                <a:t>f(a, b, c, r, E1) = (a, b, 0, r, E2)</a:t>
              </a:r>
            </a:p>
            <a:p>
              <a:pPr eaLnBrk="1" hangingPunct="1"/>
              <a:r>
                <a:rPr lang="es-ES" altLang="en-US" sz="2000"/>
                <a:t>f(a, b, c, r, E2) =</a:t>
              </a:r>
            </a:p>
            <a:p>
              <a:pPr eaLnBrk="1" hangingPunct="1"/>
              <a:r>
                <a:rPr lang="es-ES" altLang="en-US" sz="2000"/>
                <a:t>		 (a, b, c, r, E3)  , a≠0</a:t>
              </a:r>
            </a:p>
            <a:p>
              <a:pPr eaLnBrk="1" hangingPunct="1"/>
              <a:r>
                <a:rPr lang="es-ES" altLang="en-US" sz="2000"/>
                <a:t>f(a, b, c, r, E3) = (a, b, c, a%2, E4) </a:t>
              </a:r>
            </a:p>
            <a:p>
              <a:pPr eaLnBrk="1" hangingPunct="1"/>
              <a:r>
                <a:rPr lang="es-ES" altLang="en-US" sz="2000"/>
                <a:t>f(a, b, c, r, E4) =</a:t>
              </a:r>
            </a:p>
            <a:p>
              <a:pPr eaLnBrk="1" hangingPunct="1"/>
              <a:r>
                <a:rPr lang="es-ES" altLang="en-US" sz="2000"/>
                <a:t>		 (a, b, c, r, E5)  , r≠0</a:t>
              </a:r>
            </a:p>
            <a:p>
              <a:pPr eaLnBrk="1" hangingPunct="1"/>
              <a:r>
                <a:rPr lang="es-ES" altLang="en-US" sz="2000"/>
                <a:t>f(a, b, c, r, E5) = (a-1, b, c+b, r, E2)                          </a:t>
              </a:r>
              <a:endParaRPr lang="en-US" altLang="en-US" sz="2000"/>
            </a:p>
          </p:txBody>
        </p:sp>
        <p:sp>
          <p:nvSpPr>
            <p:cNvPr id="5" name="Abrir llave 4"/>
            <p:cNvSpPr/>
            <p:nvPr/>
          </p:nvSpPr>
          <p:spPr>
            <a:xfrm>
              <a:off x="6231171" y="4797248"/>
              <a:ext cx="70454" cy="5032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Abrir llave 5"/>
            <p:cNvSpPr/>
            <p:nvPr/>
          </p:nvSpPr>
          <p:spPr>
            <a:xfrm>
              <a:off x="6231171" y="5705337"/>
              <a:ext cx="70454" cy="50484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274" name="Rectángulo 6"/>
            <p:cNvSpPr>
              <a:spLocks noChangeArrowheads="1"/>
            </p:cNvSpPr>
            <p:nvPr/>
          </p:nvSpPr>
          <p:spPr bwMode="auto">
            <a:xfrm>
              <a:off x="6276618" y="4695648"/>
              <a:ext cx="11652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altLang="en-US"/>
                <a:t>(c)   , a=0</a:t>
              </a:r>
              <a:endParaRPr lang="en-US" altLang="en-US"/>
            </a:p>
          </p:txBody>
        </p:sp>
        <p:sp>
          <p:nvSpPr>
            <p:cNvPr id="11275" name="Rectángulo 7"/>
            <p:cNvSpPr>
              <a:spLocks noChangeArrowheads="1"/>
            </p:cNvSpPr>
            <p:nvPr/>
          </p:nvSpPr>
          <p:spPr bwMode="auto">
            <a:xfrm>
              <a:off x="6266462" y="5646500"/>
              <a:ext cx="251301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s-ES" altLang="en-US"/>
                <a:t>(a/2, b*2, c, r, E2) , r=0</a:t>
              </a:r>
              <a:endParaRPr lang="en-US" altLang="en-US"/>
            </a:p>
          </p:txBody>
        </p:sp>
      </p:grpSp>
      <p:sp>
        <p:nvSpPr>
          <p:cNvPr id="10" name="Rectángulo 6"/>
          <p:cNvSpPr>
            <a:spLocks noChangeArrowheads="1"/>
          </p:cNvSpPr>
          <p:nvPr/>
        </p:nvSpPr>
        <p:spPr bwMode="auto">
          <a:xfrm>
            <a:off x="4308475" y="6308725"/>
            <a:ext cx="3000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Nº </a:t>
            </a:r>
            <a:r>
              <a:rPr lang="en-US" alt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pasos</a:t>
            </a: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: 17</a:t>
            </a:r>
          </a:p>
        </p:txBody>
      </p:sp>
      <p:sp>
        <p:nvSpPr>
          <p:cNvPr id="11270" name="Text Box 45"/>
          <p:cNvSpPr txBox="1">
            <a:spLocks noChangeArrowheads="1"/>
          </p:cNvSpPr>
          <p:nvPr/>
        </p:nvSpPr>
        <p:spPr bwMode="auto">
          <a:xfrm>
            <a:off x="5800725" y="2881313"/>
            <a:ext cx="33210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ES" altLang="en-US" sz="1200"/>
              <a:t>{(a, b, c, r, E1), (a, b, c, r, E2), (a, b, c, r, E3), (a, b, c, r, E4), (a, b, c, r, E5) }</a:t>
            </a:r>
            <a:endParaRPr lang="es-A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060575"/>
            <a:ext cx="751205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78850" cy="1371600"/>
          </a:xfrm>
        </p:spPr>
        <p:txBody>
          <a:bodyPr/>
          <a:lstStyle/>
          <a:p>
            <a:r>
              <a:rPr lang="es-ES" altLang="en-US" smtClean="0"/>
              <a:t>RAM</a:t>
            </a:r>
            <a:endParaRPr lang="en-US" altLang="en-US" smtClean="0"/>
          </a:p>
        </p:txBody>
      </p:sp>
      <p:sp>
        <p:nvSpPr>
          <p:cNvPr id="6" name="Rectángulo 6"/>
          <p:cNvSpPr>
            <a:spLocks noChangeArrowheads="1"/>
          </p:cNvSpPr>
          <p:nvPr/>
        </p:nvSpPr>
        <p:spPr bwMode="auto">
          <a:xfrm>
            <a:off x="2016125" y="908050"/>
            <a:ext cx="6011863" cy="5222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(RANDOM ACCESS MACHINE)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78850" cy="1371600"/>
          </a:xfrm>
        </p:spPr>
        <p:txBody>
          <a:bodyPr/>
          <a:lstStyle/>
          <a:p>
            <a:r>
              <a:rPr lang="es-ES" altLang="en-US" smtClean="0"/>
              <a:t>RAM</a:t>
            </a:r>
            <a:endParaRPr lang="en-US" altLang="en-US" smtClean="0"/>
          </a:p>
        </p:txBody>
      </p:sp>
      <p:sp>
        <p:nvSpPr>
          <p:cNvPr id="4" name="Rectángulo 6"/>
          <p:cNvSpPr>
            <a:spLocks noChangeArrowheads="1"/>
          </p:cNvSpPr>
          <p:nvPr/>
        </p:nvSpPr>
        <p:spPr bwMode="auto">
          <a:xfrm>
            <a:off x="2016125" y="981075"/>
            <a:ext cx="6011863" cy="5222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</a:rPr>
              <a:t>(RANDOM ACCESS MACHINE)</a:t>
            </a:r>
          </a:p>
        </p:txBody>
      </p:sp>
      <p:pic>
        <p:nvPicPr>
          <p:cNvPr id="13316" name="Imagen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687513"/>
            <a:ext cx="8604250" cy="514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mtClean="0"/>
              <a:t>RAM</a:t>
            </a:r>
            <a:endParaRPr lang="en-US" altLang="en-US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28775"/>
            <a:ext cx="6780213" cy="2808288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4586288"/>
            <a:ext cx="6684962" cy="2044700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10356</TotalTime>
  <Words>733</Words>
  <Application>Microsoft Office PowerPoint</Application>
  <PresentationFormat>Presentación en pantalla (4:3)</PresentationFormat>
  <Paragraphs>186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Wingdings</vt:lpstr>
      <vt:lpstr>Arial Black</vt:lpstr>
      <vt:lpstr>Times New Roman</vt:lpstr>
      <vt:lpstr>Courier New</vt:lpstr>
      <vt:lpstr>Píxel</vt:lpstr>
      <vt:lpstr>TPN°1: Algoritmos</vt:lpstr>
      <vt:lpstr>ALGORITMO</vt:lpstr>
      <vt:lpstr>ALGORITMO</vt:lpstr>
      <vt:lpstr>ALGORITMO</vt:lpstr>
      <vt:lpstr>DEFINICIÓN DE KNUTH</vt:lpstr>
      <vt:lpstr>DEFINICIÓN DE KNUTH</vt:lpstr>
      <vt:lpstr>RAM</vt:lpstr>
      <vt:lpstr>RAM</vt:lpstr>
      <vt:lpstr>RAM</vt:lpstr>
      <vt:lpstr>RAM</vt:lpstr>
      <vt:lpstr>Diapositiva 11</vt:lpstr>
    </vt:vector>
  </TitlesOfParts>
  <Company>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MAS</dc:creator>
  <cp:lastModifiedBy>Gaby</cp:lastModifiedBy>
  <cp:revision>326</cp:revision>
  <dcterms:created xsi:type="dcterms:W3CDTF">2012-03-17T20:03:27Z</dcterms:created>
  <dcterms:modified xsi:type="dcterms:W3CDTF">2024-08-27T12:47:45Z</dcterms:modified>
</cp:coreProperties>
</file>