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Oswald Bold" charset="1" panose="00000800000000000000"/>
      <p:regular r:id="rId20"/>
    </p:embeddedFont>
    <p:embeddedFont>
      <p:font typeface="DM San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notesSlides/notesSlide2.xml" Type="http://schemas.openxmlformats.org/officeDocument/2006/relationships/notesSlide"/><Relationship Id="rId22" Target="fonts/font22.fntdata" Type="http://schemas.openxmlformats.org/officeDocument/2006/relationships/font"/><Relationship Id="rId23" Target="notesSlides/notesSlide3.xml" Type="http://schemas.openxmlformats.org/officeDocument/2006/relationships/notesSlide"/><Relationship Id="rId24" Target="notesSlides/notesSlide4.xml" Type="http://schemas.openxmlformats.org/officeDocument/2006/relationships/notesSlide"/><Relationship Id="rId25" Target="notesSlides/notesSlide5.xml" Type="http://schemas.openxmlformats.org/officeDocument/2006/relationships/notesSlide"/><Relationship Id="rId26" Target="notesSlides/notesSlide6.xml" Type="http://schemas.openxmlformats.org/officeDocument/2006/relationships/notesSlide"/><Relationship Id="rId27" Target="notesSlides/notesSlide7.xml" Type="http://schemas.openxmlformats.org/officeDocument/2006/relationships/notesSlide"/><Relationship Id="rId28" Target="notesSlides/notesSlide8.xml" Type="http://schemas.openxmlformats.org/officeDocument/2006/relationships/notesSlide"/><Relationship Id="rId29" Target="notesSlides/notesSlide9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10.xml" Type="http://schemas.openxmlformats.org/officeDocument/2006/relationships/notesSlide"/><Relationship Id="rId31" Target="notesSlides/notesSlide11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22.03.2024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22.03.2024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22.03.2024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22.03.2024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22.03.2024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22.03.2024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22.03.2024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22.03.2024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22.03.2024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22.03.2024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22.03.2024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1.pn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38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9.png" Type="http://schemas.openxmlformats.org/officeDocument/2006/relationships/image"/><Relationship Id="rId6" Target="../media/image40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1.pn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svg" Type="http://schemas.openxmlformats.org/officeDocument/2006/relationships/image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19.jpeg" Type="http://schemas.openxmlformats.org/officeDocument/2006/relationships/image"/><Relationship Id="rId2" Target="../notesSlides/notesSlide4.xml" Type="http://schemas.openxmlformats.org/officeDocument/2006/relationships/notesSlide"/><Relationship Id="rId3" Target="../media/image11.pn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svg" Type="http://schemas.openxmlformats.org/officeDocument/2006/relationships/image"/><Relationship Id="rId11" Target="../media/image23.jpeg" Type="http://schemas.openxmlformats.org/officeDocument/2006/relationships/image"/><Relationship Id="rId12" Target="../media/image24.jpeg" Type="http://schemas.openxmlformats.org/officeDocument/2006/relationships/image"/><Relationship Id="rId13" Target="../media/image25.jpeg" Type="http://schemas.openxmlformats.org/officeDocument/2006/relationships/image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20.sv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0.png" Type="http://schemas.openxmlformats.org/officeDocument/2006/relationships/image"/><Relationship Id="rId12" Target="../media/image31.svg" Type="http://schemas.openxmlformats.org/officeDocument/2006/relationships/image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svg" Type="http://schemas.openxmlformats.org/officeDocument/2006/relationships/image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32.png" Type="http://schemas.openxmlformats.org/officeDocument/2006/relationships/image"/><Relationship Id="rId8" Target="../media/image33.svg" Type="http://schemas.openxmlformats.org/officeDocument/2006/relationships/image"/><Relationship Id="rId9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Thin Line Abstract  Shape Illustration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 descr="Purple Abstract Wavy Lines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738225" y="406153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738225" y="2865707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738225" y="5325260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738225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1980" y="406153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41980" y="2865707"/>
            <a:ext cx="2255487" cy="2097603"/>
          </a:xfrm>
          <a:custGeom>
            <a:avLst/>
            <a:gdLst/>
            <a:ahLst/>
            <a:cxnLst/>
            <a:rect r="r" b="b" t="t" l="l"/>
            <a:pathLst>
              <a:path h="2097603" w="2255487">
                <a:moveTo>
                  <a:pt x="0" y="0"/>
                </a:moveTo>
                <a:lnTo>
                  <a:pt x="2255487" y="0"/>
                </a:lnTo>
                <a:lnTo>
                  <a:pt x="2255487" y="2097603"/>
                </a:lnTo>
                <a:lnTo>
                  <a:pt x="0" y="209760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141980" y="5325260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141980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545735" y="406153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545735" y="2865707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545735" y="5325260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545735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334470" y="406153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334470" y="2865707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334470" y="5325260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4334470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2553776" y="1840510"/>
            <a:ext cx="7301967" cy="7301967"/>
          </a:xfrm>
          <a:custGeom>
            <a:avLst/>
            <a:gdLst/>
            <a:ahLst/>
            <a:cxnLst/>
            <a:rect r="r" b="b" t="t" l="l"/>
            <a:pathLst>
              <a:path h="7301967" w="7301967">
                <a:moveTo>
                  <a:pt x="0" y="0"/>
                </a:moveTo>
                <a:lnTo>
                  <a:pt x="7301967" y="0"/>
                </a:lnTo>
                <a:lnTo>
                  <a:pt x="7301967" y="7301968"/>
                </a:lnTo>
                <a:lnTo>
                  <a:pt x="0" y="730196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5115457">
            <a:off x="1402005" y="1106493"/>
            <a:ext cx="7301967" cy="7317535"/>
          </a:xfrm>
          <a:custGeom>
            <a:avLst/>
            <a:gdLst/>
            <a:ahLst/>
            <a:cxnLst/>
            <a:rect r="r" b="b" t="t" l="l"/>
            <a:pathLst>
              <a:path h="7317535" w="7301967">
                <a:moveTo>
                  <a:pt x="0" y="0"/>
                </a:moveTo>
                <a:lnTo>
                  <a:pt x="7301967" y="0"/>
                </a:lnTo>
                <a:lnTo>
                  <a:pt x="7301967" y="7317535"/>
                </a:lnTo>
                <a:lnTo>
                  <a:pt x="0" y="731753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-144" b="-322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2312375" y="3448224"/>
            <a:ext cx="5482998" cy="2674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67"/>
              </a:lnSpc>
            </a:pPr>
            <a:r>
              <a:rPr lang="en-US" sz="9874" spc="967">
                <a:solidFill>
                  <a:srgbClr val="100F0D"/>
                </a:solidFill>
                <a:latin typeface="Oswald Bold"/>
                <a:ea typeface="Oswald Bold"/>
                <a:cs typeface="Oswald Bold"/>
                <a:sym typeface="Oswald Bold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3"/>
            <a:stretch>
              <a:fillRect l="0" t="-38888" r="0" b="-38888"/>
            </a:stretch>
          </a:blipFill>
        </p:spPr>
      </p:sp>
      <p:sp>
        <p:nvSpPr>
          <p:cNvPr name="Freeform 3" id="3" descr="White Circle Dynamic Elements "/>
          <p:cNvSpPr/>
          <p:nvPr/>
        </p:nvSpPr>
        <p:spPr>
          <a:xfrm flipH="false" flipV="false" rot="0">
            <a:off x="5307472" y="6672678"/>
            <a:ext cx="7673056" cy="7673056"/>
          </a:xfrm>
          <a:custGeom>
            <a:avLst/>
            <a:gdLst/>
            <a:ahLst/>
            <a:cxnLst/>
            <a:rect r="r" b="b" t="t" l="l"/>
            <a:pathLst>
              <a:path h="7673056" w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 descr="Thin Line Abstract  Shape Illustration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 descr="Thin Line Abstract  Shape Illustration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438298" y="1161805"/>
            <a:ext cx="5036754" cy="7963390"/>
          </a:xfrm>
          <a:custGeom>
            <a:avLst/>
            <a:gdLst/>
            <a:ahLst/>
            <a:cxnLst/>
            <a:rect r="r" b="b" t="t" l="l"/>
            <a:pathLst>
              <a:path h="7963390" w="5036754">
                <a:moveTo>
                  <a:pt x="0" y="0"/>
                </a:moveTo>
                <a:lnTo>
                  <a:pt x="5036754" y="0"/>
                </a:lnTo>
                <a:lnTo>
                  <a:pt x="5036754" y="7963390"/>
                </a:lnTo>
                <a:lnTo>
                  <a:pt x="0" y="796339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432" t="-1671" r="-4494" b="-1671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57200" y="4549125"/>
            <a:ext cx="4703553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80"/>
              </a:lnSpc>
            </a:pPr>
            <a:r>
              <a:rPr lang="en-US" sz="7650" spc="749">
                <a:solidFill>
                  <a:srgbClr val="100F0D"/>
                </a:solidFill>
                <a:latin typeface="Oswald Bold"/>
                <a:ea typeface="Oswald Bold"/>
                <a:cs typeface="Oswald Bold"/>
                <a:sym typeface="Oswald Bold"/>
              </a:rPr>
              <a:t>SUMMARY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14167" y="837474"/>
            <a:ext cx="6508437" cy="7429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</a:p>
          <a:p>
            <a:pPr algn="l">
              <a:lnSpc>
                <a:spcPts val="2250"/>
              </a:lnSpc>
            </a:pPr>
          </a:p>
          <a:p>
            <a:pPr algn="l" marL="226219" indent="-113109" lvl="1">
              <a:lnSpc>
                <a:spcPts val="2250"/>
              </a:lnSpc>
              <a:buFont typeface="Arial"/>
              <a:buChar char="•"/>
            </a:pPr>
            <a:r>
              <a:rPr lang="en-US" sz="1875" spc="183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There are a total of 16 distinct content categories. Out of which Animal and Science categories are the most popular one.</a:t>
            </a:r>
          </a:p>
          <a:p>
            <a:pPr algn="l" marL="226219" indent="-113109" lvl="1">
              <a:lnSpc>
                <a:spcPts val="2250"/>
              </a:lnSpc>
            </a:pPr>
          </a:p>
          <a:p>
            <a:pPr algn="l" marL="226219" indent="-113109" lvl="1">
              <a:lnSpc>
                <a:spcPts val="2250"/>
              </a:lnSpc>
              <a:buFont typeface="Arial"/>
              <a:buChar char="•"/>
            </a:pPr>
            <a:r>
              <a:rPr lang="en-US" sz="1875" spc="183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4 types of content- Photo, Video, GIF and Audio, out of which people prefer photo and video the most.</a:t>
            </a:r>
          </a:p>
          <a:p>
            <a:pPr algn="l" marL="226219" indent="-113109" lvl="1">
              <a:lnSpc>
                <a:spcPts val="2250"/>
              </a:lnSpc>
            </a:pPr>
          </a:p>
          <a:p>
            <a:pPr algn="l" marL="226219" indent="-113109" lvl="1">
              <a:lnSpc>
                <a:spcPts val="2250"/>
              </a:lnSpc>
              <a:buFont typeface="Arial"/>
              <a:buChar char="•"/>
            </a:pPr>
            <a:r>
              <a:rPr lang="en-US" sz="1875" spc="183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May month has the highest number of posts and stands at 2138 posts , while February month has the lowest number of posts (1914 Posts)</a:t>
            </a:r>
          </a:p>
          <a:p>
            <a:pPr algn="l" marL="226219" indent="-113109" lvl="1">
              <a:lnSpc>
                <a:spcPts val="2250"/>
              </a:lnSpc>
            </a:pPr>
          </a:p>
          <a:p>
            <a:pPr algn="l" marL="226219" indent="-113109" lvl="1">
              <a:lnSpc>
                <a:spcPts val="2250"/>
              </a:lnSpc>
            </a:pPr>
            <a:r>
              <a:rPr lang="en-US" sz="1875" spc="183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Conclusion</a:t>
            </a:r>
          </a:p>
          <a:p>
            <a:pPr algn="l" marL="226219" indent="-113109" lvl="1">
              <a:lnSpc>
                <a:spcPts val="2250"/>
              </a:lnSpc>
            </a:pPr>
          </a:p>
          <a:p>
            <a:pPr algn="l" marL="226219" indent="-113109" lvl="1">
              <a:lnSpc>
                <a:spcPts val="2250"/>
              </a:lnSpc>
              <a:buFont typeface="Arial"/>
              <a:buChar char="•"/>
            </a:pPr>
            <a:r>
              <a:rPr lang="en-US" sz="1875" spc="183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Social Buzz should focus more on the top 5 categories that’s Animal, Technology, Science, Healthy eating and food and can create campaign to specifically target those audiences</a:t>
            </a:r>
          </a:p>
          <a:p>
            <a:pPr algn="l" marL="226219" indent="-113109" lvl="1">
              <a:lnSpc>
                <a:spcPts val="2250"/>
              </a:lnSpc>
              <a:buFont typeface="Arial"/>
              <a:buChar char="•"/>
            </a:pPr>
            <a:r>
              <a:rPr lang="en-US" sz="1875" spc="183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Social Buzz can need to maximize in the month of January , May and August as they number of posts in these months are the highest.  </a:t>
            </a:r>
          </a:p>
          <a:p>
            <a:pPr algn="l" marL="226219" indent="-113109" lvl="1">
              <a:lnSpc>
                <a:spcPts val="225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Thin Line Abstract  Shape Illustration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21913" y="5504621"/>
            <a:ext cx="5385738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spc="254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ANY QUESTIONS?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15637" y="4011087"/>
            <a:ext cx="2959386" cy="2959386"/>
          </a:xfrm>
          <a:custGeom>
            <a:avLst/>
            <a:gdLst/>
            <a:ahLst/>
            <a:cxnLst/>
            <a:rect r="r" b="b" t="t" l="l"/>
            <a:pathLst>
              <a:path h="2959386" w="2959386">
                <a:moveTo>
                  <a:pt x="0" y="0"/>
                </a:moveTo>
                <a:lnTo>
                  <a:pt x="2959386" y="0"/>
                </a:lnTo>
                <a:lnTo>
                  <a:pt x="2959386" y="2959386"/>
                </a:lnTo>
                <a:lnTo>
                  <a:pt x="0" y="29593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115457">
            <a:off x="848840" y="3713600"/>
            <a:ext cx="2959386" cy="2965695"/>
          </a:xfrm>
          <a:custGeom>
            <a:avLst/>
            <a:gdLst/>
            <a:ahLst/>
            <a:cxnLst/>
            <a:rect r="r" b="b" t="t" l="l"/>
            <a:pathLst>
              <a:path h="2965695" w="2959386">
                <a:moveTo>
                  <a:pt x="0" y="0"/>
                </a:moveTo>
                <a:lnTo>
                  <a:pt x="2959386" y="0"/>
                </a:lnTo>
                <a:lnTo>
                  <a:pt x="2959386" y="2965695"/>
                </a:lnTo>
                <a:lnTo>
                  <a:pt x="0" y="296569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-213" b="-32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669076" y="4187900"/>
            <a:ext cx="5729829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180"/>
              </a:lnSpc>
            </a:pPr>
            <a:r>
              <a:rPr lang="en-US" sz="7650" spc="749">
                <a:solidFill>
                  <a:srgbClr val="100F0D"/>
                </a:solidFill>
                <a:latin typeface="Oswald Bold"/>
                <a:ea typeface="Oswald Bold"/>
                <a:cs typeface="Oswald Bold"/>
                <a:sym typeface="Oswald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3"/>
            <a:stretch>
              <a:fillRect l="0" t="-38888" r="0" b="-38888"/>
            </a:stretch>
          </a:blipFill>
        </p:spPr>
      </p:sp>
      <p:sp>
        <p:nvSpPr>
          <p:cNvPr name="Freeform 3" id="3" descr="Thin Line Abstract  Shape Illustration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21591" y="3285301"/>
            <a:ext cx="8673443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spc="784">
                <a:solidFill>
                  <a:srgbClr val="040506"/>
                </a:solidFill>
                <a:latin typeface="Oswald Bold"/>
                <a:ea typeface="Oswald Bold"/>
                <a:cs typeface="Oswald Bold"/>
                <a:sym typeface="Oswald Bold"/>
              </a:rPr>
              <a:t>TODAY'S AGENDA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21591" y="4961301"/>
            <a:ext cx="8673443" cy="261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244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Project recap</a:t>
            </a:r>
          </a:p>
          <a:p>
            <a:pPr algn="l">
              <a:lnSpc>
                <a:spcPts val="3499"/>
              </a:lnSpc>
            </a:pPr>
            <a:r>
              <a:rPr lang="en-US" sz="2499" spc="244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Problem</a:t>
            </a:r>
          </a:p>
          <a:p>
            <a:pPr algn="l">
              <a:lnSpc>
                <a:spcPts val="3499"/>
              </a:lnSpc>
            </a:pPr>
            <a:r>
              <a:rPr lang="en-US" sz="2499" spc="244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The Analytics team</a:t>
            </a:r>
          </a:p>
          <a:p>
            <a:pPr algn="l">
              <a:lnSpc>
                <a:spcPts val="3499"/>
              </a:lnSpc>
            </a:pPr>
            <a:r>
              <a:rPr lang="en-US" sz="2499" spc="244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Process</a:t>
            </a:r>
          </a:p>
          <a:p>
            <a:pPr algn="l">
              <a:lnSpc>
                <a:spcPts val="3499"/>
              </a:lnSpc>
            </a:pPr>
            <a:r>
              <a:rPr lang="en-US" sz="2499" spc="244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Insights</a:t>
            </a:r>
          </a:p>
          <a:p>
            <a:pPr algn="l">
              <a:lnSpc>
                <a:spcPts val="3499"/>
              </a:lnSpc>
            </a:pPr>
            <a:r>
              <a:rPr lang="en-US" sz="2499" spc="244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Summary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595034" y="1028700"/>
            <a:ext cx="6692966" cy="8229600"/>
          </a:xfrm>
          <a:custGeom>
            <a:avLst/>
            <a:gdLst/>
            <a:ahLst/>
            <a:cxnLst/>
            <a:rect r="r" b="b" t="t" l="l"/>
            <a:pathLst>
              <a:path h="8229600" w="6692966">
                <a:moveTo>
                  <a:pt x="0" y="0"/>
                </a:moveTo>
                <a:lnTo>
                  <a:pt x="6692966" y="0"/>
                </a:lnTo>
                <a:lnTo>
                  <a:pt x="669296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4402" t="0" r="-40035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Thin Line Abstract  Shape Illustration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 descr="Purple Abstract Wavy Lines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87840" y="58460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087840" y="2951507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87840" y="5318414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087840" y="768532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573695" y="58460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573695" y="2951507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573695" y="5318414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573695" y="768532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059550" y="58460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059550" y="2951507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059550" y="5318414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059550" y="768532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601985" y="58460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601985" y="2951507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601985" y="5318414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601985" y="768532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5545404" y="2951507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545404" y="5318414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5545404" y="768532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3031259" y="2951507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3031259" y="5318414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031259" y="768532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517113" y="5318414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517113" y="768532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452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4946896" y="2005584"/>
            <a:ext cx="11342283" cy="6275832"/>
            <a:chOff x="0" y="0"/>
            <a:chExt cx="15123044" cy="8367776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123033" cy="8367776"/>
            </a:xfrm>
            <a:custGeom>
              <a:avLst/>
              <a:gdLst/>
              <a:ahLst/>
              <a:cxnLst/>
              <a:rect r="r" b="b" t="t" l="l"/>
              <a:pathLst>
                <a:path h="8367776" w="15123033">
                  <a:moveTo>
                    <a:pt x="0" y="0"/>
                  </a:moveTo>
                  <a:lnTo>
                    <a:pt x="15123033" y="0"/>
                  </a:lnTo>
                  <a:lnTo>
                    <a:pt x="15123033" y="8367776"/>
                  </a:lnTo>
                  <a:lnTo>
                    <a:pt x="0" y="8367776"/>
                  </a:lnTo>
                  <a:close/>
                </a:path>
              </a:pathLst>
            </a:custGeom>
            <a:solidFill>
              <a:srgbClr val="1A1A1A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10799999">
            <a:off x="1983048" y="1909668"/>
            <a:ext cx="6453903" cy="6467663"/>
          </a:xfrm>
          <a:custGeom>
            <a:avLst/>
            <a:gdLst/>
            <a:ahLst/>
            <a:cxnLst/>
            <a:rect r="r" b="b" t="t" l="l"/>
            <a:pathLst>
              <a:path h="6467663" w="6453903">
                <a:moveTo>
                  <a:pt x="0" y="0"/>
                </a:moveTo>
                <a:lnTo>
                  <a:pt x="6453903" y="0"/>
                </a:lnTo>
                <a:lnTo>
                  <a:pt x="6453903" y="6467663"/>
                </a:lnTo>
                <a:lnTo>
                  <a:pt x="0" y="646766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-240" b="-322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2969013" y="3935700"/>
            <a:ext cx="4481973" cy="243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784">
                <a:solidFill>
                  <a:srgbClr val="100F0D"/>
                </a:solidFill>
                <a:latin typeface="Oswald Bold"/>
                <a:ea typeface="Oswald Bold"/>
                <a:cs typeface="Oswald Bold"/>
                <a:sym typeface="Oswald Bold"/>
              </a:rPr>
              <a:t>PROJECT RECAP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528392" y="2455545"/>
            <a:ext cx="7305968" cy="449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95"/>
              </a:lnSpc>
            </a:pPr>
            <a:r>
              <a:rPr lang="en-US" sz="2746" spc="269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Social Buzz is a fast growing technology unicorn that need to adapt quickly to it’s global scale. </a:t>
            </a:r>
          </a:p>
          <a:p>
            <a:pPr algn="just">
              <a:lnSpc>
                <a:spcPts val="3295"/>
              </a:lnSpc>
            </a:pPr>
            <a:r>
              <a:rPr lang="en-US" sz="2746" spc="269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Accenture has begun a 3 month POC Focusing on these tasks:</a:t>
            </a:r>
          </a:p>
          <a:p>
            <a:pPr algn="just" marL="331365" indent="-165683" lvl="1">
              <a:lnSpc>
                <a:spcPts val="3295"/>
              </a:lnSpc>
              <a:buFont typeface="Arial"/>
              <a:buChar char="•"/>
            </a:pPr>
            <a:r>
              <a:rPr lang="en-US" sz="2746" spc="269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An audit of Social Buzz’s big data practice</a:t>
            </a:r>
          </a:p>
          <a:p>
            <a:pPr algn="just" marL="331365" indent="-165683" lvl="1">
              <a:lnSpc>
                <a:spcPts val="3295"/>
              </a:lnSpc>
              <a:buFont typeface="Arial"/>
              <a:buChar char="•"/>
            </a:pPr>
            <a:r>
              <a:rPr lang="en-US" sz="2746" spc="269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Recommendations for a successful IPO</a:t>
            </a:r>
          </a:p>
          <a:p>
            <a:pPr algn="just" marL="331365" indent="-165683" lvl="1">
              <a:lnSpc>
                <a:spcPts val="3295"/>
              </a:lnSpc>
              <a:buFont typeface="Arial"/>
              <a:buChar char="•"/>
            </a:pPr>
            <a:r>
              <a:rPr lang="en-US" sz="2746" spc="269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3"/>
            <a:stretch>
              <a:fillRect l="0" t="-38888" r="0" b="-38888"/>
            </a:stretch>
          </a:blipFill>
        </p:spPr>
      </p:sp>
      <p:sp>
        <p:nvSpPr>
          <p:cNvPr name="Freeform 3" id="3" descr="Thin Line Abstract  Shape Illustration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9964482" cy="10287000"/>
            <a:chOff x="0" y="0"/>
            <a:chExt cx="13285976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28597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285978">
                  <a:moveTo>
                    <a:pt x="0" y="0"/>
                  </a:moveTo>
                  <a:lnTo>
                    <a:pt x="13285978" y="0"/>
                  </a:lnTo>
                  <a:lnTo>
                    <a:pt x="13285978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5F7F8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-1524" y="-1524"/>
              <a:ext cx="13289026" cy="13719048"/>
            </a:xfrm>
            <a:custGeom>
              <a:avLst/>
              <a:gdLst/>
              <a:ahLst/>
              <a:cxnLst/>
              <a:rect r="r" b="b" t="t" l="l"/>
              <a:pathLst>
                <a:path h="13719048" w="13289026">
                  <a:moveTo>
                    <a:pt x="1524" y="0"/>
                  </a:moveTo>
                  <a:lnTo>
                    <a:pt x="13287502" y="0"/>
                  </a:lnTo>
                  <a:cubicBezTo>
                    <a:pt x="13288391" y="0"/>
                    <a:pt x="13289026" y="762"/>
                    <a:pt x="13289026" y="1524"/>
                  </a:cubicBezTo>
                  <a:lnTo>
                    <a:pt x="13289026" y="13717524"/>
                  </a:lnTo>
                  <a:cubicBezTo>
                    <a:pt x="13289026" y="13718414"/>
                    <a:pt x="13288265" y="13719048"/>
                    <a:pt x="13287502" y="13719048"/>
                  </a:cubicBezTo>
                  <a:lnTo>
                    <a:pt x="1524" y="13719048"/>
                  </a:lnTo>
                  <a:cubicBezTo>
                    <a:pt x="635" y="13719048"/>
                    <a:pt x="0" y="13718287"/>
                    <a:pt x="0" y="13717524"/>
                  </a:cubicBezTo>
                  <a:lnTo>
                    <a:pt x="0" y="1524"/>
                  </a:lnTo>
                  <a:cubicBezTo>
                    <a:pt x="0" y="635"/>
                    <a:pt x="762" y="0"/>
                    <a:pt x="1524" y="0"/>
                  </a:cubicBezTo>
                  <a:moveTo>
                    <a:pt x="1524" y="3048"/>
                  </a:moveTo>
                  <a:lnTo>
                    <a:pt x="1524" y="1524"/>
                  </a:lnTo>
                  <a:lnTo>
                    <a:pt x="3048" y="1524"/>
                  </a:lnTo>
                  <a:lnTo>
                    <a:pt x="3048" y="13717524"/>
                  </a:lnTo>
                  <a:lnTo>
                    <a:pt x="1524" y="13717524"/>
                  </a:lnTo>
                  <a:lnTo>
                    <a:pt x="1524" y="13716000"/>
                  </a:lnTo>
                  <a:lnTo>
                    <a:pt x="13287502" y="13716000"/>
                  </a:lnTo>
                  <a:lnTo>
                    <a:pt x="13287502" y="13717524"/>
                  </a:lnTo>
                  <a:lnTo>
                    <a:pt x="13285978" y="13717524"/>
                  </a:lnTo>
                  <a:lnTo>
                    <a:pt x="13285978" y="1524"/>
                  </a:lnTo>
                  <a:lnTo>
                    <a:pt x="13287502" y="1524"/>
                  </a:lnTo>
                  <a:lnTo>
                    <a:pt x="13287502" y="3048"/>
                  </a:lnTo>
                  <a:lnTo>
                    <a:pt x="1524" y="3048"/>
                  </a:lnTo>
                  <a:close/>
                </a:path>
              </a:pathLst>
            </a:custGeom>
            <a:solidFill>
              <a:srgbClr val="F5F7F8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146279" y="5325260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6279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98688" y="1840860"/>
            <a:ext cx="2920800" cy="2920798"/>
          </a:xfrm>
          <a:custGeom>
            <a:avLst/>
            <a:gdLst/>
            <a:ahLst/>
            <a:cxnLst/>
            <a:rect r="r" b="b" t="t" l="l"/>
            <a:pathLst>
              <a:path h="2920798" w="2920800">
                <a:moveTo>
                  <a:pt x="0" y="0"/>
                </a:moveTo>
                <a:lnTo>
                  <a:pt x="2920800" y="0"/>
                </a:lnTo>
                <a:lnTo>
                  <a:pt x="2920800" y="2920798"/>
                </a:lnTo>
                <a:lnTo>
                  <a:pt x="0" y="29207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115456">
            <a:off x="1813389" y="1461444"/>
            <a:ext cx="2920799" cy="2927027"/>
          </a:xfrm>
          <a:custGeom>
            <a:avLst/>
            <a:gdLst/>
            <a:ahLst/>
            <a:cxnLst/>
            <a:rect r="r" b="b" t="t" l="l"/>
            <a:pathLst>
              <a:path h="2927027" w="2920799">
                <a:moveTo>
                  <a:pt x="0" y="0"/>
                </a:moveTo>
                <a:lnTo>
                  <a:pt x="2920799" y="0"/>
                </a:lnTo>
                <a:lnTo>
                  <a:pt x="2920799" y="2927027"/>
                </a:lnTo>
                <a:lnTo>
                  <a:pt x="0" y="292702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-209" b="-322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007484" y="1028700"/>
            <a:ext cx="6251816" cy="8229600"/>
          </a:xfrm>
          <a:custGeom>
            <a:avLst/>
            <a:gdLst/>
            <a:ahLst/>
            <a:cxnLst/>
            <a:rect r="r" b="b" t="t" l="l"/>
            <a:pathLst>
              <a:path h="8229600" w="6251816">
                <a:moveTo>
                  <a:pt x="0" y="0"/>
                </a:moveTo>
                <a:lnTo>
                  <a:pt x="6251816" y="0"/>
                </a:lnTo>
                <a:lnTo>
                  <a:pt x="62518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48786" t="0" r="-48786" b="-61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069738" y="2308953"/>
            <a:ext cx="5786869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spc="784">
                <a:solidFill>
                  <a:srgbClr val="100F0D"/>
                </a:solidFill>
                <a:latin typeface="Oswald Bold"/>
                <a:ea typeface="Oswald Bold"/>
                <a:cs typeface="Oswald Bold"/>
                <a:sym typeface="Oswald Bold"/>
              </a:rPr>
              <a:t>PROBLEM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85984" y="5007460"/>
            <a:ext cx="7749629" cy="584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80"/>
              </a:lnSpc>
            </a:pPr>
            <a:r>
              <a:rPr lang="en-US" sz="4400" spc="431">
                <a:solidFill>
                  <a:srgbClr val="100F0D"/>
                </a:solidFill>
                <a:latin typeface="Oswald Bold"/>
                <a:ea typeface="Oswald Bold"/>
                <a:cs typeface="Oswald Bold"/>
                <a:sym typeface="Oswald Bold"/>
              </a:rPr>
              <a:t>OVER </a:t>
            </a:r>
            <a:r>
              <a:rPr lang="en-US" sz="4400" spc="431" u="sng">
                <a:solidFill>
                  <a:srgbClr val="100F0D"/>
                </a:solidFill>
                <a:latin typeface="Oswald Bold"/>
                <a:ea typeface="Oswald Bold"/>
                <a:cs typeface="Oswald Bold"/>
                <a:sym typeface="Oswald Bold"/>
              </a:rPr>
              <a:t>100000</a:t>
            </a:r>
            <a:r>
              <a:rPr lang="en-US" sz="4400" spc="431">
                <a:solidFill>
                  <a:srgbClr val="100F0D"/>
                </a:solidFill>
                <a:latin typeface="Oswald Bold"/>
                <a:ea typeface="Oswald Bold"/>
                <a:cs typeface="Oswald Bold"/>
                <a:sym typeface="Oswald Bold"/>
              </a:rPr>
              <a:t> POSTS PER DAY</a:t>
            </a:r>
          </a:p>
          <a:p>
            <a:pPr algn="just">
              <a:lnSpc>
                <a:spcPts val="5280"/>
              </a:lnSpc>
            </a:pPr>
          </a:p>
          <a:p>
            <a:pPr algn="just">
              <a:lnSpc>
                <a:spcPts val="5280"/>
              </a:lnSpc>
            </a:pPr>
            <a:r>
              <a:rPr lang="en-US" sz="4400" spc="431" u="sng">
                <a:solidFill>
                  <a:srgbClr val="100F0D"/>
                </a:solidFill>
                <a:latin typeface="Oswald Bold"/>
                <a:ea typeface="Oswald Bold"/>
                <a:cs typeface="Oswald Bold"/>
                <a:sym typeface="Oswald Bold"/>
              </a:rPr>
              <a:t>36,500,000</a:t>
            </a:r>
            <a:r>
              <a:rPr lang="en-US" sz="4400" spc="431">
                <a:solidFill>
                  <a:srgbClr val="100F0D"/>
                </a:solidFill>
                <a:latin typeface="Oswald Bold"/>
                <a:ea typeface="Oswald Bold"/>
                <a:cs typeface="Oswald Bold"/>
                <a:sym typeface="Oswald Bold"/>
              </a:rPr>
              <a:t> PIECERS OF CONTENT PER YEAR!</a:t>
            </a:r>
          </a:p>
          <a:p>
            <a:pPr algn="just">
              <a:lnSpc>
                <a:spcPts val="3359"/>
              </a:lnSpc>
            </a:pPr>
          </a:p>
          <a:p>
            <a:pPr algn="just">
              <a:lnSpc>
                <a:spcPts val="3359"/>
              </a:lnSpc>
            </a:pPr>
            <a:r>
              <a:rPr lang="en-US" sz="2799" spc="274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But how to capitalize on it when there is so much?</a:t>
            </a:r>
          </a:p>
          <a:p>
            <a:pPr algn="just">
              <a:lnSpc>
                <a:spcPts val="3359"/>
              </a:lnSpc>
            </a:pPr>
          </a:p>
          <a:p>
            <a:pPr algn="just">
              <a:lnSpc>
                <a:spcPts val="3359"/>
              </a:lnSpc>
            </a:pPr>
            <a:r>
              <a:rPr lang="en-US" sz="2799" spc="274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Analysis to find Social Buzz’s top 5 most popular categories of content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Thin Line Abstract  Shape Illustration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 descr="Purple Abstract Wavy Lines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68738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06723" y="5325260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06723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630753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192768" y="406153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192768" y="2865707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192768" y="5325260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192768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721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110745" y="1825527"/>
            <a:ext cx="6750815" cy="6635945"/>
            <a:chOff x="0" y="0"/>
            <a:chExt cx="9001087" cy="884792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001125" cy="8847963"/>
            </a:xfrm>
            <a:custGeom>
              <a:avLst/>
              <a:gdLst/>
              <a:ahLst/>
              <a:cxnLst/>
              <a:rect r="r" b="b" t="t" l="l"/>
              <a:pathLst>
                <a:path h="8847963" w="9001125">
                  <a:moveTo>
                    <a:pt x="0" y="0"/>
                  </a:moveTo>
                  <a:lnTo>
                    <a:pt x="9001125" y="0"/>
                  </a:lnTo>
                  <a:lnTo>
                    <a:pt x="9001125" y="8847963"/>
                  </a:lnTo>
                  <a:lnTo>
                    <a:pt x="0" y="8847963"/>
                  </a:lnTo>
                  <a:close/>
                </a:path>
              </a:pathLst>
            </a:custGeom>
            <a:solidFill>
              <a:srgbClr val="F2F4F5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1825797" y="1270731"/>
            <a:ext cx="2085137" cy="2085137"/>
          </a:xfrm>
          <a:custGeom>
            <a:avLst/>
            <a:gdLst/>
            <a:ahLst/>
            <a:cxnLst/>
            <a:rect r="r" b="b" t="t" l="l"/>
            <a:pathLst>
              <a:path h="2085137" w="2085137">
                <a:moveTo>
                  <a:pt x="0" y="0"/>
                </a:moveTo>
                <a:lnTo>
                  <a:pt x="2085137" y="0"/>
                </a:lnTo>
                <a:lnTo>
                  <a:pt x="2085137" y="2085137"/>
                </a:lnTo>
                <a:lnTo>
                  <a:pt x="0" y="208513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1411515" y="1068549"/>
            <a:ext cx="2187334" cy="2087727"/>
            <a:chOff x="0" y="0"/>
            <a:chExt cx="2916446" cy="278363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-127" y="0"/>
              <a:ext cx="2916682" cy="2783713"/>
            </a:xfrm>
            <a:custGeom>
              <a:avLst/>
              <a:gdLst/>
              <a:ahLst/>
              <a:cxnLst/>
              <a:rect r="r" b="b" t="t" l="l"/>
              <a:pathLst>
                <a:path h="2783713" w="2916682">
                  <a:moveTo>
                    <a:pt x="1458341" y="2286"/>
                  </a:moveTo>
                  <a:cubicBezTo>
                    <a:pt x="960374" y="0"/>
                    <a:pt x="499364" y="264414"/>
                    <a:pt x="249682" y="695198"/>
                  </a:cubicBezTo>
                  <a:cubicBezTo>
                    <a:pt x="0" y="1125982"/>
                    <a:pt x="127" y="1657477"/>
                    <a:pt x="249682" y="2088388"/>
                  </a:cubicBezTo>
                  <a:cubicBezTo>
                    <a:pt x="499237" y="2519299"/>
                    <a:pt x="960374" y="2783586"/>
                    <a:pt x="1458341" y="2781427"/>
                  </a:cubicBezTo>
                  <a:cubicBezTo>
                    <a:pt x="1956308" y="2783713"/>
                    <a:pt x="2417318" y="2519299"/>
                    <a:pt x="2667000" y="2088388"/>
                  </a:cubicBezTo>
                  <a:cubicBezTo>
                    <a:pt x="2916682" y="1657477"/>
                    <a:pt x="2916555" y="1126109"/>
                    <a:pt x="2667000" y="695198"/>
                  </a:cubicBezTo>
                  <a:cubicBezTo>
                    <a:pt x="2417445" y="264287"/>
                    <a:pt x="1956308" y="0"/>
                    <a:pt x="1458341" y="2286"/>
                  </a:cubicBezTo>
                  <a:close/>
                </a:path>
              </a:pathLst>
            </a:custGeom>
            <a:blipFill>
              <a:blip r:embed="rId11"/>
              <a:stretch>
                <a:fillRect l="-24781" t="-81" r="-24782" b="-78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-1651" y="-1651"/>
              <a:ext cx="2919730" cy="2787015"/>
            </a:xfrm>
            <a:custGeom>
              <a:avLst/>
              <a:gdLst/>
              <a:ahLst/>
              <a:cxnLst/>
              <a:rect r="r" b="b" t="t" l="l"/>
              <a:pathLst>
                <a:path h="2787015" w="2919730">
                  <a:moveTo>
                    <a:pt x="1459865" y="5461"/>
                  </a:moveTo>
                  <a:cubicBezTo>
                    <a:pt x="962533" y="3302"/>
                    <a:pt x="501904" y="267335"/>
                    <a:pt x="252603" y="697611"/>
                  </a:cubicBezTo>
                  <a:cubicBezTo>
                    <a:pt x="3302" y="1128014"/>
                    <a:pt x="3302" y="1658874"/>
                    <a:pt x="252603" y="2089277"/>
                  </a:cubicBezTo>
                  <a:cubicBezTo>
                    <a:pt x="501904" y="2519680"/>
                    <a:pt x="962406" y="2783713"/>
                    <a:pt x="1459865" y="2781427"/>
                  </a:cubicBezTo>
                  <a:cubicBezTo>
                    <a:pt x="1957197" y="2783713"/>
                    <a:pt x="2417826" y="2519553"/>
                    <a:pt x="2667127" y="2089277"/>
                  </a:cubicBezTo>
                  <a:cubicBezTo>
                    <a:pt x="2916428" y="1658874"/>
                    <a:pt x="2916428" y="1128014"/>
                    <a:pt x="2667127" y="697738"/>
                  </a:cubicBezTo>
                  <a:cubicBezTo>
                    <a:pt x="2417826" y="267335"/>
                    <a:pt x="1957197" y="3302"/>
                    <a:pt x="1459865" y="5461"/>
                  </a:cubicBezTo>
                  <a:moveTo>
                    <a:pt x="1459865" y="2286"/>
                  </a:moveTo>
                  <a:lnTo>
                    <a:pt x="1459865" y="3810"/>
                  </a:lnTo>
                  <a:lnTo>
                    <a:pt x="1459865" y="2286"/>
                  </a:lnTo>
                  <a:cubicBezTo>
                    <a:pt x="1958340" y="0"/>
                    <a:pt x="2419985" y="264668"/>
                    <a:pt x="2669794" y="696087"/>
                  </a:cubicBezTo>
                  <a:lnTo>
                    <a:pt x="2668397" y="696849"/>
                  </a:lnTo>
                  <a:lnTo>
                    <a:pt x="2669794" y="696087"/>
                  </a:lnTo>
                  <a:cubicBezTo>
                    <a:pt x="2919730" y="1127379"/>
                    <a:pt x="2919730" y="1659509"/>
                    <a:pt x="2669794" y="2090928"/>
                  </a:cubicBezTo>
                  <a:lnTo>
                    <a:pt x="2668397" y="2090166"/>
                  </a:lnTo>
                  <a:lnTo>
                    <a:pt x="2669794" y="2090928"/>
                  </a:lnTo>
                  <a:cubicBezTo>
                    <a:pt x="2419858" y="2522220"/>
                    <a:pt x="1958340" y="2786888"/>
                    <a:pt x="1459865" y="2784729"/>
                  </a:cubicBezTo>
                  <a:lnTo>
                    <a:pt x="1459865" y="2783205"/>
                  </a:lnTo>
                  <a:lnTo>
                    <a:pt x="1459865" y="2784729"/>
                  </a:lnTo>
                  <a:cubicBezTo>
                    <a:pt x="961390" y="2787015"/>
                    <a:pt x="499745" y="2522347"/>
                    <a:pt x="249936" y="2090928"/>
                  </a:cubicBezTo>
                  <a:lnTo>
                    <a:pt x="251333" y="2090166"/>
                  </a:lnTo>
                  <a:lnTo>
                    <a:pt x="249936" y="2090928"/>
                  </a:lnTo>
                  <a:cubicBezTo>
                    <a:pt x="0" y="1659509"/>
                    <a:pt x="0" y="1127379"/>
                    <a:pt x="249936" y="696087"/>
                  </a:cubicBezTo>
                  <a:lnTo>
                    <a:pt x="251333" y="696849"/>
                  </a:lnTo>
                  <a:lnTo>
                    <a:pt x="249936" y="696087"/>
                  </a:lnTo>
                  <a:cubicBezTo>
                    <a:pt x="499745" y="264668"/>
                    <a:pt x="961390" y="0"/>
                    <a:pt x="1459865" y="2286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1443639" y="1050857"/>
            <a:ext cx="2123087" cy="2123082"/>
            <a:chOff x="0" y="0"/>
            <a:chExt cx="2830783" cy="283077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830830" cy="2830830"/>
            </a:xfrm>
            <a:custGeom>
              <a:avLst/>
              <a:gdLst/>
              <a:ahLst/>
              <a:cxnLst/>
              <a:rect r="r" b="b" t="t" l="l"/>
              <a:pathLst>
                <a:path h="2830830" w="2830830">
                  <a:moveTo>
                    <a:pt x="1415415" y="2830830"/>
                  </a:moveTo>
                  <a:cubicBezTo>
                    <a:pt x="634873" y="2830830"/>
                    <a:pt x="0" y="2195830"/>
                    <a:pt x="0" y="1415415"/>
                  </a:cubicBezTo>
                  <a:cubicBezTo>
                    <a:pt x="0" y="635000"/>
                    <a:pt x="635000" y="0"/>
                    <a:pt x="1415415" y="0"/>
                  </a:cubicBezTo>
                  <a:cubicBezTo>
                    <a:pt x="2195830" y="0"/>
                    <a:pt x="2830830" y="635000"/>
                    <a:pt x="2830830" y="1415415"/>
                  </a:cubicBezTo>
                  <a:cubicBezTo>
                    <a:pt x="2830830" y="2195830"/>
                    <a:pt x="2195830" y="2830830"/>
                    <a:pt x="1415415" y="2830830"/>
                  </a:cubicBezTo>
                  <a:close/>
                  <a:moveTo>
                    <a:pt x="1415415" y="51689"/>
                  </a:moveTo>
                  <a:cubicBezTo>
                    <a:pt x="663448" y="51562"/>
                    <a:pt x="51562" y="663448"/>
                    <a:pt x="51562" y="1415415"/>
                  </a:cubicBezTo>
                  <a:cubicBezTo>
                    <a:pt x="51562" y="2167382"/>
                    <a:pt x="663448" y="2779141"/>
                    <a:pt x="1415415" y="2779141"/>
                  </a:cubicBezTo>
                  <a:cubicBezTo>
                    <a:pt x="2167382" y="2779141"/>
                    <a:pt x="2779268" y="2167382"/>
                    <a:pt x="2779268" y="1415415"/>
                  </a:cubicBezTo>
                  <a:cubicBezTo>
                    <a:pt x="2779268" y="663448"/>
                    <a:pt x="2167382" y="51562"/>
                    <a:pt x="1415415" y="51562"/>
                  </a:cubicBezTo>
                  <a:close/>
                </a:path>
              </a:pathLst>
            </a:custGeom>
            <a:solidFill>
              <a:srgbClr val="727171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11825797" y="4221947"/>
            <a:ext cx="2085137" cy="2085137"/>
          </a:xfrm>
          <a:custGeom>
            <a:avLst/>
            <a:gdLst/>
            <a:ahLst/>
            <a:cxnLst/>
            <a:rect r="r" b="b" t="t" l="l"/>
            <a:pathLst>
              <a:path h="2085137" w="2085137">
                <a:moveTo>
                  <a:pt x="0" y="0"/>
                </a:moveTo>
                <a:lnTo>
                  <a:pt x="2085137" y="0"/>
                </a:lnTo>
                <a:lnTo>
                  <a:pt x="2085137" y="2085137"/>
                </a:lnTo>
                <a:lnTo>
                  <a:pt x="0" y="208513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1411515" y="4019765"/>
            <a:ext cx="2187334" cy="2087727"/>
            <a:chOff x="0" y="0"/>
            <a:chExt cx="2916445" cy="278363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-127" y="0"/>
              <a:ext cx="2916682" cy="2783713"/>
            </a:xfrm>
            <a:custGeom>
              <a:avLst/>
              <a:gdLst/>
              <a:ahLst/>
              <a:cxnLst/>
              <a:rect r="r" b="b" t="t" l="l"/>
              <a:pathLst>
                <a:path h="2783713" w="2916682">
                  <a:moveTo>
                    <a:pt x="1458341" y="2286"/>
                  </a:moveTo>
                  <a:cubicBezTo>
                    <a:pt x="960374" y="0"/>
                    <a:pt x="499364" y="264414"/>
                    <a:pt x="249682" y="695198"/>
                  </a:cubicBezTo>
                  <a:cubicBezTo>
                    <a:pt x="0" y="1125982"/>
                    <a:pt x="127" y="1657477"/>
                    <a:pt x="249682" y="2088388"/>
                  </a:cubicBezTo>
                  <a:cubicBezTo>
                    <a:pt x="499237" y="2519299"/>
                    <a:pt x="960374" y="2783586"/>
                    <a:pt x="1458341" y="2781427"/>
                  </a:cubicBezTo>
                  <a:cubicBezTo>
                    <a:pt x="1956308" y="2783713"/>
                    <a:pt x="2417318" y="2519299"/>
                    <a:pt x="2667000" y="2088388"/>
                  </a:cubicBezTo>
                  <a:cubicBezTo>
                    <a:pt x="2916682" y="1657477"/>
                    <a:pt x="2916555" y="1126109"/>
                    <a:pt x="2667000" y="695198"/>
                  </a:cubicBezTo>
                  <a:cubicBezTo>
                    <a:pt x="2417445" y="264287"/>
                    <a:pt x="1956308" y="0"/>
                    <a:pt x="1458341" y="2286"/>
                  </a:cubicBezTo>
                  <a:close/>
                </a:path>
              </a:pathLst>
            </a:custGeom>
            <a:blipFill>
              <a:blip r:embed="rId12"/>
              <a:stretch>
                <a:fillRect l="-24781" t="-81" r="-24782" b="-78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-1651" y="-1651"/>
              <a:ext cx="2919730" cy="2787015"/>
            </a:xfrm>
            <a:custGeom>
              <a:avLst/>
              <a:gdLst/>
              <a:ahLst/>
              <a:cxnLst/>
              <a:rect r="r" b="b" t="t" l="l"/>
              <a:pathLst>
                <a:path h="2787015" w="2919730">
                  <a:moveTo>
                    <a:pt x="1459865" y="5461"/>
                  </a:moveTo>
                  <a:cubicBezTo>
                    <a:pt x="962533" y="3302"/>
                    <a:pt x="501904" y="267335"/>
                    <a:pt x="252603" y="697611"/>
                  </a:cubicBezTo>
                  <a:cubicBezTo>
                    <a:pt x="3302" y="1128014"/>
                    <a:pt x="3302" y="1658874"/>
                    <a:pt x="252603" y="2089277"/>
                  </a:cubicBezTo>
                  <a:cubicBezTo>
                    <a:pt x="501904" y="2519680"/>
                    <a:pt x="962406" y="2783713"/>
                    <a:pt x="1459865" y="2781427"/>
                  </a:cubicBezTo>
                  <a:cubicBezTo>
                    <a:pt x="1957197" y="2783713"/>
                    <a:pt x="2417826" y="2519553"/>
                    <a:pt x="2667127" y="2089277"/>
                  </a:cubicBezTo>
                  <a:cubicBezTo>
                    <a:pt x="2916428" y="1658874"/>
                    <a:pt x="2916428" y="1128014"/>
                    <a:pt x="2667127" y="697738"/>
                  </a:cubicBezTo>
                  <a:cubicBezTo>
                    <a:pt x="2417826" y="267335"/>
                    <a:pt x="1957197" y="3302"/>
                    <a:pt x="1459865" y="5461"/>
                  </a:cubicBezTo>
                  <a:moveTo>
                    <a:pt x="1459865" y="2286"/>
                  </a:moveTo>
                  <a:lnTo>
                    <a:pt x="1459865" y="3810"/>
                  </a:lnTo>
                  <a:lnTo>
                    <a:pt x="1459865" y="2286"/>
                  </a:lnTo>
                  <a:cubicBezTo>
                    <a:pt x="1958340" y="0"/>
                    <a:pt x="2419985" y="264668"/>
                    <a:pt x="2669794" y="696087"/>
                  </a:cubicBezTo>
                  <a:lnTo>
                    <a:pt x="2668397" y="696849"/>
                  </a:lnTo>
                  <a:lnTo>
                    <a:pt x="2669794" y="696087"/>
                  </a:lnTo>
                  <a:cubicBezTo>
                    <a:pt x="2919730" y="1127379"/>
                    <a:pt x="2919730" y="1659509"/>
                    <a:pt x="2669794" y="2090928"/>
                  </a:cubicBezTo>
                  <a:lnTo>
                    <a:pt x="2668397" y="2090166"/>
                  </a:lnTo>
                  <a:lnTo>
                    <a:pt x="2669794" y="2090928"/>
                  </a:lnTo>
                  <a:cubicBezTo>
                    <a:pt x="2419858" y="2522220"/>
                    <a:pt x="1958340" y="2786888"/>
                    <a:pt x="1459865" y="2784729"/>
                  </a:cubicBezTo>
                  <a:lnTo>
                    <a:pt x="1459865" y="2783205"/>
                  </a:lnTo>
                  <a:lnTo>
                    <a:pt x="1459865" y="2784729"/>
                  </a:lnTo>
                  <a:cubicBezTo>
                    <a:pt x="961390" y="2787015"/>
                    <a:pt x="499745" y="2522347"/>
                    <a:pt x="249936" y="2090928"/>
                  </a:cubicBezTo>
                  <a:lnTo>
                    <a:pt x="251333" y="2090166"/>
                  </a:lnTo>
                  <a:lnTo>
                    <a:pt x="249936" y="2090928"/>
                  </a:lnTo>
                  <a:cubicBezTo>
                    <a:pt x="0" y="1659509"/>
                    <a:pt x="0" y="1127379"/>
                    <a:pt x="249936" y="696087"/>
                  </a:cubicBezTo>
                  <a:lnTo>
                    <a:pt x="251333" y="696849"/>
                  </a:lnTo>
                  <a:lnTo>
                    <a:pt x="249936" y="696087"/>
                  </a:lnTo>
                  <a:cubicBezTo>
                    <a:pt x="499745" y="264668"/>
                    <a:pt x="961390" y="0"/>
                    <a:pt x="1459865" y="2286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443639" y="4002073"/>
            <a:ext cx="2123087" cy="2123082"/>
            <a:chOff x="0" y="0"/>
            <a:chExt cx="2830783" cy="283077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830830" cy="2830830"/>
            </a:xfrm>
            <a:custGeom>
              <a:avLst/>
              <a:gdLst/>
              <a:ahLst/>
              <a:cxnLst/>
              <a:rect r="r" b="b" t="t" l="l"/>
              <a:pathLst>
                <a:path h="2830830" w="2830830">
                  <a:moveTo>
                    <a:pt x="1415415" y="2830830"/>
                  </a:moveTo>
                  <a:cubicBezTo>
                    <a:pt x="634873" y="2830830"/>
                    <a:pt x="0" y="2195830"/>
                    <a:pt x="0" y="1415415"/>
                  </a:cubicBezTo>
                  <a:cubicBezTo>
                    <a:pt x="0" y="635000"/>
                    <a:pt x="635000" y="0"/>
                    <a:pt x="1415415" y="0"/>
                  </a:cubicBezTo>
                  <a:cubicBezTo>
                    <a:pt x="2195830" y="0"/>
                    <a:pt x="2830830" y="635000"/>
                    <a:pt x="2830830" y="1415415"/>
                  </a:cubicBezTo>
                  <a:cubicBezTo>
                    <a:pt x="2830830" y="2195830"/>
                    <a:pt x="2195830" y="2830830"/>
                    <a:pt x="1415415" y="2830830"/>
                  </a:cubicBezTo>
                  <a:close/>
                  <a:moveTo>
                    <a:pt x="1415415" y="51689"/>
                  </a:moveTo>
                  <a:cubicBezTo>
                    <a:pt x="663448" y="51562"/>
                    <a:pt x="51562" y="663448"/>
                    <a:pt x="51562" y="1415415"/>
                  </a:cubicBezTo>
                  <a:cubicBezTo>
                    <a:pt x="51562" y="2167382"/>
                    <a:pt x="663448" y="2779141"/>
                    <a:pt x="1415415" y="2779141"/>
                  </a:cubicBezTo>
                  <a:cubicBezTo>
                    <a:pt x="2167382" y="2779141"/>
                    <a:pt x="2779268" y="2167382"/>
                    <a:pt x="2779268" y="1415415"/>
                  </a:cubicBezTo>
                  <a:cubicBezTo>
                    <a:pt x="2779268" y="663448"/>
                    <a:pt x="2167382" y="51562"/>
                    <a:pt x="1415415" y="51562"/>
                  </a:cubicBezTo>
                  <a:close/>
                </a:path>
              </a:pathLst>
            </a:custGeom>
            <a:solidFill>
              <a:srgbClr val="727171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1825797" y="7173163"/>
            <a:ext cx="2085137" cy="2085137"/>
          </a:xfrm>
          <a:custGeom>
            <a:avLst/>
            <a:gdLst/>
            <a:ahLst/>
            <a:cxnLst/>
            <a:rect r="r" b="b" t="t" l="l"/>
            <a:pathLst>
              <a:path h="2085137" w="2085137">
                <a:moveTo>
                  <a:pt x="0" y="0"/>
                </a:moveTo>
                <a:lnTo>
                  <a:pt x="2085137" y="0"/>
                </a:lnTo>
                <a:lnTo>
                  <a:pt x="2085137" y="2085137"/>
                </a:lnTo>
                <a:lnTo>
                  <a:pt x="0" y="208513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1411515" y="6970981"/>
            <a:ext cx="2187334" cy="2087727"/>
            <a:chOff x="0" y="0"/>
            <a:chExt cx="2916446" cy="278363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-127" y="0"/>
              <a:ext cx="2916682" cy="2783713"/>
            </a:xfrm>
            <a:custGeom>
              <a:avLst/>
              <a:gdLst/>
              <a:ahLst/>
              <a:cxnLst/>
              <a:rect r="r" b="b" t="t" l="l"/>
              <a:pathLst>
                <a:path h="2783713" w="2916682">
                  <a:moveTo>
                    <a:pt x="1458341" y="2286"/>
                  </a:moveTo>
                  <a:cubicBezTo>
                    <a:pt x="960374" y="0"/>
                    <a:pt x="499364" y="264414"/>
                    <a:pt x="249682" y="695198"/>
                  </a:cubicBezTo>
                  <a:cubicBezTo>
                    <a:pt x="0" y="1125982"/>
                    <a:pt x="127" y="1657477"/>
                    <a:pt x="249682" y="2088388"/>
                  </a:cubicBezTo>
                  <a:cubicBezTo>
                    <a:pt x="499237" y="2519299"/>
                    <a:pt x="960374" y="2783586"/>
                    <a:pt x="1458341" y="2781427"/>
                  </a:cubicBezTo>
                  <a:cubicBezTo>
                    <a:pt x="1956308" y="2783713"/>
                    <a:pt x="2417318" y="2519299"/>
                    <a:pt x="2667000" y="2088388"/>
                  </a:cubicBezTo>
                  <a:cubicBezTo>
                    <a:pt x="2916682" y="1657477"/>
                    <a:pt x="2916555" y="1126109"/>
                    <a:pt x="2667000" y="695198"/>
                  </a:cubicBezTo>
                  <a:cubicBezTo>
                    <a:pt x="2417445" y="264287"/>
                    <a:pt x="1956308" y="0"/>
                    <a:pt x="1458341" y="2286"/>
                  </a:cubicBezTo>
                  <a:close/>
                </a:path>
              </a:pathLst>
            </a:custGeom>
            <a:blipFill>
              <a:blip r:embed="rId13"/>
              <a:stretch>
                <a:fillRect l="-24781" t="-81" r="-24782" b="-78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-1651" y="-1651"/>
              <a:ext cx="2919730" cy="2787015"/>
            </a:xfrm>
            <a:custGeom>
              <a:avLst/>
              <a:gdLst/>
              <a:ahLst/>
              <a:cxnLst/>
              <a:rect r="r" b="b" t="t" l="l"/>
              <a:pathLst>
                <a:path h="2787015" w="2919730">
                  <a:moveTo>
                    <a:pt x="1459865" y="5461"/>
                  </a:moveTo>
                  <a:cubicBezTo>
                    <a:pt x="962533" y="3302"/>
                    <a:pt x="501904" y="267335"/>
                    <a:pt x="252603" y="697611"/>
                  </a:cubicBezTo>
                  <a:cubicBezTo>
                    <a:pt x="3302" y="1128014"/>
                    <a:pt x="3302" y="1658874"/>
                    <a:pt x="252603" y="2089277"/>
                  </a:cubicBezTo>
                  <a:cubicBezTo>
                    <a:pt x="501904" y="2519680"/>
                    <a:pt x="962406" y="2783713"/>
                    <a:pt x="1459865" y="2781427"/>
                  </a:cubicBezTo>
                  <a:cubicBezTo>
                    <a:pt x="1957197" y="2783713"/>
                    <a:pt x="2417826" y="2519553"/>
                    <a:pt x="2667127" y="2089277"/>
                  </a:cubicBezTo>
                  <a:cubicBezTo>
                    <a:pt x="2916428" y="1658874"/>
                    <a:pt x="2916428" y="1128014"/>
                    <a:pt x="2667127" y="697738"/>
                  </a:cubicBezTo>
                  <a:cubicBezTo>
                    <a:pt x="2417826" y="267335"/>
                    <a:pt x="1957197" y="3302"/>
                    <a:pt x="1459865" y="5461"/>
                  </a:cubicBezTo>
                  <a:moveTo>
                    <a:pt x="1459865" y="2286"/>
                  </a:moveTo>
                  <a:lnTo>
                    <a:pt x="1459865" y="3810"/>
                  </a:lnTo>
                  <a:lnTo>
                    <a:pt x="1459865" y="2286"/>
                  </a:lnTo>
                  <a:cubicBezTo>
                    <a:pt x="1958340" y="0"/>
                    <a:pt x="2419985" y="264668"/>
                    <a:pt x="2669794" y="696087"/>
                  </a:cubicBezTo>
                  <a:lnTo>
                    <a:pt x="2668397" y="696849"/>
                  </a:lnTo>
                  <a:lnTo>
                    <a:pt x="2669794" y="696087"/>
                  </a:lnTo>
                  <a:cubicBezTo>
                    <a:pt x="2919730" y="1127379"/>
                    <a:pt x="2919730" y="1659509"/>
                    <a:pt x="2669794" y="2090928"/>
                  </a:cubicBezTo>
                  <a:lnTo>
                    <a:pt x="2668397" y="2090166"/>
                  </a:lnTo>
                  <a:lnTo>
                    <a:pt x="2669794" y="2090928"/>
                  </a:lnTo>
                  <a:cubicBezTo>
                    <a:pt x="2419858" y="2522220"/>
                    <a:pt x="1958340" y="2786888"/>
                    <a:pt x="1459865" y="2784729"/>
                  </a:cubicBezTo>
                  <a:lnTo>
                    <a:pt x="1459865" y="2783205"/>
                  </a:lnTo>
                  <a:lnTo>
                    <a:pt x="1459865" y="2784729"/>
                  </a:lnTo>
                  <a:cubicBezTo>
                    <a:pt x="961390" y="2787015"/>
                    <a:pt x="499745" y="2522347"/>
                    <a:pt x="249936" y="2090928"/>
                  </a:cubicBezTo>
                  <a:lnTo>
                    <a:pt x="251333" y="2090166"/>
                  </a:lnTo>
                  <a:lnTo>
                    <a:pt x="249936" y="2090928"/>
                  </a:lnTo>
                  <a:cubicBezTo>
                    <a:pt x="0" y="1659509"/>
                    <a:pt x="0" y="1127379"/>
                    <a:pt x="249936" y="696087"/>
                  </a:cubicBezTo>
                  <a:lnTo>
                    <a:pt x="251333" y="696849"/>
                  </a:lnTo>
                  <a:lnTo>
                    <a:pt x="249936" y="696087"/>
                  </a:lnTo>
                  <a:cubicBezTo>
                    <a:pt x="499745" y="264668"/>
                    <a:pt x="961390" y="0"/>
                    <a:pt x="1459865" y="2286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1443639" y="6953289"/>
            <a:ext cx="2123087" cy="2123082"/>
            <a:chOff x="0" y="0"/>
            <a:chExt cx="2830783" cy="283077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830830" cy="2830830"/>
            </a:xfrm>
            <a:custGeom>
              <a:avLst/>
              <a:gdLst/>
              <a:ahLst/>
              <a:cxnLst/>
              <a:rect r="r" b="b" t="t" l="l"/>
              <a:pathLst>
                <a:path h="2830830" w="2830830">
                  <a:moveTo>
                    <a:pt x="1415415" y="2830830"/>
                  </a:moveTo>
                  <a:cubicBezTo>
                    <a:pt x="634873" y="2830830"/>
                    <a:pt x="0" y="2195830"/>
                    <a:pt x="0" y="1415415"/>
                  </a:cubicBezTo>
                  <a:cubicBezTo>
                    <a:pt x="0" y="635000"/>
                    <a:pt x="635000" y="0"/>
                    <a:pt x="1415415" y="0"/>
                  </a:cubicBezTo>
                  <a:cubicBezTo>
                    <a:pt x="2195830" y="0"/>
                    <a:pt x="2830830" y="635000"/>
                    <a:pt x="2830830" y="1415415"/>
                  </a:cubicBezTo>
                  <a:cubicBezTo>
                    <a:pt x="2830830" y="2195830"/>
                    <a:pt x="2195830" y="2830830"/>
                    <a:pt x="1415415" y="2830830"/>
                  </a:cubicBezTo>
                  <a:close/>
                  <a:moveTo>
                    <a:pt x="1415415" y="51689"/>
                  </a:moveTo>
                  <a:cubicBezTo>
                    <a:pt x="663448" y="51562"/>
                    <a:pt x="51562" y="663448"/>
                    <a:pt x="51562" y="1415415"/>
                  </a:cubicBezTo>
                  <a:cubicBezTo>
                    <a:pt x="51562" y="2167382"/>
                    <a:pt x="663448" y="2779141"/>
                    <a:pt x="1415415" y="2779141"/>
                  </a:cubicBezTo>
                  <a:cubicBezTo>
                    <a:pt x="2167382" y="2779141"/>
                    <a:pt x="2779268" y="2167382"/>
                    <a:pt x="2779268" y="1415415"/>
                  </a:cubicBezTo>
                  <a:cubicBezTo>
                    <a:pt x="2779268" y="663448"/>
                    <a:pt x="2167382" y="51562"/>
                    <a:pt x="1415415" y="51562"/>
                  </a:cubicBezTo>
                  <a:close/>
                </a:path>
              </a:pathLst>
            </a:custGeom>
            <a:solidFill>
              <a:srgbClr val="727171"/>
            </a:solid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2670508" y="3331799"/>
            <a:ext cx="5612273" cy="3657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784">
                <a:solidFill>
                  <a:srgbClr val="100F0D"/>
                </a:solidFill>
                <a:latin typeface="Oswald Bold"/>
                <a:ea typeface="Oswald Bold"/>
                <a:cs typeface="Oswald Bold"/>
                <a:sym typeface="Oswald Bold"/>
              </a:rPr>
              <a:t>THE ANALYTICS TEAM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340840" y="1769745"/>
            <a:ext cx="3855720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6"/>
              </a:lnSpc>
            </a:pPr>
            <a:r>
              <a:rPr lang="en-US" sz="2130" spc="208">
                <a:solidFill>
                  <a:srgbClr val="100F0D"/>
                </a:solidFill>
                <a:latin typeface="Oswald Bold"/>
                <a:ea typeface="Oswald Bold"/>
                <a:cs typeface="Oswald Bold"/>
                <a:sym typeface="Oswald Bold"/>
              </a:rPr>
              <a:t>ANDREW FLEMING</a:t>
            </a:r>
          </a:p>
          <a:p>
            <a:pPr algn="l">
              <a:lnSpc>
                <a:spcPts val="2556"/>
              </a:lnSpc>
            </a:pPr>
            <a:r>
              <a:rPr lang="en-US" sz="2130" spc="208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Chief Technical Architect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4405120" y="4756649"/>
            <a:ext cx="3855720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spc="274">
                <a:solidFill>
                  <a:srgbClr val="100F0D"/>
                </a:solidFill>
                <a:latin typeface="Oswald Bold"/>
                <a:ea typeface="Oswald Bold"/>
                <a:cs typeface="Oswald Bold"/>
                <a:sym typeface="Oswald Bold"/>
              </a:rPr>
              <a:t>MARCUS ROMPTON</a:t>
            </a:r>
          </a:p>
          <a:p>
            <a:pPr algn="l">
              <a:lnSpc>
                <a:spcPts val="3359"/>
              </a:lnSpc>
            </a:pPr>
            <a:r>
              <a:rPr lang="en-US" sz="2799" spc="274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Senior Principle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405120" y="7743553"/>
            <a:ext cx="3855720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6"/>
              </a:lnSpc>
            </a:pPr>
            <a:r>
              <a:rPr lang="en-US" sz="2130" spc="208">
                <a:solidFill>
                  <a:srgbClr val="100F0D"/>
                </a:solidFill>
                <a:latin typeface="Oswald Bold"/>
                <a:ea typeface="Oswald Bold"/>
                <a:cs typeface="Oswald Bold"/>
                <a:sym typeface="Oswald Bold"/>
              </a:rPr>
              <a:t>SKILLSPIRESS</a:t>
            </a:r>
          </a:p>
          <a:p>
            <a:pPr algn="l">
              <a:lnSpc>
                <a:spcPts val="2556"/>
              </a:lnSpc>
            </a:pPr>
            <a:r>
              <a:rPr lang="en-US" sz="2130" spc="208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Chief Technical Architect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Thin Line Abstract  Shape Illustration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 descr="Purple Abstract Wavy Lines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637786" y="5325260"/>
            <a:ext cx="2023190" cy="2096032"/>
          </a:xfrm>
          <a:custGeom>
            <a:avLst/>
            <a:gdLst/>
            <a:ahLst/>
            <a:cxnLst/>
            <a:rect r="r" b="b" t="t" l="l"/>
            <a:pathLst>
              <a:path h="2096032" w="2023190">
                <a:moveTo>
                  <a:pt x="0" y="0"/>
                </a:moveTo>
                <a:lnTo>
                  <a:pt x="2023191" y="0"/>
                </a:lnTo>
                <a:lnTo>
                  <a:pt x="2023191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-11398" b="-69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37786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41541" y="2865707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041541" y="5325260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041541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45296" y="5325260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45296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234031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903391" y="1284816"/>
            <a:ext cx="1524324" cy="1524324"/>
          </a:xfrm>
          <a:custGeom>
            <a:avLst/>
            <a:gdLst/>
            <a:ahLst/>
            <a:cxnLst/>
            <a:rect r="r" b="b" t="t" l="l"/>
            <a:pathLst>
              <a:path h="1524324" w="1524324">
                <a:moveTo>
                  <a:pt x="0" y="0"/>
                </a:moveTo>
                <a:lnTo>
                  <a:pt x="1524324" y="0"/>
                </a:lnTo>
                <a:lnTo>
                  <a:pt x="1524324" y="1524324"/>
                </a:lnTo>
                <a:lnTo>
                  <a:pt x="0" y="152432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115457">
            <a:off x="2172007" y="1086804"/>
            <a:ext cx="1524324" cy="1527574"/>
          </a:xfrm>
          <a:custGeom>
            <a:avLst/>
            <a:gdLst/>
            <a:ahLst/>
            <a:cxnLst/>
            <a:rect r="r" b="b" t="t" l="l"/>
            <a:pathLst>
              <a:path h="1527574" w="1524324">
                <a:moveTo>
                  <a:pt x="0" y="0"/>
                </a:moveTo>
                <a:lnTo>
                  <a:pt x="1524324" y="0"/>
                </a:lnTo>
                <a:lnTo>
                  <a:pt x="1524324" y="1527575"/>
                </a:lnTo>
                <a:lnTo>
                  <a:pt x="0" y="152757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-535" b="-322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758754" y="2896904"/>
            <a:ext cx="1524324" cy="1524324"/>
          </a:xfrm>
          <a:custGeom>
            <a:avLst/>
            <a:gdLst/>
            <a:ahLst/>
            <a:cxnLst/>
            <a:rect r="r" b="b" t="t" l="l"/>
            <a:pathLst>
              <a:path h="1524324" w="1524324">
                <a:moveTo>
                  <a:pt x="0" y="0"/>
                </a:moveTo>
                <a:lnTo>
                  <a:pt x="1524324" y="0"/>
                </a:lnTo>
                <a:lnTo>
                  <a:pt x="1524324" y="1524324"/>
                </a:lnTo>
                <a:lnTo>
                  <a:pt x="0" y="152432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5115457">
            <a:off x="4027370" y="2698892"/>
            <a:ext cx="1524324" cy="1527574"/>
          </a:xfrm>
          <a:custGeom>
            <a:avLst/>
            <a:gdLst/>
            <a:ahLst/>
            <a:cxnLst/>
            <a:rect r="r" b="b" t="t" l="l"/>
            <a:pathLst>
              <a:path h="1527574" w="1524324">
                <a:moveTo>
                  <a:pt x="0" y="0"/>
                </a:moveTo>
                <a:lnTo>
                  <a:pt x="1524324" y="0"/>
                </a:lnTo>
                <a:lnTo>
                  <a:pt x="1524324" y="1527575"/>
                </a:lnTo>
                <a:lnTo>
                  <a:pt x="0" y="152757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-535" b="-322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614117" y="4508992"/>
            <a:ext cx="1524324" cy="1524324"/>
          </a:xfrm>
          <a:custGeom>
            <a:avLst/>
            <a:gdLst/>
            <a:ahLst/>
            <a:cxnLst/>
            <a:rect r="r" b="b" t="t" l="l"/>
            <a:pathLst>
              <a:path h="1524324" w="1524324">
                <a:moveTo>
                  <a:pt x="0" y="0"/>
                </a:moveTo>
                <a:lnTo>
                  <a:pt x="1524324" y="0"/>
                </a:lnTo>
                <a:lnTo>
                  <a:pt x="1524324" y="1524324"/>
                </a:lnTo>
                <a:lnTo>
                  <a:pt x="0" y="152432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5115457">
            <a:off x="5882733" y="4310980"/>
            <a:ext cx="1524324" cy="1527574"/>
          </a:xfrm>
          <a:custGeom>
            <a:avLst/>
            <a:gdLst/>
            <a:ahLst/>
            <a:cxnLst/>
            <a:rect r="r" b="b" t="t" l="l"/>
            <a:pathLst>
              <a:path h="1527574" w="1524324">
                <a:moveTo>
                  <a:pt x="0" y="0"/>
                </a:moveTo>
                <a:lnTo>
                  <a:pt x="1524324" y="0"/>
                </a:lnTo>
                <a:lnTo>
                  <a:pt x="1524324" y="1527575"/>
                </a:lnTo>
                <a:lnTo>
                  <a:pt x="0" y="152757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-535" b="-322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469480" y="6121080"/>
            <a:ext cx="1524324" cy="1524324"/>
          </a:xfrm>
          <a:custGeom>
            <a:avLst/>
            <a:gdLst/>
            <a:ahLst/>
            <a:cxnLst/>
            <a:rect r="r" b="b" t="t" l="l"/>
            <a:pathLst>
              <a:path h="1524324" w="1524324">
                <a:moveTo>
                  <a:pt x="0" y="0"/>
                </a:moveTo>
                <a:lnTo>
                  <a:pt x="1524324" y="0"/>
                </a:lnTo>
                <a:lnTo>
                  <a:pt x="1524324" y="1524324"/>
                </a:lnTo>
                <a:lnTo>
                  <a:pt x="0" y="152432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5115457">
            <a:off x="7738096" y="5923068"/>
            <a:ext cx="1524324" cy="1527574"/>
          </a:xfrm>
          <a:custGeom>
            <a:avLst/>
            <a:gdLst/>
            <a:ahLst/>
            <a:cxnLst/>
            <a:rect r="r" b="b" t="t" l="l"/>
            <a:pathLst>
              <a:path h="1527574" w="1524324">
                <a:moveTo>
                  <a:pt x="0" y="0"/>
                </a:moveTo>
                <a:lnTo>
                  <a:pt x="1524324" y="0"/>
                </a:lnTo>
                <a:lnTo>
                  <a:pt x="1524324" y="1527575"/>
                </a:lnTo>
                <a:lnTo>
                  <a:pt x="0" y="152757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-535" b="-322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9324843" y="7733168"/>
            <a:ext cx="1524324" cy="1524324"/>
          </a:xfrm>
          <a:custGeom>
            <a:avLst/>
            <a:gdLst/>
            <a:ahLst/>
            <a:cxnLst/>
            <a:rect r="r" b="b" t="t" l="l"/>
            <a:pathLst>
              <a:path h="1524324" w="1524324">
                <a:moveTo>
                  <a:pt x="0" y="0"/>
                </a:moveTo>
                <a:lnTo>
                  <a:pt x="1524324" y="0"/>
                </a:lnTo>
                <a:lnTo>
                  <a:pt x="1524324" y="1524324"/>
                </a:lnTo>
                <a:lnTo>
                  <a:pt x="0" y="152432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5115457">
            <a:off x="9593459" y="7535156"/>
            <a:ext cx="1524324" cy="1527574"/>
          </a:xfrm>
          <a:custGeom>
            <a:avLst/>
            <a:gdLst/>
            <a:ahLst/>
            <a:cxnLst/>
            <a:rect r="r" b="b" t="t" l="l"/>
            <a:pathLst>
              <a:path h="1527574" w="1524324">
                <a:moveTo>
                  <a:pt x="0" y="0"/>
                </a:moveTo>
                <a:lnTo>
                  <a:pt x="1524324" y="0"/>
                </a:lnTo>
                <a:lnTo>
                  <a:pt x="1524324" y="1527575"/>
                </a:lnTo>
                <a:lnTo>
                  <a:pt x="0" y="152757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-535" b="-322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0667818" y="1028700"/>
            <a:ext cx="6642545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784">
                <a:solidFill>
                  <a:srgbClr val="FFFBFB"/>
                </a:solidFill>
                <a:latin typeface="Oswald Bold"/>
                <a:ea typeface="Oswald Bold"/>
                <a:cs typeface="Oswald Bold"/>
                <a:sym typeface="Oswald Bold"/>
              </a:rPr>
              <a:t>PROCESS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630944" y="1496184"/>
            <a:ext cx="1229487" cy="826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72"/>
              </a:lnSpc>
            </a:pPr>
            <a:r>
              <a:rPr lang="en-US" sz="6272" spc="614">
                <a:solidFill>
                  <a:srgbClr val="FFFBFB"/>
                </a:solidFill>
                <a:latin typeface="Oswald Bold"/>
                <a:ea typeface="Oswald Bold"/>
                <a:cs typeface="Oswald Bold"/>
                <a:sym typeface="Oswald Bold"/>
              </a:rPr>
              <a:t>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534646" y="3107868"/>
            <a:ext cx="1229487" cy="826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72"/>
              </a:lnSpc>
            </a:pPr>
            <a:r>
              <a:rPr lang="en-US" sz="6272" spc="614">
                <a:solidFill>
                  <a:srgbClr val="FFFBFB"/>
                </a:solidFill>
                <a:latin typeface="Oswald Bold"/>
                <a:ea typeface="Oswald Bold"/>
                <a:cs typeface="Oswald Bold"/>
                <a:sym typeface="Oswald Bold"/>
              </a:rPr>
              <a:t>2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108223" y="7952445"/>
            <a:ext cx="1229487" cy="826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72"/>
              </a:lnSpc>
            </a:pPr>
            <a:r>
              <a:rPr lang="en-US" sz="6272" spc="614">
                <a:solidFill>
                  <a:srgbClr val="FFFBFB"/>
                </a:solidFill>
                <a:latin typeface="Oswald Bold"/>
                <a:ea typeface="Oswald Bold"/>
                <a:cs typeface="Oswald Bold"/>
                <a:sym typeface="Oswald Bold"/>
              </a:rPr>
              <a:t>5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193880" y="6328591"/>
            <a:ext cx="1229487" cy="826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72"/>
              </a:lnSpc>
            </a:pPr>
            <a:r>
              <a:rPr lang="en-US" sz="6272" spc="614">
                <a:solidFill>
                  <a:srgbClr val="FFFBFB"/>
                </a:solidFill>
                <a:latin typeface="Oswald Bold"/>
                <a:ea typeface="Oswald Bold"/>
                <a:cs typeface="Oswald Bold"/>
                <a:sym typeface="Oswald Bold"/>
              </a:rPr>
              <a:t>4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396750" y="4729077"/>
            <a:ext cx="1229487" cy="826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72"/>
              </a:lnSpc>
            </a:pPr>
            <a:r>
              <a:rPr lang="en-US" sz="6272" spc="614">
                <a:solidFill>
                  <a:srgbClr val="FFFBFB"/>
                </a:solidFill>
                <a:latin typeface="Oswald Bold"/>
                <a:ea typeface="Oswald Bold"/>
                <a:cs typeface="Oswald Bold"/>
                <a:sym typeface="Oswald Bold"/>
              </a:rPr>
              <a:t>3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187233" y="1246788"/>
            <a:ext cx="4865327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58"/>
              </a:lnSpc>
            </a:pPr>
            <a:r>
              <a:rPr lang="en-US" sz="3465" spc="339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Data Understanding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249701" y="2900750"/>
            <a:ext cx="4865327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3600" spc="352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Data Cleaning		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323082" y="4466948"/>
            <a:ext cx="4865327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3600" spc="352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Data Modelling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907074" y="6210344"/>
            <a:ext cx="4865327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3600" spc="352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Data Analysis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848033" y="8021497"/>
            <a:ext cx="4865327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3600" spc="352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Thin Line Abstract  Shape Illustration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 descr="Purple Abstract Wavy Lines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127159" y="6480806"/>
            <a:ext cx="2972219" cy="881758"/>
          </a:xfrm>
          <a:custGeom>
            <a:avLst/>
            <a:gdLst/>
            <a:ahLst/>
            <a:cxnLst/>
            <a:rect r="r" b="b" t="t" l="l"/>
            <a:pathLst>
              <a:path h="881758" w="2972219">
                <a:moveTo>
                  <a:pt x="0" y="0"/>
                </a:moveTo>
                <a:lnTo>
                  <a:pt x="2972219" y="0"/>
                </a:lnTo>
                <a:lnTo>
                  <a:pt x="2972219" y="881758"/>
                </a:lnTo>
                <a:lnTo>
                  <a:pt x="0" y="8817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154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860915"/>
            <a:ext cx="4636129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80"/>
              </a:lnSpc>
            </a:pPr>
            <a:r>
              <a:rPr lang="en-US" sz="7900" spc="774">
                <a:solidFill>
                  <a:srgbClr val="100F0D"/>
                </a:solidFill>
                <a:latin typeface="Oswald Bold"/>
                <a:ea typeface="Oswald Bold"/>
                <a:cs typeface="Oswald Bold"/>
                <a:sym typeface="Oswald Bold"/>
              </a:rPr>
              <a:t>INSIGHTS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5545403" y="7810500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031258" y="7810500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17112" y="7810500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272183" y="6480309"/>
            <a:ext cx="2972219" cy="881758"/>
          </a:xfrm>
          <a:custGeom>
            <a:avLst/>
            <a:gdLst/>
            <a:ahLst/>
            <a:cxnLst/>
            <a:rect r="r" b="b" t="t" l="l"/>
            <a:pathLst>
              <a:path h="881758" w="2972219">
                <a:moveTo>
                  <a:pt x="0" y="0"/>
                </a:moveTo>
                <a:lnTo>
                  <a:pt x="2972219" y="0"/>
                </a:lnTo>
                <a:lnTo>
                  <a:pt x="2972219" y="881758"/>
                </a:lnTo>
                <a:lnTo>
                  <a:pt x="0" y="8817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154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670342" y="6480309"/>
            <a:ext cx="2972219" cy="881758"/>
          </a:xfrm>
          <a:custGeom>
            <a:avLst/>
            <a:gdLst/>
            <a:ahLst/>
            <a:cxnLst/>
            <a:rect r="r" b="b" t="t" l="l"/>
            <a:pathLst>
              <a:path h="881758" w="2972219">
                <a:moveTo>
                  <a:pt x="0" y="0"/>
                </a:moveTo>
                <a:lnTo>
                  <a:pt x="2972219" y="0"/>
                </a:lnTo>
                <a:lnTo>
                  <a:pt x="2972219" y="881758"/>
                </a:lnTo>
                <a:lnTo>
                  <a:pt x="0" y="8817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-154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23604" y="4670227"/>
            <a:ext cx="4846320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69"/>
              </a:lnSpc>
            </a:pPr>
          </a:p>
          <a:p>
            <a:pPr algn="ctr">
              <a:lnSpc>
                <a:spcPts val="4469"/>
              </a:lnSpc>
            </a:pPr>
            <a:r>
              <a:rPr lang="en-US" sz="3724" spc="365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Unique Categories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335132" y="4576604"/>
            <a:ext cx="4846320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2"/>
              </a:lnSpc>
            </a:pPr>
          </a:p>
          <a:p>
            <a:pPr algn="ctr">
              <a:lnSpc>
                <a:spcPts val="3452"/>
              </a:lnSpc>
            </a:pPr>
            <a:r>
              <a:rPr lang="en-US" sz="2876" spc="281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Most Favorite Category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831526" y="4587037"/>
            <a:ext cx="4846320" cy="180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</a:p>
          <a:p>
            <a:pPr algn="ctr">
              <a:lnSpc>
                <a:spcPts val="4799"/>
              </a:lnSpc>
            </a:pPr>
            <a:r>
              <a:rPr lang="en-US" sz="3999" spc="391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With Most Number of Posts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23604" y="3015250"/>
            <a:ext cx="4846320" cy="173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99"/>
              </a:lnSpc>
            </a:pPr>
            <a:r>
              <a:rPr lang="en-US" sz="11499" spc="1126">
                <a:solidFill>
                  <a:srgbClr val="100F0D"/>
                </a:solidFill>
                <a:latin typeface="Oswald Bold"/>
                <a:ea typeface="Oswald Bold"/>
                <a:cs typeface="Oswald Bold"/>
                <a:sym typeface="Oswald Bold"/>
              </a:rPr>
              <a:t>16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090293" y="3142394"/>
            <a:ext cx="4846320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9600" spc="940">
                <a:solidFill>
                  <a:srgbClr val="100F0D"/>
                </a:solidFill>
                <a:latin typeface="Oswald Bold"/>
                <a:ea typeface="Oswald Bold"/>
                <a:cs typeface="Oswald Bold"/>
                <a:sym typeface="Oswald Bold"/>
              </a:rPr>
              <a:t>ANIMAL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832713" y="3249296"/>
            <a:ext cx="4846320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9600" spc="940">
                <a:solidFill>
                  <a:srgbClr val="100F0D"/>
                </a:solidFill>
                <a:latin typeface="Oswald Bold"/>
                <a:ea typeface="Oswald Bold"/>
                <a:cs typeface="Oswald Bold"/>
                <a:sym typeface="Oswald Bold"/>
              </a:rPr>
              <a:t>MAY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Thin Line Abstract  Shape Illustration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74914" y="-262997"/>
            <a:ext cx="19018990" cy="112661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Thin Line Abstract  Shape Illustration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99704" y="-921157"/>
            <a:ext cx="19064710" cy="114780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DAGMrpCS4mw</dc:identifier>
  <dcterms:modified xsi:type="dcterms:W3CDTF">2011-08-01T06:04:30Z</dcterms:modified>
  <cp:revision>1</cp:revision>
  <dc:title>Data Analytics.pptx</dc:title>
</cp:coreProperties>
</file>