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 Medium"/>
      <p:regular r:id="rId19"/>
      <p:bold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bold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Mediu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b7d358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2b7d358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2b7d3584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2b7d3584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b7d3584f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b7d3584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b7d3584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2b7d358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b7d3584f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b7d358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b7d3584f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2b7d358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1" Type="http://schemas.openxmlformats.org/officeDocument/2006/relationships/hyperlink" Target="https://github.com/SantiagoMelo0104" TargetMode="External"/><Relationship Id="rId10" Type="http://schemas.openxmlformats.org/officeDocument/2006/relationships/hyperlink" Target="https://github.com/Juc28" TargetMode="External"/><Relationship Id="rId12" Type="http://schemas.openxmlformats.org/officeDocument/2006/relationships/hyperlink" Target="https://github.com/MPulidoM" TargetMode="External"/><Relationship Id="rId9" Type="http://schemas.openxmlformats.org/officeDocument/2006/relationships/hyperlink" Target="https://github.com/XimenaRodriguez20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hyperlink" Target="https://github.com/JordyBautista1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59433" y="10103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N G O R 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Abril 30 – Mayo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Semanas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875" y="0"/>
            <a:ext cx="2412250" cy="1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85100" y="4700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interés por una iniciativa</a:t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905950" y="330950"/>
            <a:ext cx="3870600" cy="4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Como: público</a:t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Deseo: poder mostrar mi interés y dejar comentarios a una iniciativa o idea que me parezca interesante</a:t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Para: poder participar si la iniciativa se convierte en proyecto</a:t>
            </a:r>
            <a:endParaRPr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D1117"/>
              </a:buClr>
              <a:buSzPts val="1800"/>
              <a:buChar char="●"/>
            </a:pPr>
            <a:r>
              <a:rPr lang="es">
                <a:solidFill>
                  <a:srgbClr val="0D1117"/>
                </a:solidFill>
              </a:rPr>
              <a:t>Criterios de Aceptación:</a:t>
            </a:r>
            <a:endParaRPr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El sistema debe permitir agregar comentarios a las iniciativas registradas</a:t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El sistema debe guardar la información del interesado</a:t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El sistema debe guardar la fecha de creación del comentario</a:t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26950" l="14886" r="14893" t="2829"/>
          <a:stretch/>
        </p:blipFill>
        <p:spPr>
          <a:xfrm>
            <a:off x="4758150" y="4005150"/>
            <a:ext cx="1064700" cy="113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0" y="2449625"/>
            <a:ext cx="4455099" cy="1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5" y="469425"/>
            <a:ext cx="324802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975" y="861850"/>
            <a:ext cx="5438775" cy="326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13" y="934925"/>
            <a:ext cx="39423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82800" y="1690725"/>
            <a:ext cx="67692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900"/>
              <a:t>Gracias por su Atención</a:t>
            </a:r>
            <a:endParaRPr b="1" sz="6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5681" l="23234" r="21732" t="10920"/>
          <a:stretch/>
        </p:blipFill>
        <p:spPr>
          <a:xfrm>
            <a:off x="136775" y="620825"/>
            <a:ext cx="1580400" cy="157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4300" y="2440025"/>
            <a:ext cx="1514700" cy="151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7045" l="3209" r="3480" t="0"/>
          <a:stretch/>
        </p:blipFill>
        <p:spPr>
          <a:xfrm>
            <a:off x="3554725" y="620818"/>
            <a:ext cx="1514700" cy="157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b="47226" l="17842" r="29214" t="0"/>
          <a:stretch/>
        </p:blipFill>
        <p:spPr>
          <a:xfrm>
            <a:off x="1687400" y="2571750"/>
            <a:ext cx="1580400" cy="157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7">
            <a:alphaModFix/>
          </a:blip>
          <a:srcRect b="26950" l="14886" r="14893" t="2829"/>
          <a:stretch/>
        </p:blipFill>
        <p:spPr>
          <a:xfrm>
            <a:off x="7059300" y="593824"/>
            <a:ext cx="1580400" cy="168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619000" y="-163500"/>
            <a:ext cx="61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50875" y="2244250"/>
            <a:ext cx="1336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 Medium"/>
                <a:ea typeface="Oswald Medium"/>
                <a:cs typeface="Oswald Medium"/>
                <a:sym typeface="Oswald Medium"/>
              </a:rPr>
              <a:t>Jordy Bautista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 u="sng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JordyBautista10</a:t>
            </a:r>
            <a:endParaRPr i="1"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Dev-Team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470838" y="2244250"/>
            <a:ext cx="1580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 Medium"/>
                <a:ea typeface="Oswald Medium"/>
                <a:cs typeface="Oswald Medium"/>
                <a:sym typeface="Oswald Medium"/>
              </a:rPr>
              <a:t>Ximena Rodriguez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50" u="sng">
                <a:solidFill>
                  <a:srgbClr val="0D1117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XimenaRodriguez20</a:t>
            </a:r>
            <a:endParaRPr b="1" i="1">
              <a:solidFill>
                <a:srgbClr val="0D111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Dev-Team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181250" y="2376375"/>
            <a:ext cx="1580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 Medium"/>
                <a:ea typeface="Oswald Medium"/>
                <a:cs typeface="Oswald Medium"/>
                <a:sym typeface="Oswald Medium"/>
              </a:rPr>
              <a:t>Juliana Castro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50" u="sng">
                <a:solidFill>
                  <a:srgbClr val="0D1117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Juc28</a:t>
            </a:r>
            <a:endParaRPr b="1" i="1" u="sng">
              <a:solidFill>
                <a:srgbClr val="0D111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Front</a:t>
            </a: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-Team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154000" y="4024450"/>
            <a:ext cx="1905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 Medium"/>
                <a:ea typeface="Oswald Medium"/>
                <a:cs typeface="Oswald Medium"/>
                <a:sym typeface="Oswald Medium"/>
              </a:rPr>
              <a:t>Santiago Naranjo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50" u="sng">
                <a:solidFill>
                  <a:srgbClr val="0D1117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SantiagoMelo0104</a:t>
            </a:r>
            <a:endParaRPr b="1" i="1">
              <a:solidFill>
                <a:srgbClr val="0D111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Product Owner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Front-Team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809350" y="4147050"/>
            <a:ext cx="1336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 Medium"/>
                <a:ea typeface="Oswald Medium"/>
                <a:cs typeface="Oswald Medium"/>
                <a:sym typeface="Oswald Medium"/>
              </a:rPr>
              <a:t>Mariana Pulido 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050" u="sng">
                <a:solidFill>
                  <a:srgbClr val="0D1117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MPulidoM</a:t>
            </a:r>
            <a:endParaRPr b="1" i="1" u="sng">
              <a:solidFill>
                <a:srgbClr val="0D111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Scrum Master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1117"/>
                </a:solidFill>
                <a:latin typeface="Oswald Medium"/>
                <a:ea typeface="Oswald Medium"/>
                <a:cs typeface="Oswald Medium"/>
                <a:sym typeface="Oswald Medium"/>
              </a:rPr>
              <a:t>Dev-Team</a:t>
            </a:r>
            <a:endParaRPr>
              <a:solidFill>
                <a:srgbClr val="0D111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90250" y="526350"/>
            <a:ext cx="718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/>
              <a:t>Objetivo</a:t>
            </a:r>
            <a:r>
              <a:rPr b="1" lang="es" sz="3800"/>
              <a:t>: </a:t>
            </a:r>
            <a:endParaRPr b="1"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s" sz="3800"/>
              <a:t>Mostrar el cumplimiento del Sprint 2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s" sz="3800"/>
              <a:t>Desarrollo del Trabajo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s" sz="3800"/>
              <a:t>Resolver dudas del cliente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s" sz="3800"/>
              <a:t>Mostrar funcionamiento del proyecto </a:t>
            </a:r>
            <a:endParaRPr sz="38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075" y="169925"/>
            <a:ext cx="1514700" cy="1514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490690" y="423112"/>
            <a:ext cx="3770141" cy="4500765"/>
            <a:chOff x="431925" y="1304875"/>
            <a:chExt cx="2628925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529250" y="423125"/>
            <a:ext cx="3693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DoR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567602" y="1115850"/>
            <a:ext cx="34971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Criterios de aceptación claros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División de tareas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Reunión(DevTeam-FrontTeam)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No tener bloqueos que impidan la implementación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4571990" y="423112"/>
            <a:ext cx="3770141" cy="4500765"/>
            <a:chOff x="431925" y="1304875"/>
            <a:chExt cx="2628925" cy="34164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4648894" y="423125"/>
            <a:ext cx="36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DoD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4648900" y="1115850"/>
            <a:ext cx="36930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Criterios de aceptación aprobados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Estar en rama 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Funcionalidad en la </a:t>
            </a:r>
            <a:r>
              <a:rPr lang="es" sz="1600"/>
              <a:t>página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Aprobación del Product Owner</a:t>
            </a:r>
            <a:endParaRPr sz="16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28" y="2386450"/>
            <a:ext cx="3344349" cy="23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50" y="2571753"/>
            <a:ext cx="3693002" cy="220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94550" y="262025"/>
            <a:ext cx="8651400" cy="44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/>
              <a:t>T A R E A S</a:t>
            </a:r>
            <a:endParaRPr b="1" sz="34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Average"/>
              <a:buChar char="-"/>
            </a:pP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3000">
                <a:solidFill>
                  <a:srgbClr val="0D1117"/>
                </a:solidFill>
                <a:latin typeface="Average"/>
                <a:ea typeface="Average"/>
                <a:cs typeface="Average"/>
                <a:sym typeface="Average"/>
              </a:rPr>
              <a:t>Modificar el estado de la iniciativa</a:t>
            </a:r>
            <a:endParaRPr sz="3000">
              <a:solidFill>
                <a:srgbClr val="0D111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600"/>
              <a:buFont typeface="Average"/>
              <a:buChar char="-"/>
            </a:pPr>
            <a:r>
              <a:rPr lang="es" sz="2700">
                <a:solidFill>
                  <a:srgbClr val="0D1117"/>
                </a:solidFill>
                <a:latin typeface="Average"/>
                <a:ea typeface="Average"/>
                <a:cs typeface="Average"/>
                <a:sym typeface="Average"/>
              </a:rPr>
              <a:t>Generar estadísticas de la información por áreas o dependencias</a:t>
            </a:r>
            <a:endParaRPr sz="2700">
              <a:solidFill>
                <a:srgbClr val="0D111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600"/>
              <a:buFont typeface="Average"/>
              <a:buChar char="-"/>
            </a:pPr>
            <a:r>
              <a:rPr lang="es" sz="2700">
                <a:solidFill>
                  <a:srgbClr val="0D1117"/>
                </a:solidFill>
                <a:latin typeface="Average"/>
                <a:ea typeface="Average"/>
                <a:cs typeface="Average"/>
                <a:sym typeface="Average"/>
              </a:rPr>
              <a:t>Consultar todas las ideas o iniciativas </a:t>
            </a:r>
            <a:endParaRPr sz="2700">
              <a:solidFill>
                <a:srgbClr val="0D111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600"/>
              <a:buFont typeface="Average"/>
              <a:buChar char="-"/>
            </a:pPr>
            <a:r>
              <a:rPr lang="es" sz="3000">
                <a:solidFill>
                  <a:srgbClr val="0D1117"/>
                </a:solidFill>
                <a:latin typeface="Average"/>
                <a:ea typeface="Average"/>
                <a:cs typeface="Average"/>
                <a:sym typeface="Average"/>
              </a:rPr>
              <a:t>Votar (dar like) sobre una iniciativa</a:t>
            </a:r>
            <a:endParaRPr sz="3000">
              <a:solidFill>
                <a:srgbClr val="0D111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600"/>
              <a:buFont typeface="Average"/>
              <a:buChar char="-"/>
            </a:pPr>
            <a:r>
              <a:rPr lang="es" sz="3000">
                <a:solidFill>
                  <a:srgbClr val="0D1117"/>
                </a:solidFill>
                <a:latin typeface="Average"/>
                <a:ea typeface="Average"/>
                <a:cs typeface="Average"/>
                <a:sym typeface="Average"/>
              </a:rPr>
              <a:t>Mostrar interés por una iniciativa</a:t>
            </a:r>
            <a:endParaRPr sz="3000">
              <a:solidFill>
                <a:srgbClr val="0D111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475" y="2776825"/>
            <a:ext cx="2312150" cy="23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5100" y="4700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el estado de la iniciativa</a:t>
            </a:r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Como: administrador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Necesito cambiar</a:t>
            </a:r>
            <a:r>
              <a:rPr lang="es" sz="1050">
                <a:solidFill>
                  <a:srgbClr val="0D1117"/>
                </a:solidFill>
              </a:rPr>
              <a:t> el estado de una idea o iniciativa de proyecto.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Para: que</a:t>
            </a:r>
            <a:r>
              <a:rPr lang="es" sz="1050">
                <a:solidFill>
                  <a:srgbClr val="0D1117"/>
                </a:solidFill>
              </a:rPr>
              <a:t> los usuarios puedan hacer seguimiento del estado de las iniciativas.</a:t>
            </a:r>
            <a:endParaRPr sz="1050"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Aceptación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El cambio de estado debe seleccionarse de una lista de estados posibles.</a:t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47226" l="17842" r="29214" t="0"/>
          <a:stretch/>
        </p:blipFill>
        <p:spPr>
          <a:xfrm>
            <a:off x="4711400" y="3847850"/>
            <a:ext cx="1221300" cy="121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000" y="2308000"/>
            <a:ext cx="18002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85100" y="28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Generar </a:t>
            </a:r>
            <a:r>
              <a:rPr lang="es" sz="3900"/>
              <a:t>estadísticas</a:t>
            </a:r>
            <a:r>
              <a:rPr lang="es" sz="3900"/>
              <a:t> de la información por áreas o dependencias  </a:t>
            </a:r>
            <a:endParaRPr sz="3900"/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Como: usuario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Deseo: ver estadísticas de las iniciativas registradas en el sistema por áreas o dependencias.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Para: revisar de forma agrupada la información existente por áreas o dependencias.</a:t>
            </a:r>
            <a:r>
              <a:rPr lang="es" sz="1050">
                <a:solidFill>
                  <a:srgbClr val="0D1117"/>
                </a:solidFill>
              </a:rPr>
              <a:t>.</a:t>
            </a:r>
            <a:endParaRPr sz="1050"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Aceptación: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La información debe ser visible en un reporte</a:t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La información debe ser visible en al menos una gráfica</a:t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35681" l="23234" r="21732" t="10920"/>
          <a:stretch/>
        </p:blipFill>
        <p:spPr>
          <a:xfrm>
            <a:off x="4672200" y="3659727"/>
            <a:ext cx="1440900" cy="143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00" y="1959650"/>
            <a:ext cx="3419785" cy="28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07825" y="8959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Consultar todas las ideas o iniciativas</a:t>
            </a:r>
            <a:r>
              <a:rPr lang="es" sz="3900"/>
              <a:t> </a:t>
            </a:r>
            <a:endParaRPr sz="3900"/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Como: usuario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Deseo: consultar todas las ideas o iniciativas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Para: revisar las ideas o iniciativas propuestas</a:t>
            </a:r>
            <a:endParaRPr sz="1050"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Aceptación: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La consulta debe estar paginada</a:t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La consulta se debe poder ordenar por cualquiera de las columnas de la información</a:t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325" y="3777650"/>
            <a:ext cx="1317000" cy="1317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50" y="2904846"/>
            <a:ext cx="4199753" cy="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07825" y="4256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Votar (dar like) sobre una iniciativa 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797575" y="350650"/>
            <a:ext cx="4246800" cy="47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Como: usuario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Deseo: poder votar por alguna iniciativa o idea que me parezca interesante</a:t>
            </a:r>
            <a:endParaRPr sz="1050">
              <a:solidFill>
                <a:srgbClr val="0D11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</a:rPr>
              <a:t>Para: aumentar su relevancia y que sea visible / priorizada más fácilmente</a:t>
            </a:r>
            <a:endParaRPr sz="1050">
              <a:solidFill>
                <a:srgbClr val="0D111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Aceptación: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  <a:highlight>
                  <a:schemeClr val="dk1"/>
                </a:highlight>
              </a:rPr>
              <a:t>El sistema debe permitir votaciones sobre las iniciativas registradas</a:t>
            </a:r>
            <a:endParaRPr sz="1050">
              <a:solidFill>
                <a:srgbClr val="0D111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  <a:highlight>
                  <a:schemeClr val="dk1"/>
                </a:highlight>
              </a:rPr>
              <a:t>Se debe registrar la cantidad de votos presentes en una iniciativa</a:t>
            </a:r>
            <a:endParaRPr sz="1050">
              <a:solidFill>
                <a:srgbClr val="0D111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  <a:highlight>
                  <a:schemeClr val="dk1"/>
                </a:highlight>
              </a:rPr>
              <a:t>Un usuario no debe poder votar 2 veces por la misma iniciativa</a:t>
            </a:r>
            <a:endParaRPr sz="1050">
              <a:solidFill>
                <a:srgbClr val="0D111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  <a:highlight>
                  <a:schemeClr val="dk1"/>
                </a:highlight>
              </a:rPr>
              <a:t>El usuario debe poder cancelar una votación previa</a:t>
            </a:r>
            <a:endParaRPr sz="1050">
              <a:solidFill>
                <a:srgbClr val="0D111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  <a:highlight>
                  <a:schemeClr val="dk1"/>
                </a:highlight>
              </a:rPr>
              <a:t>Se debe permitir registrar / cancelar un voto desde cualquier reporte donde se vean las iniciativas</a:t>
            </a:r>
            <a:endParaRPr sz="1050">
              <a:solidFill>
                <a:srgbClr val="0D111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D1117"/>
                </a:solidFill>
                <a:highlight>
                  <a:schemeClr val="dk1"/>
                </a:highlight>
              </a:rPr>
              <a:t>Se debe permitir registrar / cancelar un voto desde la pantalla donde se visualice toda la información de la iniciativa</a:t>
            </a:r>
            <a:endParaRPr sz="1050">
              <a:solidFill>
                <a:srgbClr val="0D111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2583" l="15401" r="22494" t="18159"/>
          <a:stretch/>
        </p:blipFill>
        <p:spPr>
          <a:xfrm>
            <a:off x="954725" y="2302825"/>
            <a:ext cx="1310400" cy="133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7045" l="3209" r="3480" t="0"/>
          <a:stretch/>
        </p:blipFill>
        <p:spPr>
          <a:xfrm>
            <a:off x="4708875" y="4192300"/>
            <a:ext cx="914700" cy="951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0" l="0" r="10841" t="0"/>
          <a:stretch/>
        </p:blipFill>
        <p:spPr>
          <a:xfrm>
            <a:off x="1828550" y="3120975"/>
            <a:ext cx="1412100" cy="1410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