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2248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9C5F-2D4B-3741-9691-95732171EB45}" type="datetimeFigureOut">
              <a:rPr lang="en-US" smtClean="0"/>
              <a:t>25/2/14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3366-1EB6-6F4A-A661-B3A8B111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9C5F-2D4B-3741-9691-95732171EB45}" type="datetimeFigureOut">
              <a:rPr lang="en-US" smtClean="0"/>
              <a:t>25/2/14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3366-1EB6-6F4A-A661-B3A8B111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9C5F-2D4B-3741-9691-95732171EB45}" type="datetimeFigureOut">
              <a:rPr lang="en-US" smtClean="0"/>
              <a:t>25/2/14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3366-1EB6-6F4A-A661-B3A8B111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6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9C5F-2D4B-3741-9691-95732171EB45}" type="datetimeFigureOut">
              <a:rPr lang="en-US" smtClean="0"/>
              <a:t>25/2/14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3366-1EB6-6F4A-A661-B3A8B111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9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9C5F-2D4B-3741-9691-95732171EB45}" type="datetimeFigureOut">
              <a:rPr lang="en-US" smtClean="0"/>
              <a:t>25/2/14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3366-1EB6-6F4A-A661-B3A8B111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9C5F-2D4B-3741-9691-95732171EB45}" type="datetimeFigureOut">
              <a:rPr lang="en-US" smtClean="0"/>
              <a:t>25/2/14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3366-1EB6-6F4A-A661-B3A8B111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9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9C5F-2D4B-3741-9691-95732171EB45}" type="datetimeFigureOut">
              <a:rPr lang="en-US" smtClean="0"/>
              <a:t>25/2/14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3366-1EB6-6F4A-A661-B3A8B111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02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9C5F-2D4B-3741-9691-95732171EB45}" type="datetimeFigureOut">
              <a:rPr lang="en-US" smtClean="0"/>
              <a:t>25/2/14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3366-1EB6-6F4A-A661-B3A8B111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9C5F-2D4B-3741-9691-95732171EB45}" type="datetimeFigureOut">
              <a:rPr lang="en-US" smtClean="0"/>
              <a:t>25/2/14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3366-1EB6-6F4A-A661-B3A8B111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9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9C5F-2D4B-3741-9691-95732171EB45}" type="datetimeFigureOut">
              <a:rPr lang="en-US" smtClean="0"/>
              <a:t>25/2/14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3366-1EB6-6F4A-A661-B3A8B111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0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9C5F-2D4B-3741-9691-95732171EB45}" type="datetimeFigureOut">
              <a:rPr lang="en-US" smtClean="0"/>
              <a:t>25/2/14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93366-1EB6-6F4A-A661-B3A8B111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8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B9C5F-2D4B-3741-9691-95732171EB45}" type="datetimeFigureOut">
              <a:rPr lang="en-US" smtClean="0"/>
              <a:t>25/2/14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93366-1EB6-6F4A-A661-B3A8B1114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2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microsoft.com/office/2007/relationships/hdphoto" Target="../media/hdphoto2.wdp"/><Relationship Id="rId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1000">
              <a:schemeClr val="accent4">
                <a:lumMod val="50000"/>
                <a:alpha val="60000"/>
              </a:schemeClr>
            </a:gs>
            <a:gs pos="100000">
              <a:schemeClr val="accent4">
                <a:lumMod val="60000"/>
                <a:lumOff val="40000"/>
                <a:alpha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676" y="340436"/>
            <a:ext cx="6456146" cy="585537"/>
          </a:xfrm>
        </p:spPr>
        <p:txBody>
          <a:bodyPr anchor="t" anchorCtr="0">
            <a:noAutofit/>
          </a:bodyPr>
          <a:lstStyle/>
          <a:p>
            <a:r>
              <a:rPr lang="en-US" sz="2300" b="1" dirty="0" smtClean="0">
                <a:solidFill>
                  <a:srgbClr val="000000"/>
                </a:solidFill>
                <a:latin typeface="Kannada Sangam MN"/>
                <a:cs typeface="Kannada Sangam MN"/>
              </a:rPr>
              <a:t>How and Why Conventional </a:t>
            </a:r>
            <a:r>
              <a:rPr lang="en-US" sz="2300" b="1" dirty="0" err="1" smtClean="0">
                <a:solidFill>
                  <a:srgbClr val="000000"/>
                </a:solidFill>
                <a:latin typeface="Kannada Sangam MN"/>
                <a:cs typeface="Kannada Sangam MN"/>
              </a:rPr>
              <a:t>Implicatures</a:t>
            </a:r>
            <a:r>
              <a:rPr lang="en-US" sz="2300" b="1" dirty="0" smtClean="0">
                <a:solidFill>
                  <a:srgbClr val="000000"/>
                </a:solidFill>
                <a:latin typeface="Kannada Sangam MN"/>
                <a:cs typeface="Kannada Sangam MN"/>
              </a:rPr>
              <a:t> Project</a:t>
            </a:r>
            <a:endParaRPr lang="en-US" sz="2300" b="1" dirty="0">
              <a:solidFill>
                <a:srgbClr val="000000"/>
              </a:solidFill>
              <a:latin typeface="Kannada Sangam MN"/>
              <a:cs typeface="Kannada Sangam M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0124" y="1296365"/>
            <a:ext cx="2187995" cy="2893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radley Hand ITC TT-Bold"/>
                <a:cs typeface="Bradley Hand ITC TT-Bold"/>
              </a:rPr>
              <a:t>Observations on supplemental CIs</a:t>
            </a:r>
          </a:p>
          <a:p>
            <a:endParaRPr lang="en-US" sz="1400" dirty="0" smtClean="0"/>
          </a:p>
          <a:p>
            <a:r>
              <a:rPr lang="en-US" sz="1200" dirty="0" smtClean="0"/>
              <a:t>John</a:t>
            </a:r>
            <a:r>
              <a:rPr lang="en-US" sz="1200" u="sng" dirty="0" smtClean="0"/>
              <a:t>, a linguist, </a:t>
            </a:r>
            <a:r>
              <a:rPr lang="en-US" sz="1200" dirty="0" smtClean="0"/>
              <a:t>smiles.</a:t>
            </a:r>
          </a:p>
          <a:p>
            <a:endParaRPr lang="en-US" sz="1200" dirty="0"/>
          </a:p>
          <a:p>
            <a:r>
              <a:rPr lang="en-US" sz="1200" dirty="0" err="1" smtClean="0"/>
              <a:t>i</a:t>
            </a:r>
            <a:r>
              <a:rPr lang="en-US" sz="1200" dirty="0" smtClean="0"/>
              <a:t>. Each supplemental CI attaches to an anchor;</a:t>
            </a:r>
          </a:p>
          <a:p>
            <a:endParaRPr lang="en-US" sz="1200" dirty="0"/>
          </a:p>
          <a:p>
            <a:r>
              <a:rPr lang="en-US" sz="1200" dirty="0" smtClean="0"/>
              <a:t>ii. The anchor of a CI is projective;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iii. CIs always project as far as the anchor.</a:t>
            </a:r>
          </a:p>
          <a:p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751799" y="1296365"/>
            <a:ext cx="3664657" cy="32316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Bradley Hand ITC TT-Bold"/>
                <a:cs typeface="Bradley Hand ITC TT-Bold"/>
              </a:rPr>
              <a:t>Intermezzo:</a:t>
            </a:r>
            <a:r>
              <a:rPr lang="en-US" dirty="0"/>
              <a:t> </a:t>
            </a:r>
            <a:r>
              <a:rPr lang="en-US" dirty="0" smtClean="0">
                <a:latin typeface="Kannada MN"/>
                <a:cs typeface="Kannada MN"/>
              </a:rPr>
              <a:t>Projective DRT</a:t>
            </a:r>
            <a:endParaRPr lang="en-US" dirty="0"/>
          </a:p>
          <a:p>
            <a:endParaRPr lang="en-US" dirty="0" smtClean="0"/>
          </a:p>
          <a:p>
            <a:r>
              <a:rPr lang="en-US" sz="1200" dirty="0" smtClean="0"/>
              <a:t>Discourse Representation Theory with projection pointers:</a:t>
            </a:r>
            <a:endParaRPr lang="en-US" sz="12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410125" y="4696014"/>
            <a:ext cx="2187994" cy="39395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adley Hand ITC TT-Bold"/>
                <a:cs typeface="Bradley Hand ITC TT-Bold"/>
              </a:rPr>
              <a:t>The Why: </a:t>
            </a:r>
            <a:r>
              <a:rPr lang="en-US" dirty="0" smtClean="0"/>
              <a:t>piggybacking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228462" y="4696014"/>
            <a:ext cx="2187993" cy="39395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radley Hand ITC TT-Bold"/>
                <a:cs typeface="Bradley Hand ITC TT-Bold"/>
              </a:rPr>
              <a:t>The How: </a:t>
            </a:r>
          </a:p>
          <a:p>
            <a:pPr algn="ctr"/>
            <a:r>
              <a:rPr lang="en-US" dirty="0" smtClean="0"/>
              <a:t>projection-anaphora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0125" y="721333"/>
            <a:ext cx="6019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Noortje Venhuizen, Johan </a:t>
            </a:r>
            <a:r>
              <a:rPr lang="en-US" sz="1200" dirty="0" err="1" smtClean="0"/>
              <a:t>Bos</a:t>
            </a:r>
            <a:r>
              <a:rPr lang="en-US" sz="1200" dirty="0" smtClean="0"/>
              <a:t>, Petra </a:t>
            </a:r>
            <a:r>
              <a:rPr lang="en-US" sz="1200" dirty="0" err="1" smtClean="0"/>
              <a:t>Hendriks</a:t>
            </a:r>
            <a:r>
              <a:rPr lang="en-US" sz="1200" dirty="0" smtClean="0"/>
              <a:t>, and Harm Brouwer, University of Groningen</a:t>
            </a:r>
            <a:endParaRPr lang="en-US" sz="12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598119" y="4696014"/>
            <a:ext cx="1395675" cy="1408859"/>
            <a:chOff x="2598119" y="6653082"/>
            <a:chExt cx="1655288" cy="166461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9952" b="76812" l="13934" r="81967"/>
                      </a14:imgEffect>
                    </a14:imgLayer>
                  </a14:imgProps>
                </a:ext>
              </a:extLst>
            </a:blip>
            <a:srcRect l="13255" t="25220" r="16194" b="22905"/>
            <a:stretch/>
          </p:blipFill>
          <p:spPr>
            <a:xfrm>
              <a:off x="2598119" y="7285161"/>
              <a:ext cx="1655288" cy="1032536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952" b="76812" l="13934" r="81967"/>
                      </a14:imgEffect>
                    </a14:imgLayer>
                  </a14:imgProps>
                </a:ext>
              </a:extLst>
            </a:blip>
            <a:srcRect l="13255" t="25220" r="16194" b="22905"/>
            <a:stretch/>
          </p:blipFill>
          <p:spPr>
            <a:xfrm>
              <a:off x="2693562" y="6653082"/>
              <a:ext cx="1424506" cy="888579"/>
            </a:xfrm>
            <a:prstGeom prst="rect">
              <a:avLst/>
            </a:prstGeom>
          </p:spPr>
        </p:pic>
      </p:grpSp>
      <p:pic>
        <p:nvPicPr>
          <p:cNvPr id="19" name="Picture 18" descr="Untitled.png"/>
          <p:cNvPicPr>
            <a:picLocks noChangeAspect="1"/>
          </p:cNvPicPr>
          <p:nvPr/>
        </p:nvPicPr>
        <p:blipFill>
          <a:blip r:embed="rId5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12" y="894743"/>
            <a:ext cx="1591253" cy="4017264"/>
          </a:xfrm>
          <a:prstGeom prst="rect">
            <a:avLst/>
          </a:prstGeom>
        </p:spPr>
      </p:pic>
      <p:pic>
        <p:nvPicPr>
          <p:cNvPr id="20" name="Picture 19" descr="Untitled.png"/>
          <p:cNvPicPr>
            <a:picLocks noChangeAspect="1"/>
          </p:cNvPicPr>
          <p:nvPr/>
        </p:nvPicPr>
        <p:blipFill>
          <a:blip r:embed="rId5">
            <a:alphaModFix amt="5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25427" y="2544711"/>
            <a:ext cx="1591253" cy="401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15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85</Words>
  <Application>Microsoft Macintosh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How and Why Conventional Implicatures Project</vt:lpstr>
    </vt:vector>
  </TitlesOfParts>
  <Company>Rijksuniversiteit Groningen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and Why Conventional Implicatures Project</dc:title>
  <dc:creator>Noortje Venhuizen</dc:creator>
  <cp:lastModifiedBy>Noortje Venhuizen</cp:lastModifiedBy>
  <cp:revision>15</cp:revision>
  <dcterms:created xsi:type="dcterms:W3CDTF">2014-02-25T15:31:49Z</dcterms:created>
  <dcterms:modified xsi:type="dcterms:W3CDTF">2014-02-25T16:56:18Z</dcterms:modified>
</cp:coreProperties>
</file>