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E5D9FC-DD3D-4242-980E-E37FAFACD885}" v="5" dt="2024-11-18T05:19:31.5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FE410E-2F94-4CC3-8CFB-99B51F0344FC}"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ECC5D-EC4D-4736-8C27-6BED01883A58}" type="slidenum">
              <a:rPr lang="en-US" smtClean="0"/>
              <a:t>‹#›</a:t>
            </a:fld>
            <a:endParaRPr lang="en-US"/>
          </a:p>
        </p:txBody>
      </p:sp>
    </p:spTree>
    <p:extLst>
      <p:ext uri="{BB962C8B-B14F-4D97-AF65-F5344CB8AC3E}">
        <p14:creationId xmlns:p14="http://schemas.microsoft.com/office/powerpoint/2010/main" val="2550640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FE410E-2F94-4CC3-8CFB-99B51F0344FC}"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ECC5D-EC4D-4736-8C27-6BED01883A58}" type="slidenum">
              <a:rPr lang="en-US" smtClean="0"/>
              <a:t>‹#›</a:t>
            </a:fld>
            <a:endParaRPr lang="en-US"/>
          </a:p>
        </p:txBody>
      </p:sp>
    </p:spTree>
    <p:extLst>
      <p:ext uri="{BB962C8B-B14F-4D97-AF65-F5344CB8AC3E}">
        <p14:creationId xmlns:p14="http://schemas.microsoft.com/office/powerpoint/2010/main" val="2423927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8DFE410E-2F94-4CC3-8CFB-99B51F0344FC}" type="datetimeFigureOut">
              <a:rPr lang="en-US" smtClean="0"/>
              <a:t>11/17/2024</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D7FECC5D-EC4D-4736-8C27-6BED01883A58}" type="slidenum">
              <a:rPr lang="en-US" smtClean="0"/>
              <a:t>‹#›</a:t>
            </a:fld>
            <a:endParaRPr lang="en-US"/>
          </a:p>
        </p:txBody>
      </p:sp>
    </p:spTree>
    <p:extLst>
      <p:ext uri="{BB962C8B-B14F-4D97-AF65-F5344CB8AC3E}">
        <p14:creationId xmlns:p14="http://schemas.microsoft.com/office/powerpoint/2010/main" val="3430200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FE410E-2F94-4CC3-8CFB-99B51F0344FC}" type="datetimeFigureOut">
              <a:rPr lang="en-US" smtClean="0"/>
              <a:t>11/17/2024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ECC5D-EC4D-4736-8C27-6BED01883A58}" type="slidenum">
              <a:rPr lang="en-US" smtClean="0"/>
              <a:t>‹#›</a:t>
            </a:fld>
            <a:endParaRPr lang="en-US"/>
          </a:p>
        </p:txBody>
      </p:sp>
    </p:spTree>
    <p:extLst>
      <p:ext uri="{BB962C8B-B14F-4D97-AF65-F5344CB8AC3E}">
        <p14:creationId xmlns:p14="http://schemas.microsoft.com/office/powerpoint/2010/main" val="291449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8DFE410E-2F94-4CC3-8CFB-99B51F0344FC}" type="datetimeFigureOut">
              <a:rPr lang="en-US" smtClean="0"/>
              <a:t>11/17/2024</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7FECC5D-EC4D-4736-8C27-6BED01883A58}" type="slidenum">
              <a:rPr lang="en-US" smtClean="0"/>
              <a:t>‹#›</a:t>
            </a:fld>
            <a:endParaRPr lang="en-US"/>
          </a:p>
        </p:txBody>
      </p:sp>
    </p:spTree>
    <p:extLst>
      <p:ext uri="{BB962C8B-B14F-4D97-AF65-F5344CB8AC3E}">
        <p14:creationId xmlns:p14="http://schemas.microsoft.com/office/powerpoint/2010/main" val="413283529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FE410E-2F94-4CC3-8CFB-99B51F0344FC}"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ECC5D-EC4D-4736-8C27-6BED01883A58}" type="slidenum">
              <a:rPr lang="en-US" smtClean="0"/>
              <a:t>‹#›</a:t>
            </a:fld>
            <a:endParaRPr lang="en-US"/>
          </a:p>
        </p:txBody>
      </p:sp>
    </p:spTree>
    <p:extLst>
      <p:ext uri="{BB962C8B-B14F-4D97-AF65-F5344CB8AC3E}">
        <p14:creationId xmlns:p14="http://schemas.microsoft.com/office/powerpoint/2010/main" val="1118091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FE410E-2F94-4CC3-8CFB-99B51F0344FC}" type="datetimeFigureOut">
              <a:rPr lang="en-US" smtClean="0"/>
              <a:t>11/17/2024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FECC5D-EC4D-4736-8C27-6BED01883A58}" type="slidenum">
              <a:rPr lang="en-US" smtClean="0"/>
              <a:t>‹#›</a:t>
            </a:fld>
            <a:endParaRPr lang="en-US"/>
          </a:p>
        </p:txBody>
      </p:sp>
    </p:spTree>
    <p:extLst>
      <p:ext uri="{BB962C8B-B14F-4D97-AF65-F5344CB8AC3E}">
        <p14:creationId xmlns:p14="http://schemas.microsoft.com/office/powerpoint/2010/main" val="1706909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FE410E-2F94-4CC3-8CFB-99B51F0344FC}" type="datetimeFigureOut">
              <a:rPr lang="en-US" smtClean="0"/>
              <a:t>11/17/2024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FECC5D-EC4D-4736-8C27-6BED01883A58}" type="slidenum">
              <a:rPr lang="en-US" smtClean="0"/>
              <a:t>‹#›</a:t>
            </a:fld>
            <a:endParaRPr lang="en-US"/>
          </a:p>
        </p:txBody>
      </p:sp>
    </p:spTree>
    <p:extLst>
      <p:ext uri="{BB962C8B-B14F-4D97-AF65-F5344CB8AC3E}">
        <p14:creationId xmlns:p14="http://schemas.microsoft.com/office/powerpoint/2010/main" val="2853059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FE410E-2F94-4CC3-8CFB-99B51F0344FC}" type="datetimeFigureOut">
              <a:rPr lang="en-US" smtClean="0"/>
              <a:t>11/17/2024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FECC5D-EC4D-4736-8C27-6BED01883A58}" type="slidenum">
              <a:rPr lang="en-US" smtClean="0"/>
              <a:t>‹#›</a:t>
            </a:fld>
            <a:endParaRPr lang="en-US"/>
          </a:p>
        </p:txBody>
      </p:sp>
    </p:spTree>
    <p:extLst>
      <p:ext uri="{BB962C8B-B14F-4D97-AF65-F5344CB8AC3E}">
        <p14:creationId xmlns:p14="http://schemas.microsoft.com/office/powerpoint/2010/main" val="281499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FE410E-2F94-4CC3-8CFB-99B51F0344FC}"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ECC5D-EC4D-4736-8C27-6BED01883A58}" type="slidenum">
              <a:rPr lang="en-US" smtClean="0"/>
              <a:t>‹#›</a:t>
            </a:fld>
            <a:endParaRPr lang="en-US"/>
          </a:p>
        </p:txBody>
      </p:sp>
    </p:spTree>
    <p:extLst>
      <p:ext uri="{BB962C8B-B14F-4D97-AF65-F5344CB8AC3E}">
        <p14:creationId xmlns:p14="http://schemas.microsoft.com/office/powerpoint/2010/main" val="2581590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FE410E-2F94-4CC3-8CFB-99B51F0344FC}" type="datetimeFigureOut">
              <a:rPr lang="en-US" smtClean="0"/>
              <a:t>11/17/2024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ECC5D-EC4D-4736-8C27-6BED01883A58}" type="slidenum">
              <a:rPr lang="en-US" smtClean="0"/>
              <a:t>‹#›</a:t>
            </a:fld>
            <a:endParaRPr lang="en-US"/>
          </a:p>
        </p:txBody>
      </p:sp>
    </p:spTree>
    <p:extLst>
      <p:ext uri="{BB962C8B-B14F-4D97-AF65-F5344CB8AC3E}">
        <p14:creationId xmlns:p14="http://schemas.microsoft.com/office/powerpoint/2010/main" val="2774471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8DFE410E-2F94-4CC3-8CFB-99B51F0344FC}" type="datetimeFigureOut">
              <a:rPr lang="en-US" smtClean="0"/>
              <a:t>11/17/2024</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7FECC5D-EC4D-4736-8C27-6BED01883A58}" type="slidenum">
              <a:rPr lang="en-US" smtClean="0"/>
              <a:t>‹#›</a:t>
            </a:fld>
            <a:endParaRPr lang="en-US"/>
          </a:p>
        </p:txBody>
      </p:sp>
    </p:spTree>
    <p:extLst>
      <p:ext uri="{BB962C8B-B14F-4D97-AF65-F5344CB8AC3E}">
        <p14:creationId xmlns:p14="http://schemas.microsoft.com/office/powerpoint/2010/main" val="4097697605"/>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E4AB9-4B81-8B7A-E65F-0C4708BC6C6C}"/>
              </a:ext>
            </a:extLst>
          </p:cNvPr>
          <p:cNvSpPr>
            <a:spLocks noGrp="1"/>
          </p:cNvSpPr>
          <p:nvPr>
            <p:ph type="ctrTitle"/>
          </p:nvPr>
        </p:nvSpPr>
        <p:spPr/>
        <p:txBody>
          <a:bodyPr/>
          <a:lstStyle/>
          <a:p>
            <a:r>
              <a:rPr lang="en-US" dirty="0"/>
              <a:t>HG VORA Case Study</a:t>
            </a:r>
          </a:p>
        </p:txBody>
      </p:sp>
      <p:sp>
        <p:nvSpPr>
          <p:cNvPr id="3" name="Subtitle 2">
            <a:extLst>
              <a:ext uri="{FF2B5EF4-FFF2-40B4-BE49-F238E27FC236}">
                <a16:creationId xmlns:a16="http://schemas.microsoft.com/office/drawing/2014/main" id="{376DFE34-B9B6-BD46-BD02-451673A2E0FF}"/>
              </a:ext>
            </a:extLst>
          </p:cNvPr>
          <p:cNvSpPr>
            <a:spLocks noGrp="1"/>
          </p:cNvSpPr>
          <p:nvPr>
            <p:ph type="subTitle" idx="1"/>
          </p:nvPr>
        </p:nvSpPr>
        <p:spPr/>
        <p:txBody>
          <a:bodyPr/>
          <a:lstStyle/>
          <a:p>
            <a:r>
              <a:rPr lang="en-US" dirty="0"/>
              <a:t>Submitted by: Mark </a:t>
            </a:r>
            <a:r>
              <a:rPr lang="en-US" dirty="0" err="1"/>
              <a:t>Hiquiana</a:t>
            </a:r>
            <a:endParaRPr lang="en-US" dirty="0"/>
          </a:p>
        </p:txBody>
      </p:sp>
    </p:spTree>
    <p:extLst>
      <p:ext uri="{BB962C8B-B14F-4D97-AF65-F5344CB8AC3E}">
        <p14:creationId xmlns:p14="http://schemas.microsoft.com/office/powerpoint/2010/main" val="3463960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597A94-081A-9518-6178-45DF3CED5FA9}"/>
              </a:ext>
            </a:extLst>
          </p:cNvPr>
          <p:cNvSpPr txBox="1"/>
          <p:nvPr/>
        </p:nvSpPr>
        <p:spPr>
          <a:xfrm>
            <a:off x="561975" y="320159"/>
            <a:ext cx="3516249" cy="584775"/>
          </a:xfrm>
          <a:prstGeom prst="rect">
            <a:avLst/>
          </a:prstGeom>
          <a:noFill/>
        </p:spPr>
        <p:txBody>
          <a:bodyPr wrap="square" rtlCol="0">
            <a:spAutoFit/>
          </a:bodyPr>
          <a:lstStyle/>
          <a:p>
            <a:r>
              <a:rPr lang="en-US" sz="3200" b="1" dirty="0"/>
              <a:t>Running the Code </a:t>
            </a:r>
          </a:p>
        </p:txBody>
      </p:sp>
      <p:sp>
        <p:nvSpPr>
          <p:cNvPr id="3" name="TextBox 2">
            <a:extLst>
              <a:ext uri="{FF2B5EF4-FFF2-40B4-BE49-F238E27FC236}">
                <a16:creationId xmlns:a16="http://schemas.microsoft.com/office/drawing/2014/main" id="{4AC3BC85-3705-91B7-248C-348DAC883CBD}"/>
              </a:ext>
            </a:extLst>
          </p:cNvPr>
          <p:cNvSpPr txBox="1"/>
          <p:nvPr/>
        </p:nvSpPr>
        <p:spPr>
          <a:xfrm>
            <a:off x="667512" y="1207008"/>
            <a:ext cx="9001125" cy="923330"/>
          </a:xfrm>
          <a:prstGeom prst="rect">
            <a:avLst/>
          </a:prstGeom>
          <a:noFill/>
        </p:spPr>
        <p:txBody>
          <a:bodyPr wrap="square" rtlCol="0">
            <a:spAutoFit/>
          </a:bodyPr>
          <a:lstStyle/>
          <a:p>
            <a:r>
              <a:rPr lang="en-US" dirty="0"/>
              <a:t>1. Once you have access to main.py you will notice that you are able to assign the variables. The variables can be found at the end of the address bar for the indicator you are looking at see below (circled red). (see README.MD for instructions on running the code)</a:t>
            </a:r>
          </a:p>
        </p:txBody>
      </p:sp>
      <p:pic>
        <p:nvPicPr>
          <p:cNvPr id="5" name="Picture 4">
            <a:extLst>
              <a:ext uri="{FF2B5EF4-FFF2-40B4-BE49-F238E27FC236}">
                <a16:creationId xmlns:a16="http://schemas.microsoft.com/office/drawing/2014/main" id="{20E6A4E7-3518-A082-CED6-50E6ACA80727}"/>
              </a:ext>
            </a:extLst>
          </p:cNvPr>
          <p:cNvPicPr>
            <a:picLocks noChangeAspect="1"/>
          </p:cNvPicPr>
          <p:nvPr/>
        </p:nvPicPr>
        <p:blipFill>
          <a:blip r:embed="rId2"/>
          <a:stretch>
            <a:fillRect/>
          </a:stretch>
        </p:blipFill>
        <p:spPr>
          <a:xfrm>
            <a:off x="667512" y="2540985"/>
            <a:ext cx="9001125" cy="3009412"/>
          </a:xfrm>
          <a:prstGeom prst="rect">
            <a:avLst/>
          </a:prstGeom>
        </p:spPr>
      </p:pic>
      <p:sp>
        <p:nvSpPr>
          <p:cNvPr id="6" name="Oval 5">
            <a:extLst>
              <a:ext uri="{FF2B5EF4-FFF2-40B4-BE49-F238E27FC236}">
                <a16:creationId xmlns:a16="http://schemas.microsoft.com/office/drawing/2014/main" id="{EAF7AAF2-3550-049F-1B3B-033ABEF89B02}"/>
              </a:ext>
            </a:extLst>
          </p:cNvPr>
          <p:cNvSpPr/>
          <p:nvPr/>
        </p:nvSpPr>
        <p:spPr>
          <a:xfrm>
            <a:off x="2205799" y="2667573"/>
            <a:ext cx="914400" cy="39728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2892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4C19F6-16CC-043B-8061-52767E58D3BD}"/>
              </a:ext>
            </a:extLst>
          </p:cNvPr>
          <p:cNvSpPr txBox="1"/>
          <p:nvPr/>
        </p:nvSpPr>
        <p:spPr>
          <a:xfrm>
            <a:off x="603504" y="402336"/>
            <a:ext cx="4517136" cy="584775"/>
          </a:xfrm>
          <a:prstGeom prst="rect">
            <a:avLst/>
          </a:prstGeom>
          <a:noFill/>
        </p:spPr>
        <p:txBody>
          <a:bodyPr wrap="square" rtlCol="0">
            <a:spAutoFit/>
          </a:bodyPr>
          <a:lstStyle/>
          <a:p>
            <a:r>
              <a:rPr lang="en-US" sz="3200" b="1" dirty="0"/>
              <a:t>Analysis</a:t>
            </a:r>
          </a:p>
        </p:txBody>
      </p:sp>
      <p:sp>
        <p:nvSpPr>
          <p:cNvPr id="3" name="TextBox 2">
            <a:extLst>
              <a:ext uri="{FF2B5EF4-FFF2-40B4-BE49-F238E27FC236}">
                <a16:creationId xmlns:a16="http://schemas.microsoft.com/office/drawing/2014/main" id="{1BE77731-480D-B401-E26F-E772E2419BE8}"/>
              </a:ext>
            </a:extLst>
          </p:cNvPr>
          <p:cNvSpPr txBox="1"/>
          <p:nvPr/>
        </p:nvSpPr>
        <p:spPr>
          <a:xfrm>
            <a:off x="603504" y="1066419"/>
            <a:ext cx="8626221" cy="2308324"/>
          </a:xfrm>
          <a:prstGeom prst="rect">
            <a:avLst/>
          </a:prstGeom>
          <a:noFill/>
        </p:spPr>
        <p:txBody>
          <a:bodyPr wrap="square" rtlCol="0">
            <a:spAutoFit/>
          </a:bodyPr>
          <a:lstStyle/>
          <a:p>
            <a:pPr marL="342900" indent="-342900">
              <a:buAutoNum type="arabicPeriod"/>
            </a:pPr>
            <a:r>
              <a:rPr lang="en-US" dirty="0"/>
              <a:t>Instead of focusing hard on two data points and analyzing them through all current literature I instead created a tool that can take any two economic indicators and run specific statistical test appropriate for most economic indicators available at FRED.</a:t>
            </a:r>
          </a:p>
          <a:p>
            <a:pPr marL="342900" indent="-342900">
              <a:buAutoNum type="arabicPeriod"/>
            </a:pPr>
            <a:endParaRPr lang="en-US" dirty="0"/>
          </a:p>
          <a:p>
            <a:pPr marL="342900" indent="-342900">
              <a:buAutoNum type="arabicPeriod"/>
            </a:pPr>
            <a:r>
              <a:rPr lang="en-US" dirty="0"/>
              <a:t>As can be seen in the Power BI Dashboard I used some common statistical test such as t-test, p-value, and correlation coefficient. </a:t>
            </a:r>
          </a:p>
          <a:p>
            <a:pPr marL="342900" indent="-342900">
              <a:buAutoNum type="arabicPeriod"/>
            </a:pPr>
            <a:endParaRPr lang="en-US" dirty="0"/>
          </a:p>
          <a:p>
            <a:pPr marL="342900" indent="-342900">
              <a:buAutoNum type="arabicPeriod"/>
            </a:pPr>
            <a:endParaRPr lang="en-US" dirty="0"/>
          </a:p>
        </p:txBody>
      </p:sp>
      <p:pic>
        <p:nvPicPr>
          <p:cNvPr id="5" name="Picture 4">
            <a:extLst>
              <a:ext uri="{FF2B5EF4-FFF2-40B4-BE49-F238E27FC236}">
                <a16:creationId xmlns:a16="http://schemas.microsoft.com/office/drawing/2014/main" id="{E4054E25-02DF-3C48-53D9-FAC6ADA911E6}"/>
              </a:ext>
            </a:extLst>
          </p:cNvPr>
          <p:cNvPicPr>
            <a:picLocks noChangeAspect="1"/>
          </p:cNvPicPr>
          <p:nvPr/>
        </p:nvPicPr>
        <p:blipFill>
          <a:blip r:embed="rId2"/>
          <a:stretch>
            <a:fillRect/>
          </a:stretch>
        </p:blipFill>
        <p:spPr>
          <a:xfrm>
            <a:off x="1038225" y="3374743"/>
            <a:ext cx="5429250" cy="3062547"/>
          </a:xfrm>
          <a:prstGeom prst="rect">
            <a:avLst/>
          </a:prstGeom>
        </p:spPr>
      </p:pic>
    </p:spTree>
    <p:extLst>
      <p:ext uri="{BB962C8B-B14F-4D97-AF65-F5344CB8AC3E}">
        <p14:creationId xmlns:p14="http://schemas.microsoft.com/office/powerpoint/2010/main" val="789463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C4D9C4F3-3A51-4F45-8A5D-AAD196BF7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0" name="Picture 29" descr="Colorful carved figures of humans">
            <a:extLst>
              <a:ext uri="{FF2B5EF4-FFF2-40B4-BE49-F238E27FC236}">
                <a16:creationId xmlns:a16="http://schemas.microsoft.com/office/drawing/2014/main" id="{3FBAE940-5463-1982-4339-16971A6EE8C4}"/>
              </a:ext>
            </a:extLst>
          </p:cNvPr>
          <p:cNvPicPr>
            <a:picLocks noChangeAspect="1"/>
          </p:cNvPicPr>
          <p:nvPr/>
        </p:nvPicPr>
        <p:blipFill>
          <a:blip r:embed="rId2">
            <a:duotone>
              <a:schemeClr val="bg2">
                <a:shade val="45000"/>
                <a:satMod val="135000"/>
              </a:schemeClr>
              <a:prstClr val="white"/>
            </a:duotone>
            <a:alphaModFix amt="25000"/>
          </a:blip>
          <a:srcRect t="21053"/>
          <a:stretch/>
        </p:blipFill>
        <p:spPr>
          <a:xfrm>
            <a:off x="20" y="10"/>
            <a:ext cx="12191979" cy="6857989"/>
          </a:xfrm>
          <a:prstGeom prst="rect">
            <a:avLst/>
          </a:prstGeom>
        </p:spPr>
      </p:pic>
      <p:sp>
        <p:nvSpPr>
          <p:cNvPr id="31" name="Rectangle 30">
            <a:extLst>
              <a:ext uri="{FF2B5EF4-FFF2-40B4-BE49-F238E27FC236}">
                <a16:creationId xmlns:a16="http://schemas.microsoft.com/office/drawing/2014/main" id="{234F90F8-688B-4FD8-AFF8-43885F5FF6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 y="176109"/>
            <a:ext cx="12188952" cy="1645919"/>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extBox 1">
            <a:extLst>
              <a:ext uri="{FF2B5EF4-FFF2-40B4-BE49-F238E27FC236}">
                <a16:creationId xmlns:a16="http://schemas.microsoft.com/office/drawing/2014/main" id="{A89118C7-21B9-086D-808B-0E67FD98ED3B}"/>
              </a:ext>
            </a:extLst>
          </p:cNvPr>
          <p:cNvSpPr txBox="1"/>
          <p:nvPr/>
        </p:nvSpPr>
        <p:spPr>
          <a:xfrm>
            <a:off x="1202919" y="284176"/>
            <a:ext cx="9784080" cy="1508760"/>
          </a:xfrm>
          <a:prstGeom prst="rect">
            <a:avLst/>
          </a:prstGeom>
        </p:spPr>
        <p:txBody>
          <a:bodyPr vert="horz" lIns="91440" tIns="45720" rIns="91440" bIns="45720" rtlCol="0" anchor="ctr">
            <a:normAutofit/>
          </a:bodyPr>
          <a:lstStyle/>
          <a:p>
            <a:pPr defTabSz="914400">
              <a:lnSpc>
                <a:spcPct val="85000"/>
              </a:lnSpc>
              <a:spcBef>
                <a:spcPct val="0"/>
              </a:spcBef>
              <a:spcAft>
                <a:spcPts val="600"/>
              </a:spcAft>
            </a:pPr>
            <a:r>
              <a:rPr lang="en-US" sz="4000" b="1" cap="all">
                <a:solidFill>
                  <a:schemeClr val="bg2"/>
                </a:solidFill>
                <a:latin typeface="+mj-lt"/>
                <a:ea typeface="+mj-ea"/>
                <a:cs typeface="+mj-cs"/>
              </a:rPr>
              <a:t>Findings 90 Day Interest Rate and Unemployment Rate</a:t>
            </a:r>
          </a:p>
        </p:txBody>
      </p:sp>
      <p:sp>
        <p:nvSpPr>
          <p:cNvPr id="32" name="TextBox 31">
            <a:extLst>
              <a:ext uri="{FF2B5EF4-FFF2-40B4-BE49-F238E27FC236}">
                <a16:creationId xmlns:a16="http://schemas.microsoft.com/office/drawing/2014/main" id="{9068CD32-DA7F-9FE9-65F0-E367C3C466E4}"/>
              </a:ext>
            </a:extLst>
          </p:cNvPr>
          <p:cNvSpPr txBox="1"/>
          <p:nvPr/>
        </p:nvSpPr>
        <p:spPr>
          <a:xfrm>
            <a:off x="1202919" y="2011680"/>
            <a:ext cx="9784080" cy="4206240"/>
          </a:xfrm>
          <a:prstGeom prst="rect">
            <a:avLst/>
          </a:prstGeom>
        </p:spPr>
        <p:txBody>
          <a:bodyPr vert="horz" lIns="91440" tIns="45720" rIns="91440" bIns="45720" rtlCol="0">
            <a:normAutofit/>
          </a:bodyPr>
          <a:lstStyle/>
          <a:p>
            <a:pPr defTabSz="914400">
              <a:lnSpc>
                <a:spcPct val="90000"/>
              </a:lnSpc>
              <a:spcAft>
                <a:spcPts val="600"/>
              </a:spcAft>
              <a:buClr>
                <a:schemeClr val="tx1"/>
              </a:buClr>
            </a:pPr>
            <a:r>
              <a:rPr lang="en-US" dirty="0"/>
              <a:t>t-stat: -5.41</a:t>
            </a:r>
            <a:br>
              <a:rPr lang="en-US" dirty="0"/>
            </a:br>
            <a:r>
              <a:rPr lang="en-US" dirty="0"/>
              <a:t>Conclusion: Not significantly different than average</a:t>
            </a:r>
            <a:br>
              <a:rPr lang="en-US" dirty="0"/>
            </a:br>
            <a:br>
              <a:rPr lang="en-US" dirty="0"/>
            </a:br>
            <a:r>
              <a:rPr lang="en-US" dirty="0"/>
              <a:t>P-Value: .23</a:t>
            </a:r>
          </a:p>
          <a:p>
            <a:pPr defTabSz="914400">
              <a:lnSpc>
                <a:spcPct val="90000"/>
              </a:lnSpc>
              <a:spcAft>
                <a:spcPts val="600"/>
              </a:spcAft>
              <a:buClr>
                <a:schemeClr val="tx1"/>
              </a:buClr>
            </a:pPr>
            <a:r>
              <a:rPr lang="en-US" dirty="0"/>
              <a:t>Conclusion: There is no significant difference between the two groups.</a:t>
            </a:r>
          </a:p>
          <a:p>
            <a:pPr indent="-182880" defTabSz="914400">
              <a:lnSpc>
                <a:spcPct val="90000"/>
              </a:lnSpc>
              <a:spcAft>
                <a:spcPts val="600"/>
              </a:spcAft>
              <a:buClr>
                <a:schemeClr val="tx1"/>
              </a:buClr>
              <a:buFont typeface="Wingdings" pitchFamily="2" charset="2"/>
              <a:buChar char=""/>
            </a:pPr>
            <a:endParaRPr lang="en-US" dirty="0"/>
          </a:p>
          <a:p>
            <a:pPr defTabSz="914400">
              <a:lnSpc>
                <a:spcPct val="90000"/>
              </a:lnSpc>
              <a:spcAft>
                <a:spcPts val="600"/>
              </a:spcAft>
              <a:buClr>
                <a:schemeClr val="tx1"/>
              </a:buClr>
            </a:pPr>
            <a:r>
              <a:rPr lang="en-US" dirty="0"/>
              <a:t>Correlation: .04</a:t>
            </a:r>
          </a:p>
          <a:p>
            <a:pPr defTabSz="914400">
              <a:lnSpc>
                <a:spcPct val="90000"/>
              </a:lnSpc>
              <a:spcAft>
                <a:spcPts val="600"/>
              </a:spcAft>
              <a:buClr>
                <a:schemeClr val="tx1"/>
              </a:buClr>
            </a:pPr>
            <a:r>
              <a:rPr lang="en-US" dirty="0"/>
              <a:t>Conclusion: positive association</a:t>
            </a:r>
          </a:p>
        </p:txBody>
      </p:sp>
    </p:spTree>
    <p:extLst>
      <p:ext uri="{BB962C8B-B14F-4D97-AF65-F5344CB8AC3E}">
        <p14:creationId xmlns:p14="http://schemas.microsoft.com/office/powerpoint/2010/main" val="850989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9D1214-AA80-C3C6-5BB2-57C68673406E}"/>
              </a:ext>
            </a:extLst>
          </p:cNvPr>
          <p:cNvSpPr txBox="1"/>
          <p:nvPr/>
        </p:nvSpPr>
        <p:spPr>
          <a:xfrm>
            <a:off x="722376" y="457200"/>
            <a:ext cx="2468880" cy="584775"/>
          </a:xfrm>
          <a:prstGeom prst="rect">
            <a:avLst/>
          </a:prstGeom>
          <a:noFill/>
        </p:spPr>
        <p:txBody>
          <a:bodyPr wrap="square" rtlCol="0">
            <a:spAutoFit/>
          </a:bodyPr>
          <a:lstStyle/>
          <a:p>
            <a:r>
              <a:rPr lang="en-US" sz="3200" b="1" dirty="0"/>
              <a:t>Code Design </a:t>
            </a:r>
          </a:p>
        </p:txBody>
      </p:sp>
      <p:sp>
        <p:nvSpPr>
          <p:cNvPr id="5" name="TextBox 4">
            <a:extLst>
              <a:ext uri="{FF2B5EF4-FFF2-40B4-BE49-F238E27FC236}">
                <a16:creationId xmlns:a16="http://schemas.microsoft.com/office/drawing/2014/main" id="{F9289835-14A6-59EE-172F-2DE58D2A84A7}"/>
              </a:ext>
            </a:extLst>
          </p:cNvPr>
          <p:cNvSpPr txBox="1"/>
          <p:nvPr/>
        </p:nvSpPr>
        <p:spPr>
          <a:xfrm>
            <a:off x="4419600" y="1199880"/>
            <a:ext cx="7353300" cy="2308324"/>
          </a:xfrm>
          <a:prstGeom prst="rect">
            <a:avLst/>
          </a:prstGeom>
          <a:noFill/>
        </p:spPr>
        <p:txBody>
          <a:bodyPr wrap="square" rtlCol="0">
            <a:spAutoFit/>
          </a:bodyPr>
          <a:lstStyle/>
          <a:p>
            <a:pPr marL="342900" indent="-342900">
              <a:buAutoNum type="arabicPeriod"/>
            </a:pPr>
            <a:r>
              <a:rPr lang="en-US" dirty="0"/>
              <a:t>For the code design I tried to be pragmatic and act as if this code would be productionized. </a:t>
            </a:r>
          </a:p>
          <a:p>
            <a:pPr marL="342900" indent="-342900">
              <a:buAutoNum type="arabicPeriod"/>
            </a:pPr>
            <a:endParaRPr lang="en-US" dirty="0"/>
          </a:p>
          <a:p>
            <a:pPr marL="342900" indent="-342900">
              <a:buAutoNum type="arabicPeriod"/>
            </a:pPr>
            <a:r>
              <a:rPr lang="en-US" dirty="0"/>
              <a:t>As can be seen on the left everything is organized by folder and each piece of code was written in a different script to keep things separated and easier to maintain.</a:t>
            </a:r>
          </a:p>
          <a:p>
            <a:pPr marL="342900" indent="-342900">
              <a:buAutoNum type="arabicPeriod"/>
            </a:pPr>
            <a:endParaRPr lang="en-US" dirty="0"/>
          </a:p>
          <a:p>
            <a:pPr marL="342900" indent="-342900">
              <a:buAutoNum type="arabicPeriod"/>
            </a:pPr>
            <a:r>
              <a:rPr lang="en-US" dirty="0"/>
              <a:t>I’ve also included a main.py as the main script to run to use the tool. </a:t>
            </a:r>
          </a:p>
        </p:txBody>
      </p:sp>
      <p:pic>
        <p:nvPicPr>
          <p:cNvPr id="7" name="Picture 6">
            <a:extLst>
              <a:ext uri="{FF2B5EF4-FFF2-40B4-BE49-F238E27FC236}">
                <a16:creationId xmlns:a16="http://schemas.microsoft.com/office/drawing/2014/main" id="{D7F9B1C2-C876-49CA-B817-ED16774D9921}"/>
              </a:ext>
            </a:extLst>
          </p:cNvPr>
          <p:cNvPicPr>
            <a:picLocks noChangeAspect="1"/>
          </p:cNvPicPr>
          <p:nvPr/>
        </p:nvPicPr>
        <p:blipFill>
          <a:blip r:embed="rId2"/>
          <a:stretch>
            <a:fillRect/>
          </a:stretch>
        </p:blipFill>
        <p:spPr>
          <a:xfrm>
            <a:off x="790355" y="1199880"/>
            <a:ext cx="3143689" cy="3762900"/>
          </a:xfrm>
          <a:prstGeom prst="rect">
            <a:avLst/>
          </a:prstGeom>
        </p:spPr>
      </p:pic>
    </p:spTree>
    <p:extLst>
      <p:ext uri="{BB962C8B-B14F-4D97-AF65-F5344CB8AC3E}">
        <p14:creationId xmlns:p14="http://schemas.microsoft.com/office/powerpoint/2010/main" val="2912365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8B88CA-2F47-99A4-8503-D387913C7C21}"/>
              </a:ext>
            </a:extLst>
          </p:cNvPr>
          <p:cNvSpPr txBox="1"/>
          <p:nvPr/>
        </p:nvSpPr>
        <p:spPr>
          <a:xfrm>
            <a:off x="850392" y="438912"/>
            <a:ext cx="5245608" cy="584775"/>
          </a:xfrm>
          <a:prstGeom prst="rect">
            <a:avLst/>
          </a:prstGeom>
          <a:noFill/>
        </p:spPr>
        <p:txBody>
          <a:bodyPr wrap="square" rtlCol="0">
            <a:spAutoFit/>
          </a:bodyPr>
          <a:lstStyle/>
          <a:p>
            <a:r>
              <a:rPr lang="en-US" sz="3200" b="1" dirty="0"/>
              <a:t>Scalability and Maintenance</a:t>
            </a:r>
          </a:p>
        </p:txBody>
      </p:sp>
      <p:sp>
        <p:nvSpPr>
          <p:cNvPr id="3" name="TextBox 2">
            <a:extLst>
              <a:ext uri="{FF2B5EF4-FFF2-40B4-BE49-F238E27FC236}">
                <a16:creationId xmlns:a16="http://schemas.microsoft.com/office/drawing/2014/main" id="{D500871F-4B8A-0949-DF43-AB77DD6BE17B}"/>
              </a:ext>
            </a:extLst>
          </p:cNvPr>
          <p:cNvSpPr txBox="1"/>
          <p:nvPr/>
        </p:nvSpPr>
        <p:spPr>
          <a:xfrm>
            <a:off x="886968" y="1051560"/>
            <a:ext cx="7955280" cy="646331"/>
          </a:xfrm>
          <a:prstGeom prst="rect">
            <a:avLst/>
          </a:prstGeom>
          <a:noFill/>
        </p:spPr>
        <p:txBody>
          <a:bodyPr wrap="square" rtlCol="0">
            <a:spAutoFit/>
          </a:bodyPr>
          <a:lstStyle/>
          <a:p>
            <a:r>
              <a:rPr lang="en-US" dirty="0"/>
              <a:t>Quick Note: because this project could have been improved upon in many aspects, I’ve broken it down by each part I felt could have been a project on its own.</a:t>
            </a:r>
          </a:p>
        </p:txBody>
      </p:sp>
      <p:sp>
        <p:nvSpPr>
          <p:cNvPr id="4" name="TextBox 3">
            <a:extLst>
              <a:ext uri="{FF2B5EF4-FFF2-40B4-BE49-F238E27FC236}">
                <a16:creationId xmlns:a16="http://schemas.microsoft.com/office/drawing/2014/main" id="{E26C2B47-F6D6-F456-C21C-2F37FB7E0767}"/>
              </a:ext>
            </a:extLst>
          </p:cNvPr>
          <p:cNvSpPr txBox="1"/>
          <p:nvPr/>
        </p:nvSpPr>
        <p:spPr>
          <a:xfrm>
            <a:off x="886968" y="1993392"/>
            <a:ext cx="10250424" cy="4524315"/>
          </a:xfrm>
          <a:prstGeom prst="rect">
            <a:avLst/>
          </a:prstGeom>
          <a:noFill/>
        </p:spPr>
        <p:txBody>
          <a:bodyPr wrap="square" rtlCol="0">
            <a:spAutoFit/>
          </a:bodyPr>
          <a:lstStyle/>
          <a:p>
            <a:pPr marL="285750" indent="-285750">
              <a:buFontTx/>
              <a:buChar char="-"/>
            </a:pPr>
            <a:r>
              <a:rPr lang="en-US" u="sng" dirty="0"/>
              <a:t>Data Extraction</a:t>
            </a:r>
          </a:p>
          <a:p>
            <a:pPr marL="285750" indent="-285750">
              <a:buFontTx/>
              <a:buChar char="-"/>
            </a:pPr>
            <a:r>
              <a:rPr lang="en-US" dirty="0"/>
              <a:t>I could have created a scheduler to download the data automatically based on when I expect FRED data to update. </a:t>
            </a:r>
          </a:p>
          <a:p>
            <a:pPr marL="285750" indent="-285750">
              <a:buFontTx/>
              <a:buChar char="-"/>
            </a:pPr>
            <a:endParaRPr lang="en-US" u="sng" dirty="0"/>
          </a:p>
          <a:p>
            <a:pPr marL="285750" indent="-285750">
              <a:buFontTx/>
              <a:buChar char="-"/>
            </a:pPr>
            <a:r>
              <a:rPr lang="en-US" u="sng" dirty="0"/>
              <a:t>Data Transformations</a:t>
            </a:r>
          </a:p>
          <a:p>
            <a:pPr marL="285750" indent="-285750">
              <a:buFontTx/>
              <a:buChar char="-"/>
            </a:pPr>
            <a:r>
              <a:rPr lang="en-US" dirty="0"/>
              <a:t>Instead of doing these in python I think it would have been better to do them in the dashboard so they could calculate when making data selections in or adding parameters in the dashboard.</a:t>
            </a:r>
          </a:p>
          <a:p>
            <a:pPr marL="342900" indent="-342900">
              <a:buAutoNum type="arabicPeriod"/>
            </a:pPr>
            <a:endParaRPr lang="en-US" u="sng" dirty="0"/>
          </a:p>
          <a:p>
            <a:pPr marL="285750" indent="-285750">
              <a:buFontTx/>
              <a:buChar char="-"/>
            </a:pPr>
            <a:r>
              <a:rPr lang="en-US" u="sng" dirty="0"/>
              <a:t>Data Load</a:t>
            </a:r>
          </a:p>
          <a:p>
            <a:pPr marL="285750" indent="-285750">
              <a:buFontTx/>
              <a:buChar char="-"/>
            </a:pPr>
            <a:r>
              <a:rPr lang="en-US" dirty="0"/>
              <a:t>As of now I only use csv files but depending on environment I think it would be better to create historical or versioning control of the data loads e.g. if this was going to a cloud storage like s3 I most likely would have converted this to parquet files.</a:t>
            </a:r>
          </a:p>
          <a:p>
            <a:pPr marL="285750" indent="-285750">
              <a:buFontTx/>
              <a:buChar char="-"/>
            </a:pPr>
            <a:endParaRPr lang="en-US" dirty="0"/>
          </a:p>
          <a:p>
            <a:pPr marL="285750" indent="-285750">
              <a:buFontTx/>
              <a:buChar char="-"/>
            </a:pPr>
            <a:r>
              <a:rPr lang="en-US" u="sng" dirty="0"/>
              <a:t>Dashboard</a:t>
            </a:r>
            <a:r>
              <a:rPr lang="en-US" dirty="0"/>
              <a:t>	</a:t>
            </a:r>
          </a:p>
          <a:p>
            <a:pPr marL="285750" indent="-285750">
              <a:buFontTx/>
              <a:buChar char="-"/>
            </a:pPr>
            <a:r>
              <a:rPr lang="en-US" dirty="0"/>
              <a:t>As iterated above I believe a lot of the calculations should have been done within the dashboard so they can calculate when parameters are changed or updated.</a:t>
            </a:r>
          </a:p>
        </p:txBody>
      </p:sp>
    </p:spTree>
    <p:extLst>
      <p:ext uri="{BB962C8B-B14F-4D97-AF65-F5344CB8AC3E}">
        <p14:creationId xmlns:p14="http://schemas.microsoft.com/office/powerpoint/2010/main" val="1474688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7F1E-0AB6-8A65-4D6F-DA5FF016753E}"/>
              </a:ext>
            </a:extLst>
          </p:cNvPr>
          <p:cNvSpPr>
            <a:spLocks noGrp="1"/>
          </p:cNvSpPr>
          <p:nvPr>
            <p:ph type="ctrTitle"/>
          </p:nvPr>
        </p:nvSpPr>
        <p:spPr/>
        <p:txBody>
          <a:bodyPr/>
          <a:lstStyle/>
          <a:p>
            <a:r>
              <a:rPr lang="en-US" dirty="0"/>
              <a:t>FIN: Questions?</a:t>
            </a:r>
          </a:p>
        </p:txBody>
      </p:sp>
    </p:spTree>
    <p:extLst>
      <p:ext uri="{BB962C8B-B14F-4D97-AF65-F5344CB8AC3E}">
        <p14:creationId xmlns:p14="http://schemas.microsoft.com/office/powerpoint/2010/main" val="18242731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116</TotalTime>
  <Words>440</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Corbel</vt:lpstr>
      <vt:lpstr>Wingdings</vt:lpstr>
      <vt:lpstr>Banded</vt:lpstr>
      <vt:lpstr>HG VORA Case Study</vt:lpstr>
      <vt:lpstr>PowerPoint Presentation</vt:lpstr>
      <vt:lpstr>PowerPoint Presentation</vt:lpstr>
      <vt:lpstr>PowerPoint Presentation</vt:lpstr>
      <vt:lpstr>PowerPoint Presentation</vt:lpstr>
      <vt:lpstr>PowerPoint Presentation</vt:lpstr>
      <vt:lpstr>FIN: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 H</dc:creator>
  <cp:lastModifiedBy>M H</cp:lastModifiedBy>
  <cp:revision>2</cp:revision>
  <dcterms:created xsi:type="dcterms:W3CDTF">2024-11-18T03:36:26Z</dcterms:created>
  <dcterms:modified xsi:type="dcterms:W3CDTF">2024-11-18T05:33:09Z</dcterms:modified>
</cp:coreProperties>
</file>