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8" r:id="rId2"/>
    <p:sldId id="259" r:id="rId3"/>
    <p:sldId id="261" r:id="rId4"/>
    <p:sldId id="263" r:id="rId5"/>
    <p:sldId id="260" r:id="rId6"/>
    <p:sldId id="265" r:id="rId7"/>
    <p:sldId id="267" r:id="rId8"/>
    <p:sldId id="266" r:id="rId9"/>
    <p:sldId id="268" r:id="rId10"/>
    <p:sldId id="269" r:id="rId11"/>
    <p:sldId id="271" r:id="rId12"/>
    <p:sldId id="272" r:id="rId13"/>
    <p:sldId id="273" r:id="rId14"/>
    <p:sldId id="274" r:id="rId15"/>
    <p:sldId id="275" r:id="rId16"/>
    <p:sldId id="277" r:id="rId17"/>
    <p:sldId id="278" r:id="rId18"/>
    <p:sldId id="279" r:id="rId19"/>
    <p:sldId id="276" r:id="rId20"/>
    <p:sldId id="280"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4BD96B-6437-4BD5-95C2-D815A5EEF7D6}">
          <p14:sldIdLst>
            <p14:sldId id="258"/>
          </p14:sldIdLst>
        </p14:section>
        <p14:section name="01. Mạng máy tính" id="{1EA55918-38A7-4862-82B1-9A5B8763B276}">
          <p14:sldIdLst>
            <p14:sldId id="259"/>
            <p14:sldId id="261"/>
            <p14:sldId id="263"/>
          </p14:sldIdLst>
        </p14:section>
        <p14:section name="02. OSI" id="{2092765E-CC3C-4080-99B2-536A3B5621A2}">
          <p14:sldIdLst>
            <p14:sldId id="260"/>
            <p14:sldId id="265"/>
            <p14:sldId id="267"/>
            <p14:sldId id="266"/>
            <p14:sldId id="268"/>
          </p14:sldIdLst>
        </p14:section>
        <p14:section name="03. Mô hình tham chiếu TCP/IP" id="{6BDB66E2-39EB-4900-86DD-F39A38603285}">
          <p14:sldIdLst>
            <p14:sldId id="269"/>
            <p14:sldId id="271"/>
            <p14:sldId id="272"/>
            <p14:sldId id="273"/>
          </p14:sldIdLst>
        </p14:section>
        <p14:section name="04. Protocol" id="{56DA6562-EB29-4C1B-8C48-A7CACD98B40C}">
          <p14:sldIdLst>
            <p14:sldId id="274"/>
          </p14:sldIdLst>
        </p14:section>
        <p14:section name="05. SDU - PDU" id="{B9D89099-221B-4BA7-B2B2-4E0E6D39B3F3}">
          <p14:sldIdLst>
            <p14:sldId id="275"/>
            <p14:sldId id="277"/>
            <p14:sldId id="278"/>
          </p14:sldIdLst>
        </p14:section>
        <p14:section name="6. Đóng gói tin" id="{86B5F275-665E-4F35-A3F8-5BAE09BBFA6A}">
          <p14:sldIdLst>
            <p14:sldId id="279"/>
            <p14:sldId id="276"/>
            <p14:sldId id="280"/>
            <p14:sldId id="281"/>
          </p14:sldIdLst>
        </p14:section>
      </p14:sectionLst>
    </p:ext>
    <p:ext uri="{EFAFB233-063F-42B5-8137-9DF3F51BA10A}">
      <p15:sldGuideLst xmlns:p15="http://schemas.microsoft.com/office/powerpoint/2012/main">
        <p15:guide id="1" orient="horz" pos="2184" userDrawn="1">
          <p15:clr>
            <a:srgbClr val="A4A3A4"/>
          </p15:clr>
        </p15:guide>
        <p15:guide id="2" pos="3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9565"/>
    <a:srgbClr val="C80031"/>
    <a:srgbClr val="C80030"/>
    <a:srgbClr val="F66593"/>
    <a:srgbClr val="EA710C"/>
    <a:srgbClr val="F69566"/>
    <a:srgbClr val="F5F764"/>
    <a:srgbClr val="66C701"/>
    <a:srgbClr val="00A501"/>
    <a:srgbClr val="0151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showGuides="1">
      <p:cViewPr>
        <p:scale>
          <a:sx n="66" d="100"/>
          <a:sy n="66" d="100"/>
        </p:scale>
        <p:origin x="3762" y="1122"/>
      </p:cViewPr>
      <p:guideLst>
        <p:guide orient="horz" pos="2184"/>
        <p:guide pos="3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8/20/2021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50759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8/20/2021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23053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8/20/2021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26279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8/20/2021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1700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8/20/2021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5302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8/20/2021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9066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8/20/2021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5811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8/20/2021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950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8/20/2021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3175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8/20/2021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43005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8/20/2021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251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8/20/2021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9974048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63" r:id="rId5"/>
    <p:sldLayoutId id="2147483668" r:id="rId6"/>
    <p:sldLayoutId id="2147483664" r:id="rId7"/>
    <p:sldLayoutId id="2147483665" r:id="rId8"/>
    <p:sldLayoutId id="2147483666" r:id="rId9"/>
    <p:sldLayoutId id="2147483667" r:id="rId10"/>
    <p:sldLayoutId id="2147483669"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www.erg.abdn.ac.uk/users/gorry/course/intro-pages/encapsulation.html" TargetMode="External"/><Relationship Id="rId5" Type="http://schemas.openxmlformats.org/officeDocument/2006/relationships/image" Target="../media/image17.gif"/><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www.pinterest.co.uk/pin/27162403980967993/" TargetMode="Externa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www.pinterest.co.uk/pin/27162403980967993/" TargetMode="Externa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hyperlink" Target="https://pagedesignweb.com/types-of-computer-networking/" TargetMode="External"/><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www.101diagrams.com/osi-model-diagrams/" TargetMode="External"/><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66000"/>
          </a:schemeClr>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2A067865-D316-473D-B1A3-9E968CF75464}"/>
              </a:ext>
            </a:extLst>
          </p:cNvPr>
          <p:cNvGrpSpPr/>
          <p:nvPr/>
        </p:nvGrpSpPr>
        <p:grpSpPr>
          <a:xfrm>
            <a:off x="-6793297" y="-5116"/>
            <a:ext cx="10941828" cy="6858000"/>
            <a:chOff x="0" y="0"/>
            <a:chExt cx="10941828" cy="6858000"/>
          </a:xfrm>
        </p:grpSpPr>
        <p:grpSp>
          <p:nvGrpSpPr>
            <p:cNvPr id="13" name="Group 12">
              <a:extLst>
                <a:ext uri="{FF2B5EF4-FFF2-40B4-BE49-F238E27FC236}">
                  <a16:creationId xmlns:a16="http://schemas.microsoft.com/office/drawing/2014/main" id="{FB65E429-E95E-47FB-AC34-1347FDE83515}"/>
                </a:ext>
              </a:extLst>
            </p:cNvPr>
            <p:cNvGrpSpPr/>
            <p:nvPr/>
          </p:nvGrpSpPr>
          <p:grpSpPr>
            <a:xfrm>
              <a:off x="0" y="0"/>
              <a:ext cx="10908792" cy="6858000"/>
              <a:chOff x="0" y="0"/>
              <a:chExt cx="10908792" cy="6858000"/>
            </a:xfrm>
          </p:grpSpPr>
          <p:sp>
            <p:nvSpPr>
              <p:cNvPr id="4" name="Rectangle 3">
                <a:extLst>
                  <a:ext uri="{FF2B5EF4-FFF2-40B4-BE49-F238E27FC236}">
                    <a16:creationId xmlns:a16="http://schemas.microsoft.com/office/drawing/2014/main" id="{F8F8CC61-7206-4E64-915F-F2CD08AECD01}"/>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A8DCCFE6-12DB-4619-9D98-2DFC03662DC4}"/>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 name="TextBox 9">
              <a:extLst>
                <a:ext uri="{FF2B5EF4-FFF2-40B4-BE49-F238E27FC236}">
                  <a16:creationId xmlns:a16="http://schemas.microsoft.com/office/drawing/2014/main" id="{4D9E5966-5966-40F4-98B1-BF71820A8650}"/>
                </a:ext>
              </a:extLst>
            </p:cNvPr>
            <p:cNvSpPr txBox="1"/>
            <p:nvPr/>
          </p:nvSpPr>
          <p:spPr>
            <a:xfrm rot="16200000">
              <a:off x="9448507" y="3134055"/>
              <a:ext cx="2401868"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Mạng</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máy</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tính</a:t>
              </a:r>
              <a:endParaRPr lang="en-US" sz="3200" dirty="0">
                <a:solidFill>
                  <a:schemeClr val="bg1"/>
                </a:solidFill>
                <a:latin typeface="Bahnschrift SemiBold Condensed" panose="020B0502040204020203" pitchFamily="34" charset="0"/>
              </a:endParaRPr>
            </a:p>
          </p:txBody>
        </p:sp>
        <p:pic>
          <p:nvPicPr>
            <p:cNvPr id="12" name="Graphic 11" descr="Lights On with solid fill">
              <a:extLst>
                <a:ext uri="{FF2B5EF4-FFF2-40B4-BE49-F238E27FC236}">
                  <a16:creationId xmlns:a16="http://schemas.microsoft.com/office/drawing/2014/main" id="{1EA1E0F6-A671-48A0-82D3-072CC820F9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grpSp>
        <p:nvGrpSpPr>
          <p:cNvPr id="92" name="Group 91">
            <a:extLst>
              <a:ext uri="{FF2B5EF4-FFF2-40B4-BE49-F238E27FC236}">
                <a16:creationId xmlns:a16="http://schemas.microsoft.com/office/drawing/2014/main" id="{6A992781-6675-4A74-A107-10C8400DF5B4}"/>
              </a:ext>
            </a:extLst>
          </p:cNvPr>
          <p:cNvGrpSpPr/>
          <p:nvPr/>
        </p:nvGrpSpPr>
        <p:grpSpPr>
          <a:xfrm>
            <a:off x="-7391119" y="-5116"/>
            <a:ext cx="10950758" cy="6858000"/>
            <a:chOff x="-7559151" y="0"/>
            <a:chExt cx="10950758" cy="6858000"/>
          </a:xfrm>
        </p:grpSpPr>
        <p:grpSp>
          <p:nvGrpSpPr>
            <p:cNvPr id="41" name="Group 40">
              <a:extLst>
                <a:ext uri="{FF2B5EF4-FFF2-40B4-BE49-F238E27FC236}">
                  <a16:creationId xmlns:a16="http://schemas.microsoft.com/office/drawing/2014/main" id="{7A1F3695-27E9-46E4-AA98-1770B9BBD206}"/>
                </a:ext>
              </a:extLst>
            </p:cNvPr>
            <p:cNvGrpSpPr/>
            <p:nvPr/>
          </p:nvGrpSpPr>
          <p:grpSpPr>
            <a:xfrm>
              <a:off x="-7559151" y="0"/>
              <a:ext cx="10908792" cy="6858000"/>
              <a:chOff x="0" y="0"/>
              <a:chExt cx="10908792" cy="6858000"/>
            </a:xfrm>
          </p:grpSpPr>
          <p:grpSp>
            <p:nvGrpSpPr>
              <p:cNvPr id="42" name="Group 41">
                <a:extLst>
                  <a:ext uri="{FF2B5EF4-FFF2-40B4-BE49-F238E27FC236}">
                    <a16:creationId xmlns:a16="http://schemas.microsoft.com/office/drawing/2014/main" id="{641DC26A-EDE8-413F-A916-516CA0848F09}"/>
                  </a:ext>
                </a:extLst>
              </p:cNvPr>
              <p:cNvGrpSpPr/>
              <p:nvPr/>
            </p:nvGrpSpPr>
            <p:grpSpPr>
              <a:xfrm>
                <a:off x="0" y="0"/>
                <a:ext cx="10908792" cy="6858000"/>
                <a:chOff x="0" y="0"/>
                <a:chExt cx="10908792" cy="6858000"/>
              </a:xfrm>
            </p:grpSpPr>
            <p:sp>
              <p:nvSpPr>
                <p:cNvPr id="45" name="Rectangle 44">
                  <a:extLst>
                    <a:ext uri="{FF2B5EF4-FFF2-40B4-BE49-F238E27FC236}">
                      <a16:creationId xmlns:a16="http://schemas.microsoft.com/office/drawing/2014/main" id="{03788C43-534A-43A0-B89C-28EFF4259EF2}"/>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D464AE5A-0010-470E-8331-071F0ECE45A3}"/>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7343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44" name="Graphic 43" descr="Lights On with solid fill">
                <a:extLst>
                  <a:ext uri="{FF2B5EF4-FFF2-40B4-BE49-F238E27FC236}">
                    <a16:creationId xmlns:a16="http://schemas.microsoft.com/office/drawing/2014/main" id="{A185C87C-5273-47DE-9AFF-A267F9BC42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90" name="TextBox 89">
              <a:extLst>
                <a:ext uri="{FF2B5EF4-FFF2-40B4-BE49-F238E27FC236}">
                  <a16:creationId xmlns:a16="http://schemas.microsoft.com/office/drawing/2014/main" id="{A8555D3D-C31B-4E45-B809-A00EC8A249B2}"/>
                </a:ext>
              </a:extLst>
            </p:cNvPr>
            <p:cNvSpPr txBox="1"/>
            <p:nvPr/>
          </p:nvSpPr>
          <p:spPr>
            <a:xfrm rot="16200000">
              <a:off x="2126759" y="3200136"/>
              <a:ext cx="1944921"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OSI</a:t>
              </a:r>
            </a:p>
          </p:txBody>
        </p:sp>
      </p:grpSp>
      <p:pic>
        <p:nvPicPr>
          <p:cNvPr id="72" name="Picture 71" descr="Background pattern&#10;&#10;Description automatically generated">
            <a:extLst>
              <a:ext uri="{FF2B5EF4-FFF2-40B4-BE49-F238E27FC236}">
                <a16:creationId xmlns:a16="http://schemas.microsoft.com/office/drawing/2014/main" id="{27611CB3-9821-443E-B017-FBE3EEED9E55}"/>
              </a:ext>
            </a:extLst>
          </p:cNvPr>
          <p:cNvPicPr>
            <a:picLocks noChangeAspect="1"/>
          </p:cNvPicPr>
          <p:nvPr/>
        </p:nvPicPr>
        <p:blipFill>
          <a:blip r:embed="rId4"/>
          <a:stretch>
            <a:fillRect/>
          </a:stretch>
        </p:blipFill>
        <p:spPr>
          <a:xfrm>
            <a:off x="-2063198" y="8219506"/>
            <a:ext cx="2038635" cy="1143160"/>
          </a:xfrm>
          <a:prstGeom prst="rect">
            <a:avLst/>
          </a:prstGeom>
        </p:spPr>
      </p:pic>
      <p:pic>
        <p:nvPicPr>
          <p:cNvPr id="74" name="Picture 73" descr="Background pattern&#10;&#10;Description automatically generated">
            <a:extLst>
              <a:ext uri="{FF2B5EF4-FFF2-40B4-BE49-F238E27FC236}">
                <a16:creationId xmlns:a16="http://schemas.microsoft.com/office/drawing/2014/main" id="{9F53C985-5B35-40D7-8B4D-50E5881CA7F0}"/>
              </a:ext>
            </a:extLst>
          </p:cNvPr>
          <p:cNvPicPr>
            <a:picLocks noChangeAspect="1"/>
          </p:cNvPicPr>
          <p:nvPr/>
        </p:nvPicPr>
        <p:blipFill>
          <a:blip r:embed="rId5"/>
          <a:stretch>
            <a:fillRect/>
          </a:stretch>
        </p:blipFill>
        <p:spPr>
          <a:xfrm>
            <a:off x="-2063198" y="9846779"/>
            <a:ext cx="2210108" cy="1181265"/>
          </a:xfrm>
          <a:prstGeom prst="rect">
            <a:avLst/>
          </a:prstGeom>
        </p:spPr>
      </p:pic>
      <p:sp>
        <p:nvSpPr>
          <p:cNvPr id="75" name="TextBox 74">
            <a:extLst>
              <a:ext uri="{FF2B5EF4-FFF2-40B4-BE49-F238E27FC236}">
                <a16:creationId xmlns:a16="http://schemas.microsoft.com/office/drawing/2014/main" id="{69A73BC1-7AA6-4701-9850-6303C9779CEA}"/>
              </a:ext>
            </a:extLst>
          </p:cNvPr>
          <p:cNvSpPr txBox="1"/>
          <p:nvPr/>
        </p:nvSpPr>
        <p:spPr>
          <a:xfrm>
            <a:off x="4558536" y="1475513"/>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01</a:t>
            </a:r>
          </a:p>
        </p:txBody>
      </p:sp>
      <p:sp>
        <p:nvSpPr>
          <p:cNvPr id="76" name="TextBox 75">
            <a:extLst>
              <a:ext uri="{FF2B5EF4-FFF2-40B4-BE49-F238E27FC236}">
                <a16:creationId xmlns:a16="http://schemas.microsoft.com/office/drawing/2014/main" id="{A22F90BF-3CDD-4FA7-976E-5DB43FFEE95E}"/>
              </a:ext>
            </a:extLst>
          </p:cNvPr>
          <p:cNvSpPr txBox="1"/>
          <p:nvPr/>
        </p:nvSpPr>
        <p:spPr>
          <a:xfrm>
            <a:off x="4587420" y="2615544"/>
            <a:ext cx="2780791" cy="584775"/>
          </a:xfrm>
          <a:prstGeom prst="rect">
            <a:avLst/>
          </a:prstGeom>
          <a:noFill/>
        </p:spPr>
        <p:txBody>
          <a:bodyPr wrap="square" rtlCol="0">
            <a:spAutoFit/>
          </a:bodyPr>
          <a:lstStyle/>
          <a:p>
            <a:r>
              <a:rPr lang="en-US" sz="3200" dirty="0" err="1">
                <a:latin typeface="Bahnschrift SemiBold Condensed" panose="020B0502040204020203" pitchFamily="34" charset="0"/>
              </a:rPr>
              <a:t>Mạng</a:t>
            </a:r>
            <a:r>
              <a:rPr lang="en-US" sz="3200" dirty="0">
                <a:latin typeface="Bahnschrift SemiBold Condensed" panose="020B0502040204020203" pitchFamily="34" charset="0"/>
              </a:rPr>
              <a:t> </a:t>
            </a:r>
            <a:r>
              <a:rPr lang="en-US" sz="3200" dirty="0" err="1">
                <a:latin typeface="Bahnschrift SemiBold Condensed" panose="020B0502040204020203" pitchFamily="34" charset="0"/>
              </a:rPr>
              <a:t>máy</a:t>
            </a:r>
            <a:r>
              <a:rPr lang="en-US" sz="3200" dirty="0">
                <a:latin typeface="Bahnschrift SemiBold Condensed" panose="020B0502040204020203" pitchFamily="34" charset="0"/>
              </a:rPr>
              <a:t> </a:t>
            </a:r>
            <a:r>
              <a:rPr lang="en-US" sz="3200" dirty="0" err="1">
                <a:latin typeface="Bahnschrift SemiBold Condensed" panose="020B0502040204020203" pitchFamily="34" charset="0"/>
              </a:rPr>
              <a:t>tính</a:t>
            </a:r>
            <a:endParaRPr lang="en-US" sz="3200" dirty="0">
              <a:latin typeface="Bahnschrift SemiBold Condensed" panose="020B0502040204020203" pitchFamily="34" charset="0"/>
            </a:endParaRPr>
          </a:p>
        </p:txBody>
      </p:sp>
      <p:sp>
        <p:nvSpPr>
          <p:cNvPr id="77" name="Rectangle 76">
            <a:extLst>
              <a:ext uri="{FF2B5EF4-FFF2-40B4-BE49-F238E27FC236}">
                <a16:creationId xmlns:a16="http://schemas.microsoft.com/office/drawing/2014/main" id="{7B4C5DA4-FC82-43B4-BAAA-FEF319E9F190}"/>
              </a:ext>
            </a:extLst>
          </p:cNvPr>
          <p:cNvSpPr/>
          <p:nvPr/>
        </p:nvSpPr>
        <p:spPr>
          <a:xfrm>
            <a:off x="4604402" y="2395524"/>
            <a:ext cx="943428"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BA794773-05E0-4EBB-A75D-2F5483E68C04}"/>
              </a:ext>
            </a:extLst>
          </p:cNvPr>
          <p:cNvSpPr txBox="1"/>
          <p:nvPr/>
        </p:nvSpPr>
        <p:spPr>
          <a:xfrm>
            <a:off x="7250261" y="1425580"/>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02</a:t>
            </a:r>
          </a:p>
        </p:txBody>
      </p:sp>
      <p:sp>
        <p:nvSpPr>
          <p:cNvPr id="79" name="TextBox 78">
            <a:extLst>
              <a:ext uri="{FF2B5EF4-FFF2-40B4-BE49-F238E27FC236}">
                <a16:creationId xmlns:a16="http://schemas.microsoft.com/office/drawing/2014/main" id="{BAC57791-C59E-4164-93F1-358FF670E3EF}"/>
              </a:ext>
            </a:extLst>
          </p:cNvPr>
          <p:cNvSpPr txBox="1"/>
          <p:nvPr/>
        </p:nvSpPr>
        <p:spPr>
          <a:xfrm>
            <a:off x="7349436" y="2550981"/>
            <a:ext cx="2780791" cy="584775"/>
          </a:xfrm>
          <a:prstGeom prst="rect">
            <a:avLst/>
          </a:prstGeom>
          <a:noFill/>
        </p:spPr>
        <p:txBody>
          <a:bodyPr wrap="square" rtlCol="0">
            <a:spAutoFit/>
          </a:bodyPr>
          <a:lstStyle/>
          <a:p>
            <a:r>
              <a:rPr lang="en-US" sz="3200" dirty="0" err="1">
                <a:latin typeface="Bahnschrift SemiBold Condensed" panose="020B0502040204020203" pitchFamily="34" charset="0"/>
              </a:rPr>
              <a:t>Mô</a:t>
            </a:r>
            <a:r>
              <a:rPr lang="en-US" sz="3200" dirty="0">
                <a:latin typeface="Bahnschrift SemiBold Condensed" panose="020B0502040204020203" pitchFamily="34" charset="0"/>
              </a:rPr>
              <a:t> </a:t>
            </a:r>
            <a:r>
              <a:rPr lang="en-US" sz="3200" dirty="0" err="1">
                <a:latin typeface="Bahnschrift SemiBold Condensed" panose="020B0502040204020203" pitchFamily="34" charset="0"/>
              </a:rPr>
              <a:t>hình</a:t>
            </a:r>
            <a:r>
              <a:rPr lang="en-US" sz="3200" dirty="0">
                <a:latin typeface="Bahnschrift SemiBold Condensed" panose="020B0502040204020203" pitchFamily="34" charset="0"/>
              </a:rPr>
              <a:t> OSI</a:t>
            </a:r>
          </a:p>
        </p:txBody>
      </p:sp>
      <p:sp>
        <p:nvSpPr>
          <p:cNvPr id="80" name="Rectangle 79">
            <a:extLst>
              <a:ext uri="{FF2B5EF4-FFF2-40B4-BE49-F238E27FC236}">
                <a16:creationId xmlns:a16="http://schemas.microsoft.com/office/drawing/2014/main" id="{354C4E18-7008-422D-8EBE-CBED200EABC6}"/>
              </a:ext>
            </a:extLst>
          </p:cNvPr>
          <p:cNvSpPr/>
          <p:nvPr/>
        </p:nvSpPr>
        <p:spPr>
          <a:xfrm>
            <a:off x="7366418" y="2330961"/>
            <a:ext cx="943428"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4BF3DAFC-DE3B-414A-BA20-874A157CAF5C}"/>
              </a:ext>
            </a:extLst>
          </p:cNvPr>
          <p:cNvSpPr txBox="1"/>
          <p:nvPr/>
        </p:nvSpPr>
        <p:spPr>
          <a:xfrm>
            <a:off x="9757560" y="1379861"/>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03</a:t>
            </a:r>
          </a:p>
        </p:txBody>
      </p:sp>
      <p:sp>
        <p:nvSpPr>
          <p:cNvPr id="82" name="TextBox 81">
            <a:extLst>
              <a:ext uri="{FF2B5EF4-FFF2-40B4-BE49-F238E27FC236}">
                <a16:creationId xmlns:a16="http://schemas.microsoft.com/office/drawing/2014/main" id="{1C9AE870-7C0F-4815-A000-8528DE037DF2}"/>
              </a:ext>
            </a:extLst>
          </p:cNvPr>
          <p:cNvSpPr txBox="1"/>
          <p:nvPr/>
        </p:nvSpPr>
        <p:spPr>
          <a:xfrm>
            <a:off x="9886773" y="2503727"/>
            <a:ext cx="2780791" cy="584775"/>
          </a:xfrm>
          <a:prstGeom prst="rect">
            <a:avLst/>
          </a:prstGeom>
          <a:noFill/>
        </p:spPr>
        <p:txBody>
          <a:bodyPr wrap="square" rtlCol="0">
            <a:spAutoFit/>
          </a:bodyPr>
          <a:lstStyle/>
          <a:p>
            <a:r>
              <a:rPr lang="en-US" sz="3200" dirty="0" err="1">
                <a:latin typeface="Bahnschrift SemiBold Condensed" panose="020B0502040204020203" pitchFamily="34" charset="0"/>
              </a:rPr>
              <a:t>Mô</a:t>
            </a:r>
            <a:r>
              <a:rPr lang="en-US" sz="3200" dirty="0">
                <a:latin typeface="Bahnschrift SemiBold Condensed" panose="020B0502040204020203" pitchFamily="34" charset="0"/>
              </a:rPr>
              <a:t> </a:t>
            </a:r>
            <a:r>
              <a:rPr lang="en-US" sz="3200" dirty="0" err="1">
                <a:latin typeface="Bahnschrift SemiBold Condensed" panose="020B0502040204020203" pitchFamily="34" charset="0"/>
              </a:rPr>
              <a:t>hình</a:t>
            </a:r>
            <a:r>
              <a:rPr lang="en-US" sz="3200" dirty="0">
                <a:latin typeface="Bahnschrift SemiBold Condensed" panose="020B0502040204020203" pitchFamily="34" charset="0"/>
              </a:rPr>
              <a:t> TCP/IP</a:t>
            </a:r>
          </a:p>
        </p:txBody>
      </p:sp>
      <p:sp>
        <p:nvSpPr>
          <p:cNvPr id="83" name="Rectangle 82">
            <a:extLst>
              <a:ext uri="{FF2B5EF4-FFF2-40B4-BE49-F238E27FC236}">
                <a16:creationId xmlns:a16="http://schemas.microsoft.com/office/drawing/2014/main" id="{4834A606-38F7-4B61-A7FD-830D8E724153}"/>
              </a:ext>
            </a:extLst>
          </p:cNvPr>
          <p:cNvSpPr/>
          <p:nvPr/>
        </p:nvSpPr>
        <p:spPr>
          <a:xfrm>
            <a:off x="9903755" y="2283707"/>
            <a:ext cx="943428"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E8AA0D3D-6DD8-48D5-B2A0-811570922E2D}"/>
              </a:ext>
            </a:extLst>
          </p:cNvPr>
          <p:cNvSpPr txBox="1"/>
          <p:nvPr/>
        </p:nvSpPr>
        <p:spPr>
          <a:xfrm>
            <a:off x="4587420" y="3760356"/>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04</a:t>
            </a:r>
          </a:p>
        </p:txBody>
      </p:sp>
      <p:sp>
        <p:nvSpPr>
          <p:cNvPr id="85" name="TextBox 84">
            <a:extLst>
              <a:ext uri="{FF2B5EF4-FFF2-40B4-BE49-F238E27FC236}">
                <a16:creationId xmlns:a16="http://schemas.microsoft.com/office/drawing/2014/main" id="{E21C3003-E5C5-4733-BB94-3912137AF8D8}"/>
              </a:ext>
            </a:extLst>
          </p:cNvPr>
          <p:cNvSpPr txBox="1"/>
          <p:nvPr/>
        </p:nvSpPr>
        <p:spPr>
          <a:xfrm>
            <a:off x="4604402" y="4839575"/>
            <a:ext cx="1399395" cy="584775"/>
          </a:xfrm>
          <a:prstGeom prst="rect">
            <a:avLst/>
          </a:prstGeom>
          <a:noFill/>
        </p:spPr>
        <p:txBody>
          <a:bodyPr wrap="square" rtlCol="0">
            <a:spAutoFit/>
          </a:bodyPr>
          <a:lstStyle/>
          <a:p>
            <a:r>
              <a:rPr lang="en-US" sz="3200" dirty="0">
                <a:latin typeface="Bahnschrift SemiBold Condensed" panose="020B0502040204020203" pitchFamily="34" charset="0"/>
              </a:rPr>
              <a:t>Protocol</a:t>
            </a:r>
          </a:p>
        </p:txBody>
      </p:sp>
      <p:sp>
        <p:nvSpPr>
          <p:cNvPr id="86" name="Rectangle 85">
            <a:extLst>
              <a:ext uri="{FF2B5EF4-FFF2-40B4-BE49-F238E27FC236}">
                <a16:creationId xmlns:a16="http://schemas.microsoft.com/office/drawing/2014/main" id="{1EF49B6B-0CE1-45B8-979F-AF25871BC0F3}"/>
              </a:ext>
            </a:extLst>
          </p:cNvPr>
          <p:cNvSpPr/>
          <p:nvPr/>
        </p:nvSpPr>
        <p:spPr>
          <a:xfrm>
            <a:off x="4604402" y="4668162"/>
            <a:ext cx="943428"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249F76B9-5E36-4087-88CE-157E684A098E}"/>
              </a:ext>
            </a:extLst>
          </p:cNvPr>
          <p:cNvSpPr txBox="1"/>
          <p:nvPr/>
        </p:nvSpPr>
        <p:spPr>
          <a:xfrm>
            <a:off x="7250261" y="3812153"/>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05</a:t>
            </a:r>
          </a:p>
        </p:txBody>
      </p:sp>
      <p:sp>
        <p:nvSpPr>
          <p:cNvPr id="88" name="TextBox 87">
            <a:extLst>
              <a:ext uri="{FF2B5EF4-FFF2-40B4-BE49-F238E27FC236}">
                <a16:creationId xmlns:a16="http://schemas.microsoft.com/office/drawing/2014/main" id="{C87C2832-0C2B-4D18-8EAB-A7B696D96923}"/>
              </a:ext>
            </a:extLst>
          </p:cNvPr>
          <p:cNvSpPr txBox="1"/>
          <p:nvPr/>
        </p:nvSpPr>
        <p:spPr>
          <a:xfrm>
            <a:off x="7349436" y="4919438"/>
            <a:ext cx="1954221" cy="584775"/>
          </a:xfrm>
          <a:prstGeom prst="rect">
            <a:avLst/>
          </a:prstGeom>
          <a:noFill/>
        </p:spPr>
        <p:txBody>
          <a:bodyPr wrap="square" rtlCol="0">
            <a:spAutoFit/>
          </a:bodyPr>
          <a:lstStyle/>
          <a:p>
            <a:r>
              <a:rPr lang="en-US" sz="3200" dirty="0">
                <a:latin typeface="Bahnschrift SemiBold Condensed" panose="020B0502040204020203" pitchFamily="34" charset="0"/>
              </a:rPr>
              <a:t>SDU &amp; PDU</a:t>
            </a:r>
          </a:p>
        </p:txBody>
      </p:sp>
      <p:sp>
        <p:nvSpPr>
          <p:cNvPr id="89" name="Rectangle 88">
            <a:extLst>
              <a:ext uri="{FF2B5EF4-FFF2-40B4-BE49-F238E27FC236}">
                <a16:creationId xmlns:a16="http://schemas.microsoft.com/office/drawing/2014/main" id="{B75B1FD7-641D-4AE9-AE35-3B6D84A95A24}"/>
              </a:ext>
            </a:extLst>
          </p:cNvPr>
          <p:cNvSpPr/>
          <p:nvPr/>
        </p:nvSpPr>
        <p:spPr>
          <a:xfrm>
            <a:off x="7370428" y="4734851"/>
            <a:ext cx="943428"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id="{5BFB9ED5-5C01-4025-B7A3-FFFB6AE29910}"/>
              </a:ext>
            </a:extLst>
          </p:cNvPr>
          <p:cNvGrpSpPr/>
          <p:nvPr/>
        </p:nvGrpSpPr>
        <p:grpSpPr>
          <a:xfrm>
            <a:off x="-8017968" y="-5116"/>
            <a:ext cx="10908792" cy="6858000"/>
            <a:chOff x="-8023867" y="-52159"/>
            <a:chExt cx="10908792" cy="6858000"/>
          </a:xfrm>
        </p:grpSpPr>
        <p:grpSp>
          <p:nvGrpSpPr>
            <p:cNvPr id="47" name="Group 46">
              <a:extLst>
                <a:ext uri="{FF2B5EF4-FFF2-40B4-BE49-F238E27FC236}">
                  <a16:creationId xmlns:a16="http://schemas.microsoft.com/office/drawing/2014/main" id="{9D59AD02-5F6D-4A95-AE42-4DCEBE9267DE}"/>
                </a:ext>
              </a:extLst>
            </p:cNvPr>
            <p:cNvGrpSpPr/>
            <p:nvPr/>
          </p:nvGrpSpPr>
          <p:grpSpPr>
            <a:xfrm>
              <a:off x="-8023867" y="-52159"/>
              <a:ext cx="10908792" cy="6858000"/>
              <a:chOff x="0" y="0"/>
              <a:chExt cx="10908792" cy="6858000"/>
            </a:xfrm>
          </p:grpSpPr>
          <p:grpSp>
            <p:nvGrpSpPr>
              <p:cNvPr id="48" name="Group 47">
                <a:extLst>
                  <a:ext uri="{FF2B5EF4-FFF2-40B4-BE49-F238E27FC236}">
                    <a16:creationId xmlns:a16="http://schemas.microsoft.com/office/drawing/2014/main" id="{E68A2009-73C6-446B-8EF5-8A60CA809AF9}"/>
                  </a:ext>
                </a:extLst>
              </p:cNvPr>
              <p:cNvGrpSpPr/>
              <p:nvPr/>
            </p:nvGrpSpPr>
            <p:grpSpPr>
              <a:xfrm>
                <a:off x="0" y="0"/>
                <a:ext cx="10908792" cy="6858000"/>
                <a:chOff x="0" y="0"/>
                <a:chExt cx="10908792" cy="6858000"/>
              </a:xfrm>
            </p:grpSpPr>
            <p:sp>
              <p:nvSpPr>
                <p:cNvPr id="51" name="Rectangle 50">
                  <a:extLst>
                    <a:ext uri="{FF2B5EF4-FFF2-40B4-BE49-F238E27FC236}">
                      <a16:creationId xmlns:a16="http://schemas.microsoft.com/office/drawing/2014/main" id="{BED84681-206F-408D-BDAB-E329BCBC2094}"/>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668D2B58-118F-490E-92B8-CAC6C8AD4FA7}"/>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D964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50" name="Graphic 49" descr="Lights On with solid fill">
                <a:extLst>
                  <a:ext uri="{FF2B5EF4-FFF2-40B4-BE49-F238E27FC236}">
                    <a16:creationId xmlns:a16="http://schemas.microsoft.com/office/drawing/2014/main" id="{860957EA-8956-416C-AF6F-5779039667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91" name="TextBox 90">
              <a:extLst>
                <a:ext uri="{FF2B5EF4-FFF2-40B4-BE49-F238E27FC236}">
                  <a16:creationId xmlns:a16="http://schemas.microsoft.com/office/drawing/2014/main" id="{8EC714A3-15B0-40D0-AD6B-CEE02EE58E97}"/>
                </a:ext>
              </a:extLst>
            </p:cNvPr>
            <p:cNvSpPr txBox="1"/>
            <p:nvPr/>
          </p:nvSpPr>
          <p:spPr>
            <a:xfrm rot="16200000">
              <a:off x="1453122" y="3207168"/>
              <a:ext cx="2245753"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TCP/IP</a:t>
              </a:r>
            </a:p>
          </p:txBody>
        </p:sp>
      </p:grpSp>
      <p:grpSp>
        <p:nvGrpSpPr>
          <p:cNvPr id="95" name="Group 94">
            <a:extLst>
              <a:ext uri="{FF2B5EF4-FFF2-40B4-BE49-F238E27FC236}">
                <a16:creationId xmlns:a16="http://schemas.microsoft.com/office/drawing/2014/main" id="{8842BC23-CE7C-4BA9-9C7E-50F75E8AE941}"/>
              </a:ext>
            </a:extLst>
          </p:cNvPr>
          <p:cNvGrpSpPr/>
          <p:nvPr/>
        </p:nvGrpSpPr>
        <p:grpSpPr>
          <a:xfrm>
            <a:off x="-8652071" y="-5116"/>
            <a:ext cx="10933090" cy="6858000"/>
            <a:chOff x="2694972" y="4246070"/>
            <a:chExt cx="10933090" cy="6858000"/>
          </a:xfrm>
        </p:grpSpPr>
        <p:grpSp>
          <p:nvGrpSpPr>
            <p:cNvPr id="53" name="Group 52">
              <a:extLst>
                <a:ext uri="{FF2B5EF4-FFF2-40B4-BE49-F238E27FC236}">
                  <a16:creationId xmlns:a16="http://schemas.microsoft.com/office/drawing/2014/main" id="{94E50CDA-3BC9-4BD3-AEBD-FB3B25EDD892}"/>
                </a:ext>
              </a:extLst>
            </p:cNvPr>
            <p:cNvGrpSpPr/>
            <p:nvPr/>
          </p:nvGrpSpPr>
          <p:grpSpPr>
            <a:xfrm>
              <a:off x="2694972" y="4246070"/>
              <a:ext cx="10908792" cy="6858000"/>
              <a:chOff x="0" y="0"/>
              <a:chExt cx="10908792" cy="6858000"/>
            </a:xfrm>
          </p:grpSpPr>
          <p:grpSp>
            <p:nvGrpSpPr>
              <p:cNvPr id="54" name="Group 53">
                <a:extLst>
                  <a:ext uri="{FF2B5EF4-FFF2-40B4-BE49-F238E27FC236}">
                    <a16:creationId xmlns:a16="http://schemas.microsoft.com/office/drawing/2014/main" id="{64644DE0-5168-49E1-A4FB-53E29F2F5069}"/>
                  </a:ext>
                </a:extLst>
              </p:cNvPr>
              <p:cNvGrpSpPr/>
              <p:nvPr/>
            </p:nvGrpSpPr>
            <p:grpSpPr>
              <a:xfrm>
                <a:off x="0" y="0"/>
                <a:ext cx="10908792" cy="6858000"/>
                <a:chOff x="0" y="0"/>
                <a:chExt cx="10908792" cy="6858000"/>
              </a:xfrm>
            </p:grpSpPr>
            <p:sp>
              <p:nvSpPr>
                <p:cNvPr id="57" name="Rectangle 56">
                  <a:extLst>
                    <a:ext uri="{FF2B5EF4-FFF2-40B4-BE49-F238E27FC236}">
                      <a16:creationId xmlns:a16="http://schemas.microsoft.com/office/drawing/2014/main" id="{2BA76843-F820-4F2B-8984-639F6DF57D1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A95DF654-9B93-4E05-9805-7440C7A09423}"/>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A9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56" name="Graphic 55" descr="Lights On with solid fill">
                <a:extLst>
                  <a:ext uri="{FF2B5EF4-FFF2-40B4-BE49-F238E27FC236}">
                    <a16:creationId xmlns:a16="http://schemas.microsoft.com/office/drawing/2014/main" id="{4DD2E727-9C46-44E0-A77D-FE2630FA83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94" name="TextBox 93">
              <a:extLst>
                <a:ext uri="{FF2B5EF4-FFF2-40B4-BE49-F238E27FC236}">
                  <a16:creationId xmlns:a16="http://schemas.microsoft.com/office/drawing/2014/main" id="{2F9431DE-4E0D-4E7D-BCCF-990D21C30D89}"/>
                </a:ext>
              </a:extLst>
            </p:cNvPr>
            <p:cNvSpPr txBox="1"/>
            <p:nvPr/>
          </p:nvSpPr>
          <p:spPr>
            <a:xfrm rot="16200000">
              <a:off x="12635977" y="7458881"/>
              <a:ext cx="1399395" cy="584775"/>
            </a:xfrm>
            <a:prstGeom prst="rect">
              <a:avLst/>
            </a:prstGeom>
            <a:noFill/>
          </p:spPr>
          <p:txBody>
            <a:bodyPr wrap="square" rtlCol="0">
              <a:spAutoFit/>
            </a:bodyPr>
            <a:lstStyle/>
            <a:p>
              <a:r>
                <a:rPr lang="en-US" sz="3200" dirty="0">
                  <a:solidFill>
                    <a:schemeClr val="bg1"/>
                  </a:solidFill>
                  <a:latin typeface="Bahnschrift SemiBold Condensed" panose="020B0502040204020203" pitchFamily="34" charset="0"/>
                </a:rPr>
                <a:t>Protocol</a:t>
              </a:r>
            </a:p>
          </p:txBody>
        </p:sp>
      </p:grpSp>
      <p:grpSp>
        <p:nvGrpSpPr>
          <p:cNvPr id="97" name="Group 96">
            <a:extLst>
              <a:ext uri="{FF2B5EF4-FFF2-40B4-BE49-F238E27FC236}">
                <a16:creationId xmlns:a16="http://schemas.microsoft.com/office/drawing/2014/main" id="{03196752-5542-488C-A2ED-184FEFAE303A}"/>
              </a:ext>
            </a:extLst>
          </p:cNvPr>
          <p:cNvGrpSpPr/>
          <p:nvPr/>
        </p:nvGrpSpPr>
        <p:grpSpPr>
          <a:xfrm>
            <a:off x="-9326006" y="-5116"/>
            <a:ext cx="10916494" cy="6858000"/>
            <a:chOff x="-8965983" y="4349672"/>
            <a:chExt cx="10916494" cy="6858000"/>
          </a:xfrm>
        </p:grpSpPr>
        <p:grpSp>
          <p:nvGrpSpPr>
            <p:cNvPr id="59" name="Group 58">
              <a:extLst>
                <a:ext uri="{FF2B5EF4-FFF2-40B4-BE49-F238E27FC236}">
                  <a16:creationId xmlns:a16="http://schemas.microsoft.com/office/drawing/2014/main" id="{F387AD33-F2F6-4AA3-9274-A7BEC1051761}"/>
                </a:ext>
              </a:extLst>
            </p:cNvPr>
            <p:cNvGrpSpPr/>
            <p:nvPr/>
          </p:nvGrpSpPr>
          <p:grpSpPr>
            <a:xfrm>
              <a:off x="-8965983" y="4349672"/>
              <a:ext cx="10908792" cy="6858000"/>
              <a:chOff x="0" y="0"/>
              <a:chExt cx="10908792" cy="6858000"/>
            </a:xfrm>
          </p:grpSpPr>
          <p:grpSp>
            <p:nvGrpSpPr>
              <p:cNvPr id="60" name="Group 59">
                <a:extLst>
                  <a:ext uri="{FF2B5EF4-FFF2-40B4-BE49-F238E27FC236}">
                    <a16:creationId xmlns:a16="http://schemas.microsoft.com/office/drawing/2014/main" id="{5A1B8F68-2C57-47C5-A631-246145203B62}"/>
                  </a:ext>
                </a:extLst>
              </p:cNvPr>
              <p:cNvGrpSpPr/>
              <p:nvPr/>
            </p:nvGrpSpPr>
            <p:grpSpPr>
              <a:xfrm>
                <a:off x="0" y="0"/>
                <a:ext cx="10908792" cy="6858000"/>
                <a:chOff x="0" y="0"/>
                <a:chExt cx="10908792" cy="6858000"/>
              </a:xfrm>
            </p:grpSpPr>
            <p:sp>
              <p:nvSpPr>
                <p:cNvPr id="63" name="Rectangle 62">
                  <a:extLst>
                    <a:ext uri="{FF2B5EF4-FFF2-40B4-BE49-F238E27FC236}">
                      <a16:creationId xmlns:a16="http://schemas.microsoft.com/office/drawing/2014/main" id="{D1B9B596-E1B8-42B5-8D8B-503B9F12199C}"/>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0D682101-B40D-447A-8493-C6D79D702574}"/>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D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62" name="Graphic 61" descr="Lights On with solid fill">
                <a:extLst>
                  <a:ext uri="{FF2B5EF4-FFF2-40B4-BE49-F238E27FC236}">
                    <a16:creationId xmlns:a16="http://schemas.microsoft.com/office/drawing/2014/main" id="{334CF67B-49D4-42E2-907E-B931D8AD56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96" name="TextBox 95">
              <a:extLst>
                <a:ext uri="{FF2B5EF4-FFF2-40B4-BE49-F238E27FC236}">
                  <a16:creationId xmlns:a16="http://schemas.microsoft.com/office/drawing/2014/main" id="{7AAD691D-F632-40CE-9A4C-E4E33D46F570}"/>
                </a:ext>
              </a:extLst>
            </p:cNvPr>
            <p:cNvSpPr txBox="1"/>
            <p:nvPr/>
          </p:nvSpPr>
          <p:spPr>
            <a:xfrm rot="16200000">
              <a:off x="681013" y="7523950"/>
              <a:ext cx="1954221" cy="584775"/>
            </a:xfrm>
            <a:prstGeom prst="rect">
              <a:avLst/>
            </a:prstGeom>
            <a:noFill/>
          </p:spPr>
          <p:txBody>
            <a:bodyPr wrap="square" rtlCol="0">
              <a:spAutoFit/>
            </a:bodyPr>
            <a:lstStyle/>
            <a:p>
              <a:pPr algn="ctr"/>
              <a:r>
                <a:rPr lang="en-US" sz="3200" dirty="0">
                  <a:solidFill>
                    <a:schemeClr val="bg1"/>
                  </a:solidFill>
                  <a:latin typeface="Bahnschrift SemiBold Condensed" panose="020B0502040204020203" pitchFamily="34" charset="0"/>
                </a:rPr>
                <a:t>SDU &amp; PDU</a:t>
              </a:r>
            </a:p>
          </p:txBody>
        </p:sp>
      </p:grpSp>
      <p:sp>
        <p:nvSpPr>
          <p:cNvPr id="61" name="TextBox 60">
            <a:extLst>
              <a:ext uri="{FF2B5EF4-FFF2-40B4-BE49-F238E27FC236}">
                <a16:creationId xmlns:a16="http://schemas.microsoft.com/office/drawing/2014/main" id="{DC4967EB-FFE1-4A79-AC29-D9F3BC1AE5A1}"/>
              </a:ext>
            </a:extLst>
          </p:cNvPr>
          <p:cNvSpPr txBox="1"/>
          <p:nvPr/>
        </p:nvSpPr>
        <p:spPr>
          <a:xfrm>
            <a:off x="9867441" y="3812153"/>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06</a:t>
            </a:r>
          </a:p>
        </p:txBody>
      </p:sp>
      <p:sp>
        <p:nvSpPr>
          <p:cNvPr id="71" name="TextBox 70">
            <a:extLst>
              <a:ext uri="{FF2B5EF4-FFF2-40B4-BE49-F238E27FC236}">
                <a16:creationId xmlns:a16="http://schemas.microsoft.com/office/drawing/2014/main" id="{74851D8F-D602-4231-9275-FAE3C1C75F30}"/>
              </a:ext>
            </a:extLst>
          </p:cNvPr>
          <p:cNvSpPr txBox="1"/>
          <p:nvPr/>
        </p:nvSpPr>
        <p:spPr>
          <a:xfrm>
            <a:off x="9966616" y="4919438"/>
            <a:ext cx="1954221" cy="584775"/>
          </a:xfrm>
          <a:prstGeom prst="rect">
            <a:avLst/>
          </a:prstGeom>
          <a:noFill/>
        </p:spPr>
        <p:txBody>
          <a:bodyPr wrap="square" rtlCol="0">
            <a:spAutoFit/>
          </a:bodyPr>
          <a:lstStyle/>
          <a:p>
            <a:r>
              <a:rPr lang="en-US" sz="3200" dirty="0" err="1">
                <a:latin typeface="Bahnschrift SemiBold Condensed" panose="020B0502040204020203" pitchFamily="34" charset="0"/>
              </a:rPr>
              <a:t>Đóng</a:t>
            </a:r>
            <a:r>
              <a:rPr lang="en-US" sz="3200" dirty="0">
                <a:latin typeface="Bahnschrift SemiBold Condensed" panose="020B0502040204020203" pitchFamily="34" charset="0"/>
              </a:rPr>
              <a:t> </a:t>
            </a:r>
            <a:r>
              <a:rPr lang="en-US" sz="3200" dirty="0" err="1">
                <a:latin typeface="Bahnschrift SemiBold Condensed" panose="020B0502040204020203" pitchFamily="34" charset="0"/>
              </a:rPr>
              <a:t>gói</a:t>
            </a:r>
            <a:r>
              <a:rPr lang="en-US" sz="3200" dirty="0">
                <a:latin typeface="Bahnschrift SemiBold Condensed" panose="020B0502040204020203" pitchFamily="34" charset="0"/>
              </a:rPr>
              <a:t> tin</a:t>
            </a:r>
          </a:p>
        </p:txBody>
      </p:sp>
      <p:sp>
        <p:nvSpPr>
          <p:cNvPr id="73" name="Rectangle 72">
            <a:extLst>
              <a:ext uri="{FF2B5EF4-FFF2-40B4-BE49-F238E27FC236}">
                <a16:creationId xmlns:a16="http://schemas.microsoft.com/office/drawing/2014/main" id="{AD9EFF65-2A84-4C0D-A094-6F17561D17B8}"/>
              </a:ext>
            </a:extLst>
          </p:cNvPr>
          <p:cNvSpPr/>
          <p:nvPr/>
        </p:nvSpPr>
        <p:spPr>
          <a:xfrm>
            <a:off x="9987608" y="4734851"/>
            <a:ext cx="943428"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a:extLst>
              <a:ext uri="{FF2B5EF4-FFF2-40B4-BE49-F238E27FC236}">
                <a16:creationId xmlns:a16="http://schemas.microsoft.com/office/drawing/2014/main" id="{D1EE0D18-7403-49AD-B265-4BCE54D57128}"/>
              </a:ext>
            </a:extLst>
          </p:cNvPr>
          <p:cNvGrpSpPr/>
          <p:nvPr/>
        </p:nvGrpSpPr>
        <p:grpSpPr>
          <a:xfrm>
            <a:off x="-10018115" y="-7674"/>
            <a:ext cx="10936129" cy="6858000"/>
            <a:chOff x="-10018115" y="-7674"/>
            <a:chExt cx="10936129" cy="6858000"/>
          </a:xfrm>
        </p:grpSpPr>
        <p:sp>
          <p:nvSpPr>
            <p:cNvPr id="99" name="Rectangle 98">
              <a:extLst>
                <a:ext uri="{FF2B5EF4-FFF2-40B4-BE49-F238E27FC236}">
                  <a16:creationId xmlns:a16="http://schemas.microsoft.com/office/drawing/2014/main" id="{F26A6687-77A4-46F1-84DC-3DABDDE1D8BF}"/>
                </a:ext>
              </a:extLst>
            </p:cNvPr>
            <p:cNvSpPr/>
            <p:nvPr/>
          </p:nvSpPr>
          <p:spPr>
            <a:xfrm>
              <a:off x="-10018115" y="-7674"/>
              <a:ext cx="10917937"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5DA82533-4164-4228-8595-01871887655C}"/>
                </a:ext>
              </a:extLst>
            </p:cNvPr>
            <p:cNvSpPr/>
            <p:nvPr/>
          </p:nvSpPr>
          <p:spPr>
            <a:xfrm>
              <a:off x="-412463" y="2132774"/>
              <a:ext cx="1330477"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A7D4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1" name="TextBox 100">
              <a:extLst>
                <a:ext uri="{FF2B5EF4-FFF2-40B4-BE49-F238E27FC236}">
                  <a16:creationId xmlns:a16="http://schemas.microsoft.com/office/drawing/2014/main" id="{B5739298-3E4C-4B73-8968-3B4F29BD1C6F}"/>
                </a:ext>
              </a:extLst>
            </p:cNvPr>
            <p:cNvSpPr txBox="1"/>
            <p:nvPr/>
          </p:nvSpPr>
          <p:spPr>
            <a:xfrm rot="16200000">
              <a:off x="-371524" y="3206872"/>
              <a:ext cx="1886361" cy="584775"/>
            </a:xfrm>
            <a:prstGeom prst="rect">
              <a:avLst/>
            </a:prstGeom>
            <a:noFill/>
          </p:spPr>
          <p:txBody>
            <a:bodyPr wrap="square" rtlCol="0">
              <a:spAutoFit/>
            </a:bodyPr>
            <a:lstStyle/>
            <a:p>
              <a:pPr algn="ctr"/>
              <a:r>
                <a:rPr lang="en-US" sz="3200" b="1" dirty="0" err="1">
                  <a:solidFill>
                    <a:schemeClr val="bg1"/>
                  </a:solidFill>
                  <a:latin typeface="Bahnschrift SemiBold Condensed" panose="020B0502040204020203" pitchFamily="34" charset="0"/>
                </a:rPr>
                <a:t>Đóng</a:t>
              </a:r>
              <a:r>
                <a:rPr lang="en-US" sz="3200" b="1" dirty="0">
                  <a:solidFill>
                    <a:schemeClr val="bg1"/>
                  </a:solidFill>
                  <a:latin typeface="Bahnschrift SemiBold Condensed" panose="020B0502040204020203" pitchFamily="34" charset="0"/>
                </a:rPr>
                <a:t> </a:t>
              </a:r>
              <a:r>
                <a:rPr lang="en-US" sz="3200" b="1" dirty="0" err="1">
                  <a:solidFill>
                    <a:schemeClr val="bg1"/>
                  </a:solidFill>
                  <a:latin typeface="Bahnschrift SemiBold Condensed" panose="020B0502040204020203" pitchFamily="34" charset="0"/>
                </a:rPr>
                <a:t>gói</a:t>
              </a:r>
              <a:r>
                <a:rPr lang="en-US" sz="3200" b="1" dirty="0">
                  <a:solidFill>
                    <a:schemeClr val="bg1"/>
                  </a:solidFill>
                  <a:latin typeface="Bahnschrift SemiBold Condensed" panose="020B0502040204020203" pitchFamily="34" charset="0"/>
                </a:rPr>
                <a:t> tin</a:t>
              </a:r>
            </a:p>
          </p:txBody>
        </p:sp>
        <p:pic>
          <p:nvPicPr>
            <p:cNvPr id="102" name="Graphic 101" descr="Lights On with solid fill">
              <a:extLst>
                <a:ext uri="{FF2B5EF4-FFF2-40B4-BE49-F238E27FC236}">
                  <a16:creationId xmlns:a16="http://schemas.microsoft.com/office/drawing/2014/main" id="{65F58DDB-7C31-4461-BD32-836D28455F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48436" y="3003966"/>
              <a:ext cx="914400" cy="915167"/>
            </a:xfrm>
            <a:prstGeom prst="rect">
              <a:avLst/>
            </a:prstGeom>
          </p:spPr>
        </p:pic>
      </p:grpSp>
    </p:spTree>
    <p:extLst>
      <p:ext uri="{BB962C8B-B14F-4D97-AF65-F5344CB8AC3E}">
        <p14:creationId xmlns:p14="http://schemas.microsoft.com/office/powerpoint/2010/main" val="1329917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36F77773-9A2B-44C1-AE99-854E920D2BAE}"/>
              </a:ext>
            </a:extLst>
          </p:cNvPr>
          <p:cNvGrpSpPr/>
          <p:nvPr/>
        </p:nvGrpSpPr>
        <p:grpSpPr>
          <a:xfrm>
            <a:off x="1247057" y="5116"/>
            <a:ext cx="10941828" cy="6858000"/>
            <a:chOff x="0" y="0"/>
            <a:chExt cx="10941828" cy="6858000"/>
          </a:xfrm>
        </p:grpSpPr>
        <p:grpSp>
          <p:nvGrpSpPr>
            <p:cNvPr id="37" name="Group 36">
              <a:extLst>
                <a:ext uri="{FF2B5EF4-FFF2-40B4-BE49-F238E27FC236}">
                  <a16:creationId xmlns:a16="http://schemas.microsoft.com/office/drawing/2014/main" id="{8CE69173-01AE-4EB0-A3F7-52CFBCD5F3E8}"/>
                </a:ext>
              </a:extLst>
            </p:cNvPr>
            <p:cNvGrpSpPr/>
            <p:nvPr/>
          </p:nvGrpSpPr>
          <p:grpSpPr>
            <a:xfrm>
              <a:off x="0" y="0"/>
              <a:ext cx="10908792" cy="6858000"/>
              <a:chOff x="0" y="0"/>
              <a:chExt cx="10908792" cy="6858000"/>
            </a:xfrm>
          </p:grpSpPr>
          <p:sp>
            <p:nvSpPr>
              <p:cNvPr id="40" name="Rectangle 39">
                <a:extLst>
                  <a:ext uri="{FF2B5EF4-FFF2-40B4-BE49-F238E27FC236}">
                    <a16:creationId xmlns:a16="http://schemas.microsoft.com/office/drawing/2014/main" id="{E9557D6E-D0E2-4E0B-8BEC-A592DC70042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4AF9FA58-A48C-4B78-83ED-9953B9BA4199}"/>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8" name="TextBox 37">
              <a:extLst>
                <a:ext uri="{FF2B5EF4-FFF2-40B4-BE49-F238E27FC236}">
                  <a16:creationId xmlns:a16="http://schemas.microsoft.com/office/drawing/2014/main" id="{75D4ED9E-D5AF-41A2-906C-74531948DF70}"/>
                </a:ext>
              </a:extLst>
            </p:cNvPr>
            <p:cNvSpPr txBox="1"/>
            <p:nvPr/>
          </p:nvSpPr>
          <p:spPr>
            <a:xfrm rot="16200000">
              <a:off x="9448507" y="3134055"/>
              <a:ext cx="2401868"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Mạng</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máy</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tính</a:t>
              </a:r>
              <a:endParaRPr lang="en-US" sz="3200" dirty="0">
                <a:solidFill>
                  <a:schemeClr val="bg1"/>
                </a:solidFill>
                <a:latin typeface="Bahnschrift SemiBold Condensed" panose="020B0502040204020203" pitchFamily="34" charset="0"/>
              </a:endParaRPr>
            </a:p>
          </p:txBody>
        </p:sp>
        <p:pic>
          <p:nvPicPr>
            <p:cNvPr id="39" name="Graphic 38" descr="Lights On with solid fill">
              <a:extLst>
                <a:ext uri="{FF2B5EF4-FFF2-40B4-BE49-F238E27FC236}">
                  <a16:creationId xmlns:a16="http://schemas.microsoft.com/office/drawing/2014/main" id="{2BE74E67-E5F2-4067-9EE8-9CBCACC26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grpSp>
        <p:nvGrpSpPr>
          <p:cNvPr id="42" name="Group 41">
            <a:extLst>
              <a:ext uri="{FF2B5EF4-FFF2-40B4-BE49-F238E27FC236}">
                <a16:creationId xmlns:a16="http://schemas.microsoft.com/office/drawing/2014/main" id="{CFA09ED1-B65C-47A7-8702-66A1EEADACE1}"/>
              </a:ext>
            </a:extLst>
          </p:cNvPr>
          <p:cNvGrpSpPr/>
          <p:nvPr/>
        </p:nvGrpSpPr>
        <p:grpSpPr>
          <a:xfrm>
            <a:off x="579026" y="-5116"/>
            <a:ext cx="10950758" cy="6858000"/>
            <a:chOff x="-7559151" y="0"/>
            <a:chExt cx="10950758" cy="6858000"/>
          </a:xfrm>
        </p:grpSpPr>
        <p:grpSp>
          <p:nvGrpSpPr>
            <p:cNvPr id="43" name="Group 42">
              <a:extLst>
                <a:ext uri="{FF2B5EF4-FFF2-40B4-BE49-F238E27FC236}">
                  <a16:creationId xmlns:a16="http://schemas.microsoft.com/office/drawing/2014/main" id="{FB666947-DC92-4A37-9D67-B40C9CC8FD44}"/>
                </a:ext>
              </a:extLst>
            </p:cNvPr>
            <p:cNvGrpSpPr/>
            <p:nvPr/>
          </p:nvGrpSpPr>
          <p:grpSpPr>
            <a:xfrm>
              <a:off x="-7559151" y="0"/>
              <a:ext cx="10908792" cy="6858000"/>
              <a:chOff x="0" y="0"/>
              <a:chExt cx="10908792" cy="6858000"/>
            </a:xfrm>
          </p:grpSpPr>
          <p:grpSp>
            <p:nvGrpSpPr>
              <p:cNvPr id="45" name="Group 44">
                <a:extLst>
                  <a:ext uri="{FF2B5EF4-FFF2-40B4-BE49-F238E27FC236}">
                    <a16:creationId xmlns:a16="http://schemas.microsoft.com/office/drawing/2014/main" id="{4B7B57B1-67DD-4505-8E6D-A63818D4DC0C}"/>
                  </a:ext>
                </a:extLst>
              </p:cNvPr>
              <p:cNvGrpSpPr/>
              <p:nvPr/>
            </p:nvGrpSpPr>
            <p:grpSpPr>
              <a:xfrm>
                <a:off x="0" y="0"/>
                <a:ext cx="10908792" cy="6858000"/>
                <a:chOff x="0" y="0"/>
                <a:chExt cx="10908792" cy="6858000"/>
              </a:xfrm>
            </p:grpSpPr>
            <p:sp>
              <p:nvSpPr>
                <p:cNvPr id="47" name="Rectangle 46">
                  <a:extLst>
                    <a:ext uri="{FF2B5EF4-FFF2-40B4-BE49-F238E27FC236}">
                      <a16:creationId xmlns:a16="http://schemas.microsoft.com/office/drawing/2014/main" id="{A3C1BEAD-B1E0-4A33-80B8-D6619C980ACF}"/>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E302919B-B3DF-4A37-A41C-DBEFFE60F9AA}"/>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7343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46" name="Graphic 45" descr="Lights On with solid fill">
                <a:extLst>
                  <a:ext uri="{FF2B5EF4-FFF2-40B4-BE49-F238E27FC236}">
                    <a16:creationId xmlns:a16="http://schemas.microsoft.com/office/drawing/2014/main" id="{0282C947-8E11-4CCE-ABA7-049E5A3F00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44" name="TextBox 43">
              <a:extLst>
                <a:ext uri="{FF2B5EF4-FFF2-40B4-BE49-F238E27FC236}">
                  <a16:creationId xmlns:a16="http://schemas.microsoft.com/office/drawing/2014/main" id="{3E4DB177-8F17-4905-A6B4-3A67D32ADFA9}"/>
                </a:ext>
              </a:extLst>
            </p:cNvPr>
            <p:cNvSpPr txBox="1"/>
            <p:nvPr/>
          </p:nvSpPr>
          <p:spPr>
            <a:xfrm rot="16200000">
              <a:off x="2126759" y="3200136"/>
              <a:ext cx="1944921"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OSI</a:t>
              </a:r>
            </a:p>
          </p:txBody>
        </p:sp>
      </p:grpSp>
      <p:grpSp>
        <p:nvGrpSpPr>
          <p:cNvPr id="49" name="Group 48">
            <a:extLst>
              <a:ext uri="{FF2B5EF4-FFF2-40B4-BE49-F238E27FC236}">
                <a16:creationId xmlns:a16="http://schemas.microsoft.com/office/drawing/2014/main" id="{385B8D48-03A0-45CB-93CE-DC67D8A35EF6}"/>
              </a:ext>
            </a:extLst>
          </p:cNvPr>
          <p:cNvGrpSpPr/>
          <p:nvPr/>
        </p:nvGrpSpPr>
        <p:grpSpPr>
          <a:xfrm>
            <a:off x="-71389" y="-5116"/>
            <a:ext cx="10908792" cy="6858000"/>
            <a:chOff x="-8023867" y="-52159"/>
            <a:chExt cx="10908792" cy="6858000"/>
          </a:xfrm>
        </p:grpSpPr>
        <p:grpSp>
          <p:nvGrpSpPr>
            <p:cNvPr id="50" name="Group 49">
              <a:extLst>
                <a:ext uri="{FF2B5EF4-FFF2-40B4-BE49-F238E27FC236}">
                  <a16:creationId xmlns:a16="http://schemas.microsoft.com/office/drawing/2014/main" id="{65141002-8E6D-4E43-9473-C2D0DFE080DC}"/>
                </a:ext>
              </a:extLst>
            </p:cNvPr>
            <p:cNvGrpSpPr/>
            <p:nvPr/>
          </p:nvGrpSpPr>
          <p:grpSpPr>
            <a:xfrm>
              <a:off x="-8023867" y="-52159"/>
              <a:ext cx="10908792" cy="6858000"/>
              <a:chOff x="0" y="0"/>
              <a:chExt cx="10908792" cy="6858000"/>
            </a:xfrm>
          </p:grpSpPr>
          <p:grpSp>
            <p:nvGrpSpPr>
              <p:cNvPr id="52" name="Group 51">
                <a:extLst>
                  <a:ext uri="{FF2B5EF4-FFF2-40B4-BE49-F238E27FC236}">
                    <a16:creationId xmlns:a16="http://schemas.microsoft.com/office/drawing/2014/main" id="{9F2CC87B-46F2-4AD4-ACF2-B3034BF1C291}"/>
                  </a:ext>
                </a:extLst>
              </p:cNvPr>
              <p:cNvGrpSpPr/>
              <p:nvPr/>
            </p:nvGrpSpPr>
            <p:grpSpPr>
              <a:xfrm>
                <a:off x="0" y="0"/>
                <a:ext cx="10908792" cy="6858000"/>
                <a:chOff x="0" y="0"/>
                <a:chExt cx="10908792" cy="6858000"/>
              </a:xfrm>
            </p:grpSpPr>
            <p:sp>
              <p:nvSpPr>
                <p:cNvPr id="54" name="Rectangle 53">
                  <a:extLst>
                    <a:ext uri="{FF2B5EF4-FFF2-40B4-BE49-F238E27FC236}">
                      <a16:creationId xmlns:a16="http://schemas.microsoft.com/office/drawing/2014/main" id="{F42F4107-7A7D-4C42-8D6E-AA56CBA79FA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EF2C61A-FC06-4E62-808D-DD59B91A58B1}"/>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D964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53" name="Graphic 52" descr="Lights On with solid fill">
                <a:extLst>
                  <a:ext uri="{FF2B5EF4-FFF2-40B4-BE49-F238E27FC236}">
                    <a16:creationId xmlns:a16="http://schemas.microsoft.com/office/drawing/2014/main" id="{F7343610-A844-4558-AEEF-5D55D53481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51" name="TextBox 50">
              <a:extLst>
                <a:ext uri="{FF2B5EF4-FFF2-40B4-BE49-F238E27FC236}">
                  <a16:creationId xmlns:a16="http://schemas.microsoft.com/office/drawing/2014/main" id="{F5B7D788-9D38-4765-9B05-6DE0B8F8A6A7}"/>
                </a:ext>
              </a:extLst>
            </p:cNvPr>
            <p:cNvSpPr txBox="1"/>
            <p:nvPr/>
          </p:nvSpPr>
          <p:spPr>
            <a:xfrm rot="16200000">
              <a:off x="1453122" y="3207168"/>
              <a:ext cx="2245753"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TCP/IP</a:t>
              </a:r>
            </a:p>
          </p:txBody>
        </p:sp>
      </p:grpSp>
      <p:grpSp>
        <p:nvGrpSpPr>
          <p:cNvPr id="70" name="Group 69">
            <a:extLst>
              <a:ext uri="{FF2B5EF4-FFF2-40B4-BE49-F238E27FC236}">
                <a16:creationId xmlns:a16="http://schemas.microsoft.com/office/drawing/2014/main" id="{6F015CEE-07CF-4EAA-9778-629DF7B01646}"/>
              </a:ext>
            </a:extLst>
          </p:cNvPr>
          <p:cNvGrpSpPr/>
          <p:nvPr/>
        </p:nvGrpSpPr>
        <p:grpSpPr>
          <a:xfrm>
            <a:off x="2302736" y="89186"/>
            <a:ext cx="3564006" cy="1015663"/>
            <a:chOff x="3560036" y="495586"/>
            <a:chExt cx="3564006" cy="1015663"/>
          </a:xfrm>
        </p:grpSpPr>
        <p:grpSp>
          <p:nvGrpSpPr>
            <p:cNvPr id="71" name="Group 70">
              <a:extLst>
                <a:ext uri="{FF2B5EF4-FFF2-40B4-BE49-F238E27FC236}">
                  <a16:creationId xmlns:a16="http://schemas.microsoft.com/office/drawing/2014/main" id="{7585BDFA-AD0E-4904-9CF1-4B26E091DA93}"/>
                </a:ext>
              </a:extLst>
            </p:cNvPr>
            <p:cNvGrpSpPr/>
            <p:nvPr/>
          </p:nvGrpSpPr>
          <p:grpSpPr>
            <a:xfrm>
              <a:off x="3560036" y="495586"/>
              <a:ext cx="3564006" cy="1015663"/>
              <a:chOff x="3560036" y="495586"/>
              <a:chExt cx="3564006" cy="1015663"/>
            </a:xfrm>
          </p:grpSpPr>
          <p:sp>
            <p:nvSpPr>
              <p:cNvPr id="73" name="TextBox 72">
                <a:extLst>
                  <a:ext uri="{FF2B5EF4-FFF2-40B4-BE49-F238E27FC236}">
                    <a16:creationId xmlns:a16="http://schemas.microsoft.com/office/drawing/2014/main" id="{C3DAFBA0-F9D9-4FAE-92A9-0ED11CFF5FE3}"/>
                  </a:ext>
                </a:extLst>
              </p:cNvPr>
              <p:cNvSpPr txBox="1"/>
              <p:nvPr/>
            </p:nvSpPr>
            <p:spPr>
              <a:xfrm>
                <a:off x="3560036" y="495586"/>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03</a:t>
                </a:r>
              </a:p>
            </p:txBody>
          </p:sp>
          <p:sp>
            <p:nvSpPr>
              <p:cNvPr id="74" name="TextBox 73">
                <a:extLst>
                  <a:ext uri="{FF2B5EF4-FFF2-40B4-BE49-F238E27FC236}">
                    <a16:creationId xmlns:a16="http://schemas.microsoft.com/office/drawing/2014/main" id="{7D3DD02C-9E3B-4632-9969-9A64D6161742}"/>
                  </a:ext>
                </a:extLst>
              </p:cNvPr>
              <p:cNvSpPr txBox="1"/>
              <p:nvPr/>
            </p:nvSpPr>
            <p:spPr>
              <a:xfrm>
                <a:off x="4343251" y="880755"/>
                <a:ext cx="2780791" cy="584775"/>
              </a:xfrm>
              <a:prstGeom prst="rect">
                <a:avLst/>
              </a:prstGeom>
              <a:noFill/>
            </p:spPr>
            <p:txBody>
              <a:bodyPr wrap="square" rtlCol="0">
                <a:spAutoFit/>
              </a:bodyPr>
              <a:lstStyle/>
              <a:p>
                <a:r>
                  <a:rPr lang="en-US" sz="3200" dirty="0" err="1">
                    <a:latin typeface="Bahnschrift SemiBold Condensed" panose="020B0502040204020203" pitchFamily="34" charset="0"/>
                  </a:rPr>
                  <a:t>Mô</a:t>
                </a:r>
                <a:r>
                  <a:rPr lang="en-US" sz="3200" dirty="0">
                    <a:latin typeface="Bahnschrift SemiBold Condensed" panose="020B0502040204020203" pitchFamily="34" charset="0"/>
                  </a:rPr>
                  <a:t> </a:t>
                </a:r>
                <a:r>
                  <a:rPr lang="en-US" sz="3200" dirty="0" err="1">
                    <a:latin typeface="Bahnschrift SemiBold Condensed" panose="020B0502040204020203" pitchFamily="34" charset="0"/>
                  </a:rPr>
                  <a:t>hình</a:t>
                </a:r>
                <a:r>
                  <a:rPr lang="en-US" sz="3200" dirty="0">
                    <a:latin typeface="Bahnschrift SemiBold Condensed" panose="020B0502040204020203" pitchFamily="34" charset="0"/>
                  </a:rPr>
                  <a:t> ICP/IP</a:t>
                </a:r>
              </a:p>
            </p:txBody>
          </p:sp>
        </p:grpSp>
        <p:sp>
          <p:nvSpPr>
            <p:cNvPr id="72" name="Rectangle 71">
              <a:extLst>
                <a:ext uri="{FF2B5EF4-FFF2-40B4-BE49-F238E27FC236}">
                  <a16:creationId xmlns:a16="http://schemas.microsoft.com/office/drawing/2014/main" id="{8034D098-4FFD-4BEE-AC35-4CED214FDDB3}"/>
                </a:ext>
              </a:extLst>
            </p:cNvPr>
            <p:cNvSpPr/>
            <p:nvPr/>
          </p:nvSpPr>
          <p:spPr>
            <a:xfrm>
              <a:off x="3662675" y="1465530"/>
              <a:ext cx="548640"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88856A5F-211C-439A-93D8-B99F856F054D}"/>
              </a:ext>
            </a:extLst>
          </p:cNvPr>
          <p:cNvSpPr txBox="1"/>
          <p:nvPr/>
        </p:nvSpPr>
        <p:spPr>
          <a:xfrm>
            <a:off x="2376214" y="1315030"/>
            <a:ext cx="7900763" cy="2627579"/>
          </a:xfrm>
          <a:prstGeom prst="rect">
            <a:avLst/>
          </a:prstGeom>
          <a:noFill/>
        </p:spPr>
        <p:txBody>
          <a:bodyPr wrap="square" rtlCol="0">
            <a:spAutoFit/>
          </a:bodyPr>
          <a:lstStyle/>
          <a:p>
            <a:pPr>
              <a:lnSpc>
                <a:spcPct val="150000"/>
              </a:lnSpc>
            </a:pPr>
            <a:r>
              <a:rPr lang="vi-VN" sz="1600" b="0" dirty="0">
                <a:effectLst/>
                <a:latin typeface="Bahnschrift Light Condensed" panose="020B0502040204020203" pitchFamily="34" charset="0"/>
              </a:rPr>
              <a:t>Tên gọi TCP/IP đến từ hai giao thức nền tảng của bộ giao thức là TCP (Tranmission Control Protocol) và IP (Internet Protocol)_</a:t>
            </a:r>
            <a:br>
              <a:rPr lang="vi-VN" sz="1600" b="0" dirty="0">
                <a:effectLst/>
                <a:latin typeface="Bahnschrift Light Condensed" panose="020B0502040204020203" pitchFamily="34" charset="0"/>
              </a:rPr>
            </a:br>
            <a:r>
              <a:rPr lang="vi-VN" sz="1600" b="0" dirty="0">
                <a:effectLst/>
                <a:latin typeface="Bahnschrift Light Condensed" panose="020B0502040204020203" pitchFamily="34" charset="0"/>
              </a:rPr>
              <a:t>Bộ giao thức TCP/IP có thể được coi là một tập hợp các tầng, mỗi tầng giải quyết một tập các vấn đề có liên quan </a:t>
            </a:r>
            <a:r>
              <a:rPr lang="en-US" sz="1600" b="0" dirty="0">
                <a:effectLst/>
                <a:latin typeface="Bahnschrift Light Condensed" panose="020B0502040204020203" pitchFamily="34" charset="0"/>
              </a:rPr>
              <a:t> </a:t>
            </a:r>
            <a:r>
              <a:rPr lang="vi-VN" sz="1600" b="0" dirty="0">
                <a:effectLst/>
                <a:latin typeface="Bahnschrift Light Condensed" panose="020B0502040204020203" pitchFamily="34" charset="0"/>
              </a:rPr>
              <a:t>đến việc truyền dữ liệu</a:t>
            </a:r>
            <a:r>
              <a:rPr lang="en-US" sz="1600" b="0" dirty="0">
                <a:effectLst/>
                <a:latin typeface="Bahnschrift Light Condensed" panose="020B0502040204020203" pitchFamily="34" charset="0"/>
              </a:rPr>
              <a:t>.</a:t>
            </a:r>
          </a:p>
          <a:p>
            <a:pPr>
              <a:lnSpc>
                <a:spcPct val="150000"/>
              </a:lnSpc>
            </a:pPr>
            <a:r>
              <a:rPr lang="vi-VN" sz="1600" b="0" dirty="0">
                <a:effectLst/>
                <a:latin typeface="Bahnschrift Light Condensed" panose="020B0502040204020203" pitchFamily="34" charset="0"/>
              </a:rPr>
              <a:t>Mô hình này cũng được sử dụng khá rộng rãi, độ phổ biến tương đương mô hình OSI, khác với mô hình OSI.</a:t>
            </a:r>
            <a:endParaRPr lang="en-US" sz="1600" b="0" dirty="0">
              <a:effectLst/>
              <a:latin typeface="Bahnschrift Light Condensed" panose="020B0502040204020203" pitchFamily="34" charset="0"/>
            </a:endParaRPr>
          </a:p>
          <a:p>
            <a:pPr>
              <a:lnSpc>
                <a:spcPct val="150000"/>
              </a:lnSpc>
            </a:pPr>
            <a:r>
              <a:rPr lang="vi-VN" sz="1600" b="0" dirty="0">
                <a:effectLst/>
                <a:latin typeface="Bahnschrift Light Condensed" panose="020B0502040204020203" pitchFamily="34" charset="0"/>
              </a:rPr>
              <a:t> TCP/IP tổ</a:t>
            </a:r>
            <a:r>
              <a:rPr lang="en-US" sz="1600" b="0" dirty="0">
                <a:effectLst/>
                <a:latin typeface="Bahnschrift Light Condensed" panose="020B0502040204020203" pitchFamily="34" charset="0"/>
              </a:rPr>
              <a:t> </a:t>
            </a:r>
            <a:r>
              <a:rPr lang="vi-VN" sz="1600" b="0" dirty="0">
                <a:effectLst/>
                <a:latin typeface="Bahnschrift Light Condensed" panose="020B0502040204020203" pitchFamily="34" charset="0"/>
              </a:rPr>
              <a:t>chức dữ liệu theo sơ đồ 4 tầng</a:t>
            </a:r>
          </a:p>
          <a:p>
            <a:pPr>
              <a:lnSpc>
                <a:spcPct val="150000"/>
              </a:lnSpc>
            </a:pPr>
            <a:endParaRPr lang="en-US" sz="1600" dirty="0">
              <a:latin typeface="Bahnschrift Light Condensed" panose="020B0502040204020203" pitchFamily="34" charset="0"/>
            </a:endParaRPr>
          </a:p>
        </p:txBody>
      </p:sp>
      <p:pic>
        <p:nvPicPr>
          <p:cNvPr id="1028" name="Picture 4">
            <a:extLst>
              <a:ext uri="{FF2B5EF4-FFF2-40B4-BE49-F238E27FC236}">
                <a16:creationId xmlns:a16="http://schemas.microsoft.com/office/drawing/2014/main" id="{4B3AB15A-1AFE-4567-97F3-49E68E4784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1349" y="3546598"/>
            <a:ext cx="4372994" cy="2903738"/>
          </a:xfrm>
          <a:prstGeom prst="rect">
            <a:avLst/>
          </a:prstGeom>
          <a:noFill/>
          <a:extLst>
            <a:ext uri="{909E8E84-426E-40DD-AFC4-6F175D3DCCD1}">
              <a14:hiddenFill xmlns:a14="http://schemas.microsoft.com/office/drawing/2010/main">
                <a:solidFill>
                  <a:srgbClr val="FFFFFF"/>
                </a:solidFill>
              </a14:hiddenFill>
            </a:ext>
          </a:extLst>
        </p:spPr>
      </p:pic>
      <p:grpSp>
        <p:nvGrpSpPr>
          <p:cNvPr id="82" name="Group 81">
            <a:extLst>
              <a:ext uri="{FF2B5EF4-FFF2-40B4-BE49-F238E27FC236}">
                <a16:creationId xmlns:a16="http://schemas.microsoft.com/office/drawing/2014/main" id="{A77A6513-7A7E-4257-9EAB-86E74FE006B9}"/>
              </a:ext>
            </a:extLst>
          </p:cNvPr>
          <p:cNvGrpSpPr/>
          <p:nvPr/>
        </p:nvGrpSpPr>
        <p:grpSpPr>
          <a:xfrm>
            <a:off x="-8690171" y="-5116"/>
            <a:ext cx="10933090" cy="6858000"/>
            <a:chOff x="2694972" y="4246070"/>
            <a:chExt cx="10933090" cy="6858000"/>
          </a:xfrm>
        </p:grpSpPr>
        <p:grpSp>
          <p:nvGrpSpPr>
            <p:cNvPr id="83" name="Group 82">
              <a:extLst>
                <a:ext uri="{FF2B5EF4-FFF2-40B4-BE49-F238E27FC236}">
                  <a16:creationId xmlns:a16="http://schemas.microsoft.com/office/drawing/2014/main" id="{1596215E-BE04-4A0C-963C-33EADA852EBB}"/>
                </a:ext>
              </a:extLst>
            </p:cNvPr>
            <p:cNvGrpSpPr/>
            <p:nvPr/>
          </p:nvGrpSpPr>
          <p:grpSpPr>
            <a:xfrm>
              <a:off x="2694972" y="4246070"/>
              <a:ext cx="10908792" cy="6858000"/>
              <a:chOff x="0" y="0"/>
              <a:chExt cx="10908792" cy="6858000"/>
            </a:xfrm>
          </p:grpSpPr>
          <p:grpSp>
            <p:nvGrpSpPr>
              <p:cNvPr id="85" name="Group 84">
                <a:extLst>
                  <a:ext uri="{FF2B5EF4-FFF2-40B4-BE49-F238E27FC236}">
                    <a16:creationId xmlns:a16="http://schemas.microsoft.com/office/drawing/2014/main" id="{B251410B-CD8A-4001-B906-473F654D796E}"/>
                  </a:ext>
                </a:extLst>
              </p:cNvPr>
              <p:cNvGrpSpPr/>
              <p:nvPr/>
            </p:nvGrpSpPr>
            <p:grpSpPr>
              <a:xfrm>
                <a:off x="0" y="0"/>
                <a:ext cx="10908792" cy="6858000"/>
                <a:chOff x="0" y="0"/>
                <a:chExt cx="10908792" cy="6858000"/>
              </a:xfrm>
            </p:grpSpPr>
            <p:sp>
              <p:nvSpPr>
                <p:cNvPr id="87" name="Rectangle 86">
                  <a:extLst>
                    <a:ext uri="{FF2B5EF4-FFF2-40B4-BE49-F238E27FC236}">
                      <a16:creationId xmlns:a16="http://schemas.microsoft.com/office/drawing/2014/main" id="{CE3F26BC-790A-4157-89EE-CC5B262F9BFF}"/>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FB3C5B0E-E669-42C6-B19A-CD4D03CD5BE5}"/>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A9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86" name="Graphic 85" descr="Lights On with solid fill">
                <a:extLst>
                  <a:ext uri="{FF2B5EF4-FFF2-40B4-BE49-F238E27FC236}">
                    <a16:creationId xmlns:a16="http://schemas.microsoft.com/office/drawing/2014/main" id="{4C929FA0-5E3B-4A28-B7C1-C00B6D6A95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84" name="TextBox 83">
              <a:extLst>
                <a:ext uri="{FF2B5EF4-FFF2-40B4-BE49-F238E27FC236}">
                  <a16:creationId xmlns:a16="http://schemas.microsoft.com/office/drawing/2014/main" id="{7B383374-743B-4D75-8DC6-49FFCE5E8CC3}"/>
                </a:ext>
              </a:extLst>
            </p:cNvPr>
            <p:cNvSpPr txBox="1"/>
            <p:nvPr/>
          </p:nvSpPr>
          <p:spPr>
            <a:xfrm rot="16200000">
              <a:off x="12635977" y="7458881"/>
              <a:ext cx="1399395" cy="584775"/>
            </a:xfrm>
            <a:prstGeom prst="rect">
              <a:avLst/>
            </a:prstGeom>
            <a:noFill/>
          </p:spPr>
          <p:txBody>
            <a:bodyPr wrap="square" rtlCol="0">
              <a:spAutoFit/>
            </a:bodyPr>
            <a:lstStyle/>
            <a:p>
              <a:r>
                <a:rPr lang="en-US" sz="3200" dirty="0">
                  <a:solidFill>
                    <a:schemeClr val="bg1"/>
                  </a:solidFill>
                  <a:latin typeface="Bahnschrift SemiBold Condensed" panose="020B0502040204020203" pitchFamily="34" charset="0"/>
                </a:rPr>
                <a:t>Protocol</a:t>
              </a:r>
            </a:p>
          </p:txBody>
        </p:sp>
      </p:grpSp>
      <p:grpSp>
        <p:nvGrpSpPr>
          <p:cNvPr id="89" name="Group 88">
            <a:extLst>
              <a:ext uri="{FF2B5EF4-FFF2-40B4-BE49-F238E27FC236}">
                <a16:creationId xmlns:a16="http://schemas.microsoft.com/office/drawing/2014/main" id="{8A98A0DD-07CB-474F-88BF-AF74D9FB859F}"/>
              </a:ext>
            </a:extLst>
          </p:cNvPr>
          <p:cNvGrpSpPr/>
          <p:nvPr/>
        </p:nvGrpSpPr>
        <p:grpSpPr>
          <a:xfrm>
            <a:off x="-9364106" y="-5116"/>
            <a:ext cx="10916494" cy="6858000"/>
            <a:chOff x="-8965983" y="4349672"/>
            <a:chExt cx="10916494" cy="6858000"/>
          </a:xfrm>
        </p:grpSpPr>
        <p:grpSp>
          <p:nvGrpSpPr>
            <p:cNvPr id="90" name="Group 89">
              <a:extLst>
                <a:ext uri="{FF2B5EF4-FFF2-40B4-BE49-F238E27FC236}">
                  <a16:creationId xmlns:a16="http://schemas.microsoft.com/office/drawing/2014/main" id="{A188D9BE-780A-48D1-8DF1-080C85E666DF}"/>
                </a:ext>
              </a:extLst>
            </p:cNvPr>
            <p:cNvGrpSpPr/>
            <p:nvPr/>
          </p:nvGrpSpPr>
          <p:grpSpPr>
            <a:xfrm>
              <a:off x="-8965983" y="4349672"/>
              <a:ext cx="10908792" cy="6858000"/>
              <a:chOff x="0" y="0"/>
              <a:chExt cx="10908792" cy="6858000"/>
            </a:xfrm>
          </p:grpSpPr>
          <p:grpSp>
            <p:nvGrpSpPr>
              <p:cNvPr id="92" name="Group 91">
                <a:extLst>
                  <a:ext uri="{FF2B5EF4-FFF2-40B4-BE49-F238E27FC236}">
                    <a16:creationId xmlns:a16="http://schemas.microsoft.com/office/drawing/2014/main" id="{F87A8F94-2034-43AE-AEAA-416E8FD3EDEC}"/>
                  </a:ext>
                </a:extLst>
              </p:cNvPr>
              <p:cNvGrpSpPr/>
              <p:nvPr/>
            </p:nvGrpSpPr>
            <p:grpSpPr>
              <a:xfrm>
                <a:off x="0" y="0"/>
                <a:ext cx="10908792" cy="6858000"/>
                <a:chOff x="0" y="0"/>
                <a:chExt cx="10908792" cy="6858000"/>
              </a:xfrm>
            </p:grpSpPr>
            <p:sp>
              <p:nvSpPr>
                <p:cNvPr id="94" name="Rectangle 93">
                  <a:extLst>
                    <a:ext uri="{FF2B5EF4-FFF2-40B4-BE49-F238E27FC236}">
                      <a16:creationId xmlns:a16="http://schemas.microsoft.com/office/drawing/2014/main" id="{3A8815C8-D0B0-48CD-8F11-D6C623652ED7}"/>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59954323-B35D-4997-BE69-FB671B721218}"/>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D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93" name="Graphic 92" descr="Lights On with solid fill">
                <a:extLst>
                  <a:ext uri="{FF2B5EF4-FFF2-40B4-BE49-F238E27FC236}">
                    <a16:creationId xmlns:a16="http://schemas.microsoft.com/office/drawing/2014/main" id="{0F2FC390-B396-4A13-8AB9-C37870FBCA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91" name="TextBox 90">
              <a:extLst>
                <a:ext uri="{FF2B5EF4-FFF2-40B4-BE49-F238E27FC236}">
                  <a16:creationId xmlns:a16="http://schemas.microsoft.com/office/drawing/2014/main" id="{7AD5789D-5C27-4E7A-B676-A2AA5C942D8A}"/>
                </a:ext>
              </a:extLst>
            </p:cNvPr>
            <p:cNvSpPr txBox="1"/>
            <p:nvPr/>
          </p:nvSpPr>
          <p:spPr>
            <a:xfrm rot="16200000">
              <a:off x="681013" y="7523950"/>
              <a:ext cx="1954221" cy="584775"/>
            </a:xfrm>
            <a:prstGeom prst="rect">
              <a:avLst/>
            </a:prstGeom>
            <a:noFill/>
          </p:spPr>
          <p:txBody>
            <a:bodyPr wrap="square" rtlCol="0">
              <a:spAutoFit/>
            </a:bodyPr>
            <a:lstStyle/>
            <a:p>
              <a:pPr algn="ctr"/>
              <a:r>
                <a:rPr lang="en-US" sz="3200" dirty="0">
                  <a:solidFill>
                    <a:schemeClr val="bg1"/>
                  </a:solidFill>
                  <a:latin typeface="Bahnschrift SemiBold Condensed" panose="020B0502040204020203" pitchFamily="34" charset="0"/>
                </a:rPr>
                <a:t>SDU &amp; PDU</a:t>
              </a:r>
            </a:p>
          </p:txBody>
        </p:sp>
      </p:grpSp>
      <p:grpSp>
        <p:nvGrpSpPr>
          <p:cNvPr id="102" name="Group 101">
            <a:extLst>
              <a:ext uri="{FF2B5EF4-FFF2-40B4-BE49-F238E27FC236}">
                <a16:creationId xmlns:a16="http://schemas.microsoft.com/office/drawing/2014/main" id="{2411AC55-242A-4B24-8072-7DC57EF1E56F}"/>
              </a:ext>
            </a:extLst>
          </p:cNvPr>
          <p:cNvGrpSpPr/>
          <p:nvPr/>
        </p:nvGrpSpPr>
        <p:grpSpPr>
          <a:xfrm>
            <a:off x="-10018115" y="-7674"/>
            <a:ext cx="10936129" cy="6858000"/>
            <a:chOff x="-10018115" y="-7674"/>
            <a:chExt cx="10936129" cy="6858000"/>
          </a:xfrm>
        </p:grpSpPr>
        <p:sp>
          <p:nvSpPr>
            <p:cNvPr id="103" name="Rectangle 102">
              <a:extLst>
                <a:ext uri="{FF2B5EF4-FFF2-40B4-BE49-F238E27FC236}">
                  <a16:creationId xmlns:a16="http://schemas.microsoft.com/office/drawing/2014/main" id="{D2937914-F901-4D56-A650-1CB82E71D502}"/>
                </a:ext>
              </a:extLst>
            </p:cNvPr>
            <p:cNvSpPr/>
            <p:nvPr/>
          </p:nvSpPr>
          <p:spPr>
            <a:xfrm>
              <a:off x="-10018115" y="-7674"/>
              <a:ext cx="10917937"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Shape 103">
              <a:extLst>
                <a:ext uri="{FF2B5EF4-FFF2-40B4-BE49-F238E27FC236}">
                  <a16:creationId xmlns:a16="http://schemas.microsoft.com/office/drawing/2014/main" id="{4D99DD1E-1172-4C13-AAA8-7CB338A15645}"/>
                </a:ext>
              </a:extLst>
            </p:cNvPr>
            <p:cNvSpPr/>
            <p:nvPr/>
          </p:nvSpPr>
          <p:spPr>
            <a:xfrm>
              <a:off x="-412463" y="2132774"/>
              <a:ext cx="1330477"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A7D4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5" name="TextBox 104">
              <a:extLst>
                <a:ext uri="{FF2B5EF4-FFF2-40B4-BE49-F238E27FC236}">
                  <a16:creationId xmlns:a16="http://schemas.microsoft.com/office/drawing/2014/main" id="{ECE18C78-B2A7-4E5F-9E59-60C2BC72386B}"/>
                </a:ext>
              </a:extLst>
            </p:cNvPr>
            <p:cNvSpPr txBox="1"/>
            <p:nvPr/>
          </p:nvSpPr>
          <p:spPr>
            <a:xfrm rot="16200000">
              <a:off x="-371524" y="3206872"/>
              <a:ext cx="1886361" cy="584775"/>
            </a:xfrm>
            <a:prstGeom prst="rect">
              <a:avLst/>
            </a:prstGeom>
            <a:noFill/>
          </p:spPr>
          <p:txBody>
            <a:bodyPr wrap="square" rtlCol="0">
              <a:spAutoFit/>
            </a:bodyPr>
            <a:lstStyle/>
            <a:p>
              <a:pPr algn="ctr"/>
              <a:r>
                <a:rPr lang="en-US" sz="3200" b="1" dirty="0" err="1">
                  <a:solidFill>
                    <a:schemeClr val="bg1"/>
                  </a:solidFill>
                  <a:latin typeface="Bahnschrift SemiBold Condensed" panose="020B0502040204020203" pitchFamily="34" charset="0"/>
                </a:rPr>
                <a:t>Đóng</a:t>
              </a:r>
              <a:r>
                <a:rPr lang="en-US" sz="3200" b="1" dirty="0">
                  <a:solidFill>
                    <a:schemeClr val="bg1"/>
                  </a:solidFill>
                  <a:latin typeface="Bahnschrift SemiBold Condensed" panose="020B0502040204020203" pitchFamily="34" charset="0"/>
                </a:rPr>
                <a:t> </a:t>
              </a:r>
              <a:r>
                <a:rPr lang="en-US" sz="3200" b="1" dirty="0" err="1">
                  <a:solidFill>
                    <a:schemeClr val="bg1"/>
                  </a:solidFill>
                  <a:latin typeface="Bahnschrift SemiBold Condensed" panose="020B0502040204020203" pitchFamily="34" charset="0"/>
                </a:rPr>
                <a:t>gói</a:t>
              </a:r>
              <a:r>
                <a:rPr lang="en-US" sz="3200" b="1" dirty="0">
                  <a:solidFill>
                    <a:schemeClr val="bg1"/>
                  </a:solidFill>
                  <a:latin typeface="Bahnschrift SemiBold Condensed" panose="020B0502040204020203" pitchFamily="34" charset="0"/>
                </a:rPr>
                <a:t> tin</a:t>
              </a:r>
            </a:p>
          </p:txBody>
        </p:sp>
        <p:pic>
          <p:nvPicPr>
            <p:cNvPr id="106" name="Graphic 105" descr="Lights On with solid fill">
              <a:extLst>
                <a:ext uri="{FF2B5EF4-FFF2-40B4-BE49-F238E27FC236}">
                  <a16:creationId xmlns:a16="http://schemas.microsoft.com/office/drawing/2014/main" id="{CC501929-9AAC-49A3-9BA3-12B616BE3E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48436" y="3003966"/>
              <a:ext cx="914400" cy="915167"/>
            </a:xfrm>
            <a:prstGeom prst="rect">
              <a:avLst/>
            </a:prstGeom>
          </p:spPr>
        </p:pic>
      </p:grpSp>
    </p:spTree>
    <p:extLst>
      <p:ext uri="{BB962C8B-B14F-4D97-AF65-F5344CB8AC3E}">
        <p14:creationId xmlns:p14="http://schemas.microsoft.com/office/powerpoint/2010/main" val="1462362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1000"/>
                                        <p:tgtEl>
                                          <p:spTgt spid="1028"/>
                                        </p:tgtEl>
                                      </p:cBhvr>
                                    </p:animEffect>
                                    <p:anim calcmode="lin" valueType="num">
                                      <p:cBhvr>
                                        <p:cTn id="13" dur="1000" fill="hold"/>
                                        <p:tgtEl>
                                          <p:spTgt spid="1028"/>
                                        </p:tgtEl>
                                        <p:attrNameLst>
                                          <p:attrName>ppt_x</p:attrName>
                                        </p:attrNameLst>
                                      </p:cBhvr>
                                      <p:tavLst>
                                        <p:tav tm="0">
                                          <p:val>
                                            <p:strVal val="#ppt_x"/>
                                          </p:val>
                                        </p:tav>
                                        <p:tav tm="100000">
                                          <p:val>
                                            <p:strVal val="#ppt_x"/>
                                          </p:val>
                                        </p:tav>
                                      </p:tavLst>
                                    </p:anim>
                                    <p:anim calcmode="lin" valueType="num">
                                      <p:cBhvr>
                                        <p:cTn id="14"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36F77773-9A2B-44C1-AE99-854E920D2BAE}"/>
              </a:ext>
            </a:extLst>
          </p:cNvPr>
          <p:cNvGrpSpPr/>
          <p:nvPr/>
        </p:nvGrpSpPr>
        <p:grpSpPr>
          <a:xfrm>
            <a:off x="1247057" y="5116"/>
            <a:ext cx="10941828" cy="6858000"/>
            <a:chOff x="0" y="0"/>
            <a:chExt cx="10941828" cy="6858000"/>
          </a:xfrm>
        </p:grpSpPr>
        <p:grpSp>
          <p:nvGrpSpPr>
            <p:cNvPr id="37" name="Group 36">
              <a:extLst>
                <a:ext uri="{FF2B5EF4-FFF2-40B4-BE49-F238E27FC236}">
                  <a16:creationId xmlns:a16="http://schemas.microsoft.com/office/drawing/2014/main" id="{8CE69173-01AE-4EB0-A3F7-52CFBCD5F3E8}"/>
                </a:ext>
              </a:extLst>
            </p:cNvPr>
            <p:cNvGrpSpPr/>
            <p:nvPr/>
          </p:nvGrpSpPr>
          <p:grpSpPr>
            <a:xfrm>
              <a:off x="0" y="0"/>
              <a:ext cx="10908792" cy="6858000"/>
              <a:chOff x="0" y="0"/>
              <a:chExt cx="10908792" cy="6858000"/>
            </a:xfrm>
          </p:grpSpPr>
          <p:sp>
            <p:nvSpPr>
              <p:cNvPr id="40" name="Rectangle 39">
                <a:extLst>
                  <a:ext uri="{FF2B5EF4-FFF2-40B4-BE49-F238E27FC236}">
                    <a16:creationId xmlns:a16="http://schemas.microsoft.com/office/drawing/2014/main" id="{E9557D6E-D0E2-4E0B-8BEC-A592DC70042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4AF9FA58-A48C-4B78-83ED-9953B9BA4199}"/>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8" name="TextBox 37">
              <a:extLst>
                <a:ext uri="{FF2B5EF4-FFF2-40B4-BE49-F238E27FC236}">
                  <a16:creationId xmlns:a16="http://schemas.microsoft.com/office/drawing/2014/main" id="{75D4ED9E-D5AF-41A2-906C-74531948DF70}"/>
                </a:ext>
              </a:extLst>
            </p:cNvPr>
            <p:cNvSpPr txBox="1"/>
            <p:nvPr/>
          </p:nvSpPr>
          <p:spPr>
            <a:xfrm rot="16200000">
              <a:off x="9448507" y="3134055"/>
              <a:ext cx="2401868"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Mạng</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máy</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tính</a:t>
              </a:r>
              <a:endParaRPr lang="en-US" sz="3200" dirty="0">
                <a:solidFill>
                  <a:schemeClr val="bg1"/>
                </a:solidFill>
                <a:latin typeface="Bahnschrift SemiBold Condensed" panose="020B0502040204020203" pitchFamily="34" charset="0"/>
              </a:endParaRPr>
            </a:p>
          </p:txBody>
        </p:sp>
        <p:pic>
          <p:nvPicPr>
            <p:cNvPr id="39" name="Graphic 38" descr="Lights On with solid fill">
              <a:extLst>
                <a:ext uri="{FF2B5EF4-FFF2-40B4-BE49-F238E27FC236}">
                  <a16:creationId xmlns:a16="http://schemas.microsoft.com/office/drawing/2014/main" id="{2BE74E67-E5F2-4067-9EE8-9CBCACC26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grpSp>
        <p:nvGrpSpPr>
          <p:cNvPr id="42" name="Group 41">
            <a:extLst>
              <a:ext uri="{FF2B5EF4-FFF2-40B4-BE49-F238E27FC236}">
                <a16:creationId xmlns:a16="http://schemas.microsoft.com/office/drawing/2014/main" id="{CFA09ED1-B65C-47A7-8702-66A1EEADACE1}"/>
              </a:ext>
            </a:extLst>
          </p:cNvPr>
          <p:cNvGrpSpPr/>
          <p:nvPr/>
        </p:nvGrpSpPr>
        <p:grpSpPr>
          <a:xfrm>
            <a:off x="579026" y="-5116"/>
            <a:ext cx="10950758" cy="6858000"/>
            <a:chOff x="-7559151" y="0"/>
            <a:chExt cx="10950758" cy="6858000"/>
          </a:xfrm>
        </p:grpSpPr>
        <p:grpSp>
          <p:nvGrpSpPr>
            <p:cNvPr id="43" name="Group 42">
              <a:extLst>
                <a:ext uri="{FF2B5EF4-FFF2-40B4-BE49-F238E27FC236}">
                  <a16:creationId xmlns:a16="http://schemas.microsoft.com/office/drawing/2014/main" id="{FB666947-DC92-4A37-9D67-B40C9CC8FD44}"/>
                </a:ext>
              </a:extLst>
            </p:cNvPr>
            <p:cNvGrpSpPr/>
            <p:nvPr/>
          </p:nvGrpSpPr>
          <p:grpSpPr>
            <a:xfrm>
              <a:off x="-7559151" y="0"/>
              <a:ext cx="10908792" cy="6858000"/>
              <a:chOff x="0" y="0"/>
              <a:chExt cx="10908792" cy="6858000"/>
            </a:xfrm>
          </p:grpSpPr>
          <p:grpSp>
            <p:nvGrpSpPr>
              <p:cNvPr id="45" name="Group 44">
                <a:extLst>
                  <a:ext uri="{FF2B5EF4-FFF2-40B4-BE49-F238E27FC236}">
                    <a16:creationId xmlns:a16="http://schemas.microsoft.com/office/drawing/2014/main" id="{4B7B57B1-67DD-4505-8E6D-A63818D4DC0C}"/>
                  </a:ext>
                </a:extLst>
              </p:cNvPr>
              <p:cNvGrpSpPr/>
              <p:nvPr/>
            </p:nvGrpSpPr>
            <p:grpSpPr>
              <a:xfrm>
                <a:off x="0" y="0"/>
                <a:ext cx="10908792" cy="6858000"/>
                <a:chOff x="0" y="0"/>
                <a:chExt cx="10908792" cy="6858000"/>
              </a:xfrm>
            </p:grpSpPr>
            <p:sp>
              <p:nvSpPr>
                <p:cNvPr id="47" name="Rectangle 46">
                  <a:extLst>
                    <a:ext uri="{FF2B5EF4-FFF2-40B4-BE49-F238E27FC236}">
                      <a16:creationId xmlns:a16="http://schemas.microsoft.com/office/drawing/2014/main" id="{A3C1BEAD-B1E0-4A33-80B8-D6619C980ACF}"/>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E302919B-B3DF-4A37-A41C-DBEFFE60F9AA}"/>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7343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46" name="Graphic 45" descr="Lights On with solid fill">
                <a:extLst>
                  <a:ext uri="{FF2B5EF4-FFF2-40B4-BE49-F238E27FC236}">
                    <a16:creationId xmlns:a16="http://schemas.microsoft.com/office/drawing/2014/main" id="{0282C947-8E11-4CCE-ABA7-049E5A3F00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44" name="TextBox 43">
              <a:extLst>
                <a:ext uri="{FF2B5EF4-FFF2-40B4-BE49-F238E27FC236}">
                  <a16:creationId xmlns:a16="http://schemas.microsoft.com/office/drawing/2014/main" id="{3E4DB177-8F17-4905-A6B4-3A67D32ADFA9}"/>
                </a:ext>
              </a:extLst>
            </p:cNvPr>
            <p:cNvSpPr txBox="1"/>
            <p:nvPr/>
          </p:nvSpPr>
          <p:spPr>
            <a:xfrm rot="16200000">
              <a:off x="2126759" y="3200136"/>
              <a:ext cx="1944921"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OSI</a:t>
              </a:r>
            </a:p>
          </p:txBody>
        </p:sp>
      </p:grpSp>
      <p:grpSp>
        <p:nvGrpSpPr>
          <p:cNvPr id="49" name="Group 48">
            <a:extLst>
              <a:ext uri="{FF2B5EF4-FFF2-40B4-BE49-F238E27FC236}">
                <a16:creationId xmlns:a16="http://schemas.microsoft.com/office/drawing/2014/main" id="{385B8D48-03A0-45CB-93CE-DC67D8A35EF6}"/>
              </a:ext>
            </a:extLst>
          </p:cNvPr>
          <p:cNvGrpSpPr/>
          <p:nvPr/>
        </p:nvGrpSpPr>
        <p:grpSpPr>
          <a:xfrm>
            <a:off x="-71389" y="-5116"/>
            <a:ext cx="10908792" cy="6858000"/>
            <a:chOff x="-8023867" y="-52159"/>
            <a:chExt cx="10908792" cy="6858000"/>
          </a:xfrm>
        </p:grpSpPr>
        <p:grpSp>
          <p:nvGrpSpPr>
            <p:cNvPr id="50" name="Group 49">
              <a:extLst>
                <a:ext uri="{FF2B5EF4-FFF2-40B4-BE49-F238E27FC236}">
                  <a16:creationId xmlns:a16="http://schemas.microsoft.com/office/drawing/2014/main" id="{65141002-8E6D-4E43-9473-C2D0DFE080DC}"/>
                </a:ext>
              </a:extLst>
            </p:cNvPr>
            <p:cNvGrpSpPr/>
            <p:nvPr/>
          </p:nvGrpSpPr>
          <p:grpSpPr>
            <a:xfrm>
              <a:off x="-8023867" y="-52159"/>
              <a:ext cx="10908792" cy="6858000"/>
              <a:chOff x="0" y="0"/>
              <a:chExt cx="10908792" cy="6858000"/>
            </a:xfrm>
          </p:grpSpPr>
          <p:grpSp>
            <p:nvGrpSpPr>
              <p:cNvPr id="52" name="Group 51">
                <a:extLst>
                  <a:ext uri="{FF2B5EF4-FFF2-40B4-BE49-F238E27FC236}">
                    <a16:creationId xmlns:a16="http://schemas.microsoft.com/office/drawing/2014/main" id="{9F2CC87B-46F2-4AD4-ACF2-B3034BF1C291}"/>
                  </a:ext>
                </a:extLst>
              </p:cNvPr>
              <p:cNvGrpSpPr/>
              <p:nvPr/>
            </p:nvGrpSpPr>
            <p:grpSpPr>
              <a:xfrm>
                <a:off x="0" y="0"/>
                <a:ext cx="10908792" cy="6858000"/>
                <a:chOff x="0" y="0"/>
                <a:chExt cx="10908792" cy="6858000"/>
              </a:xfrm>
            </p:grpSpPr>
            <p:sp>
              <p:nvSpPr>
                <p:cNvPr id="54" name="Rectangle 53">
                  <a:extLst>
                    <a:ext uri="{FF2B5EF4-FFF2-40B4-BE49-F238E27FC236}">
                      <a16:creationId xmlns:a16="http://schemas.microsoft.com/office/drawing/2014/main" id="{F42F4107-7A7D-4C42-8D6E-AA56CBA79FA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EF2C61A-FC06-4E62-808D-DD59B91A58B1}"/>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D964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53" name="Graphic 52" descr="Lights On with solid fill">
                <a:extLst>
                  <a:ext uri="{FF2B5EF4-FFF2-40B4-BE49-F238E27FC236}">
                    <a16:creationId xmlns:a16="http://schemas.microsoft.com/office/drawing/2014/main" id="{F7343610-A844-4558-AEEF-5D55D53481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51" name="TextBox 50">
              <a:extLst>
                <a:ext uri="{FF2B5EF4-FFF2-40B4-BE49-F238E27FC236}">
                  <a16:creationId xmlns:a16="http://schemas.microsoft.com/office/drawing/2014/main" id="{F5B7D788-9D38-4765-9B05-6DE0B8F8A6A7}"/>
                </a:ext>
              </a:extLst>
            </p:cNvPr>
            <p:cNvSpPr txBox="1"/>
            <p:nvPr/>
          </p:nvSpPr>
          <p:spPr>
            <a:xfrm rot="16200000">
              <a:off x="1453122" y="3207168"/>
              <a:ext cx="2245753"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TCP/IP</a:t>
              </a:r>
            </a:p>
          </p:txBody>
        </p:sp>
      </p:grpSp>
      <p:grpSp>
        <p:nvGrpSpPr>
          <p:cNvPr id="70" name="Group 69">
            <a:extLst>
              <a:ext uri="{FF2B5EF4-FFF2-40B4-BE49-F238E27FC236}">
                <a16:creationId xmlns:a16="http://schemas.microsoft.com/office/drawing/2014/main" id="{6F015CEE-07CF-4EAA-9778-629DF7B01646}"/>
              </a:ext>
            </a:extLst>
          </p:cNvPr>
          <p:cNvGrpSpPr/>
          <p:nvPr/>
        </p:nvGrpSpPr>
        <p:grpSpPr>
          <a:xfrm>
            <a:off x="2302736" y="89186"/>
            <a:ext cx="3564006" cy="1015663"/>
            <a:chOff x="3560036" y="495586"/>
            <a:chExt cx="3564006" cy="1015663"/>
          </a:xfrm>
        </p:grpSpPr>
        <p:grpSp>
          <p:nvGrpSpPr>
            <p:cNvPr id="71" name="Group 70">
              <a:extLst>
                <a:ext uri="{FF2B5EF4-FFF2-40B4-BE49-F238E27FC236}">
                  <a16:creationId xmlns:a16="http://schemas.microsoft.com/office/drawing/2014/main" id="{7585BDFA-AD0E-4904-9CF1-4B26E091DA93}"/>
                </a:ext>
              </a:extLst>
            </p:cNvPr>
            <p:cNvGrpSpPr/>
            <p:nvPr/>
          </p:nvGrpSpPr>
          <p:grpSpPr>
            <a:xfrm>
              <a:off x="3560036" y="495586"/>
              <a:ext cx="3564006" cy="1015663"/>
              <a:chOff x="3560036" y="495586"/>
              <a:chExt cx="3564006" cy="1015663"/>
            </a:xfrm>
          </p:grpSpPr>
          <p:sp>
            <p:nvSpPr>
              <p:cNvPr id="73" name="TextBox 72">
                <a:extLst>
                  <a:ext uri="{FF2B5EF4-FFF2-40B4-BE49-F238E27FC236}">
                    <a16:creationId xmlns:a16="http://schemas.microsoft.com/office/drawing/2014/main" id="{C3DAFBA0-F9D9-4FAE-92A9-0ED11CFF5FE3}"/>
                  </a:ext>
                </a:extLst>
              </p:cNvPr>
              <p:cNvSpPr txBox="1"/>
              <p:nvPr/>
            </p:nvSpPr>
            <p:spPr>
              <a:xfrm>
                <a:off x="3560036" y="495586"/>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03</a:t>
                </a:r>
              </a:p>
            </p:txBody>
          </p:sp>
          <p:sp>
            <p:nvSpPr>
              <p:cNvPr id="74" name="TextBox 73">
                <a:extLst>
                  <a:ext uri="{FF2B5EF4-FFF2-40B4-BE49-F238E27FC236}">
                    <a16:creationId xmlns:a16="http://schemas.microsoft.com/office/drawing/2014/main" id="{7D3DD02C-9E3B-4632-9969-9A64D6161742}"/>
                  </a:ext>
                </a:extLst>
              </p:cNvPr>
              <p:cNvSpPr txBox="1"/>
              <p:nvPr/>
            </p:nvSpPr>
            <p:spPr>
              <a:xfrm>
                <a:off x="4343251" y="880755"/>
                <a:ext cx="2780791" cy="584775"/>
              </a:xfrm>
              <a:prstGeom prst="rect">
                <a:avLst/>
              </a:prstGeom>
              <a:noFill/>
            </p:spPr>
            <p:txBody>
              <a:bodyPr wrap="square" rtlCol="0">
                <a:spAutoFit/>
              </a:bodyPr>
              <a:lstStyle/>
              <a:p>
                <a:r>
                  <a:rPr lang="en-US" sz="3200" dirty="0" err="1">
                    <a:latin typeface="Bahnschrift SemiBold Condensed" panose="020B0502040204020203" pitchFamily="34" charset="0"/>
                  </a:rPr>
                  <a:t>Mô</a:t>
                </a:r>
                <a:r>
                  <a:rPr lang="en-US" sz="3200" dirty="0">
                    <a:latin typeface="Bahnschrift SemiBold Condensed" panose="020B0502040204020203" pitchFamily="34" charset="0"/>
                  </a:rPr>
                  <a:t> </a:t>
                </a:r>
                <a:r>
                  <a:rPr lang="en-US" sz="3200" dirty="0" err="1">
                    <a:latin typeface="Bahnschrift SemiBold Condensed" panose="020B0502040204020203" pitchFamily="34" charset="0"/>
                  </a:rPr>
                  <a:t>hình</a:t>
                </a:r>
                <a:r>
                  <a:rPr lang="en-US" sz="3200" dirty="0">
                    <a:latin typeface="Bahnschrift SemiBold Condensed" panose="020B0502040204020203" pitchFamily="34" charset="0"/>
                  </a:rPr>
                  <a:t> ICP/IP</a:t>
                </a:r>
              </a:p>
            </p:txBody>
          </p:sp>
        </p:grpSp>
        <p:sp>
          <p:nvSpPr>
            <p:cNvPr id="72" name="Rectangle 71">
              <a:extLst>
                <a:ext uri="{FF2B5EF4-FFF2-40B4-BE49-F238E27FC236}">
                  <a16:creationId xmlns:a16="http://schemas.microsoft.com/office/drawing/2014/main" id="{8034D098-4FFD-4BEE-AC35-4CED214FDDB3}"/>
                </a:ext>
              </a:extLst>
            </p:cNvPr>
            <p:cNvSpPr/>
            <p:nvPr/>
          </p:nvSpPr>
          <p:spPr>
            <a:xfrm>
              <a:off x="3662675" y="1465530"/>
              <a:ext cx="548640"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Arrow: Pentagon 74">
            <a:extLst>
              <a:ext uri="{FF2B5EF4-FFF2-40B4-BE49-F238E27FC236}">
                <a16:creationId xmlns:a16="http://schemas.microsoft.com/office/drawing/2014/main" id="{65C60763-2135-4CC2-984F-7F29ABB20353}"/>
              </a:ext>
            </a:extLst>
          </p:cNvPr>
          <p:cNvSpPr/>
          <p:nvPr/>
        </p:nvSpPr>
        <p:spPr>
          <a:xfrm>
            <a:off x="2610001" y="1435968"/>
            <a:ext cx="2774799" cy="693924"/>
          </a:xfrm>
          <a:prstGeom prst="homePlate">
            <a:avLst/>
          </a:prstGeom>
          <a:solidFill>
            <a:srgbClr val="99FC2F"/>
          </a:solidFill>
          <a:ln w="28575">
            <a:solidFill>
              <a:srgbClr val="99FC2F"/>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0030C7BD-45E0-4D67-A58D-96E9D295D367}"/>
              </a:ext>
            </a:extLst>
          </p:cNvPr>
          <p:cNvSpPr txBox="1"/>
          <p:nvPr/>
        </p:nvSpPr>
        <p:spPr>
          <a:xfrm>
            <a:off x="2666121" y="1542185"/>
            <a:ext cx="2774798" cy="400110"/>
          </a:xfrm>
          <a:prstGeom prst="rect">
            <a:avLst/>
          </a:prstGeom>
          <a:noFill/>
        </p:spPr>
        <p:txBody>
          <a:bodyPr wrap="square" rtlCol="0">
            <a:spAutoFit/>
          </a:bodyPr>
          <a:lstStyle/>
          <a:p>
            <a:r>
              <a:rPr lang="en-US" sz="2000" dirty="0">
                <a:latin typeface="Bahnschrift SemiBold Condensed" panose="020B0502040204020203" pitchFamily="34" charset="0"/>
              </a:rPr>
              <a:t>Application layer (</a:t>
            </a:r>
            <a:r>
              <a:rPr lang="en-US" sz="2000" dirty="0" err="1">
                <a:latin typeface="Bahnschrift SemiBold Condensed" panose="020B0502040204020203" pitchFamily="34" charset="0"/>
              </a:rPr>
              <a:t>Tầng</a:t>
            </a:r>
            <a:r>
              <a:rPr lang="en-US" sz="2000" dirty="0">
                <a:latin typeface="Bahnschrift SemiBold Condensed" panose="020B0502040204020203" pitchFamily="34" charset="0"/>
              </a:rPr>
              <a:t> 4)</a:t>
            </a:r>
          </a:p>
        </p:txBody>
      </p:sp>
      <p:sp>
        <p:nvSpPr>
          <p:cNvPr id="77" name="TextBox 76">
            <a:extLst>
              <a:ext uri="{FF2B5EF4-FFF2-40B4-BE49-F238E27FC236}">
                <a16:creationId xmlns:a16="http://schemas.microsoft.com/office/drawing/2014/main" id="{2E73D209-9A27-4B59-9357-BFCB02277221}"/>
              </a:ext>
            </a:extLst>
          </p:cNvPr>
          <p:cNvSpPr txBox="1"/>
          <p:nvPr/>
        </p:nvSpPr>
        <p:spPr>
          <a:xfrm>
            <a:off x="2557671" y="2232093"/>
            <a:ext cx="6762741" cy="1987532"/>
          </a:xfrm>
          <a:prstGeom prst="rect">
            <a:avLst/>
          </a:prstGeom>
          <a:noFill/>
        </p:spPr>
        <p:txBody>
          <a:bodyPr wrap="square" rtlCol="0">
            <a:spAutoFit/>
          </a:bodyPr>
          <a:lstStyle/>
          <a:p>
            <a:pPr>
              <a:lnSpc>
                <a:spcPct val="150000"/>
              </a:lnSpc>
            </a:pPr>
            <a:r>
              <a:rPr lang="vi-VN" sz="1400" dirty="0">
                <a:latin typeface="Bahnschrift Light SemiCondensed" panose="020B0502040204020203" pitchFamily="34" charset="0"/>
              </a:rPr>
              <a:t>Cung cấp giao tiếp đến người dùng.</a:t>
            </a:r>
          </a:p>
          <a:p>
            <a:pPr>
              <a:lnSpc>
                <a:spcPct val="150000"/>
              </a:lnSpc>
            </a:pPr>
            <a:r>
              <a:rPr lang="vi-VN" sz="1400" dirty="0">
                <a:latin typeface="Bahnschrift Light SemiCondensed" panose="020B0502040204020203" pitchFamily="34" charset="0"/>
              </a:rPr>
              <a:t>Cung cấp các ứng dụng cho phép người dùng trao đổi dữ liệu ứng dụng thông qua các dịch vụ mạng khác nhau (như duyệt web, chat, gửi email,...).</a:t>
            </a:r>
          </a:p>
          <a:p>
            <a:pPr>
              <a:lnSpc>
                <a:spcPct val="150000"/>
              </a:lnSpc>
            </a:pPr>
            <a:r>
              <a:rPr lang="vi-VN" sz="1400" dirty="0">
                <a:latin typeface="Bahnschrift Light SemiCondensed" panose="020B0502040204020203" pitchFamily="34" charset="0"/>
              </a:rPr>
              <a:t>Dữ liệu khi đến đây sẽ được định dạng theo kiểu byte nối byte, cùng với đó là các thông tin định tuyến giúp xác định đường đi đúng của một gói tin.</a:t>
            </a:r>
          </a:p>
          <a:p>
            <a:pPr>
              <a:lnSpc>
                <a:spcPct val="150000"/>
              </a:lnSpc>
            </a:pPr>
            <a:endParaRPr lang="en-US" sz="1400" dirty="0">
              <a:latin typeface="Bahnschrift Light SemiCondensed" panose="020B0502040204020203" pitchFamily="34" charset="0"/>
            </a:endParaRPr>
          </a:p>
        </p:txBody>
      </p:sp>
      <p:sp>
        <p:nvSpPr>
          <p:cNvPr id="78" name="Arrow: Pentagon 77">
            <a:extLst>
              <a:ext uri="{FF2B5EF4-FFF2-40B4-BE49-F238E27FC236}">
                <a16:creationId xmlns:a16="http://schemas.microsoft.com/office/drawing/2014/main" id="{1360141D-EA25-4032-862C-485303045BA6}"/>
              </a:ext>
            </a:extLst>
          </p:cNvPr>
          <p:cNvSpPr/>
          <p:nvPr/>
        </p:nvSpPr>
        <p:spPr>
          <a:xfrm>
            <a:off x="2610001" y="4052374"/>
            <a:ext cx="2774799" cy="693924"/>
          </a:xfrm>
          <a:prstGeom prst="homePlate">
            <a:avLst/>
          </a:prstGeom>
          <a:solidFill>
            <a:srgbClr val="CEFF30"/>
          </a:solidFill>
          <a:ln w="28575">
            <a:solidFill>
              <a:srgbClr val="CEFF30"/>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4A1D1C12-664A-44D8-967B-E5657CE8C084}"/>
              </a:ext>
            </a:extLst>
          </p:cNvPr>
          <p:cNvSpPr txBox="1"/>
          <p:nvPr/>
        </p:nvSpPr>
        <p:spPr>
          <a:xfrm>
            <a:off x="2666121" y="4190494"/>
            <a:ext cx="2618264" cy="400110"/>
          </a:xfrm>
          <a:prstGeom prst="rect">
            <a:avLst/>
          </a:prstGeom>
          <a:noFill/>
        </p:spPr>
        <p:txBody>
          <a:bodyPr wrap="square" rtlCol="0">
            <a:spAutoFit/>
          </a:bodyPr>
          <a:lstStyle/>
          <a:p>
            <a:r>
              <a:rPr lang="en-US" sz="2000" dirty="0">
                <a:latin typeface="Bahnschrift SemiBold Condensed" panose="020B0502040204020203" pitchFamily="34" charset="0"/>
              </a:rPr>
              <a:t>Transport layer (</a:t>
            </a:r>
            <a:r>
              <a:rPr lang="en-US" sz="2000" dirty="0" err="1">
                <a:latin typeface="Bahnschrift SemiBold Condensed" panose="020B0502040204020203" pitchFamily="34" charset="0"/>
              </a:rPr>
              <a:t>Tầng</a:t>
            </a:r>
            <a:r>
              <a:rPr lang="en-US" sz="2000" dirty="0">
                <a:latin typeface="Bahnschrift SemiBold Condensed" panose="020B0502040204020203" pitchFamily="34" charset="0"/>
              </a:rPr>
              <a:t> 3)</a:t>
            </a:r>
          </a:p>
        </p:txBody>
      </p:sp>
      <p:sp>
        <p:nvSpPr>
          <p:cNvPr id="80" name="TextBox 79">
            <a:extLst>
              <a:ext uri="{FF2B5EF4-FFF2-40B4-BE49-F238E27FC236}">
                <a16:creationId xmlns:a16="http://schemas.microsoft.com/office/drawing/2014/main" id="{C38B02C8-440B-474C-B88F-0499F682DA0B}"/>
              </a:ext>
            </a:extLst>
          </p:cNvPr>
          <p:cNvSpPr txBox="1"/>
          <p:nvPr/>
        </p:nvSpPr>
        <p:spPr>
          <a:xfrm>
            <a:off x="2651476" y="4900218"/>
            <a:ext cx="7978423" cy="1341201"/>
          </a:xfrm>
          <a:prstGeom prst="rect">
            <a:avLst/>
          </a:prstGeom>
          <a:noFill/>
        </p:spPr>
        <p:txBody>
          <a:bodyPr wrap="square" rtlCol="0">
            <a:spAutoFit/>
          </a:bodyPr>
          <a:lstStyle/>
          <a:p>
            <a:pPr>
              <a:lnSpc>
                <a:spcPct val="150000"/>
              </a:lnSpc>
            </a:pPr>
            <a:r>
              <a:rPr lang="en-US" sz="1400" dirty="0" err="1">
                <a:latin typeface="Bahnschrift Light Condensed" panose="020B0502040204020203" pitchFamily="34" charset="0"/>
              </a:rPr>
              <a:t>Chịu</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trách</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nhiệm</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duy</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trì</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thông</a:t>
            </a:r>
            <a:r>
              <a:rPr lang="en-US" sz="1400" dirty="0">
                <a:latin typeface="Bahnschrift Light Condensed" panose="020B0502040204020203" pitchFamily="34" charset="0"/>
              </a:rPr>
              <a:t> tin </a:t>
            </a:r>
            <a:r>
              <a:rPr lang="en-US" sz="1400" dirty="0" err="1">
                <a:latin typeface="Bahnschrift Light Condensed" panose="020B0502040204020203" pitchFamily="34" charset="0"/>
              </a:rPr>
              <a:t>liên</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lạc</a:t>
            </a:r>
            <a:r>
              <a:rPr lang="en-US" sz="1400" dirty="0">
                <a:latin typeface="Bahnschrift Light Condensed" panose="020B0502040204020203" pitchFamily="34" charset="0"/>
              </a:rPr>
              <a:t> end – to –end </a:t>
            </a:r>
            <a:r>
              <a:rPr lang="en-US" sz="1400" dirty="0" err="1">
                <a:latin typeface="Bahnschrift Light Condensed" panose="020B0502040204020203" pitchFamily="34" charset="0"/>
              </a:rPr>
              <a:t>trên</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toàn</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mạng</a:t>
            </a:r>
            <a:r>
              <a:rPr lang="en-US" sz="1400" dirty="0">
                <a:latin typeface="Bahnschrift Light Condensed" panose="020B0502040204020203" pitchFamily="34" charset="0"/>
              </a:rPr>
              <a:t>,</a:t>
            </a:r>
          </a:p>
          <a:p>
            <a:pPr>
              <a:lnSpc>
                <a:spcPct val="150000"/>
              </a:lnSpc>
            </a:pPr>
            <a:r>
              <a:rPr lang="en-US" sz="1400" dirty="0">
                <a:latin typeface="Bahnschrift Light Condensed" panose="020B0502040204020203" pitchFamily="34" charset="0"/>
              </a:rPr>
              <a:t> </a:t>
            </a:r>
            <a:r>
              <a:rPr lang="en-US" sz="1400" dirty="0">
                <a:solidFill>
                  <a:srgbClr val="000000"/>
                </a:solidFill>
                <a:latin typeface="Bahnschrift Light Condensed" panose="020B0502040204020203" pitchFamily="34" charset="0"/>
              </a:rPr>
              <a:t>X</a:t>
            </a:r>
            <a:r>
              <a:rPr lang="vi-VN" sz="1400" dirty="0">
                <a:solidFill>
                  <a:srgbClr val="000000"/>
                </a:solidFill>
                <a:latin typeface="Bahnschrift Light Condensed" panose="020B0502040204020203" pitchFamily="34" charset="0"/>
              </a:rPr>
              <a:t>ử lý vấn đề giao tiếp giữa các máy chủ trong cùng một mạng hoặc khác mạng được kết nối với nhau thông qua bộ định tuyến</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và</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cung</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cấp</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khả</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năng</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kiểm</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soát</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luồng</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ghép</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kênh</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độ</a:t>
            </a:r>
            <a:r>
              <a:rPr lang="en-US" sz="1400" dirty="0">
                <a:latin typeface="Bahnschrift Light Condensed" panose="020B0502040204020203" pitchFamily="34" charset="0"/>
              </a:rPr>
              <a:t> tin </a:t>
            </a:r>
            <a:r>
              <a:rPr lang="en-US" sz="1400" dirty="0" err="1">
                <a:latin typeface="Bahnschrift Light Condensed" panose="020B0502040204020203" pitchFamily="34" charset="0"/>
              </a:rPr>
              <a:t>cậy</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và</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sửa</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lỗi</a:t>
            </a:r>
            <a:r>
              <a:rPr lang="en-US" sz="1400" dirty="0">
                <a:latin typeface="Bahnschrift Light Condensed" panose="020B0502040204020203" pitchFamily="34" charset="0"/>
              </a:rPr>
              <a:t>.</a:t>
            </a:r>
          </a:p>
          <a:p>
            <a:pPr>
              <a:lnSpc>
                <a:spcPct val="150000"/>
              </a:lnSpc>
            </a:pPr>
            <a:r>
              <a:rPr lang="en-US" sz="1400" dirty="0" err="1">
                <a:latin typeface="Bahnschrift Light Condensed" panose="020B0502040204020203" pitchFamily="34" charset="0"/>
              </a:rPr>
              <a:t>Gồm</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hai</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giao</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thức</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cốt</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lõi</a:t>
            </a:r>
            <a:r>
              <a:rPr lang="en-US" sz="1400" dirty="0">
                <a:latin typeface="Bahnschrift Light Condensed" panose="020B0502040204020203" pitchFamily="34" charset="0"/>
              </a:rPr>
              <a:t> TCP </a:t>
            </a:r>
            <a:r>
              <a:rPr lang="en-US" sz="1400" dirty="0" err="1">
                <a:latin typeface="Bahnschrift Light Condensed" panose="020B0502040204020203" pitchFamily="34" charset="0"/>
              </a:rPr>
              <a:t>và</a:t>
            </a:r>
            <a:r>
              <a:rPr lang="en-US" sz="1400" dirty="0">
                <a:latin typeface="Bahnschrift Light Condensed" panose="020B0502040204020203" pitchFamily="34" charset="0"/>
              </a:rPr>
              <a:t> UDP.</a:t>
            </a:r>
          </a:p>
        </p:txBody>
      </p:sp>
      <p:cxnSp>
        <p:nvCxnSpPr>
          <p:cNvPr id="84" name="Straight Connector 83">
            <a:extLst>
              <a:ext uri="{FF2B5EF4-FFF2-40B4-BE49-F238E27FC236}">
                <a16:creationId xmlns:a16="http://schemas.microsoft.com/office/drawing/2014/main" id="{CEE6575E-2E4B-4A7D-8622-78DC94596ECD}"/>
              </a:ext>
            </a:extLst>
          </p:cNvPr>
          <p:cNvCxnSpPr>
            <a:cxnSpLocks/>
            <a:stCxn id="85" idx="0"/>
          </p:cNvCxnSpPr>
          <p:nvPr/>
        </p:nvCxnSpPr>
        <p:spPr>
          <a:xfrm>
            <a:off x="2356949" y="1638217"/>
            <a:ext cx="0" cy="5592752"/>
          </a:xfrm>
          <a:prstGeom prst="line">
            <a:avLst/>
          </a:prstGeom>
          <a:ln w="76200">
            <a:gradFill>
              <a:gsLst>
                <a:gs pos="22000">
                  <a:srgbClr val="99FC2F"/>
                </a:gs>
                <a:gs pos="65000">
                  <a:srgbClr val="CEFF30"/>
                </a:gs>
              </a:gsLst>
              <a:lin ang="5400000" scaled="1"/>
            </a:gradFill>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51016551-D853-4689-B149-FE3609521012}"/>
              </a:ext>
            </a:extLst>
          </p:cNvPr>
          <p:cNvSpPr/>
          <p:nvPr/>
        </p:nvSpPr>
        <p:spPr>
          <a:xfrm>
            <a:off x="2265509" y="1638217"/>
            <a:ext cx="182880" cy="182880"/>
          </a:xfrm>
          <a:prstGeom prst="ellipse">
            <a:avLst/>
          </a:prstGeom>
          <a:solidFill>
            <a:schemeClr val="bg1"/>
          </a:solidFill>
          <a:ln w="76200">
            <a:solidFill>
              <a:srgbClr val="99F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ira Sans Condensed Medium" panose="020B0603050000020004" pitchFamily="34" charset="0"/>
            </a:endParaRPr>
          </a:p>
        </p:txBody>
      </p:sp>
      <p:sp>
        <p:nvSpPr>
          <p:cNvPr id="86" name="Oval 85">
            <a:extLst>
              <a:ext uri="{FF2B5EF4-FFF2-40B4-BE49-F238E27FC236}">
                <a16:creationId xmlns:a16="http://schemas.microsoft.com/office/drawing/2014/main" id="{83159F14-846D-48B9-B43F-38FF82FD3589}"/>
              </a:ext>
            </a:extLst>
          </p:cNvPr>
          <p:cNvSpPr/>
          <p:nvPr/>
        </p:nvSpPr>
        <p:spPr>
          <a:xfrm>
            <a:off x="2265509" y="4057587"/>
            <a:ext cx="182880" cy="182880"/>
          </a:xfrm>
          <a:prstGeom prst="ellipse">
            <a:avLst/>
          </a:prstGeom>
          <a:solidFill>
            <a:schemeClr val="bg1"/>
          </a:solidFill>
          <a:ln w="76200">
            <a:solidFill>
              <a:srgbClr val="CEFF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ira Sans Condensed Medium" panose="020B0603050000020004" pitchFamily="34" charset="0"/>
            </a:endParaRPr>
          </a:p>
        </p:txBody>
      </p:sp>
      <p:grpSp>
        <p:nvGrpSpPr>
          <p:cNvPr id="87" name="Group 86">
            <a:extLst>
              <a:ext uri="{FF2B5EF4-FFF2-40B4-BE49-F238E27FC236}">
                <a16:creationId xmlns:a16="http://schemas.microsoft.com/office/drawing/2014/main" id="{F5A4D58E-E4FA-4DF7-8A7D-C0408B492D67}"/>
              </a:ext>
            </a:extLst>
          </p:cNvPr>
          <p:cNvGrpSpPr/>
          <p:nvPr/>
        </p:nvGrpSpPr>
        <p:grpSpPr>
          <a:xfrm>
            <a:off x="-8690171" y="-5116"/>
            <a:ext cx="10933090" cy="6858000"/>
            <a:chOff x="2694972" y="4246070"/>
            <a:chExt cx="10933090" cy="6858000"/>
          </a:xfrm>
        </p:grpSpPr>
        <p:grpSp>
          <p:nvGrpSpPr>
            <p:cNvPr id="88" name="Group 87">
              <a:extLst>
                <a:ext uri="{FF2B5EF4-FFF2-40B4-BE49-F238E27FC236}">
                  <a16:creationId xmlns:a16="http://schemas.microsoft.com/office/drawing/2014/main" id="{9BCF03A0-5D26-4689-ADCC-C5064E999B88}"/>
                </a:ext>
              </a:extLst>
            </p:cNvPr>
            <p:cNvGrpSpPr/>
            <p:nvPr/>
          </p:nvGrpSpPr>
          <p:grpSpPr>
            <a:xfrm>
              <a:off x="2694972" y="4246070"/>
              <a:ext cx="10908792" cy="6858000"/>
              <a:chOff x="0" y="0"/>
              <a:chExt cx="10908792" cy="6858000"/>
            </a:xfrm>
          </p:grpSpPr>
          <p:grpSp>
            <p:nvGrpSpPr>
              <p:cNvPr id="90" name="Group 89">
                <a:extLst>
                  <a:ext uri="{FF2B5EF4-FFF2-40B4-BE49-F238E27FC236}">
                    <a16:creationId xmlns:a16="http://schemas.microsoft.com/office/drawing/2014/main" id="{3261EC7A-5C75-4CB8-B19D-8CC67EE0A3F3}"/>
                  </a:ext>
                </a:extLst>
              </p:cNvPr>
              <p:cNvGrpSpPr/>
              <p:nvPr/>
            </p:nvGrpSpPr>
            <p:grpSpPr>
              <a:xfrm>
                <a:off x="0" y="0"/>
                <a:ext cx="10908792" cy="6858000"/>
                <a:chOff x="0" y="0"/>
                <a:chExt cx="10908792" cy="6858000"/>
              </a:xfrm>
            </p:grpSpPr>
            <p:sp>
              <p:nvSpPr>
                <p:cNvPr id="92" name="Rectangle 91">
                  <a:extLst>
                    <a:ext uri="{FF2B5EF4-FFF2-40B4-BE49-F238E27FC236}">
                      <a16:creationId xmlns:a16="http://schemas.microsoft.com/office/drawing/2014/main" id="{B405B3BA-63BF-4261-BB53-6CD7761E4498}"/>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D529C483-E2A4-40A3-BAF7-925876E833F9}"/>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A9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91" name="Graphic 90" descr="Lights On with solid fill">
                <a:extLst>
                  <a:ext uri="{FF2B5EF4-FFF2-40B4-BE49-F238E27FC236}">
                    <a16:creationId xmlns:a16="http://schemas.microsoft.com/office/drawing/2014/main" id="{FBB9CEBD-5CC5-442E-8396-22E27AE634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89" name="TextBox 88">
              <a:extLst>
                <a:ext uri="{FF2B5EF4-FFF2-40B4-BE49-F238E27FC236}">
                  <a16:creationId xmlns:a16="http://schemas.microsoft.com/office/drawing/2014/main" id="{46818DD7-3540-40EC-8D66-575999C7D536}"/>
                </a:ext>
              </a:extLst>
            </p:cNvPr>
            <p:cNvSpPr txBox="1"/>
            <p:nvPr/>
          </p:nvSpPr>
          <p:spPr>
            <a:xfrm rot="16200000">
              <a:off x="12635977" y="7458881"/>
              <a:ext cx="1399395" cy="584775"/>
            </a:xfrm>
            <a:prstGeom prst="rect">
              <a:avLst/>
            </a:prstGeom>
            <a:noFill/>
          </p:spPr>
          <p:txBody>
            <a:bodyPr wrap="square" rtlCol="0">
              <a:spAutoFit/>
            </a:bodyPr>
            <a:lstStyle/>
            <a:p>
              <a:r>
                <a:rPr lang="en-US" sz="3200" dirty="0">
                  <a:solidFill>
                    <a:schemeClr val="bg1"/>
                  </a:solidFill>
                  <a:latin typeface="Bahnschrift SemiBold Condensed" panose="020B0502040204020203" pitchFamily="34" charset="0"/>
                </a:rPr>
                <a:t>Protocol</a:t>
              </a:r>
            </a:p>
          </p:txBody>
        </p:sp>
      </p:grpSp>
      <p:grpSp>
        <p:nvGrpSpPr>
          <p:cNvPr id="94" name="Group 93">
            <a:extLst>
              <a:ext uri="{FF2B5EF4-FFF2-40B4-BE49-F238E27FC236}">
                <a16:creationId xmlns:a16="http://schemas.microsoft.com/office/drawing/2014/main" id="{F6248A13-25AD-4B73-85CC-3C484979121A}"/>
              </a:ext>
            </a:extLst>
          </p:cNvPr>
          <p:cNvGrpSpPr/>
          <p:nvPr/>
        </p:nvGrpSpPr>
        <p:grpSpPr>
          <a:xfrm>
            <a:off x="-9364106" y="-5116"/>
            <a:ext cx="10916494" cy="6858000"/>
            <a:chOff x="-8965983" y="4349672"/>
            <a:chExt cx="10916494" cy="6858000"/>
          </a:xfrm>
        </p:grpSpPr>
        <p:grpSp>
          <p:nvGrpSpPr>
            <p:cNvPr id="95" name="Group 94">
              <a:extLst>
                <a:ext uri="{FF2B5EF4-FFF2-40B4-BE49-F238E27FC236}">
                  <a16:creationId xmlns:a16="http://schemas.microsoft.com/office/drawing/2014/main" id="{8E428794-9C6B-4455-871D-371A0EE6F60D}"/>
                </a:ext>
              </a:extLst>
            </p:cNvPr>
            <p:cNvGrpSpPr/>
            <p:nvPr/>
          </p:nvGrpSpPr>
          <p:grpSpPr>
            <a:xfrm>
              <a:off x="-8965983" y="4349672"/>
              <a:ext cx="10908792" cy="6858000"/>
              <a:chOff x="0" y="0"/>
              <a:chExt cx="10908792" cy="6858000"/>
            </a:xfrm>
          </p:grpSpPr>
          <p:grpSp>
            <p:nvGrpSpPr>
              <p:cNvPr id="97" name="Group 96">
                <a:extLst>
                  <a:ext uri="{FF2B5EF4-FFF2-40B4-BE49-F238E27FC236}">
                    <a16:creationId xmlns:a16="http://schemas.microsoft.com/office/drawing/2014/main" id="{AFCEBEC1-AAA2-4578-AFAD-90D36CF047AE}"/>
                  </a:ext>
                </a:extLst>
              </p:cNvPr>
              <p:cNvGrpSpPr/>
              <p:nvPr/>
            </p:nvGrpSpPr>
            <p:grpSpPr>
              <a:xfrm>
                <a:off x="0" y="0"/>
                <a:ext cx="10908792" cy="6858000"/>
                <a:chOff x="0" y="0"/>
                <a:chExt cx="10908792" cy="6858000"/>
              </a:xfrm>
            </p:grpSpPr>
            <p:sp>
              <p:nvSpPr>
                <p:cNvPr id="99" name="Rectangle 98">
                  <a:extLst>
                    <a:ext uri="{FF2B5EF4-FFF2-40B4-BE49-F238E27FC236}">
                      <a16:creationId xmlns:a16="http://schemas.microsoft.com/office/drawing/2014/main" id="{74289386-78BD-46D2-AB3F-FDABBA1A08C2}"/>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B348CBFF-BC59-4DB6-94B8-7C68011533E5}"/>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D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98" name="Graphic 97" descr="Lights On with solid fill">
                <a:extLst>
                  <a:ext uri="{FF2B5EF4-FFF2-40B4-BE49-F238E27FC236}">
                    <a16:creationId xmlns:a16="http://schemas.microsoft.com/office/drawing/2014/main" id="{C974890E-78FF-47C9-9A4D-835E593B4D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96" name="TextBox 95">
              <a:extLst>
                <a:ext uri="{FF2B5EF4-FFF2-40B4-BE49-F238E27FC236}">
                  <a16:creationId xmlns:a16="http://schemas.microsoft.com/office/drawing/2014/main" id="{6C66E26B-9363-4354-8564-6262BECC0C53}"/>
                </a:ext>
              </a:extLst>
            </p:cNvPr>
            <p:cNvSpPr txBox="1"/>
            <p:nvPr/>
          </p:nvSpPr>
          <p:spPr>
            <a:xfrm rot="16200000">
              <a:off x="681013" y="7523950"/>
              <a:ext cx="1954221" cy="584775"/>
            </a:xfrm>
            <a:prstGeom prst="rect">
              <a:avLst/>
            </a:prstGeom>
            <a:noFill/>
          </p:spPr>
          <p:txBody>
            <a:bodyPr wrap="square" rtlCol="0">
              <a:spAutoFit/>
            </a:bodyPr>
            <a:lstStyle/>
            <a:p>
              <a:pPr algn="ctr"/>
              <a:r>
                <a:rPr lang="en-US" sz="3200" dirty="0">
                  <a:solidFill>
                    <a:schemeClr val="bg1"/>
                  </a:solidFill>
                  <a:latin typeface="Bahnschrift SemiBold Condensed" panose="020B0502040204020203" pitchFamily="34" charset="0"/>
                </a:rPr>
                <a:t>SDU &amp; PDU</a:t>
              </a:r>
            </a:p>
          </p:txBody>
        </p:sp>
      </p:grpSp>
      <p:grpSp>
        <p:nvGrpSpPr>
          <p:cNvPr id="107" name="Group 106">
            <a:extLst>
              <a:ext uri="{FF2B5EF4-FFF2-40B4-BE49-F238E27FC236}">
                <a16:creationId xmlns:a16="http://schemas.microsoft.com/office/drawing/2014/main" id="{6D5E28A1-8160-4904-AFB7-07FAE6D88F1E}"/>
              </a:ext>
            </a:extLst>
          </p:cNvPr>
          <p:cNvGrpSpPr/>
          <p:nvPr/>
        </p:nvGrpSpPr>
        <p:grpSpPr>
          <a:xfrm>
            <a:off x="-10018115" y="-7674"/>
            <a:ext cx="10936129" cy="6858000"/>
            <a:chOff x="-10018115" y="-7674"/>
            <a:chExt cx="10936129" cy="6858000"/>
          </a:xfrm>
        </p:grpSpPr>
        <p:sp>
          <p:nvSpPr>
            <p:cNvPr id="108" name="Rectangle 107">
              <a:extLst>
                <a:ext uri="{FF2B5EF4-FFF2-40B4-BE49-F238E27FC236}">
                  <a16:creationId xmlns:a16="http://schemas.microsoft.com/office/drawing/2014/main" id="{E71B7A27-0FB7-4AA4-BBCD-1095BBC2BB21}"/>
                </a:ext>
              </a:extLst>
            </p:cNvPr>
            <p:cNvSpPr/>
            <p:nvPr/>
          </p:nvSpPr>
          <p:spPr>
            <a:xfrm>
              <a:off x="-10018115" y="-7674"/>
              <a:ext cx="10917937"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3345A43C-65A8-4327-B565-1B1BCCD7157D}"/>
                </a:ext>
              </a:extLst>
            </p:cNvPr>
            <p:cNvSpPr/>
            <p:nvPr/>
          </p:nvSpPr>
          <p:spPr>
            <a:xfrm>
              <a:off x="-412463" y="2132774"/>
              <a:ext cx="1330477"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A7D4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0" name="TextBox 109">
              <a:extLst>
                <a:ext uri="{FF2B5EF4-FFF2-40B4-BE49-F238E27FC236}">
                  <a16:creationId xmlns:a16="http://schemas.microsoft.com/office/drawing/2014/main" id="{1AC296AC-23A3-4C5B-AB56-A44C39D00B9C}"/>
                </a:ext>
              </a:extLst>
            </p:cNvPr>
            <p:cNvSpPr txBox="1"/>
            <p:nvPr/>
          </p:nvSpPr>
          <p:spPr>
            <a:xfrm rot="16200000">
              <a:off x="-371524" y="3206872"/>
              <a:ext cx="1886361" cy="584775"/>
            </a:xfrm>
            <a:prstGeom prst="rect">
              <a:avLst/>
            </a:prstGeom>
            <a:noFill/>
          </p:spPr>
          <p:txBody>
            <a:bodyPr wrap="square" rtlCol="0">
              <a:spAutoFit/>
            </a:bodyPr>
            <a:lstStyle/>
            <a:p>
              <a:pPr algn="ctr"/>
              <a:r>
                <a:rPr lang="en-US" sz="3200" b="1" dirty="0" err="1">
                  <a:solidFill>
                    <a:schemeClr val="bg1"/>
                  </a:solidFill>
                  <a:latin typeface="Bahnschrift SemiBold Condensed" panose="020B0502040204020203" pitchFamily="34" charset="0"/>
                </a:rPr>
                <a:t>Đóng</a:t>
              </a:r>
              <a:r>
                <a:rPr lang="en-US" sz="3200" b="1" dirty="0">
                  <a:solidFill>
                    <a:schemeClr val="bg1"/>
                  </a:solidFill>
                  <a:latin typeface="Bahnschrift SemiBold Condensed" panose="020B0502040204020203" pitchFamily="34" charset="0"/>
                </a:rPr>
                <a:t> </a:t>
              </a:r>
              <a:r>
                <a:rPr lang="en-US" sz="3200" b="1" dirty="0" err="1">
                  <a:solidFill>
                    <a:schemeClr val="bg1"/>
                  </a:solidFill>
                  <a:latin typeface="Bahnschrift SemiBold Condensed" panose="020B0502040204020203" pitchFamily="34" charset="0"/>
                </a:rPr>
                <a:t>gói</a:t>
              </a:r>
              <a:r>
                <a:rPr lang="en-US" sz="3200" b="1" dirty="0">
                  <a:solidFill>
                    <a:schemeClr val="bg1"/>
                  </a:solidFill>
                  <a:latin typeface="Bahnschrift SemiBold Condensed" panose="020B0502040204020203" pitchFamily="34" charset="0"/>
                </a:rPr>
                <a:t> tin</a:t>
              </a:r>
            </a:p>
          </p:txBody>
        </p:sp>
        <p:pic>
          <p:nvPicPr>
            <p:cNvPr id="111" name="Graphic 110" descr="Lights On with solid fill">
              <a:extLst>
                <a:ext uri="{FF2B5EF4-FFF2-40B4-BE49-F238E27FC236}">
                  <a16:creationId xmlns:a16="http://schemas.microsoft.com/office/drawing/2014/main" id="{7BCB1E4B-8D70-49D9-AFF7-147AC97B21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48436" y="3003966"/>
              <a:ext cx="914400" cy="915167"/>
            </a:xfrm>
            <a:prstGeom prst="rect">
              <a:avLst/>
            </a:prstGeom>
          </p:spPr>
        </p:pic>
      </p:grpSp>
    </p:spTree>
    <p:extLst>
      <p:ext uri="{BB962C8B-B14F-4D97-AF65-F5344CB8AC3E}">
        <p14:creationId xmlns:p14="http://schemas.microsoft.com/office/powerpoint/2010/main" val="3959236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up)">
                                      <p:cBhvr>
                                        <p:cTn id="7" dur="500"/>
                                        <p:tgtEl>
                                          <p:spTgt spid="8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wipe(up)">
                                      <p:cBhvr>
                                        <p:cTn id="10" dur="500"/>
                                        <p:tgtEl>
                                          <p:spTgt spid="8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wipe(up)">
                                      <p:cBhvr>
                                        <p:cTn id="13" dur="500"/>
                                        <p:tgtEl>
                                          <p:spTgt spid="7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up)">
                                      <p:cBhvr>
                                        <p:cTn id="16" dur="500"/>
                                        <p:tgtEl>
                                          <p:spTgt spid="75"/>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wipe(up)">
                                      <p:cBhvr>
                                        <p:cTn id="19" dur="500"/>
                                        <p:tgtEl>
                                          <p:spTgt spid="7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8"/>
                                        </p:tgtEl>
                                        <p:attrNameLst>
                                          <p:attrName>style.visibility</p:attrName>
                                        </p:attrNameLst>
                                      </p:cBhvr>
                                      <p:to>
                                        <p:strVal val="visible"/>
                                      </p:to>
                                    </p:set>
                                    <p:animEffect transition="in" filter="wipe(up)">
                                      <p:cBhvr>
                                        <p:cTn id="24" dur="500"/>
                                        <p:tgtEl>
                                          <p:spTgt spid="78"/>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wipe(up)">
                                      <p:cBhvr>
                                        <p:cTn id="27" dur="500"/>
                                        <p:tgtEl>
                                          <p:spTgt spid="79"/>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wipe(up)">
                                      <p:cBhvr>
                                        <p:cTn id="30" dur="500"/>
                                        <p:tgtEl>
                                          <p:spTgt spid="80"/>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86"/>
                                        </p:tgtEl>
                                        <p:attrNameLst>
                                          <p:attrName>style.visibility</p:attrName>
                                        </p:attrNameLst>
                                      </p:cBhvr>
                                      <p:to>
                                        <p:strVal val="visible"/>
                                      </p:to>
                                    </p:set>
                                    <p:animEffect transition="in" filter="wipe(up)">
                                      <p:cBhvr>
                                        <p:cTn id="33"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p:bldP spid="77" grpId="0"/>
      <p:bldP spid="78" grpId="0" animBg="1"/>
      <p:bldP spid="79" grpId="0"/>
      <p:bldP spid="80" grpId="0"/>
      <p:bldP spid="85" grpId="0" animBg="1"/>
      <p:bldP spid="8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36F77773-9A2B-44C1-AE99-854E920D2BAE}"/>
              </a:ext>
            </a:extLst>
          </p:cNvPr>
          <p:cNvGrpSpPr/>
          <p:nvPr/>
        </p:nvGrpSpPr>
        <p:grpSpPr>
          <a:xfrm>
            <a:off x="1247057" y="5116"/>
            <a:ext cx="10941828" cy="6858000"/>
            <a:chOff x="0" y="0"/>
            <a:chExt cx="10941828" cy="6858000"/>
          </a:xfrm>
        </p:grpSpPr>
        <p:grpSp>
          <p:nvGrpSpPr>
            <p:cNvPr id="37" name="Group 36">
              <a:extLst>
                <a:ext uri="{FF2B5EF4-FFF2-40B4-BE49-F238E27FC236}">
                  <a16:creationId xmlns:a16="http://schemas.microsoft.com/office/drawing/2014/main" id="{8CE69173-01AE-4EB0-A3F7-52CFBCD5F3E8}"/>
                </a:ext>
              </a:extLst>
            </p:cNvPr>
            <p:cNvGrpSpPr/>
            <p:nvPr/>
          </p:nvGrpSpPr>
          <p:grpSpPr>
            <a:xfrm>
              <a:off x="0" y="0"/>
              <a:ext cx="10908792" cy="6858000"/>
              <a:chOff x="0" y="0"/>
              <a:chExt cx="10908792" cy="6858000"/>
            </a:xfrm>
          </p:grpSpPr>
          <p:sp>
            <p:nvSpPr>
              <p:cNvPr id="40" name="Rectangle 39">
                <a:extLst>
                  <a:ext uri="{FF2B5EF4-FFF2-40B4-BE49-F238E27FC236}">
                    <a16:creationId xmlns:a16="http://schemas.microsoft.com/office/drawing/2014/main" id="{E9557D6E-D0E2-4E0B-8BEC-A592DC70042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4AF9FA58-A48C-4B78-83ED-9953B9BA4199}"/>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8" name="TextBox 37">
              <a:extLst>
                <a:ext uri="{FF2B5EF4-FFF2-40B4-BE49-F238E27FC236}">
                  <a16:creationId xmlns:a16="http://schemas.microsoft.com/office/drawing/2014/main" id="{75D4ED9E-D5AF-41A2-906C-74531948DF70}"/>
                </a:ext>
              </a:extLst>
            </p:cNvPr>
            <p:cNvSpPr txBox="1"/>
            <p:nvPr/>
          </p:nvSpPr>
          <p:spPr>
            <a:xfrm rot="16200000">
              <a:off x="9448507" y="3134055"/>
              <a:ext cx="2401868"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Mạng</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máy</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tính</a:t>
              </a:r>
              <a:endParaRPr lang="en-US" sz="3200" dirty="0">
                <a:solidFill>
                  <a:schemeClr val="bg1"/>
                </a:solidFill>
                <a:latin typeface="Bahnschrift SemiBold Condensed" panose="020B0502040204020203" pitchFamily="34" charset="0"/>
              </a:endParaRPr>
            </a:p>
          </p:txBody>
        </p:sp>
        <p:pic>
          <p:nvPicPr>
            <p:cNvPr id="39" name="Graphic 38" descr="Lights On with solid fill">
              <a:extLst>
                <a:ext uri="{FF2B5EF4-FFF2-40B4-BE49-F238E27FC236}">
                  <a16:creationId xmlns:a16="http://schemas.microsoft.com/office/drawing/2014/main" id="{2BE74E67-E5F2-4067-9EE8-9CBCACC26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grpSp>
        <p:nvGrpSpPr>
          <p:cNvPr id="42" name="Group 41">
            <a:extLst>
              <a:ext uri="{FF2B5EF4-FFF2-40B4-BE49-F238E27FC236}">
                <a16:creationId xmlns:a16="http://schemas.microsoft.com/office/drawing/2014/main" id="{CFA09ED1-B65C-47A7-8702-66A1EEADACE1}"/>
              </a:ext>
            </a:extLst>
          </p:cNvPr>
          <p:cNvGrpSpPr/>
          <p:nvPr/>
        </p:nvGrpSpPr>
        <p:grpSpPr>
          <a:xfrm>
            <a:off x="579026" y="-5116"/>
            <a:ext cx="10950758" cy="6858000"/>
            <a:chOff x="-7559151" y="0"/>
            <a:chExt cx="10950758" cy="6858000"/>
          </a:xfrm>
        </p:grpSpPr>
        <p:grpSp>
          <p:nvGrpSpPr>
            <p:cNvPr id="43" name="Group 42">
              <a:extLst>
                <a:ext uri="{FF2B5EF4-FFF2-40B4-BE49-F238E27FC236}">
                  <a16:creationId xmlns:a16="http://schemas.microsoft.com/office/drawing/2014/main" id="{FB666947-DC92-4A37-9D67-B40C9CC8FD44}"/>
                </a:ext>
              </a:extLst>
            </p:cNvPr>
            <p:cNvGrpSpPr/>
            <p:nvPr/>
          </p:nvGrpSpPr>
          <p:grpSpPr>
            <a:xfrm>
              <a:off x="-7559151" y="0"/>
              <a:ext cx="10908792" cy="6858000"/>
              <a:chOff x="0" y="0"/>
              <a:chExt cx="10908792" cy="6858000"/>
            </a:xfrm>
          </p:grpSpPr>
          <p:grpSp>
            <p:nvGrpSpPr>
              <p:cNvPr id="45" name="Group 44">
                <a:extLst>
                  <a:ext uri="{FF2B5EF4-FFF2-40B4-BE49-F238E27FC236}">
                    <a16:creationId xmlns:a16="http://schemas.microsoft.com/office/drawing/2014/main" id="{4B7B57B1-67DD-4505-8E6D-A63818D4DC0C}"/>
                  </a:ext>
                </a:extLst>
              </p:cNvPr>
              <p:cNvGrpSpPr/>
              <p:nvPr/>
            </p:nvGrpSpPr>
            <p:grpSpPr>
              <a:xfrm>
                <a:off x="0" y="0"/>
                <a:ext cx="10908792" cy="6858000"/>
                <a:chOff x="0" y="0"/>
                <a:chExt cx="10908792" cy="6858000"/>
              </a:xfrm>
            </p:grpSpPr>
            <p:sp>
              <p:nvSpPr>
                <p:cNvPr id="47" name="Rectangle 46">
                  <a:extLst>
                    <a:ext uri="{FF2B5EF4-FFF2-40B4-BE49-F238E27FC236}">
                      <a16:creationId xmlns:a16="http://schemas.microsoft.com/office/drawing/2014/main" id="{A3C1BEAD-B1E0-4A33-80B8-D6619C980ACF}"/>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E302919B-B3DF-4A37-A41C-DBEFFE60F9AA}"/>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7343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46" name="Graphic 45" descr="Lights On with solid fill">
                <a:extLst>
                  <a:ext uri="{FF2B5EF4-FFF2-40B4-BE49-F238E27FC236}">
                    <a16:creationId xmlns:a16="http://schemas.microsoft.com/office/drawing/2014/main" id="{0282C947-8E11-4CCE-ABA7-049E5A3F00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44" name="TextBox 43">
              <a:extLst>
                <a:ext uri="{FF2B5EF4-FFF2-40B4-BE49-F238E27FC236}">
                  <a16:creationId xmlns:a16="http://schemas.microsoft.com/office/drawing/2014/main" id="{3E4DB177-8F17-4905-A6B4-3A67D32ADFA9}"/>
                </a:ext>
              </a:extLst>
            </p:cNvPr>
            <p:cNvSpPr txBox="1"/>
            <p:nvPr/>
          </p:nvSpPr>
          <p:spPr>
            <a:xfrm rot="16200000">
              <a:off x="2126759" y="3200136"/>
              <a:ext cx="1944921"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OSI</a:t>
              </a:r>
            </a:p>
          </p:txBody>
        </p:sp>
      </p:grpSp>
      <p:grpSp>
        <p:nvGrpSpPr>
          <p:cNvPr id="49" name="Group 48">
            <a:extLst>
              <a:ext uri="{FF2B5EF4-FFF2-40B4-BE49-F238E27FC236}">
                <a16:creationId xmlns:a16="http://schemas.microsoft.com/office/drawing/2014/main" id="{385B8D48-03A0-45CB-93CE-DC67D8A35EF6}"/>
              </a:ext>
            </a:extLst>
          </p:cNvPr>
          <p:cNvGrpSpPr/>
          <p:nvPr/>
        </p:nvGrpSpPr>
        <p:grpSpPr>
          <a:xfrm>
            <a:off x="-71389" y="-5116"/>
            <a:ext cx="10908792" cy="6858000"/>
            <a:chOff x="-8023867" y="-52159"/>
            <a:chExt cx="10908792" cy="6858000"/>
          </a:xfrm>
        </p:grpSpPr>
        <p:grpSp>
          <p:nvGrpSpPr>
            <p:cNvPr id="50" name="Group 49">
              <a:extLst>
                <a:ext uri="{FF2B5EF4-FFF2-40B4-BE49-F238E27FC236}">
                  <a16:creationId xmlns:a16="http://schemas.microsoft.com/office/drawing/2014/main" id="{65141002-8E6D-4E43-9473-C2D0DFE080DC}"/>
                </a:ext>
              </a:extLst>
            </p:cNvPr>
            <p:cNvGrpSpPr/>
            <p:nvPr/>
          </p:nvGrpSpPr>
          <p:grpSpPr>
            <a:xfrm>
              <a:off x="-8023867" y="-52159"/>
              <a:ext cx="10908792" cy="6858000"/>
              <a:chOff x="0" y="0"/>
              <a:chExt cx="10908792" cy="6858000"/>
            </a:xfrm>
          </p:grpSpPr>
          <p:grpSp>
            <p:nvGrpSpPr>
              <p:cNvPr id="52" name="Group 51">
                <a:extLst>
                  <a:ext uri="{FF2B5EF4-FFF2-40B4-BE49-F238E27FC236}">
                    <a16:creationId xmlns:a16="http://schemas.microsoft.com/office/drawing/2014/main" id="{9F2CC87B-46F2-4AD4-ACF2-B3034BF1C291}"/>
                  </a:ext>
                </a:extLst>
              </p:cNvPr>
              <p:cNvGrpSpPr/>
              <p:nvPr/>
            </p:nvGrpSpPr>
            <p:grpSpPr>
              <a:xfrm>
                <a:off x="0" y="0"/>
                <a:ext cx="10908792" cy="6858000"/>
                <a:chOff x="0" y="0"/>
                <a:chExt cx="10908792" cy="6858000"/>
              </a:xfrm>
            </p:grpSpPr>
            <p:sp>
              <p:nvSpPr>
                <p:cNvPr id="54" name="Rectangle 53">
                  <a:extLst>
                    <a:ext uri="{FF2B5EF4-FFF2-40B4-BE49-F238E27FC236}">
                      <a16:creationId xmlns:a16="http://schemas.microsoft.com/office/drawing/2014/main" id="{F42F4107-7A7D-4C42-8D6E-AA56CBA79FA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EF2C61A-FC06-4E62-808D-DD59B91A58B1}"/>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D964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53" name="Graphic 52" descr="Lights On with solid fill">
                <a:extLst>
                  <a:ext uri="{FF2B5EF4-FFF2-40B4-BE49-F238E27FC236}">
                    <a16:creationId xmlns:a16="http://schemas.microsoft.com/office/drawing/2014/main" id="{F7343610-A844-4558-AEEF-5D55D53481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51" name="TextBox 50">
              <a:extLst>
                <a:ext uri="{FF2B5EF4-FFF2-40B4-BE49-F238E27FC236}">
                  <a16:creationId xmlns:a16="http://schemas.microsoft.com/office/drawing/2014/main" id="{F5B7D788-9D38-4765-9B05-6DE0B8F8A6A7}"/>
                </a:ext>
              </a:extLst>
            </p:cNvPr>
            <p:cNvSpPr txBox="1"/>
            <p:nvPr/>
          </p:nvSpPr>
          <p:spPr>
            <a:xfrm rot="16200000">
              <a:off x="1453122" y="3207168"/>
              <a:ext cx="2245753"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TCP/IP</a:t>
              </a:r>
            </a:p>
          </p:txBody>
        </p:sp>
      </p:grpSp>
      <p:grpSp>
        <p:nvGrpSpPr>
          <p:cNvPr id="70" name="Group 69">
            <a:extLst>
              <a:ext uri="{FF2B5EF4-FFF2-40B4-BE49-F238E27FC236}">
                <a16:creationId xmlns:a16="http://schemas.microsoft.com/office/drawing/2014/main" id="{6F015CEE-07CF-4EAA-9778-629DF7B01646}"/>
              </a:ext>
            </a:extLst>
          </p:cNvPr>
          <p:cNvGrpSpPr/>
          <p:nvPr/>
        </p:nvGrpSpPr>
        <p:grpSpPr>
          <a:xfrm>
            <a:off x="2302736" y="89186"/>
            <a:ext cx="3564006" cy="1015663"/>
            <a:chOff x="3560036" y="495586"/>
            <a:chExt cx="3564006" cy="1015663"/>
          </a:xfrm>
        </p:grpSpPr>
        <p:grpSp>
          <p:nvGrpSpPr>
            <p:cNvPr id="71" name="Group 70">
              <a:extLst>
                <a:ext uri="{FF2B5EF4-FFF2-40B4-BE49-F238E27FC236}">
                  <a16:creationId xmlns:a16="http://schemas.microsoft.com/office/drawing/2014/main" id="{7585BDFA-AD0E-4904-9CF1-4B26E091DA93}"/>
                </a:ext>
              </a:extLst>
            </p:cNvPr>
            <p:cNvGrpSpPr/>
            <p:nvPr/>
          </p:nvGrpSpPr>
          <p:grpSpPr>
            <a:xfrm>
              <a:off x="3560036" y="495586"/>
              <a:ext cx="3564006" cy="1015663"/>
              <a:chOff x="3560036" y="495586"/>
              <a:chExt cx="3564006" cy="1015663"/>
            </a:xfrm>
          </p:grpSpPr>
          <p:sp>
            <p:nvSpPr>
              <p:cNvPr id="73" name="TextBox 72">
                <a:extLst>
                  <a:ext uri="{FF2B5EF4-FFF2-40B4-BE49-F238E27FC236}">
                    <a16:creationId xmlns:a16="http://schemas.microsoft.com/office/drawing/2014/main" id="{C3DAFBA0-F9D9-4FAE-92A9-0ED11CFF5FE3}"/>
                  </a:ext>
                </a:extLst>
              </p:cNvPr>
              <p:cNvSpPr txBox="1"/>
              <p:nvPr/>
            </p:nvSpPr>
            <p:spPr>
              <a:xfrm>
                <a:off x="3560036" y="495586"/>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03</a:t>
                </a:r>
              </a:p>
            </p:txBody>
          </p:sp>
          <p:sp>
            <p:nvSpPr>
              <p:cNvPr id="74" name="TextBox 73">
                <a:extLst>
                  <a:ext uri="{FF2B5EF4-FFF2-40B4-BE49-F238E27FC236}">
                    <a16:creationId xmlns:a16="http://schemas.microsoft.com/office/drawing/2014/main" id="{7D3DD02C-9E3B-4632-9969-9A64D6161742}"/>
                  </a:ext>
                </a:extLst>
              </p:cNvPr>
              <p:cNvSpPr txBox="1"/>
              <p:nvPr/>
            </p:nvSpPr>
            <p:spPr>
              <a:xfrm>
                <a:off x="4343251" y="880755"/>
                <a:ext cx="2780791" cy="584775"/>
              </a:xfrm>
              <a:prstGeom prst="rect">
                <a:avLst/>
              </a:prstGeom>
              <a:noFill/>
            </p:spPr>
            <p:txBody>
              <a:bodyPr wrap="square" rtlCol="0">
                <a:spAutoFit/>
              </a:bodyPr>
              <a:lstStyle/>
              <a:p>
                <a:r>
                  <a:rPr lang="en-US" sz="3200" dirty="0" err="1">
                    <a:latin typeface="Bahnschrift SemiBold Condensed" panose="020B0502040204020203" pitchFamily="34" charset="0"/>
                  </a:rPr>
                  <a:t>Mô</a:t>
                </a:r>
                <a:r>
                  <a:rPr lang="en-US" sz="3200" dirty="0">
                    <a:latin typeface="Bahnschrift SemiBold Condensed" panose="020B0502040204020203" pitchFamily="34" charset="0"/>
                  </a:rPr>
                  <a:t> </a:t>
                </a:r>
                <a:r>
                  <a:rPr lang="en-US" sz="3200" dirty="0" err="1">
                    <a:latin typeface="Bahnschrift SemiBold Condensed" panose="020B0502040204020203" pitchFamily="34" charset="0"/>
                  </a:rPr>
                  <a:t>hình</a:t>
                </a:r>
                <a:r>
                  <a:rPr lang="en-US" sz="3200" dirty="0">
                    <a:latin typeface="Bahnschrift SemiBold Condensed" panose="020B0502040204020203" pitchFamily="34" charset="0"/>
                  </a:rPr>
                  <a:t> ICP/IP</a:t>
                </a:r>
              </a:p>
            </p:txBody>
          </p:sp>
        </p:grpSp>
        <p:sp>
          <p:nvSpPr>
            <p:cNvPr id="72" name="Rectangle 71">
              <a:extLst>
                <a:ext uri="{FF2B5EF4-FFF2-40B4-BE49-F238E27FC236}">
                  <a16:creationId xmlns:a16="http://schemas.microsoft.com/office/drawing/2014/main" id="{8034D098-4FFD-4BEE-AC35-4CED214FDDB3}"/>
                </a:ext>
              </a:extLst>
            </p:cNvPr>
            <p:cNvSpPr/>
            <p:nvPr/>
          </p:nvSpPr>
          <p:spPr>
            <a:xfrm>
              <a:off x="3662675" y="1465530"/>
              <a:ext cx="548640"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Arrow: Pentagon 80">
            <a:extLst>
              <a:ext uri="{FF2B5EF4-FFF2-40B4-BE49-F238E27FC236}">
                <a16:creationId xmlns:a16="http://schemas.microsoft.com/office/drawing/2014/main" id="{BC12F570-2994-4A64-A8F8-75AFC5FC904A}"/>
              </a:ext>
            </a:extLst>
          </p:cNvPr>
          <p:cNvSpPr/>
          <p:nvPr/>
        </p:nvSpPr>
        <p:spPr>
          <a:xfrm>
            <a:off x="2584601" y="1905868"/>
            <a:ext cx="2774799" cy="693924"/>
          </a:xfrm>
          <a:prstGeom prst="homePlate">
            <a:avLst/>
          </a:prstGeom>
          <a:solidFill>
            <a:srgbClr val="FFFF00"/>
          </a:solidFill>
          <a:ln w="28575">
            <a:solidFill>
              <a:srgbClr val="FFFF00"/>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24EA027A-E516-4E57-B31F-E92B8CC0A980}"/>
              </a:ext>
            </a:extLst>
          </p:cNvPr>
          <p:cNvSpPr txBox="1"/>
          <p:nvPr/>
        </p:nvSpPr>
        <p:spPr>
          <a:xfrm>
            <a:off x="2779236" y="2043988"/>
            <a:ext cx="2618264" cy="400110"/>
          </a:xfrm>
          <a:prstGeom prst="rect">
            <a:avLst/>
          </a:prstGeom>
          <a:noFill/>
        </p:spPr>
        <p:txBody>
          <a:bodyPr wrap="square" rtlCol="0">
            <a:spAutoFit/>
          </a:bodyPr>
          <a:lstStyle/>
          <a:p>
            <a:r>
              <a:rPr lang="en-US" sz="2000" dirty="0">
                <a:latin typeface="Bahnschrift SemiBold Condensed" panose="020B0502040204020203" pitchFamily="34" charset="0"/>
              </a:rPr>
              <a:t>Internet layer (</a:t>
            </a:r>
            <a:r>
              <a:rPr lang="en-US" sz="2000" dirty="0" err="1">
                <a:latin typeface="Bahnschrift SemiBold Condensed" panose="020B0502040204020203" pitchFamily="34" charset="0"/>
              </a:rPr>
              <a:t>Tầng</a:t>
            </a:r>
            <a:r>
              <a:rPr lang="en-US" sz="2000" dirty="0">
                <a:latin typeface="Bahnschrift SemiBold Condensed" panose="020B0502040204020203" pitchFamily="34" charset="0"/>
              </a:rPr>
              <a:t> 2)</a:t>
            </a:r>
          </a:p>
        </p:txBody>
      </p:sp>
      <p:sp>
        <p:nvSpPr>
          <p:cNvPr id="83" name="TextBox 82">
            <a:extLst>
              <a:ext uri="{FF2B5EF4-FFF2-40B4-BE49-F238E27FC236}">
                <a16:creationId xmlns:a16="http://schemas.microsoft.com/office/drawing/2014/main" id="{CF38B0BD-6F88-47D4-B486-E55E7C452B53}"/>
              </a:ext>
            </a:extLst>
          </p:cNvPr>
          <p:cNvSpPr txBox="1"/>
          <p:nvPr/>
        </p:nvSpPr>
        <p:spPr>
          <a:xfrm>
            <a:off x="2626076" y="2737912"/>
            <a:ext cx="6977415" cy="1664366"/>
          </a:xfrm>
          <a:prstGeom prst="rect">
            <a:avLst/>
          </a:prstGeom>
          <a:noFill/>
        </p:spPr>
        <p:txBody>
          <a:bodyPr wrap="square" rtlCol="0">
            <a:spAutoFit/>
          </a:bodyPr>
          <a:lstStyle/>
          <a:p>
            <a:pPr>
              <a:lnSpc>
                <a:spcPct val="150000"/>
              </a:lnSpc>
            </a:pPr>
            <a:r>
              <a:rPr lang="en-US" sz="1400" dirty="0">
                <a:latin typeface="Bahnschrift Light Condensed" panose="020B0502040204020203" pitchFamily="34" charset="0"/>
              </a:rPr>
              <a:t>Đ</a:t>
            </a:r>
            <a:r>
              <a:rPr lang="vi-VN" sz="1400" dirty="0">
                <a:latin typeface="Bahnschrift Light Condensed" panose="020B0502040204020203" pitchFamily="34" charset="0"/>
              </a:rPr>
              <a:t>ược định nghĩa là một giao thức chịu trách nhiệm truyền tải dữ liệu một cách logic trong mạng. </a:t>
            </a:r>
            <a:endParaRPr lang="en-US" sz="1400" dirty="0">
              <a:latin typeface="Bahnschrift Light Condensed" panose="020B0502040204020203" pitchFamily="34" charset="0"/>
            </a:endParaRPr>
          </a:p>
          <a:p>
            <a:pPr>
              <a:lnSpc>
                <a:spcPct val="150000"/>
              </a:lnSpc>
            </a:pPr>
            <a:r>
              <a:rPr lang="vi-VN" sz="1400" dirty="0">
                <a:latin typeface="Bahnschrift Light Condensed" panose="020B0502040204020203" pitchFamily="34" charset="0"/>
              </a:rPr>
              <a:t>Các phân đoạn dữ liệu sẽ được đóng gói (Packets) với kích thước mỗi gói phù hợp với mạng chuyển mạch mà nó dùng để truyền dữ liệu. </a:t>
            </a:r>
            <a:endParaRPr lang="en-US" sz="1400" dirty="0">
              <a:latin typeface="Bahnschrift Light Condensed" panose="020B0502040204020203" pitchFamily="34" charset="0"/>
            </a:endParaRPr>
          </a:p>
          <a:p>
            <a:pPr>
              <a:lnSpc>
                <a:spcPct val="150000"/>
              </a:lnSpc>
            </a:pPr>
            <a:r>
              <a:rPr lang="en-US" sz="1400" dirty="0">
                <a:latin typeface="Bahnschrift Light Condensed" panose="020B0502040204020203" pitchFamily="34" charset="0"/>
              </a:rPr>
              <a:t>C</a:t>
            </a:r>
            <a:r>
              <a:rPr lang="vi-VN" sz="1400" dirty="0">
                <a:latin typeface="Bahnschrift Light Condensed" panose="020B0502040204020203" pitchFamily="34" charset="0"/>
              </a:rPr>
              <a:t>ác gói tin được chèn thêm phần Header chứa thông tin của tầng mạng và tiếp tục được chuyển đến tầng tiếp theo. </a:t>
            </a:r>
            <a:endParaRPr lang="en-US" sz="1400" dirty="0">
              <a:latin typeface="Bahnschrift Light Condensed" panose="020B0502040204020203" pitchFamily="34" charset="0"/>
            </a:endParaRPr>
          </a:p>
          <a:p>
            <a:pPr>
              <a:lnSpc>
                <a:spcPct val="150000"/>
              </a:lnSpc>
            </a:pPr>
            <a:r>
              <a:rPr lang="vi-VN" sz="1400" dirty="0">
                <a:latin typeface="Bahnschrift Light Condensed" panose="020B0502040204020203" pitchFamily="34" charset="0"/>
              </a:rPr>
              <a:t>Các giao thức chính trong tầng là IP, </a:t>
            </a:r>
            <a:r>
              <a:rPr lang="en-US" sz="1400" dirty="0">
                <a:latin typeface="Bahnschrift Light Condensed" panose="020B0502040204020203" pitchFamily="34" charset="0"/>
              </a:rPr>
              <a:t>TCMP</a:t>
            </a:r>
            <a:r>
              <a:rPr lang="vi-VN" sz="1400" dirty="0">
                <a:latin typeface="Bahnschrift Light Condensed" panose="020B0502040204020203" pitchFamily="34" charset="0"/>
              </a:rPr>
              <a:t> và ARP.</a:t>
            </a:r>
            <a:endParaRPr lang="en-US" sz="1400" dirty="0">
              <a:latin typeface="Bahnschrift Light Condensed" panose="020B0502040204020203" pitchFamily="34" charset="0"/>
            </a:endParaRPr>
          </a:p>
        </p:txBody>
      </p:sp>
      <p:cxnSp>
        <p:nvCxnSpPr>
          <p:cNvPr id="90" name="Straight Connector 89">
            <a:extLst>
              <a:ext uri="{FF2B5EF4-FFF2-40B4-BE49-F238E27FC236}">
                <a16:creationId xmlns:a16="http://schemas.microsoft.com/office/drawing/2014/main" id="{EDA70D24-6FB3-4FE2-B0B5-3459FAC172DA}"/>
              </a:ext>
            </a:extLst>
          </p:cNvPr>
          <p:cNvCxnSpPr>
            <a:cxnSpLocks/>
          </p:cNvCxnSpPr>
          <p:nvPr/>
        </p:nvCxnSpPr>
        <p:spPr>
          <a:xfrm>
            <a:off x="2352717" y="-12543"/>
            <a:ext cx="0" cy="7022943"/>
          </a:xfrm>
          <a:prstGeom prst="lin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76200">
            <a:gradFill>
              <a:gsLst>
                <a:gs pos="4000">
                  <a:srgbClr val="CEFF30"/>
                </a:gs>
                <a:gs pos="27000">
                  <a:srgbClr val="FFFF00"/>
                </a:gs>
                <a:gs pos="85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B0838BCD-C623-40FB-87D6-6B25A0856ECF}"/>
              </a:ext>
            </a:extLst>
          </p:cNvPr>
          <p:cNvSpPr/>
          <p:nvPr/>
        </p:nvSpPr>
        <p:spPr>
          <a:xfrm>
            <a:off x="2261277" y="2108117"/>
            <a:ext cx="182880" cy="18288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ira Sans Condensed Medium" panose="020B0603050000020004" pitchFamily="34" charset="0"/>
            </a:endParaRPr>
          </a:p>
        </p:txBody>
      </p:sp>
      <p:grpSp>
        <p:nvGrpSpPr>
          <p:cNvPr id="56" name="Group 55">
            <a:extLst>
              <a:ext uri="{FF2B5EF4-FFF2-40B4-BE49-F238E27FC236}">
                <a16:creationId xmlns:a16="http://schemas.microsoft.com/office/drawing/2014/main" id="{DD47080E-02EB-4355-B470-C2DA5088698F}"/>
              </a:ext>
            </a:extLst>
          </p:cNvPr>
          <p:cNvGrpSpPr/>
          <p:nvPr/>
        </p:nvGrpSpPr>
        <p:grpSpPr>
          <a:xfrm>
            <a:off x="-8690171" y="-5116"/>
            <a:ext cx="10933090" cy="6858000"/>
            <a:chOff x="2694972" y="4246070"/>
            <a:chExt cx="10933090" cy="6858000"/>
          </a:xfrm>
        </p:grpSpPr>
        <p:grpSp>
          <p:nvGrpSpPr>
            <p:cNvPr id="57" name="Group 56">
              <a:extLst>
                <a:ext uri="{FF2B5EF4-FFF2-40B4-BE49-F238E27FC236}">
                  <a16:creationId xmlns:a16="http://schemas.microsoft.com/office/drawing/2014/main" id="{D7D3312A-E416-4E6F-AB1C-62962602A6DF}"/>
                </a:ext>
              </a:extLst>
            </p:cNvPr>
            <p:cNvGrpSpPr/>
            <p:nvPr/>
          </p:nvGrpSpPr>
          <p:grpSpPr>
            <a:xfrm>
              <a:off x="2694972" y="4246070"/>
              <a:ext cx="10908792" cy="6858000"/>
              <a:chOff x="0" y="0"/>
              <a:chExt cx="10908792" cy="6858000"/>
            </a:xfrm>
          </p:grpSpPr>
          <p:grpSp>
            <p:nvGrpSpPr>
              <p:cNvPr id="59" name="Group 58">
                <a:extLst>
                  <a:ext uri="{FF2B5EF4-FFF2-40B4-BE49-F238E27FC236}">
                    <a16:creationId xmlns:a16="http://schemas.microsoft.com/office/drawing/2014/main" id="{9285B6FD-79CD-49B4-B9F7-41D7F95F93A0}"/>
                  </a:ext>
                </a:extLst>
              </p:cNvPr>
              <p:cNvGrpSpPr/>
              <p:nvPr/>
            </p:nvGrpSpPr>
            <p:grpSpPr>
              <a:xfrm>
                <a:off x="0" y="0"/>
                <a:ext cx="10908792" cy="6858000"/>
                <a:chOff x="0" y="0"/>
                <a:chExt cx="10908792" cy="6858000"/>
              </a:xfrm>
            </p:grpSpPr>
            <p:sp>
              <p:nvSpPr>
                <p:cNvPr id="61" name="Rectangle 60">
                  <a:extLst>
                    <a:ext uri="{FF2B5EF4-FFF2-40B4-BE49-F238E27FC236}">
                      <a16:creationId xmlns:a16="http://schemas.microsoft.com/office/drawing/2014/main" id="{C9CF43D0-CE4F-4984-B676-5C6484EE0ABD}"/>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6C77B4B-410C-48C4-BD65-6D032B889B3D}"/>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A9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60" name="Graphic 59" descr="Lights On with solid fill">
                <a:extLst>
                  <a:ext uri="{FF2B5EF4-FFF2-40B4-BE49-F238E27FC236}">
                    <a16:creationId xmlns:a16="http://schemas.microsoft.com/office/drawing/2014/main" id="{69EAF86F-3DB0-41A3-A628-4886C36044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58" name="TextBox 57">
              <a:extLst>
                <a:ext uri="{FF2B5EF4-FFF2-40B4-BE49-F238E27FC236}">
                  <a16:creationId xmlns:a16="http://schemas.microsoft.com/office/drawing/2014/main" id="{7F523E97-34FF-4CCF-B291-45B2E8B4FED4}"/>
                </a:ext>
              </a:extLst>
            </p:cNvPr>
            <p:cNvSpPr txBox="1"/>
            <p:nvPr/>
          </p:nvSpPr>
          <p:spPr>
            <a:xfrm rot="16200000">
              <a:off x="12635977" y="7458881"/>
              <a:ext cx="1399395" cy="584775"/>
            </a:xfrm>
            <a:prstGeom prst="rect">
              <a:avLst/>
            </a:prstGeom>
            <a:noFill/>
          </p:spPr>
          <p:txBody>
            <a:bodyPr wrap="square" rtlCol="0">
              <a:spAutoFit/>
            </a:bodyPr>
            <a:lstStyle/>
            <a:p>
              <a:r>
                <a:rPr lang="en-US" sz="3200" dirty="0">
                  <a:solidFill>
                    <a:schemeClr val="bg1"/>
                  </a:solidFill>
                  <a:latin typeface="Bahnschrift SemiBold Condensed" panose="020B0502040204020203" pitchFamily="34" charset="0"/>
                </a:rPr>
                <a:t>Protocol</a:t>
              </a:r>
            </a:p>
          </p:txBody>
        </p:sp>
      </p:grpSp>
      <p:grpSp>
        <p:nvGrpSpPr>
          <p:cNvPr id="63" name="Group 62">
            <a:extLst>
              <a:ext uri="{FF2B5EF4-FFF2-40B4-BE49-F238E27FC236}">
                <a16:creationId xmlns:a16="http://schemas.microsoft.com/office/drawing/2014/main" id="{4E1825DD-13CB-4D23-B8CC-2A0DF7C67E5A}"/>
              </a:ext>
            </a:extLst>
          </p:cNvPr>
          <p:cNvGrpSpPr/>
          <p:nvPr/>
        </p:nvGrpSpPr>
        <p:grpSpPr>
          <a:xfrm>
            <a:off x="-9364106" y="-5116"/>
            <a:ext cx="10916494" cy="6858000"/>
            <a:chOff x="-8965983" y="4349672"/>
            <a:chExt cx="10916494" cy="6858000"/>
          </a:xfrm>
        </p:grpSpPr>
        <p:grpSp>
          <p:nvGrpSpPr>
            <p:cNvPr id="64" name="Group 63">
              <a:extLst>
                <a:ext uri="{FF2B5EF4-FFF2-40B4-BE49-F238E27FC236}">
                  <a16:creationId xmlns:a16="http://schemas.microsoft.com/office/drawing/2014/main" id="{3D721DBE-C980-4908-8F81-8BB624E2A3A1}"/>
                </a:ext>
              </a:extLst>
            </p:cNvPr>
            <p:cNvGrpSpPr/>
            <p:nvPr/>
          </p:nvGrpSpPr>
          <p:grpSpPr>
            <a:xfrm>
              <a:off x="-8965983" y="4349672"/>
              <a:ext cx="10908792" cy="6858000"/>
              <a:chOff x="0" y="0"/>
              <a:chExt cx="10908792" cy="6858000"/>
            </a:xfrm>
          </p:grpSpPr>
          <p:grpSp>
            <p:nvGrpSpPr>
              <p:cNvPr id="66" name="Group 65">
                <a:extLst>
                  <a:ext uri="{FF2B5EF4-FFF2-40B4-BE49-F238E27FC236}">
                    <a16:creationId xmlns:a16="http://schemas.microsoft.com/office/drawing/2014/main" id="{314633B4-4680-4FB4-A5DA-6DA1B57D076E}"/>
                  </a:ext>
                </a:extLst>
              </p:cNvPr>
              <p:cNvGrpSpPr/>
              <p:nvPr/>
            </p:nvGrpSpPr>
            <p:grpSpPr>
              <a:xfrm>
                <a:off x="0" y="0"/>
                <a:ext cx="10908792" cy="6858000"/>
                <a:chOff x="0" y="0"/>
                <a:chExt cx="10908792" cy="6858000"/>
              </a:xfrm>
            </p:grpSpPr>
            <p:sp>
              <p:nvSpPr>
                <p:cNvPr id="68" name="Rectangle 67">
                  <a:extLst>
                    <a:ext uri="{FF2B5EF4-FFF2-40B4-BE49-F238E27FC236}">
                      <a16:creationId xmlns:a16="http://schemas.microsoft.com/office/drawing/2014/main" id="{FD20005C-DF58-4927-82EE-1AA8C2C5487C}"/>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6CCDB6A4-7B28-4026-AD74-AB80E5907DA0}"/>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D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67" name="Graphic 66" descr="Lights On with solid fill">
                <a:extLst>
                  <a:ext uri="{FF2B5EF4-FFF2-40B4-BE49-F238E27FC236}">
                    <a16:creationId xmlns:a16="http://schemas.microsoft.com/office/drawing/2014/main" id="{1F869352-0F24-4303-AC9C-A7A617ADBB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65" name="TextBox 64">
              <a:extLst>
                <a:ext uri="{FF2B5EF4-FFF2-40B4-BE49-F238E27FC236}">
                  <a16:creationId xmlns:a16="http://schemas.microsoft.com/office/drawing/2014/main" id="{CD196C4B-B0FE-43F8-8433-4AA864E691C0}"/>
                </a:ext>
              </a:extLst>
            </p:cNvPr>
            <p:cNvSpPr txBox="1"/>
            <p:nvPr/>
          </p:nvSpPr>
          <p:spPr>
            <a:xfrm rot="16200000">
              <a:off x="681013" y="7523950"/>
              <a:ext cx="1954221" cy="584775"/>
            </a:xfrm>
            <a:prstGeom prst="rect">
              <a:avLst/>
            </a:prstGeom>
            <a:noFill/>
          </p:spPr>
          <p:txBody>
            <a:bodyPr wrap="square" rtlCol="0">
              <a:spAutoFit/>
            </a:bodyPr>
            <a:lstStyle/>
            <a:p>
              <a:pPr algn="ctr"/>
              <a:r>
                <a:rPr lang="en-US" sz="3200" dirty="0">
                  <a:solidFill>
                    <a:schemeClr val="bg1"/>
                  </a:solidFill>
                  <a:latin typeface="Bahnschrift SemiBold Condensed" panose="020B0502040204020203" pitchFamily="34" charset="0"/>
                </a:rPr>
                <a:t>SDU &amp; PDU</a:t>
              </a:r>
            </a:p>
          </p:txBody>
        </p:sp>
      </p:grpSp>
      <p:grpSp>
        <p:nvGrpSpPr>
          <p:cNvPr id="75" name="Group 74">
            <a:extLst>
              <a:ext uri="{FF2B5EF4-FFF2-40B4-BE49-F238E27FC236}">
                <a16:creationId xmlns:a16="http://schemas.microsoft.com/office/drawing/2014/main" id="{7E0EAD7B-3E36-4BF7-B45A-B478C8E6AE0A}"/>
              </a:ext>
            </a:extLst>
          </p:cNvPr>
          <p:cNvGrpSpPr/>
          <p:nvPr/>
        </p:nvGrpSpPr>
        <p:grpSpPr>
          <a:xfrm>
            <a:off x="-10018115" y="-7674"/>
            <a:ext cx="10936129" cy="6858000"/>
            <a:chOff x="-10018115" y="-7674"/>
            <a:chExt cx="10936129" cy="6858000"/>
          </a:xfrm>
        </p:grpSpPr>
        <p:sp>
          <p:nvSpPr>
            <p:cNvPr id="76" name="Rectangle 75">
              <a:extLst>
                <a:ext uri="{FF2B5EF4-FFF2-40B4-BE49-F238E27FC236}">
                  <a16:creationId xmlns:a16="http://schemas.microsoft.com/office/drawing/2014/main" id="{4862CC04-0336-4D63-80DE-EFE8893DF186}"/>
                </a:ext>
              </a:extLst>
            </p:cNvPr>
            <p:cNvSpPr/>
            <p:nvPr/>
          </p:nvSpPr>
          <p:spPr>
            <a:xfrm>
              <a:off x="-10018115" y="-7674"/>
              <a:ext cx="10917937"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8B2E2D77-F4F5-4A08-841B-175172367EF8}"/>
                </a:ext>
              </a:extLst>
            </p:cNvPr>
            <p:cNvSpPr/>
            <p:nvPr/>
          </p:nvSpPr>
          <p:spPr>
            <a:xfrm>
              <a:off x="-412463" y="2132774"/>
              <a:ext cx="1330477"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A7D4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TextBox 77">
              <a:extLst>
                <a:ext uri="{FF2B5EF4-FFF2-40B4-BE49-F238E27FC236}">
                  <a16:creationId xmlns:a16="http://schemas.microsoft.com/office/drawing/2014/main" id="{A1995E90-E084-451A-93A7-09F43E09A70F}"/>
                </a:ext>
              </a:extLst>
            </p:cNvPr>
            <p:cNvSpPr txBox="1"/>
            <p:nvPr/>
          </p:nvSpPr>
          <p:spPr>
            <a:xfrm rot="16200000">
              <a:off x="-371524" y="3206872"/>
              <a:ext cx="1886361" cy="584775"/>
            </a:xfrm>
            <a:prstGeom prst="rect">
              <a:avLst/>
            </a:prstGeom>
            <a:noFill/>
          </p:spPr>
          <p:txBody>
            <a:bodyPr wrap="square" rtlCol="0">
              <a:spAutoFit/>
            </a:bodyPr>
            <a:lstStyle/>
            <a:p>
              <a:pPr algn="ctr"/>
              <a:r>
                <a:rPr lang="en-US" sz="3200" b="1" dirty="0" err="1">
                  <a:solidFill>
                    <a:schemeClr val="bg1"/>
                  </a:solidFill>
                  <a:latin typeface="Bahnschrift SemiBold Condensed" panose="020B0502040204020203" pitchFamily="34" charset="0"/>
                </a:rPr>
                <a:t>Đóng</a:t>
              </a:r>
              <a:r>
                <a:rPr lang="en-US" sz="3200" b="1" dirty="0">
                  <a:solidFill>
                    <a:schemeClr val="bg1"/>
                  </a:solidFill>
                  <a:latin typeface="Bahnschrift SemiBold Condensed" panose="020B0502040204020203" pitchFamily="34" charset="0"/>
                </a:rPr>
                <a:t> </a:t>
              </a:r>
              <a:r>
                <a:rPr lang="en-US" sz="3200" b="1" dirty="0" err="1">
                  <a:solidFill>
                    <a:schemeClr val="bg1"/>
                  </a:solidFill>
                  <a:latin typeface="Bahnschrift SemiBold Condensed" panose="020B0502040204020203" pitchFamily="34" charset="0"/>
                </a:rPr>
                <a:t>gói</a:t>
              </a:r>
              <a:r>
                <a:rPr lang="en-US" sz="3200" b="1" dirty="0">
                  <a:solidFill>
                    <a:schemeClr val="bg1"/>
                  </a:solidFill>
                  <a:latin typeface="Bahnschrift SemiBold Condensed" panose="020B0502040204020203" pitchFamily="34" charset="0"/>
                </a:rPr>
                <a:t> tin</a:t>
              </a:r>
            </a:p>
          </p:txBody>
        </p:sp>
        <p:pic>
          <p:nvPicPr>
            <p:cNvPr id="79" name="Graphic 78" descr="Lights On with solid fill">
              <a:extLst>
                <a:ext uri="{FF2B5EF4-FFF2-40B4-BE49-F238E27FC236}">
                  <a16:creationId xmlns:a16="http://schemas.microsoft.com/office/drawing/2014/main" id="{228AA618-F0D3-4B7E-A7B4-AC90E6964F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48436" y="3003966"/>
              <a:ext cx="914400" cy="915167"/>
            </a:xfrm>
            <a:prstGeom prst="rect">
              <a:avLst/>
            </a:prstGeom>
          </p:spPr>
        </p:pic>
      </p:grpSp>
    </p:spTree>
    <p:extLst>
      <p:ext uri="{BB962C8B-B14F-4D97-AF65-F5344CB8AC3E}">
        <p14:creationId xmlns:p14="http://schemas.microsoft.com/office/powerpoint/2010/main" val="22494354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up)">
                                      <p:cBhvr>
                                        <p:cTn id="7" dur="500"/>
                                        <p:tgtEl>
                                          <p:spTgt spid="9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up)">
                                      <p:cBhvr>
                                        <p:cTn id="10" dur="500"/>
                                        <p:tgtEl>
                                          <p:spTgt spid="8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wipe(up)">
                                      <p:cBhvr>
                                        <p:cTn id="13" dur="500"/>
                                        <p:tgtEl>
                                          <p:spTgt spid="81"/>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wipe(up)">
                                      <p:cBhvr>
                                        <p:cTn id="16"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p:bldP spid="83" grpId="0"/>
      <p:bldP spid="9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36F77773-9A2B-44C1-AE99-854E920D2BAE}"/>
              </a:ext>
            </a:extLst>
          </p:cNvPr>
          <p:cNvGrpSpPr/>
          <p:nvPr/>
        </p:nvGrpSpPr>
        <p:grpSpPr>
          <a:xfrm>
            <a:off x="1247057" y="5116"/>
            <a:ext cx="10941828" cy="6858000"/>
            <a:chOff x="0" y="0"/>
            <a:chExt cx="10941828" cy="6858000"/>
          </a:xfrm>
        </p:grpSpPr>
        <p:grpSp>
          <p:nvGrpSpPr>
            <p:cNvPr id="37" name="Group 36">
              <a:extLst>
                <a:ext uri="{FF2B5EF4-FFF2-40B4-BE49-F238E27FC236}">
                  <a16:creationId xmlns:a16="http://schemas.microsoft.com/office/drawing/2014/main" id="{8CE69173-01AE-4EB0-A3F7-52CFBCD5F3E8}"/>
                </a:ext>
              </a:extLst>
            </p:cNvPr>
            <p:cNvGrpSpPr/>
            <p:nvPr/>
          </p:nvGrpSpPr>
          <p:grpSpPr>
            <a:xfrm>
              <a:off x="0" y="0"/>
              <a:ext cx="10908792" cy="6858000"/>
              <a:chOff x="0" y="0"/>
              <a:chExt cx="10908792" cy="6858000"/>
            </a:xfrm>
          </p:grpSpPr>
          <p:sp>
            <p:nvSpPr>
              <p:cNvPr id="40" name="Rectangle 39">
                <a:extLst>
                  <a:ext uri="{FF2B5EF4-FFF2-40B4-BE49-F238E27FC236}">
                    <a16:creationId xmlns:a16="http://schemas.microsoft.com/office/drawing/2014/main" id="{E9557D6E-D0E2-4E0B-8BEC-A592DC70042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4AF9FA58-A48C-4B78-83ED-9953B9BA4199}"/>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8" name="TextBox 37">
              <a:extLst>
                <a:ext uri="{FF2B5EF4-FFF2-40B4-BE49-F238E27FC236}">
                  <a16:creationId xmlns:a16="http://schemas.microsoft.com/office/drawing/2014/main" id="{75D4ED9E-D5AF-41A2-906C-74531948DF70}"/>
                </a:ext>
              </a:extLst>
            </p:cNvPr>
            <p:cNvSpPr txBox="1"/>
            <p:nvPr/>
          </p:nvSpPr>
          <p:spPr>
            <a:xfrm rot="16200000">
              <a:off x="9448507" y="3134055"/>
              <a:ext cx="2401868"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Mạng</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máy</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tính</a:t>
              </a:r>
              <a:endParaRPr lang="en-US" sz="3200" dirty="0">
                <a:solidFill>
                  <a:schemeClr val="bg1"/>
                </a:solidFill>
                <a:latin typeface="Bahnschrift SemiBold Condensed" panose="020B0502040204020203" pitchFamily="34" charset="0"/>
              </a:endParaRPr>
            </a:p>
          </p:txBody>
        </p:sp>
        <p:pic>
          <p:nvPicPr>
            <p:cNvPr id="39" name="Graphic 38" descr="Lights On with solid fill">
              <a:extLst>
                <a:ext uri="{FF2B5EF4-FFF2-40B4-BE49-F238E27FC236}">
                  <a16:creationId xmlns:a16="http://schemas.microsoft.com/office/drawing/2014/main" id="{2BE74E67-E5F2-4067-9EE8-9CBCACC26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grpSp>
        <p:nvGrpSpPr>
          <p:cNvPr id="42" name="Group 41">
            <a:extLst>
              <a:ext uri="{FF2B5EF4-FFF2-40B4-BE49-F238E27FC236}">
                <a16:creationId xmlns:a16="http://schemas.microsoft.com/office/drawing/2014/main" id="{CFA09ED1-B65C-47A7-8702-66A1EEADACE1}"/>
              </a:ext>
            </a:extLst>
          </p:cNvPr>
          <p:cNvGrpSpPr/>
          <p:nvPr/>
        </p:nvGrpSpPr>
        <p:grpSpPr>
          <a:xfrm>
            <a:off x="579026" y="-5116"/>
            <a:ext cx="10950758" cy="6858000"/>
            <a:chOff x="-7559151" y="0"/>
            <a:chExt cx="10950758" cy="6858000"/>
          </a:xfrm>
        </p:grpSpPr>
        <p:grpSp>
          <p:nvGrpSpPr>
            <p:cNvPr id="43" name="Group 42">
              <a:extLst>
                <a:ext uri="{FF2B5EF4-FFF2-40B4-BE49-F238E27FC236}">
                  <a16:creationId xmlns:a16="http://schemas.microsoft.com/office/drawing/2014/main" id="{FB666947-DC92-4A37-9D67-B40C9CC8FD44}"/>
                </a:ext>
              </a:extLst>
            </p:cNvPr>
            <p:cNvGrpSpPr/>
            <p:nvPr/>
          </p:nvGrpSpPr>
          <p:grpSpPr>
            <a:xfrm>
              <a:off x="-7559151" y="0"/>
              <a:ext cx="10908792" cy="6858000"/>
              <a:chOff x="0" y="0"/>
              <a:chExt cx="10908792" cy="6858000"/>
            </a:xfrm>
          </p:grpSpPr>
          <p:grpSp>
            <p:nvGrpSpPr>
              <p:cNvPr id="45" name="Group 44">
                <a:extLst>
                  <a:ext uri="{FF2B5EF4-FFF2-40B4-BE49-F238E27FC236}">
                    <a16:creationId xmlns:a16="http://schemas.microsoft.com/office/drawing/2014/main" id="{4B7B57B1-67DD-4505-8E6D-A63818D4DC0C}"/>
                  </a:ext>
                </a:extLst>
              </p:cNvPr>
              <p:cNvGrpSpPr/>
              <p:nvPr/>
            </p:nvGrpSpPr>
            <p:grpSpPr>
              <a:xfrm>
                <a:off x="0" y="0"/>
                <a:ext cx="10908792" cy="6858000"/>
                <a:chOff x="0" y="0"/>
                <a:chExt cx="10908792" cy="6858000"/>
              </a:xfrm>
            </p:grpSpPr>
            <p:sp>
              <p:nvSpPr>
                <p:cNvPr id="47" name="Rectangle 46">
                  <a:extLst>
                    <a:ext uri="{FF2B5EF4-FFF2-40B4-BE49-F238E27FC236}">
                      <a16:creationId xmlns:a16="http://schemas.microsoft.com/office/drawing/2014/main" id="{A3C1BEAD-B1E0-4A33-80B8-D6619C980ACF}"/>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E302919B-B3DF-4A37-A41C-DBEFFE60F9AA}"/>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7343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46" name="Graphic 45" descr="Lights On with solid fill">
                <a:extLst>
                  <a:ext uri="{FF2B5EF4-FFF2-40B4-BE49-F238E27FC236}">
                    <a16:creationId xmlns:a16="http://schemas.microsoft.com/office/drawing/2014/main" id="{0282C947-8E11-4CCE-ABA7-049E5A3F00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44" name="TextBox 43">
              <a:extLst>
                <a:ext uri="{FF2B5EF4-FFF2-40B4-BE49-F238E27FC236}">
                  <a16:creationId xmlns:a16="http://schemas.microsoft.com/office/drawing/2014/main" id="{3E4DB177-8F17-4905-A6B4-3A67D32ADFA9}"/>
                </a:ext>
              </a:extLst>
            </p:cNvPr>
            <p:cNvSpPr txBox="1"/>
            <p:nvPr/>
          </p:nvSpPr>
          <p:spPr>
            <a:xfrm rot="16200000">
              <a:off x="2126759" y="3200136"/>
              <a:ext cx="1944921"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OSI</a:t>
              </a:r>
            </a:p>
          </p:txBody>
        </p:sp>
      </p:grpSp>
      <p:grpSp>
        <p:nvGrpSpPr>
          <p:cNvPr id="49" name="Group 48">
            <a:extLst>
              <a:ext uri="{FF2B5EF4-FFF2-40B4-BE49-F238E27FC236}">
                <a16:creationId xmlns:a16="http://schemas.microsoft.com/office/drawing/2014/main" id="{385B8D48-03A0-45CB-93CE-DC67D8A35EF6}"/>
              </a:ext>
            </a:extLst>
          </p:cNvPr>
          <p:cNvGrpSpPr/>
          <p:nvPr/>
        </p:nvGrpSpPr>
        <p:grpSpPr>
          <a:xfrm>
            <a:off x="-71389" y="-5116"/>
            <a:ext cx="10908792" cy="6858000"/>
            <a:chOff x="-8023867" y="-52159"/>
            <a:chExt cx="10908792" cy="6858000"/>
          </a:xfrm>
        </p:grpSpPr>
        <p:grpSp>
          <p:nvGrpSpPr>
            <p:cNvPr id="50" name="Group 49">
              <a:extLst>
                <a:ext uri="{FF2B5EF4-FFF2-40B4-BE49-F238E27FC236}">
                  <a16:creationId xmlns:a16="http://schemas.microsoft.com/office/drawing/2014/main" id="{65141002-8E6D-4E43-9473-C2D0DFE080DC}"/>
                </a:ext>
              </a:extLst>
            </p:cNvPr>
            <p:cNvGrpSpPr/>
            <p:nvPr/>
          </p:nvGrpSpPr>
          <p:grpSpPr>
            <a:xfrm>
              <a:off x="-8023867" y="-52159"/>
              <a:ext cx="10908792" cy="6858000"/>
              <a:chOff x="0" y="0"/>
              <a:chExt cx="10908792" cy="6858000"/>
            </a:xfrm>
          </p:grpSpPr>
          <p:grpSp>
            <p:nvGrpSpPr>
              <p:cNvPr id="52" name="Group 51">
                <a:extLst>
                  <a:ext uri="{FF2B5EF4-FFF2-40B4-BE49-F238E27FC236}">
                    <a16:creationId xmlns:a16="http://schemas.microsoft.com/office/drawing/2014/main" id="{9F2CC87B-46F2-4AD4-ACF2-B3034BF1C291}"/>
                  </a:ext>
                </a:extLst>
              </p:cNvPr>
              <p:cNvGrpSpPr/>
              <p:nvPr/>
            </p:nvGrpSpPr>
            <p:grpSpPr>
              <a:xfrm>
                <a:off x="0" y="0"/>
                <a:ext cx="10908792" cy="6858000"/>
                <a:chOff x="0" y="0"/>
                <a:chExt cx="10908792" cy="6858000"/>
              </a:xfrm>
            </p:grpSpPr>
            <p:sp>
              <p:nvSpPr>
                <p:cNvPr id="54" name="Rectangle 53">
                  <a:extLst>
                    <a:ext uri="{FF2B5EF4-FFF2-40B4-BE49-F238E27FC236}">
                      <a16:creationId xmlns:a16="http://schemas.microsoft.com/office/drawing/2014/main" id="{F42F4107-7A7D-4C42-8D6E-AA56CBA79FA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EF2C61A-FC06-4E62-808D-DD59B91A58B1}"/>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D964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53" name="Graphic 52" descr="Lights On with solid fill">
                <a:extLst>
                  <a:ext uri="{FF2B5EF4-FFF2-40B4-BE49-F238E27FC236}">
                    <a16:creationId xmlns:a16="http://schemas.microsoft.com/office/drawing/2014/main" id="{F7343610-A844-4558-AEEF-5D55D53481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51" name="TextBox 50">
              <a:extLst>
                <a:ext uri="{FF2B5EF4-FFF2-40B4-BE49-F238E27FC236}">
                  <a16:creationId xmlns:a16="http://schemas.microsoft.com/office/drawing/2014/main" id="{F5B7D788-9D38-4765-9B05-6DE0B8F8A6A7}"/>
                </a:ext>
              </a:extLst>
            </p:cNvPr>
            <p:cNvSpPr txBox="1"/>
            <p:nvPr/>
          </p:nvSpPr>
          <p:spPr>
            <a:xfrm rot="16200000">
              <a:off x="1453122" y="3207168"/>
              <a:ext cx="2245753"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TCP/IP</a:t>
              </a:r>
            </a:p>
          </p:txBody>
        </p:sp>
      </p:grpSp>
      <p:grpSp>
        <p:nvGrpSpPr>
          <p:cNvPr id="56" name="Group 55">
            <a:extLst>
              <a:ext uri="{FF2B5EF4-FFF2-40B4-BE49-F238E27FC236}">
                <a16:creationId xmlns:a16="http://schemas.microsoft.com/office/drawing/2014/main" id="{13067CA2-609A-4FB4-A3A7-B1C73B14B7BE}"/>
              </a:ext>
            </a:extLst>
          </p:cNvPr>
          <p:cNvGrpSpPr/>
          <p:nvPr/>
        </p:nvGrpSpPr>
        <p:grpSpPr>
          <a:xfrm>
            <a:off x="-8956260" y="-5116"/>
            <a:ext cx="10933090" cy="6858000"/>
            <a:chOff x="2694972" y="4246070"/>
            <a:chExt cx="10933090" cy="6858000"/>
          </a:xfrm>
        </p:grpSpPr>
        <p:grpSp>
          <p:nvGrpSpPr>
            <p:cNvPr id="57" name="Group 56">
              <a:extLst>
                <a:ext uri="{FF2B5EF4-FFF2-40B4-BE49-F238E27FC236}">
                  <a16:creationId xmlns:a16="http://schemas.microsoft.com/office/drawing/2014/main" id="{F43CD58A-0CA0-4E4F-BEA2-F220203A1808}"/>
                </a:ext>
              </a:extLst>
            </p:cNvPr>
            <p:cNvGrpSpPr/>
            <p:nvPr/>
          </p:nvGrpSpPr>
          <p:grpSpPr>
            <a:xfrm>
              <a:off x="2694972" y="4246070"/>
              <a:ext cx="10908792" cy="6858000"/>
              <a:chOff x="0" y="0"/>
              <a:chExt cx="10908792" cy="6858000"/>
            </a:xfrm>
          </p:grpSpPr>
          <p:grpSp>
            <p:nvGrpSpPr>
              <p:cNvPr id="59" name="Group 58">
                <a:extLst>
                  <a:ext uri="{FF2B5EF4-FFF2-40B4-BE49-F238E27FC236}">
                    <a16:creationId xmlns:a16="http://schemas.microsoft.com/office/drawing/2014/main" id="{FBD68238-79EE-4CD3-BFB8-988DCA848564}"/>
                  </a:ext>
                </a:extLst>
              </p:cNvPr>
              <p:cNvGrpSpPr/>
              <p:nvPr/>
            </p:nvGrpSpPr>
            <p:grpSpPr>
              <a:xfrm>
                <a:off x="0" y="0"/>
                <a:ext cx="10908792" cy="6858000"/>
                <a:chOff x="0" y="0"/>
                <a:chExt cx="10908792" cy="6858000"/>
              </a:xfrm>
            </p:grpSpPr>
            <p:sp>
              <p:nvSpPr>
                <p:cNvPr id="61" name="Rectangle 60">
                  <a:extLst>
                    <a:ext uri="{FF2B5EF4-FFF2-40B4-BE49-F238E27FC236}">
                      <a16:creationId xmlns:a16="http://schemas.microsoft.com/office/drawing/2014/main" id="{A7E31CD9-9684-4B2B-93D1-7489C433D935}"/>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C9C01949-22BE-49B1-BB40-A2CB042E7D66}"/>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A9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60" name="Graphic 59" descr="Lights On with solid fill">
                <a:extLst>
                  <a:ext uri="{FF2B5EF4-FFF2-40B4-BE49-F238E27FC236}">
                    <a16:creationId xmlns:a16="http://schemas.microsoft.com/office/drawing/2014/main" id="{1A629320-77BB-4747-A8ED-7A7A7FBBAE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58" name="TextBox 57">
              <a:extLst>
                <a:ext uri="{FF2B5EF4-FFF2-40B4-BE49-F238E27FC236}">
                  <a16:creationId xmlns:a16="http://schemas.microsoft.com/office/drawing/2014/main" id="{13556635-0DB1-4A3C-8D7F-B84882204F3F}"/>
                </a:ext>
              </a:extLst>
            </p:cNvPr>
            <p:cNvSpPr txBox="1"/>
            <p:nvPr/>
          </p:nvSpPr>
          <p:spPr>
            <a:xfrm rot="16200000">
              <a:off x="12635977" y="7458881"/>
              <a:ext cx="1399395" cy="584775"/>
            </a:xfrm>
            <a:prstGeom prst="rect">
              <a:avLst/>
            </a:prstGeom>
            <a:noFill/>
          </p:spPr>
          <p:txBody>
            <a:bodyPr wrap="square" rtlCol="0">
              <a:spAutoFit/>
            </a:bodyPr>
            <a:lstStyle/>
            <a:p>
              <a:r>
                <a:rPr lang="en-US" sz="3200" dirty="0">
                  <a:solidFill>
                    <a:schemeClr val="bg1"/>
                  </a:solidFill>
                  <a:latin typeface="Bahnschrift SemiBold Condensed" panose="020B0502040204020203" pitchFamily="34" charset="0"/>
                </a:rPr>
                <a:t>Protocol</a:t>
              </a:r>
            </a:p>
          </p:txBody>
        </p:sp>
      </p:grpSp>
      <p:grpSp>
        <p:nvGrpSpPr>
          <p:cNvPr id="63" name="Group 62">
            <a:extLst>
              <a:ext uri="{FF2B5EF4-FFF2-40B4-BE49-F238E27FC236}">
                <a16:creationId xmlns:a16="http://schemas.microsoft.com/office/drawing/2014/main" id="{024146DB-0420-4F5D-92D0-E760359D6A86}"/>
              </a:ext>
            </a:extLst>
          </p:cNvPr>
          <p:cNvGrpSpPr/>
          <p:nvPr/>
        </p:nvGrpSpPr>
        <p:grpSpPr>
          <a:xfrm>
            <a:off x="-9630195" y="-5116"/>
            <a:ext cx="10916494" cy="6858000"/>
            <a:chOff x="-8965983" y="4349672"/>
            <a:chExt cx="10916494" cy="6858000"/>
          </a:xfrm>
        </p:grpSpPr>
        <p:grpSp>
          <p:nvGrpSpPr>
            <p:cNvPr id="64" name="Group 63">
              <a:extLst>
                <a:ext uri="{FF2B5EF4-FFF2-40B4-BE49-F238E27FC236}">
                  <a16:creationId xmlns:a16="http://schemas.microsoft.com/office/drawing/2014/main" id="{61DC9E87-F0E3-4604-8E78-537C252381E9}"/>
                </a:ext>
              </a:extLst>
            </p:cNvPr>
            <p:cNvGrpSpPr/>
            <p:nvPr/>
          </p:nvGrpSpPr>
          <p:grpSpPr>
            <a:xfrm>
              <a:off x="-8965983" y="4349672"/>
              <a:ext cx="10908792" cy="6858000"/>
              <a:chOff x="0" y="0"/>
              <a:chExt cx="10908792" cy="6858000"/>
            </a:xfrm>
          </p:grpSpPr>
          <p:grpSp>
            <p:nvGrpSpPr>
              <p:cNvPr id="66" name="Group 65">
                <a:extLst>
                  <a:ext uri="{FF2B5EF4-FFF2-40B4-BE49-F238E27FC236}">
                    <a16:creationId xmlns:a16="http://schemas.microsoft.com/office/drawing/2014/main" id="{E442EA49-D5AE-403A-B450-9ED76E88DD19}"/>
                  </a:ext>
                </a:extLst>
              </p:cNvPr>
              <p:cNvGrpSpPr/>
              <p:nvPr/>
            </p:nvGrpSpPr>
            <p:grpSpPr>
              <a:xfrm>
                <a:off x="0" y="0"/>
                <a:ext cx="10908792" cy="6858000"/>
                <a:chOff x="0" y="0"/>
                <a:chExt cx="10908792" cy="6858000"/>
              </a:xfrm>
            </p:grpSpPr>
            <p:sp>
              <p:nvSpPr>
                <p:cNvPr id="68" name="Rectangle 67">
                  <a:extLst>
                    <a:ext uri="{FF2B5EF4-FFF2-40B4-BE49-F238E27FC236}">
                      <a16:creationId xmlns:a16="http://schemas.microsoft.com/office/drawing/2014/main" id="{A4B8C0A8-E80F-477E-8B7C-8BBDE09A1385}"/>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08513881-E197-47DE-ADD9-0C7AD4470910}"/>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D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67" name="Graphic 66" descr="Lights On with solid fill">
                <a:extLst>
                  <a:ext uri="{FF2B5EF4-FFF2-40B4-BE49-F238E27FC236}">
                    <a16:creationId xmlns:a16="http://schemas.microsoft.com/office/drawing/2014/main" id="{6E19E1BC-7E36-41A5-9F4B-0D4EAEF52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65" name="TextBox 64">
              <a:extLst>
                <a:ext uri="{FF2B5EF4-FFF2-40B4-BE49-F238E27FC236}">
                  <a16:creationId xmlns:a16="http://schemas.microsoft.com/office/drawing/2014/main" id="{F4DD1527-03C3-4E08-B245-1A72683A0FB7}"/>
                </a:ext>
              </a:extLst>
            </p:cNvPr>
            <p:cNvSpPr txBox="1"/>
            <p:nvPr/>
          </p:nvSpPr>
          <p:spPr>
            <a:xfrm rot="16200000">
              <a:off x="681013" y="7523950"/>
              <a:ext cx="1954221"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Đóng</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gói</a:t>
              </a:r>
              <a:r>
                <a:rPr lang="en-US" sz="3200" dirty="0">
                  <a:solidFill>
                    <a:schemeClr val="bg1"/>
                  </a:solidFill>
                  <a:latin typeface="Bahnschrift SemiBold Condensed" panose="020B0502040204020203" pitchFamily="34" charset="0"/>
                </a:rPr>
                <a:t> tin</a:t>
              </a:r>
            </a:p>
          </p:txBody>
        </p:sp>
      </p:grpSp>
      <p:grpSp>
        <p:nvGrpSpPr>
          <p:cNvPr id="70" name="Group 69">
            <a:extLst>
              <a:ext uri="{FF2B5EF4-FFF2-40B4-BE49-F238E27FC236}">
                <a16:creationId xmlns:a16="http://schemas.microsoft.com/office/drawing/2014/main" id="{6F015CEE-07CF-4EAA-9778-629DF7B01646}"/>
              </a:ext>
            </a:extLst>
          </p:cNvPr>
          <p:cNvGrpSpPr/>
          <p:nvPr/>
        </p:nvGrpSpPr>
        <p:grpSpPr>
          <a:xfrm>
            <a:off x="2302736" y="89186"/>
            <a:ext cx="3564006" cy="1015663"/>
            <a:chOff x="3560036" y="495586"/>
            <a:chExt cx="3564006" cy="1015663"/>
          </a:xfrm>
        </p:grpSpPr>
        <p:grpSp>
          <p:nvGrpSpPr>
            <p:cNvPr id="71" name="Group 70">
              <a:extLst>
                <a:ext uri="{FF2B5EF4-FFF2-40B4-BE49-F238E27FC236}">
                  <a16:creationId xmlns:a16="http://schemas.microsoft.com/office/drawing/2014/main" id="{7585BDFA-AD0E-4904-9CF1-4B26E091DA93}"/>
                </a:ext>
              </a:extLst>
            </p:cNvPr>
            <p:cNvGrpSpPr/>
            <p:nvPr/>
          </p:nvGrpSpPr>
          <p:grpSpPr>
            <a:xfrm>
              <a:off x="3560036" y="495586"/>
              <a:ext cx="3564006" cy="1015663"/>
              <a:chOff x="3560036" y="495586"/>
              <a:chExt cx="3564006" cy="1015663"/>
            </a:xfrm>
          </p:grpSpPr>
          <p:sp>
            <p:nvSpPr>
              <p:cNvPr id="73" name="TextBox 72">
                <a:extLst>
                  <a:ext uri="{FF2B5EF4-FFF2-40B4-BE49-F238E27FC236}">
                    <a16:creationId xmlns:a16="http://schemas.microsoft.com/office/drawing/2014/main" id="{C3DAFBA0-F9D9-4FAE-92A9-0ED11CFF5FE3}"/>
                  </a:ext>
                </a:extLst>
              </p:cNvPr>
              <p:cNvSpPr txBox="1"/>
              <p:nvPr/>
            </p:nvSpPr>
            <p:spPr>
              <a:xfrm>
                <a:off x="3560036" y="495586"/>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03</a:t>
                </a:r>
              </a:p>
            </p:txBody>
          </p:sp>
          <p:sp>
            <p:nvSpPr>
              <p:cNvPr id="74" name="TextBox 73">
                <a:extLst>
                  <a:ext uri="{FF2B5EF4-FFF2-40B4-BE49-F238E27FC236}">
                    <a16:creationId xmlns:a16="http://schemas.microsoft.com/office/drawing/2014/main" id="{7D3DD02C-9E3B-4632-9969-9A64D6161742}"/>
                  </a:ext>
                </a:extLst>
              </p:cNvPr>
              <p:cNvSpPr txBox="1"/>
              <p:nvPr/>
            </p:nvSpPr>
            <p:spPr>
              <a:xfrm>
                <a:off x="4343251" y="880755"/>
                <a:ext cx="2780791" cy="584775"/>
              </a:xfrm>
              <a:prstGeom prst="rect">
                <a:avLst/>
              </a:prstGeom>
              <a:noFill/>
            </p:spPr>
            <p:txBody>
              <a:bodyPr wrap="square" rtlCol="0">
                <a:spAutoFit/>
              </a:bodyPr>
              <a:lstStyle/>
              <a:p>
                <a:r>
                  <a:rPr lang="en-US" sz="3200" dirty="0" err="1">
                    <a:latin typeface="Bahnschrift SemiBold Condensed" panose="020B0502040204020203" pitchFamily="34" charset="0"/>
                  </a:rPr>
                  <a:t>Mô</a:t>
                </a:r>
                <a:r>
                  <a:rPr lang="en-US" sz="3200" dirty="0">
                    <a:latin typeface="Bahnschrift SemiBold Condensed" panose="020B0502040204020203" pitchFamily="34" charset="0"/>
                  </a:rPr>
                  <a:t> </a:t>
                </a:r>
                <a:r>
                  <a:rPr lang="en-US" sz="3200" dirty="0" err="1">
                    <a:latin typeface="Bahnschrift SemiBold Condensed" panose="020B0502040204020203" pitchFamily="34" charset="0"/>
                  </a:rPr>
                  <a:t>hình</a:t>
                </a:r>
                <a:r>
                  <a:rPr lang="en-US" sz="3200" dirty="0">
                    <a:latin typeface="Bahnschrift SemiBold Condensed" panose="020B0502040204020203" pitchFamily="34" charset="0"/>
                  </a:rPr>
                  <a:t> ICP/IP</a:t>
                </a:r>
              </a:p>
            </p:txBody>
          </p:sp>
        </p:grpSp>
        <p:sp>
          <p:nvSpPr>
            <p:cNvPr id="72" name="Rectangle 71">
              <a:extLst>
                <a:ext uri="{FF2B5EF4-FFF2-40B4-BE49-F238E27FC236}">
                  <a16:creationId xmlns:a16="http://schemas.microsoft.com/office/drawing/2014/main" id="{8034D098-4FFD-4BEE-AC35-4CED214FDDB3}"/>
                </a:ext>
              </a:extLst>
            </p:cNvPr>
            <p:cNvSpPr/>
            <p:nvPr/>
          </p:nvSpPr>
          <p:spPr>
            <a:xfrm>
              <a:off x="3662675" y="1465530"/>
              <a:ext cx="548640"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Arrow: Pentagon 86">
            <a:extLst>
              <a:ext uri="{FF2B5EF4-FFF2-40B4-BE49-F238E27FC236}">
                <a16:creationId xmlns:a16="http://schemas.microsoft.com/office/drawing/2014/main" id="{24B95C07-F967-4DCE-9D39-66B67BDFF2D8}"/>
              </a:ext>
            </a:extLst>
          </p:cNvPr>
          <p:cNvSpPr/>
          <p:nvPr/>
        </p:nvSpPr>
        <p:spPr>
          <a:xfrm>
            <a:off x="2584601" y="1423474"/>
            <a:ext cx="2774799" cy="693924"/>
          </a:xfrm>
          <a:prstGeom prst="homePlate">
            <a:avLst/>
          </a:prstGeom>
          <a:solidFill>
            <a:srgbClr val="FF0000"/>
          </a:solidFill>
          <a:ln w="28575">
            <a:solidFill>
              <a:srgbClr val="FF0000"/>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7FD87CC3-FECA-4295-8F62-A31F1E67CE97}"/>
              </a:ext>
            </a:extLst>
          </p:cNvPr>
          <p:cNvSpPr txBox="1"/>
          <p:nvPr/>
        </p:nvSpPr>
        <p:spPr>
          <a:xfrm>
            <a:off x="2691936" y="1522349"/>
            <a:ext cx="2618264" cy="400110"/>
          </a:xfrm>
          <a:prstGeom prst="rect">
            <a:avLst/>
          </a:prstGeom>
          <a:noFill/>
        </p:spPr>
        <p:txBody>
          <a:bodyPr wrap="square" rtlCol="0">
            <a:spAutoFit/>
          </a:bodyPr>
          <a:lstStyle/>
          <a:p>
            <a:r>
              <a:rPr lang="en-US" sz="2000" dirty="0">
                <a:solidFill>
                  <a:schemeClr val="bg1"/>
                </a:solidFill>
                <a:latin typeface="Bahnschrift SemiBold Condensed" panose="020B0502040204020203" pitchFamily="34" charset="0"/>
              </a:rPr>
              <a:t>Network Access (</a:t>
            </a:r>
            <a:r>
              <a:rPr lang="en-US" sz="2000" dirty="0" err="1">
                <a:solidFill>
                  <a:schemeClr val="bg1"/>
                </a:solidFill>
                <a:latin typeface="Bahnschrift SemiBold Condensed" panose="020B0502040204020203" pitchFamily="34" charset="0"/>
              </a:rPr>
              <a:t>Tầng</a:t>
            </a:r>
            <a:r>
              <a:rPr lang="en-US" sz="2000" dirty="0">
                <a:solidFill>
                  <a:schemeClr val="bg1"/>
                </a:solidFill>
                <a:latin typeface="Bahnschrift SemiBold Condensed" panose="020B0502040204020203" pitchFamily="34" charset="0"/>
              </a:rPr>
              <a:t> 1)</a:t>
            </a:r>
          </a:p>
        </p:txBody>
      </p:sp>
      <p:sp>
        <p:nvSpPr>
          <p:cNvPr id="89" name="TextBox 88">
            <a:extLst>
              <a:ext uri="{FF2B5EF4-FFF2-40B4-BE49-F238E27FC236}">
                <a16:creationId xmlns:a16="http://schemas.microsoft.com/office/drawing/2014/main" id="{A3B6D106-5E22-4AA2-9848-E9A9092DD71A}"/>
              </a:ext>
            </a:extLst>
          </p:cNvPr>
          <p:cNvSpPr txBox="1"/>
          <p:nvPr/>
        </p:nvSpPr>
        <p:spPr>
          <a:xfrm>
            <a:off x="2626076" y="2271318"/>
            <a:ext cx="6765670" cy="3049361"/>
          </a:xfrm>
          <a:prstGeom prst="rect">
            <a:avLst/>
          </a:prstGeom>
          <a:noFill/>
        </p:spPr>
        <p:txBody>
          <a:bodyPr wrap="square" rtlCol="0">
            <a:spAutoFit/>
          </a:bodyPr>
          <a:lstStyle/>
          <a:p>
            <a:pPr>
              <a:lnSpc>
                <a:spcPct val="150000"/>
              </a:lnSpc>
            </a:pPr>
            <a:r>
              <a:rPr lang="en-US" sz="1400" dirty="0" err="1">
                <a:latin typeface="Bahnschrift Light Condensed" panose="020B0502040204020203" pitchFamily="34" charset="0"/>
              </a:rPr>
              <a:t>Là</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sự</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kết</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hợp</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giữa</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tầng</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Vật</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lý</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và</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tầng</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liên</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kết</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dữ</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liệu</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của</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mô</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hình</a:t>
            </a:r>
            <a:r>
              <a:rPr lang="en-US" sz="1400" dirty="0">
                <a:latin typeface="Bahnschrift Light Condensed" panose="020B0502040204020203" pitchFamily="34" charset="0"/>
              </a:rPr>
              <a:t> OSI</a:t>
            </a:r>
            <a:br>
              <a:rPr lang="vi-VN" sz="1400" dirty="0">
                <a:latin typeface="Bahnschrift Light Condensed" panose="020B0502040204020203" pitchFamily="34" charset="0"/>
              </a:rPr>
            </a:br>
            <a:r>
              <a:rPr lang="vi-VN" sz="1400" dirty="0">
                <a:latin typeface="Bahnschrift Light Condensed" panose="020B0502040204020203" pitchFamily="34" charset="0"/>
              </a:rPr>
              <a:t>Chịu trách nhiệm truyền dữ liệu giữa các thiết bị trong cùng một mạng. Tại đây, các gói dữ liệu được đóng vào</a:t>
            </a:r>
            <a:r>
              <a:rPr lang="en-US" sz="1400" dirty="0">
                <a:latin typeface="Bahnschrift Light Condensed" panose="020B0502040204020203" pitchFamily="34" charset="0"/>
              </a:rPr>
              <a:t> </a:t>
            </a:r>
            <a:r>
              <a:rPr lang="vi-VN" sz="1400" dirty="0">
                <a:latin typeface="Bahnschrift Light Condensed" panose="020B0502040204020203" pitchFamily="34" charset="0"/>
              </a:rPr>
              <a:t> khung (Frame) và được định tuyến đi đến đích được chỉ định ban đầu.</a:t>
            </a:r>
            <a:br>
              <a:rPr lang="vi-VN" sz="1400" dirty="0">
                <a:latin typeface="Bahnschrift Light Condensed" panose="020B0502040204020203" pitchFamily="34" charset="0"/>
              </a:rPr>
            </a:br>
            <a:r>
              <a:rPr lang="vi-VN" sz="1400" dirty="0">
                <a:latin typeface="Bahnschrift Light Condensed" panose="020B0502040204020203" pitchFamily="34" charset="0"/>
              </a:rPr>
              <a:t>Bao gồm: lớp vật lý, MAC (Media Access Control), Logical Link Control</a:t>
            </a:r>
          </a:p>
          <a:p>
            <a:pPr>
              <a:lnSpc>
                <a:spcPct val="150000"/>
              </a:lnSpc>
            </a:pPr>
            <a:r>
              <a:rPr lang="vi-VN" sz="1400" dirty="0">
                <a:latin typeface="Bahnschrift Light Condensed" panose="020B0502040204020203" pitchFamily="34" charset="0"/>
              </a:rPr>
              <a:t>Lớp vật lý: Biến đổi dòng bit logic thành tín hiệu vật lý phù hợp với đường truyền vật lý và </a:t>
            </a:r>
            <a:r>
              <a:rPr lang="en-US" sz="1400" dirty="0">
                <a:latin typeface="Bahnschrift Light Condensed" panose="020B0502040204020203" pitchFamily="34" charset="0"/>
              </a:rPr>
              <a:t>         </a:t>
            </a:r>
            <a:r>
              <a:rPr lang="vi-VN" sz="1400" dirty="0">
                <a:latin typeface="Bahnschrift Light Condensed" panose="020B0502040204020203" pitchFamily="34" charset="0"/>
              </a:rPr>
              <a:t>ngược lại.</a:t>
            </a:r>
          </a:p>
          <a:p>
            <a:pPr>
              <a:lnSpc>
                <a:spcPct val="150000"/>
              </a:lnSpc>
            </a:pPr>
            <a:r>
              <a:rPr lang="vi-VN" sz="1400" dirty="0">
                <a:latin typeface="Bahnschrift Light Condensed" panose="020B0502040204020203" pitchFamily="34" charset="0"/>
              </a:rPr>
              <a:t>MAC (lớp điều khiển truy cập): </a:t>
            </a:r>
            <a:r>
              <a:rPr lang="en-US" sz="1400" dirty="0">
                <a:latin typeface="Bahnschrift Light Condensed" panose="020B0502040204020203" pitchFamily="34" charset="0"/>
              </a:rPr>
              <a:t> </a:t>
            </a:r>
            <a:r>
              <a:rPr lang="vi-VN" sz="1400" dirty="0">
                <a:latin typeface="Bahnschrift Light Condensed" panose="020B0502040204020203" pitchFamily="34" charset="0"/>
              </a:rPr>
              <a:t>Quy định việc đánh địa chỉ MAC cho các thiết bị mạng. </a:t>
            </a:r>
            <a:endParaRPr lang="en-US" sz="1400" dirty="0">
              <a:latin typeface="Bahnschrift Light Condensed" panose="020B0502040204020203" pitchFamily="34" charset="0"/>
            </a:endParaRPr>
          </a:p>
          <a:p>
            <a:pPr>
              <a:lnSpc>
                <a:spcPct val="150000"/>
              </a:lnSpc>
            </a:pPr>
            <a:r>
              <a:rPr lang="vi-VN" sz="1400" dirty="0">
                <a:latin typeface="Bahnschrift Light Condensed" panose="020B0502040204020203" pitchFamily="34" charset="0"/>
              </a:rPr>
              <a:t>LLC (lớp điều khiển kênh logic): </a:t>
            </a:r>
            <a:r>
              <a:rPr lang="en-US" sz="1400" dirty="0">
                <a:latin typeface="Bahnschrift Light Condensed" panose="020B0502040204020203" pitchFamily="34" charset="0"/>
              </a:rPr>
              <a:t> </a:t>
            </a:r>
            <a:r>
              <a:rPr lang="vi-VN" sz="1400" dirty="0">
                <a:latin typeface="Bahnschrift Light Condensed" panose="020B0502040204020203" pitchFamily="34" charset="0"/>
              </a:rPr>
              <a:t>Ghép kênh, điều khiển luồng. Cho phép các giao thức lớp trên được truyền trên cùng một cơ sở hạ tầng mạng vật lý.</a:t>
            </a:r>
          </a:p>
          <a:p>
            <a:pPr>
              <a:lnSpc>
                <a:spcPct val="150000"/>
              </a:lnSpc>
            </a:pPr>
            <a:endParaRPr lang="en-US" sz="1400" dirty="0">
              <a:latin typeface="Bahnschrift Light Condensed" panose="020B0502040204020203" pitchFamily="34" charset="0"/>
            </a:endParaRPr>
          </a:p>
        </p:txBody>
      </p:sp>
      <p:cxnSp>
        <p:nvCxnSpPr>
          <p:cNvPr id="90" name="Straight Connector 89">
            <a:extLst>
              <a:ext uri="{FF2B5EF4-FFF2-40B4-BE49-F238E27FC236}">
                <a16:creationId xmlns:a16="http://schemas.microsoft.com/office/drawing/2014/main" id="{EDA70D24-6FB3-4FE2-B0B5-3459FAC172DA}"/>
              </a:ext>
            </a:extLst>
          </p:cNvPr>
          <p:cNvCxnSpPr>
            <a:cxnSpLocks/>
          </p:cNvCxnSpPr>
          <p:nvPr/>
        </p:nvCxnSpPr>
        <p:spPr>
          <a:xfrm>
            <a:off x="2361184" y="-12543"/>
            <a:ext cx="0" cy="1833640"/>
          </a:xfrm>
          <a:prstGeom prst="lin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B0838BCD-C623-40FB-87D6-6B25A0856ECF}"/>
              </a:ext>
            </a:extLst>
          </p:cNvPr>
          <p:cNvSpPr/>
          <p:nvPr/>
        </p:nvSpPr>
        <p:spPr>
          <a:xfrm>
            <a:off x="2269744" y="1638217"/>
            <a:ext cx="182880" cy="182880"/>
          </a:xfrm>
          <a:prstGeom prst="ellips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ira Sans Condensed Medium" panose="020B0603050000020004" pitchFamily="34" charset="0"/>
            </a:endParaRPr>
          </a:p>
        </p:txBody>
      </p:sp>
      <p:grpSp>
        <p:nvGrpSpPr>
          <p:cNvPr id="75" name="Group 74">
            <a:extLst>
              <a:ext uri="{FF2B5EF4-FFF2-40B4-BE49-F238E27FC236}">
                <a16:creationId xmlns:a16="http://schemas.microsoft.com/office/drawing/2014/main" id="{54C70C3D-4F66-444C-896D-D5482990B899}"/>
              </a:ext>
            </a:extLst>
          </p:cNvPr>
          <p:cNvGrpSpPr/>
          <p:nvPr/>
        </p:nvGrpSpPr>
        <p:grpSpPr>
          <a:xfrm>
            <a:off x="-10310215" y="-7674"/>
            <a:ext cx="10936129" cy="6858000"/>
            <a:chOff x="-10018115" y="-7674"/>
            <a:chExt cx="10936129" cy="6858000"/>
          </a:xfrm>
        </p:grpSpPr>
        <p:sp>
          <p:nvSpPr>
            <p:cNvPr id="76" name="Rectangle 75">
              <a:extLst>
                <a:ext uri="{FF2B5EF4-FFF2-40B4-BE49-F238E27FC236}">
                  <a16:creationId xmlns:a16="http://schemas.microsoft.com/office/drawing/2014/main" id="{C3A96221-2D6D-4277-80DC-51219DF15E3B}"/>
                </a:ext>
              </a:extLst>
            </p:cNvPr>
            <p:cNvSpPr/>
            <p:nvPr/>
          </p:nvSpPr>
          <p:spPr>
            <a:xfrm>
              <a:off x="-10018115" y="-7674"/>
              <a:ext cx="10917937"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F1E0EADC-87B3-4511-8784-AF2366414AD6}"/>
                </a:ext>
              </a:extLst>
            </p:cNvPr>
            <p:cNvSpPr/>
            <p:nvPr/>
          </p:nvSpPr>
          <p:spPr>
            <a:xfrm>
              <a:off x="-412463" y="2132774"/>
              <a:ext cx="1330477"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A7D4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TextBox 77">
              <a:extLst>
                <a:ext uri="{FF2B5EF4-FFF2-40B4-BE49-F238E27FC236}">
                  <a16:creationId xmlns:a16="http://schemas.microsoft.com/office/drawing/2014/main" id="{F0E86119-54FA-4CEA-8E09-EE20ECE57C51}"/>
                </a:ext>
              </a:extLst>
            </p:cNvPr>
            <p:cNvSpPr txBox="1"/>
            <p:nvPr/>
          </p:nvSpPr>
          <p:spPr>
            <a:xfrm rot="16200000">
              <a:off x="-371524" y="3206872"/>
              <a:ext cx="1886361" cy="584775"/>
            </a:xfrm>
            <a:prstGeom prst="rect">
              <a:avLst/>
            </a:prstGeom>
            <a:noFill/>
          </p:spPr>
          <p:txBody>
            <a:bodyPr wrap="square" rtlCol="0">
              <a:spAutoFit/>
            </a:bodyPr>
            <a:lstStyle/>
            <a:p>
              <a:pPr algn="ctr"/>
              <a:r>
                <a:rPr lang="en-US" sz="3200" b="1" dirty="0" err="1">
                  <a:solidFill>
                    <a:schemeClr val="bg1"/>
                  </a:solidFill>
                  <a:latin typeface="Bahnschrift SemiBold Condensed" panose="020B0502040204020203" pitchFamily="34" charset="0"/>
                </a:rPr>
                <a:t>Đóng</a:t>
              </a:r>
              <a:r>
                <a:rPr lang="en-US" sz="3200" b="1" dirty="0">
                  <a:solidFill>
                    <a:schemeClr val="bg1"/>
                  </a:solidFill>
                  <a:latin typeface="Bahnschrift SemiBold Condensed" panose="020B0502040204020203" pitchFamily="34" charset="0"/>
                </a:rPr>
                <a:t> </a:t>
              </a:r>
              <a:r>
                <a:rPr lang="en-US" sz="3200" b="1" dirty="0" err="1">
                  <a:solidFill>
                    <a:schemeClr val="bg1"/>
                  </a:solidFill>
                  <a:latin typeface="Bahnschrift SemiBold Condensed" panose="020B0502040204020203" pitchFamily="34" charset="0"/>
                </a:rPr>
                <a:t>gói</a:t>
              </a:r>
              <a:r>
                <a:rPr lang="en-US" sz="3200" b="1" dirty="0">
                  <a:solidFill>
                    <a:schemeClr val="bg1"/>
                  </a:solidFill>
                  <a:latin typeface="Bahnschrift SemiBold Condensed" panose="020B0502040204020203" pitchFamily="34" charset="0"/>
                </a:rPr>
                <a:t> tin</a:t>
              </a:r>
            </a:p>
          </p:txBody>
        </p:sp>
        <p:pic>
          <p:nvPicPr>
            <p:cNvPr id="79" name="Graphic 78" descr="Lights On with solid fill">
              <a:extLst>
                <a:ext uri="{FF2B5EF4-FFF2-40B4-BE49-F238E27FC236}">
                  <a16:creationId xmlns:a16="http://schemas.microsoft.com/office/drawing/2014/main" id="{E6F05285-DAAF-4AF5-A429-A230C1AB26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48436" y="3003966"/>
              <a:ext cx="914400" cy="915167"/>
            </a:xfrm>
            <a:prstGeom prst="rect">
              <a:avLst/>
            </a:prstGeom>
          </p:spPr>
        </p:pic>
      </p:grpSp>
    </p:spTree>
    <p:extLst>
      <p:ext uri="{BB962C8B-B14F-4D97-AF65-F5344CB8AC3E}">
        <p14:creationId xmlns:p14="http://schemas.microsoft.com/office/powerpoint/2010/main" val="32961726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up)">
                                      <p:cBhvr>
                                        <p:cTn id="7" dur="500"/>
                                        <p:tgtEl>
                                          <p:spTgt spid="9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wipe(up)">
                                      <p:cBhvr>
                                        <p:cTn id="10" dur="500"/>
                                        <p:tgtEl>
                                          <p:spTgt spid="88"/>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wipe(up)">
                                      <p:cBhvr>
                                        <p:cTn id="13" dur="500"/>
                                        <p:tgtEl>
                                          <p:spTgt spid="8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wipe(up)">
                                      <p:cBhvr>
                                        <p:cTn id="16"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p:bldP spid="89" grpId="0"/>
      <p:bldP spid="9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36F77773-9A2B-44C1-AE99-854E920D2BAE}"/>
              </a:ext>
            </a:extLst>
          </p:cNvPr>
          <p:cNvGrpSpPr/>
          <p:nvPr/>
        </p:nvGrpSpPr>
        <p:grpSpPr>
          <a:xfrm>
            <a:off x="1247057" y="5116"/>
            <a:ext cx="10941828" cy="6858000"/>
            <a:chOff x="0" y="0"/>
            <a:chExt cx="10941828" cy="6858000"/>
          </a:xfrm>
        </p:grpSpPr>
        <p:grpSp>
          <p:nvGrpSpPr>
            <p:cNvPr id="37" name="Group 36">
              <a:extLst>
                <a:ext uri="{FF2B5EF4-FFF2-40B4-BE49-F238E27FC236}">
                  <a16:creationId xmlns:a16="http://schemas.microsoft.com/office/drawing/2014/main" id="{8CE69173-01AE-4EB0-A3F7-52CFBCD5F3E8}"/>
                </a:ext>
              </a:extLst>
            </p:cNvPr>
            <p:cNvGrpSpPr/>
            <p:nvPr/>
          </p:nvGrpSpPr>
          <p:grpSpPr>
            <a:xfrm>
              <a:off x="0" y="0"/>
              <a:ext cx="10908792" cy="6858000"/>
              <a:chOff x="0" y="0"/>
              <a:chExt cx="10908792" cy="6858000"/>
            </a:xfrm>
          </p:grpSpPr>
          <p:sp>
            <p:nvSpPr>
              <p:cNvPr id="40" name="Rectangle 39">
                <a:extLst>
                  <a:ext uri="{FF2B5EF4-FFF2-40B4-BE49-F238E27FC236}">
                    <a16:creationId xmlns:a16="http://schemas.microsoft.com/office/drawing/2014/main" id="{E9557D6E-D0E2-4E0B-8BEC-A592DC70042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4AF9FA58-A48C-4B78-83ED-9953B9BA4199}"/>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8" name="TextBox 37">
              <a:extLst>
                <a:ext uri="{FF2B5EF4-FFF2-40B4-BE49-F238E27FC236}">
                  <a16:creationId xmlns:a16="http://schemas.microsoft.com/office/drawing/2014/main" id="{75D4ED9E-D5AF-41A2-906C-74531948DF70}"/>
                </a:ext>
              </a:extLst>
            </p:cNvPr>
            <p:cNvSpPr txBox="1"/>
            <p:nvPr/>
          </p:nvSpPr>
          <p:spPr>
            <a:xfrm rot="16200000">
              <a:off x="9448507" y="3134055"/>
              <a:ext cx="2401868"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Mạng</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máy</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tính</a:t>
              </a:r>
              <a:endParaRPr lang="en-US" sz="3200" dirty="0">
                <a:solidFill>
                  <a:schemeClr val="bg1"/>
                </a:solidFill>
                <a:latin typeface="Bahnschrift SemiBold Condensed" panose="020B0502040204020203" pitchFamily="34" charset="0"/>
              </a:endParaRPr>
            </a:p>
          </p:txBody>
        </p:sp>
        <p:pic>
          <p:nvPicPr>
            <p:cNvPr id="39" name="Graphic 38" descr="Lights On with solid fill">
              <a:extLst>
                <a:ext uri="{FF2B5EF4-FFF2-40B4-BE49-F238E27FC236}">
                  <a16:creationId xmlns:a16="http://schemas.microsoft.com/office/drawing/2014/main" id="{2BE74E67-E5F2-4067-9EE8-9CBCACC26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grpSp>
        <p:nvGrpSpPr>
          <p:cNvPr id="42" name="Group 41">
            <a:extLst>
              <a:ext uri="{FF2B5EF4-FFF2-40B4-BE49-F238E27FC236}">
                <a16:creationId xmlns:a16="http://schemas.microsoft.com/office/drawing/2014/main" id="{CFA09ED1-B65C-47A7-8702-66A1EEADACE1}"/>
              </a:ext>
            </a:extLst>
          </p:cNvPr>
          <p:cNvGrpSpPr/>
          <p:nvPr/>
        </p:nvGrpSpPr>
        <p:grpSpPr>
          <a:xfrm>
            <a:off x="579026" y="-5116"/>
            <a:ext cx="10950758" cy="6858000"/>
            <a:chOff x="-7559151" y="0"/>
            <a:chExt cx="10950758" cy="6858000"/>
          </a:xfrm>
        </p:grpSpPr>
        <p:grpSp>
          <p:nvGrpSpPr>
            <p:cNvPr id="43" name="Group 42">
              <a:extLst>
                <a:ext uri="{FF2B5EF4-FFF2-40B4-BE49-F238E27FC236}">
                  <a16:creationId xmlns:a16="http://schemas.microsoft.com/office/drawing/2014/main" id="{FB666947-DC92-4A37-9D67-B40C9CC8FD44}"/>
                </a:ext>
              </a:extLst>
            </p:cNvPr>
            <p:cNvGrpSpPr/>
            <p:nvPr/>
          </p:nvGrpSpPr>
          <p:grpSpPr>
            <a:xfrm>
              <a:off x="-7559151" y="0"/>
              <a:ext cx="10908792" cy="6858000"/>
              <a:chOff x="0" y="0"/>
              <a:chExt cx="10908792" cy="6858000"/>
            </a:xfrm>
          </p:grpSpPr>
          <p:grpSp>
            <p:nvGrpSpPr>
              <p:cNvPr id="45" name="Group 44">
                <a:extLst>
                  <a:ext uri="{FF2B5EF4-FFF2-40B4-BE49-F238E27FC236}">
                    <a16:creationId xmlns:a16="http://schemas.microsoft.com/office/drawing/2014/main" id="{4B7B57B1-67DD-4505-8E6D-A63818D4DC0C}"/>
                  </a:ext>
                </a:extLst>
              </p:cNvPr>
              <p:cNvGrpSpPr/>
              <p:nvPr/>
            </p:nvGrpSpPr>
            <p:grpSpPr>
              <a:xfrm>
                <a:off x="0" y="0"/>
                <a:ext cx="10908792" cy="6858000"/>
                <a:chOff x="0" y="0"/>
                <a:chExt cx="10908792" cy="6858000"/>
              </a:xfrm>
            </p:grpSpPr>
            <p:sp>
              <p:nvSpPr>
                <p:cNvPr id="47" name="Rectangle 46">
                  <a:extLst>
                    <a:ext uri="{FF2B5EF4-FFF2-40B4-BE49-F238E27FC236}">
                      <a16:creationId xmlns:a16="http://schemas.microsoft.com/office/drawing/2014/main" id="{A3C1BEAD-B1E0-4A33-80B8-D6619C980ACF}"/>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E302919B-B3DF-4A37-A41C-DBEFFE60F9AA}"/>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7343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46" name="Graphic 45" descr="Lights On with solid fill">
                <a:extLst>
                  <a:ext uri="{FF2B5EF4-FFF2-40B4-BE49-F238E27FC236}">
                    <a16:creationId xmlns:a16="http://schemas.microsoft.com/office/drawing/2014/main" id="{0282C947-8E11-4CCE-ABA7-049E5A3F00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44" name="TextBox 43">
              <a:extLst>
                <a:ext uri="{FF2B5EF4-FFF2-40B4-BE49-F238E27FC236}">
                  <a16:creationId xmlns:a16="http://schemas.microsoft.com/office/drawing/2014/main" id="{3E4DB177-8F17-4905-A6B4-3A67D32ADFA9}"/>
                </a:ext>
              </a:extLst>
            </p:cNvPr>
            <p:cNvSpPr txBox="1"/>
            <p:nvPr/>
          </p:nvSpPr>
          <p:spPr>
            <a:xfrm rot="16200000">
              <a:off x="2126759" y="3200136"/>
              <a:ext cx="1944921"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OSI</a:t>
              </a:r>
            </a:p>
          </p:txBody>
        </p:sp>
      </p:grpSp>
      <p:grpSp>
        <p:nvGrpSpPr>
          <p:cNvPr id="49" name="Group 48">
            <a:extLst>
              <a:ext uri="{FF2B5EF4-FFF2-40B4-BE49-F238E27FC236}">
                <a16:creationId xmlns:a16="http://schemas.microsoft.com/office/drawing/2014/main" id="{385B8D48-03A0-45CB-93CE-DC67D8A35EF6}"/>
              </a:ext>
            </a:extLst>
          </p:cNvPr>
          <p:cNvGrpSpPr/>
          <p:nvPr/>
        </p:nvGrpSpPr>
        <p:grpSpPr>
          <a:xfrm>
            <a:off x="-71389" y="-5116"/>
            <a:ext cx="10908792" cy="6858000"/>
            <a:chOff x="-8023867" y="-52159"/>
            <a:chExt cx="10908792" cy="6858000"/>
          </a:xfrm>
        </p:grpSpPr>
        <p:grpSp>
          <p:nvGrpSpPr>
            <p:cNvPr id="50" name="Group 49">
              <a:extLst>
                <a:ext uri="{FF2B5EF4-FFF2-40B4-BE49-F238E27FC236}">
                  <a16:creationId xmlns:a16="http://schemas.microsoft.com/office/drawing/2014/main" id="{65141002-8E6D-4E43-9473-C2D0DFE080DC}"/>
                </a:ext>
              </a:extLst>
            </p:cNvPr>
            <p:cNvGrpSpPr/>
            <p:nvPr/>
          </p:nvGrpSpPr>
          <p:grpSpPr>
            <a:xfrm>
              <a:off x="-8023867" y="-52159"/>
              <a:ext cx="10908792" cy="6858000"/>
              <a:chOff x="0" y="0"/>
              <a:chExt cx="10908792" cy="6858000"/>
            </a:xfrm>
          </p:grpSpPr>
          <p:grpSp>
            <p:nvGrpSpPr>
              <p:cNvPr id="52" name="Group 51">
                <a:extLst>
                  <a:ext uri="{FF2B5EF4-FFF2-40B4-BE49-F238E27FC236}">
                    <a16:creationId xmlns:a16="http://schemas.microsoft.com/office/drawing/2014/main" id="{9F2CC87B-46F2-4AD4-ACF2-B3034BF1C291}"/>
                  </a:ext>
                </a:extLst>
              </p:cNvPr>
              <p:cNvGrpSpPr/>
              <p:nvPr/>
            </p:nvGrpSpPr>
            <p:grpSpPr>
              <a:xfrm>
                <a:off x="0" y="0"/>
                <a:ext cx="10908792" cy="6858000"/>
                <a:chOff x="0" y="0"/>
                <a:chExt cx="10908792" cy="6858000"/>
              </a:xfrm>
            </p:grpSpPr>
            <p:sp>
              <p:nvSpPr>
                <p:cNvPr id="54" name="Rectangle 53">
                  <a:extLst>
                    <a:ext uri="{FF2B5EF4-FFF2-40B4-BE49-F238E27FC236}">
                      <a16:creationId xmlns:a16="http://schemas.microsoft.com/office/drawing/2014/main" id="{F42F4107-7A7D-4C42-8D6E-AA56CBA79FA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EF2C61A-FC06-4E62-808D-DD59B91A58B1}"/>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D964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53" name="Graphic 52" descr="Lights On with solid fill">
                <a:extLst>
                  <a:ext uri="{FF2B5EF4-FFF2-40B4-BE49-F238E27FC236}">
                    <a16:creationId xmlns:a16="http://schemas.microsoft.com/office/drawing/2014/main" id="{F7343610-A844-4558-AEEF-5D55D53481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51" name="TextBox 50">
              <a:extLst>
                <a:ext uri="{FF2B5EF4-FFF2-40B4-BE49-F238E27FC236}">
                  <a16:creationId xmlns:a16="http://schemas.microsoft.com/office/drawing/2014/main" id="{F5B7D788-9D38-4765-9B05-6DE0B8F8A6A7}"/>
                </a:ext>
              </a:extLst>
            </p:cNvPr>
            <p:cNvSpPr txBox="1"/>
            <p:nvPr/>
          </p:nvSpPr>
          <p:spPr>
            <a:xfrm rot="16200000">
              <a:off x="1453122" y="3207168"/>
              <a:ext cx="2245753"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TCP/IP</a:t>
              </a:r>
            </a:p>
          </p:txBody>
        </p:sp>
      </p:grpSp>
      <p:grpSp>
        <p:nvGrpSpPr>
          <p:cNvPr id="56" name="Group 55">
            <a:extLst>
              <a:ext uri="{FF2B5EF4-FFF2-40B4-BE49-F238E27FC236}">
                <a16:creationId xmlns:a16="http://schemas.microsoft.com/office/drawing/2014/main" id="{13067CA2-609A-4FB4-A3A7-B1C73B14B7BE}"/>
              </a:ext>
            </a:extLst>
          </p:cNvPr>
          <p:cNvGrpSpPr/>
          <p:nvPr/>
        </p:nvGrpSpPr>
        <p:grpSpPr>
          <a:xfrm>
            <a:off x="-723485" y="-5116"/>
            <a:ext cx="10933090" cy="6858000"/>
            <a:chOff x="2694972" y="4246070"/>
            <a:chExt cx="10933090" cy="6858000"/>
          </a:xfrm>
        </p:grpSpPr>
        <p:grpSp>
          <p:nvGrpSpPr>
            <p:cNvPr id="57" name="Group 56">
              <a:extLst>
                <a:ext uri="{FF2B5EF4-FFF2-40B4-BE49-F238E27FC236}">
                  <a16:creationId xmlns:a16="http://schemas.microsoft.com/office/drawing/2014/main" id="{F43CD58A-0CA0-4E4F-BEA2-F220203A1808}"/>
                </a:ext>
              </a:extLst>
            </p:cNvPr>
            <p:cNvGrpSpPr/>
            <p:nvPr/>
          </p:nvGrpSpPr>
          <p:grpSpPr>
            <a:xfrm>
              <a:off x="2694972" y="4246070"/>
              <a:ext cx="10908792" cy="6858000"/>
              <a:chOff x="0" y="0"/>
              <a:chExt cx="10908792" cy="6858000"/>
            </a:xfrm>
          </p:grpSpPr>
          <p:grpSp>
            <p:nvGrpSpPr>
              <p:cNvPr id="59" name="Group 58">
                <a:extLst>
                  <a:ext uri="{FF2B5EF4-FFF2-40B4-BE49-F238E27FC236}">
                    <a16:creationId xmlns:a16="http://schemas.microsoft.com/office/drawing/2014/main" id="{FBD68238-79EE-4CD3-BFB8-988DCA848564}"/>
                  </a:ext>
                </a:extLst>
              </p:cNvPr>
              <p:cNvGrpSpPr/>
              <p:nvPr/>
            </p:nvGrpSpPr>
            <p:grpSpPr>
              <a:xfrm>
                <a:off x="0" y="0"/>
                <a:ext cx="10908792" cy="6858000"/>
                <a:chOff x="0" y="0"/>
                <a:chExt cx="10908792" cy="6858000"/>
              </a:xfrm>
            </p:grpSpPr>
            <p:sp>
              <p:nvSpPr>
                <p:cNvPr id="61" name="Rectangle 60">
                  <a:extLst>
                    <a:ext uri="{FF2B5EF4-FFF2-40B4-BE49-F238E27FC236}">
                      <a16:creationId xmlns:a16="http://schemas.microsoft.com/office/drawing/2014/main" id="{A7E31CD9-9684-4B2B-93D1-7489C433D935}"/>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C9C01949-22BE-49B1-BB40-A2CB042E7D66}"/>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A9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60" name="Graphic 59" descr="Lights On with solid fill">
                <a:extLst>
                  <a:ext uri="{FF2B5EF4-FFF2-40B4-BE49-F238E27FC236}">
                    <a16:creationId xmlns:a16="http://schemas.microsoft.com/office/drawing/2014/main" id="{1A629320-77BB-4747-A8ED-7A7A7FBBAE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58" name="TextBox 57">
              <a:extLst>
                <a:ext uri="{FF2B5EF4-FFF2-40B4-BE49-F238E27FC236}">
                  <a16:creationId xmlns:a16="http://schemas.microsoft.com/office/drawing/2014/main" id="{13556635-0DB1-4A3C-8D7F-B84882204F3F}"/>
                </a:ext>
              </a:extLst>
            </p:cNvPr>
            <p:cNvSpPr txBox="1"/>
            <p:nvPr/>
          </p:nvSpPr>
          <p:spPr>
            <a:xfrm rot="16200000">
              <a:off x="12635977" y="7458881"/>
              <a:ext cx="1399395" cy="584775"/>
            </a:xfrm>
            <a:prstGeom prst="rect">
              <a:avLst/>
            </a:prstGeom>
            <a:noFill/>
          </p:spPr>
          <p:txBody>
            <a:bodyPr wrap="square" rtlCol="0">
              <a:spAutoFit/>
            </a:bodyPr>
            <a:lstStyle/>
            <a:p>
              <a:r>
                <a:rPr lang="en-US" sz="3200" dirty="0">
                  <a:solidFill>
                    <a:schemeClr val="bg1"/>
                  </a:solidFill>
                  <a:latin typeface="Bahnschrift SemiBold Condensed" panose="020B0502040204020203" pitchFamily="34" charset="0"/>
                </a:rPr>
                <a:t>Protocol</a:t>
              </a:r>
            </a:p>
          </p:txBody>
        </p:sp>
      </p:grpSp>
      <p:grpSp>
        <p:nvGrpSpPr>
          <p:cNvPr id="75" name="Group 74">
            <a:extLst>
              <a:ext uri="{FF2B5EF4-FFF2-40B4-BE49-F238E27FC236}">
                <a16:creationId xmlns:a16="http://schemas.microsoft.com/office/drawing/2014/main" id="{CC5BDB20-006B-4869-8FA4-F1957DFC671F}"/>
              </a:ext>
            </a:extLst>
          </p:cNvPr>
          <p:cNvGrpSpPr/>
          <p:nvPr/>
        </p:nvGrpSpPr>
        <p:grpSpPr>
          <a:xfrm>
            <a:off x="1502636" y="89186"/>
            <a:ext cx="3564006" cy="1015663"/>
            <a:chOff x="3560036" y="495586"/>
            <a:chExt cx="3564006" cy="1015663"/>
          </a:xfrm>
        </p:grpSpPr>
        <p:grpSp>
          <p:nvGrpSpPr>
            <p:cNvPr id="76" name="Group 75">
              <a:extLst>
                <a:ext uri="{FF2B5EF4-FFF2-40B4-BE49-F238E27FC236}">
                  <a16:creationId xmlns:a16="http://schemas.microsoft.com/office/drawing/2014/main" id="{2F48D2C3-461F-4860-B0A0-68210BE9683C}"/>
                </a:ext>
              </a:extLst>
            </p:cNvPr>
            <p:cNvGrpSpPr/>
            <p:nvPr/>
          </p:nvGrpSpPr>
          <p:grpSpPr>
            <a:xfrm>
              <a:off x="3560036" y="495586"/>
              <a:ext cx="3564006" cy="1015663"/>
              <a:chOff x="3560036" y="495586"/>
              <a:chExt cx="3564006" cy="1015663"/>
            </a:xfrm>
          </p:grpSpPr>
          <p:sp>
            <p:nvSpPr>
              <p:cNvPr id="78" name="TextBox 77">
                <a:extLst>
                  <a:ext uri="{FF2B5EF4-FFF2-40B4-BE49-F238E27FC236}">
                    <a16:creationId xmlns:a16="http://schemas.microsoft.com/office/drawing/2014/main" id="{D79D3796-7683-489F-9A1B-A29060466C98}"/>
                  </a:ext>
                </a:extLst>
              </p:cNvPr>
              <p:cNvSpPr txBox="1"/>
              <p:nvPr/>
            </p:nvSpPr>
            <p:spPr>
              <a:xfrm>
                <a:off x="3560036" y="495586"/>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04</a:t>
                </a:r>
              </a:p>
            </p:txBody>
          </p:sp>
          <p:sp>
            <p:nvSpPr>
              <p:cNvPr id="79" name="TextBox 78">
                <a:extLst>
                  <a:ext uri="{FF2B5EF4-FFF2-40B4-BE49-F238E27FC236}">
                    <a16:creationId xmlns:a16="http://schemas.microsoft.com/office/drawing/2014/main" id="{34DA9CE5-EDF3-4A90-8BA5-AAFCFCDE74FF}"/>
                  </a:ext>
                </a:extLst>
              </p:cNvPr>
              <p:cNvSpPr txBox="1"/>
              <p:nvPr/>
            </p:nvSpPr>
            <p:spPr>
              <a:xfrm>
                <a:off x="4343251" y="880755"/>
                <a:ext cx="2780791" cy="584775"/>
              </a:xfrm>
              <a:prstGeom prst="rect">
                <a:avLst/>
              </a:prstGeom>
              <a:noFill/>
            </p:spPr>
            <p:txBody>
              <a:bodyPr wrap="square" rtlCol="0">
                <a:spAutoFit/>
              </a:bodyPr>
              <a:lstStyle/>
              <a:p>
                <a:r>
                  <a:rPr lang="en-US" sz="3200" dirty="0">
                    <a:latin typeface="Bahnschrift SemiBold Condensed" panose="020B0502040204020203" pitchFamily="34" charset="0"/>
                  </a:rPr>
                  <a:t>Protocol</a:t>
                </a:r>
              </a:p>
            </p:txBody>
          </p:sp>
        </p:grpSp>
        <p:sp>
          <p:nvSpPr>
            <p:cNvPr id="77" name="Rectangle 76">
              <a:extLst>
                <a:ext uri="{FF2B5EF4-FFF2-40B4-BE49-F238E27FC236}">
                  <a16:creationId xmlns:a16="http://schemas.microsoft.com/office/drawing/2014/main" id="{F417E462-CF38-4117-A2CC-94E2601E2EF9}"/>
                </a:ext>
              </a:extLst>
            </p:cNvPr>
            <p:cNvSpPr/>
            <p:nvPr/>
          </p:nvSpPr>
          <p:spPr>
            <a:xfrm>
              <a:off x="3662675" y="1465530"/>
              <a:ext cx="548640"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F7DBAC9A-FD80-4C4D-AB29-10302DEA47B8}"/>
              </a:ext>
            </a:extLst>
          </p:cNvPr>
          <p:cNvSpPr txBox="1"/>
          <p:nvPr/>
        </p:nvSpPr>
        <p:spPr>
          <a:xfrm>
            <a:off x="1537181" y="1645849"/>
            <a:ext cx="8224525" cy="584775"/>
          </a:xfrm>
          <a:prstGeom prst="rect">
            <a:avLst/>
          </a:prstGeom>
          <a:noFill/>
        </p:spPr>
        <p:txBody>
          <a:bodyPr wrap="square" rtlCol="0">
            <a:spAutoFit/>
          </a:bodyPr>
          <a:lstStyle/>
          <a:p>
            <a:r>
              <a:rPr lang="vi-VN" sz="1600" b="0" dirty="0">
                <a:effectLst/>
                <a:latin typeface="Bahnschrift SemiBold Condensed" panose="020B0502040204020203" pitchFamily="34" charset="0"/>
              </a:rPr>
              <a:t>Tập hợp tất cả các quy tắc, quy ước để đảm bảo cho các máy tính trên mạng có thể giao tiếp với nhau gọi là giao thức</a:t>
            </a:r>
          </a:p>
          <a:p>
            <a:endParaRPr lang="en-US" sz="1600" dirty="0">
              <a:latin typeface="Bahnschrift SemiBold Condensed" panose="020B0502040204020203" pitchFamily="34" charset="0"/>
            </a:endParaRPr>
          </a:p>
        </p:txBody>
      </p:sp>
      <p:graphicFrame>
        <p:nvGraphicFramePr>
          <p:cNvPr id="3" name="Table 4">
            <a:extLst>
              <a:ext uri="{FF2B5EF4-FFF2-40B4-BE49-F238E27FC236}">
                <a16:creationId xmlns:a16="http://schemas.microsoft.com/office/drawing/2014/main" id="{CCBD9747-4CB1-47CA-9074-6CB8B3E63772}"/>
              </a:ext>
            </a:extLst>
          </p:cNvPr>
          <p:cNvGraphicFramePr>
            <a:graphicFrameLocks noGrp="1"/>
          </p:cNvGraphicFramePr>
          <p:nvPr>
            <p:extLst>
              <p:ext uri="{D42A27DB-BD31-4B8C-83A1-F6EECF244321}">
                <p14:modId xmlns:p14="http://schemas.microsoft.com/office/powerpoint/2010/main" val="2866618876"/>
              </p:ext>
            </p:extLst>
          </p:nvPr>
        </p:nvGraphicFramePr>
        <p:xfrm>
          <a:off x="1727282" y="2553047"/>
          <a:ext cx="7040946" cy="2966720"/>
        </p:xfrm>
        <a:graphic>
          <a:graphicData uri="http://schemas.openxmlformats.org/drawingml/2006/table">
            <a:tbl>
              <a:tblPr firstRow="1" bandRow="1">
                <a:tableStyleId>{5C22544A-7EE6-4342-B048-85BDC9FD1C3A}</a:tableStyleId>
              </a:tblPr>
              <a:tblGrid>
                <a:gridCol w="2346982">
                  <a:extLst>
                    <a:ext uri="{9D8B030D-6E8A-4147-A177-3AD203B41FA5}">
                      <a16:colId xmlns:a16="http://schemas.microsoft.com/office/drawing/2014/main" val="3006177931"/>
                    </a:ext>
                  </a:extLst>
                </a:gridCol>
                <a:gridCol w="2346982">
                  <a:extLst>
                    <a:ext uri="{9D8B030D-6E8A-4147-A177-3AD203B41FA5}">
                      <a16:colId xmlns:a16="http://schemas.microsoft.com/office/drawing/2014/main" val="3068277385"/>
                    </a:ext>
                  </a:extLst>
                </a:gridCol>
                <a:gridCol w="2346982">
                  <a:extLst>
                    <a:ext uri="{9D8B030D-6E8A-4147-A177-3AD203B41FA5}">
                      <a16:colId xmlns:a16="http://schemas.microsoft.com/office/drawing/2014/main" val="297078182"/>
                    </a:ext>
                  </a:extLst>
                </a:gridCol>
              </a:tblGrid>
              <a:tr h="370840">
                <a:tc>
                  <a:txBody>
                    <a:bodyPr/>
                    <a:lstStyle/>
                    <a:p>
                      <a:pPr algn="ctr"/>
                      <a:r>
                        <a:rPr lang="en-US" sz="1800" b="0" dirty="0">
                          <a:solidFill>
                            <a:schemeClr val="tx1"/>
                          </a:solidFill>
                          <a:latin typeface="Bahnschrift SemiBold Condensed" panose="020B0502040204020203" pitchFamily="34" charset="0"/>
                        </a:rPr>
                        <a:t>OSI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latin typeface="Bahnschrift SemiBold Condensed" panose="020B0502040204020203" pitchFamily="34" charset="0"/>
                        </a:rPr>
                        <a:t>TCP/IP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latin typeface="Bahnschrift SemiBold Condensed" panose="020B0502040204020203" pitchFamily="34" charset="0"/>
                        </a:rPr>
                        <a:t>Protocol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2611687"/>
                  </a:ext>
                </a:extLst>
              </a:tr>
              <a:tr h="370840">
                <a:tc>
                  <a:txBody>
                    <a:bodyPr/>
                    <a:lstStyle/>
                    <a:p>
                      <a:r>
                        <a:rPr lang="en-US" sz="1400" b="0" kern="1200" dirty="0">
                          <a:solidFill>
                            <a:schemeClr val="dk1"/>
                          </a:solidFill>
                          <a:effectLst/>
                          <a:latin typeface="Bahnschrift Light SemiCondensed" panose="020B0502040204020203" pitchFamily="34" charset="0"/>
                          <a:ea typeface="+mn-ea"/>
                          <a:cs typeface="+mn-cs"/>
                        </a:rPr>
                        <a:t>Application layer</a:t>
                      </a:r>
                      <a:endParaRPr lang="en-US" sz="1400" b="0" dirty="0">
                        <a:latin typeface="Bahnschrift Light SemiCondensed"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C2F"/>
                    </a:solidFill>
                  </a:tcPr>
                </a:tc>
                <a:tc rowSpan="3">
                  <a:txBody>
                    <a:bodyPr/>
                    <a:lstStyle/>
                    <a:p>
                      <a:pPr marL="0" marR="0">
                        <a:lnSpc>
                          <a:spcPct val="150000"/>
                        </a:lnSpc>
                        <a:spcBef>
                          <a:spcPts val="0"/>
                        </a:spcBef>
                        <a:spcAft>
                          <a:spcPts val="0"/>
                        </a:spcAft>
                      </a:pPr>
                      <a:r>
                        <a:rPr lang="en-US" sz="1400" b="0" dirty="0">
                          <a:effectLst/>
                          <a:latin typeface="Bahnschrift Light SemiCondensed" panose="020B0502040204020203" pitchFamily="34" charset="0"/>
                          <a:ea typeface="Calibri" panose="020F0502020204030204" pitchFamily="34" charset="0"/>
                          <a:cs typeface="Tahoma" panose="020B0604030504040204" pitchFamily="34" charset="0"/>
                        </a:rPr>
                        <a:t>Application layer</a:t>
                      </a:r>
                      <a:endParaRPr lang="en-US" sz="1400" b="0" dirty="0">
                        <a:effectLst/>
                        <a:latin typeface="Bahnschrift Light SemiCondensed" panose="020B0502040204020203"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C2F"/>
                    </a:solidFill>
                  </a:tcPr>
                </a:tc>
                <a:tc>
                  <a:txBody>
                    <a:bodyPr/>
                    <a:lstStyle/>
                    <a:p>
                      <a:pPr marL="0" marR="0">
                        <a:lnSpc>
                          <a:spcPct val="150000"/>
                        </a:lnSpc>
                        <a:spcBef>
                          <a:spcPts val="0"/>
                        </a:spcBef>
                        <a:spcAft>
                          <a:spcPts val="0"/>
                        </a:spcAft>
                      </a:pPr>
                      <a:r>
                        <a:rPr lang="en-US" sz="1400" b="0" dirty="0">
                          <a:effectLst/>
                          <a:latin typeface="Bahnschrift Light SemiCondensed" panose="020B0502040204020203" pitchFamily="34" charset="0"/>
                          <a:ea typeface="Calibri" panose="020F0502020204030204" pitchFamily="34" charset="0"/>
                          <a:cs typeface="Tahoma" panose="020B0604030504040204" pitchFamily="34" charset="0"/>
                        </a:rPr>
                        <a:t>HTTP, FTP,  SMTP, Telnet</a:t>
                      </a:r>
                      <a:endParaRPr lang="en-US" sz="1400" b="0" dirty="0">
                        <a:effectLst/>
                        <a:latin typeface="Bahnschrift Light SemiCondensed" panose="020B0502040204020203"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7578079"/>
                  </a:ext>
                </a:extLst>
              </a:tr>
              <a:tr h="370840">
                <a:tc>
                  <a:txBody>
                    <a:bodyPr/>
                    <a:lstStyle/>
                    <a:p>
                      <a:pPr marL="0" marR="0">
                        <a:lnSpc>
                          <a:spcPct val="150000"/>
                        </a:lnSpc>
                        <a:spcBef>
                          <a:spcPts val="0"/>
                        </a:spcBef>
                        <a:spcAft>
                          <a:spcPts val="0"/>
                        </a:spcAft>
                      </a:pPr>
                      <a:r>
                        <a:rPr lang="en-US" sz="1400" b="0" dirty="0">
                          <a:effectLst/>
                          <a:latin typeface="Bahnschrift Light SemiCondensed" panose="020B0502040204020203" pitchFamily="34" charset="0"/>
                          <a:ea typeface="Calibri" panose="020F0502020204030204" pitchFamily="34" charset="0"/>
                          <a:cs typeface="Tahoma" panose="020B0604030504040204" pitchFamily="34" charset="0"/>
                        </a:rPr>
                        <a:t>Presentation layer</a:t>
                      </a:r>
                      <a:endParaRPr lang="en-US" sz="1400" b="0" dirty="0">
                        <a:effectLst/>
                        <a:latin typeface="Bahnschrift Light SemiCondensed" panose="020B0502040204020203"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C2F"/>
                    </a:solidFill>
                  </a:tcPr>
                </a:tc>
                <a:tc v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400" b="0" dirty="0">
                          <a:effectLst/>
                          <a:latin typeface="Bahnschrift Light SemiCondensed" panose="020B0502040204020203" pitchFamily="34" charset="0"/>
                          <a:ea typeface="Calibri" panose="020F0502020204030204" pitchFamily="34" charset="0"/>
                          <a:cs typeface="Tahoma" panose="020B0604030504040204" pitchFamily="34" charset="0"/>
                        </a:rPr>
                        <a:t>GIF, JPEG, MP3, MPEG, …</a:t>
                      </a:r>
                      <a:endParaRPr lang="en-US" sz="1400" b="0" dirty="0">
                        <a:effectLst/>
                        <a:latin typeface="Bahnschrift Light SemiCondensed" panose="020B0502040204020203"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5364657"/>
                  </a:ext>
                </a:extLst>
              </a:tr>
              <a:tr h="370840">
                <a:tc>
                  <a:txBody>
                    <a:bodyPr/>
                    <a:lstStyle/>
                    <a:p>
                      <a:pPr marL="0" marR="0">
                        <a:lnSpc>
                          <a:spcPct val="150000"/>
                        </a:lnSpc>
                        <a:spcBef>
                          <a:spcPts val="0"/>
                        </a:spcBef>
                        <a:spcAft>
                          <a:spcPts val="0"/>
                        </a:spcAft>
                      </a:pPr>
                      <a:r>
                        <a:rPr lang="en-US" sz="1400" b="0" dirty="0">
                          <a:effectLst/>
                          <a:latin typeface="Bahnschrift Light SemiCondensed" panose="020B0502040204020203" pitchFamily="34" charset="0"/>
                          <a:ea typeface="Calibri" panose="020F0502020204030204" pitchFamily="34" charset="0"/>
                          <a:cs typeface="Tahoma" panose="020B0604030504040204" pitchFamily="34" charset="0"/>
                        </a:rPr>
                        <a:t>Session layer</a:t>
                      </a:r>
                      <a:endParaRPr lang="en-US" sz="1400" b="0" dirty="0">
                        <a:effectLst/>
                        <a:latin typeface="Bahnschrift Light SemiCondensed" panose="020B0502040204020203"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C2F"/>
                    </a:solidFill>
                  </a:tcPr>
                </a:tc>
                <a:tc v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400" b="0" dirty="0">
                          <a:effectLst/>
                          <a:latin typeface="Bahnschrift Light SemiCondensed" panose="020B0502040204020203" pitchFamily="34" charset="0"/>
                          <a:ea typeface="Calibri" panose="020F0502020204030204" pitchFamily="34" charset="0"/>
                          <a:cs typeface="Tahoma" panose="020B0604030504040204" pitchFamily="34" charset="0"/>
                        </a:rPr>
                        <a:t>NFS, X-</a:t>
                      </a:r>
                      <a:r>
                        <a:rPr lang="en-US" sz="1400" b="0" dirty="0" err="1">
                          <a:effectLst/>
                          <a:latin typeface="Bahnschrift Light SemiCondensed" panose="020B0502040204020203" pitchFamily="34" charset="0"/>
                          <a:ea typeface="Calibri" panose="020F0502020204030204" pitchFamily="34" charset="0"/>
                          <a:cs typeface="Tahoma" panose="020B0604030504040204" pitchFamily="34" charset="0"/>
                        </a:rPr>
                        <a:t>Windown</a:t>
                      </a:r>
                      <a:r>
                        <a:rPr lang="en-US" sz="1400" b="0" dirty="0">
                          <a:effectLst/>
                          <a:latin typeface="Bahnschrift Light SemiCondensed" panose="020B0502040204020203" pitchFamily="34" charset="0"/>
                          <a:ea typeface="Calibri" panose="020F0502020204030204" pitchFamily="34" charset="0"/>
                          <a:cs typeface="Tahoma" panose="020B0604030504040204" pitchFamily="34" charset="0"/>
                        </a:rPr>
                        <a:t> System</a:t>
                      </a:r>
                      <a:endParaRPr lang="en-US" sz="1400" b="0" dirty="0">
                        <a:effectLst/>
                        <a:latin typeface="Bahnschrift Light SemiCondensed" panose="020B0502040204020203"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7581479"/>
                  </a:ext>
                </a:extLst>
              </a:tr>
              <a:tr h="370840">
                <a:tc>
                  <a:txBody>
                    <a:bodyPr/>
                    <a:lstStyle/>
                    <a:p>
                      <a:pPr marL="0" marR="0">
                        <a:lnSpc>
                          <a:spcPct val="150000"/>
                        </a:lnSpc>
                        <a:spcBef>
                          <a:spcPts val="0"/>
                        </a:spcBef>
                        <a:spcAft>
                          <a:spcPts val="0"/>
                        </a:spcAft>
                      </a:pPr>
                      <a:r>
                        <a:rPr lang="en-US" sz="1400" b="0" dirty="0">
                          <a:effectLst/>
                          <a:latin typeface="Bahnschrift Light SemiCondensed" panose="020B0502040204020203" pitchFamily="34" charset="0"/>
                          <a:ea typeface="Calibri" panose="020F0502020204030204" pitchFamily="34" charset="0"/>
                          <a:cs typeface="Tahoma" panose="020B0604030504040204" pitchFamily="34" charset="0"/>
                        </a:rPr>
                        <a:t>Transport layer</a:t>
                      </a:r>
                      <a:endParaRPr lang="en-US" sz="1400" b="0" dirty="0">
                        <a:effectLst/>
                        <a:latin typeface="Bahnschrift Light SemiCondensed" panose="020B0502040204020203"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EFF30"/>
                    </a:solidFill>
                  </a:tcPr>
                </a:tc>
                <a:tc>
                  <a:txBody>
                    <a:bodyPr/>
                    <a:lstStyle/>
                    <a:p>
                      <a:pPr marL="0" marR="0">
                        <a:lnSpc>
                          <a:spcPct val="150000"/>
                        </a:lnSpc>
                        <a:spcBef>
                          <a:spcPts val="0"/>
                        </a:spcBef>
                        <a:spcAft>
                          <a:spcPts val="0"/>
                        </a:spcAft>
                      </a:pPr>
                      <a:r>
                        <a:rPr lang="en-US" sz="1400" b="0" dirty="0">
                          <a:effectLst/>
                          <a:latin typeface="Bahnschrift Light SemiCondensed" panose="020B0502040204020203" pitchFamily="34" charset="0"/>
                          <a:ea typeface="Calibri" panose="020F0502020204030204" pitchFamily="34" charset="0"/>
                          <a:cs typeface="Tahoma" panose="020B0604030504040204" pitchFamily="34" charset="0"/>
                        </a:rPr>
                        <a:t>Transport layer</a:t>
                      </a:r>
                      <a:endParaRPr lang="en-US" sz="1400" b="0" dirty="0">
                        <a:effectLst/>
                        <a:latin typeface="Bahnschrift Light SemiCondensed" panose="020B0502040204020203"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EFF30"/>
                    </a:solidFill>
                  </a:tcPr>
                </a:tc>
                <a:tc>
                  <a:txBody>
                    <a:bodyPr/>
                    <a:lstStyle/>
                    <a:p>
                      <a:pPr marL="0" marR="0">
                        <a:lnSpc>
                          <a:spcPct val="150000"/>
                        </a:lnSpc>
                        <a:spcBef>
                          <a:spcPts val="0"/>
                        </a:spcBef>
                        <a:spcAft>
                          <a:spcPts val="0"/>
                        </a:spcAft>
                      </a:pPr>
                      <a:r>
                        <a:rPr lang="en-US" sz="1400" b="0" dirty="0">
                          <a:effectLst/>
                          <a:latin typeface="Bahnschrift Light SemiCondensed" panose="020B0502040204020203" pitchFamily="34" charset="0"/>
                          <a:ea typeface="Calibri" panose="020F0502020204030204" pitchFamily="34" charset="0"/>
                          <a:cs typeface="Tahoma" panose="020B0604030504040204" pitchFamily="34" charset="0"/>
                        </a:rPr>
                        <a:t>TCP, UDP, SPX</a:t>
                      </a:r>
                      <a:endParaRPr lang="en-US" sz="1400" b="0" dirty="0">
                        <a:effectLst/>
                        <a:latin typeface="Bahnschrift Light SemiCondensed" panose="020B0502040204020203"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2878775"/>
                  </a:ext>
                </a:extLst>
              </a:tr>
              <a:tr h="370840">
                <a:tc>
                  <a:txBody>
                    <a:bodyPr/>
                    <a:lstStyle/>
                    <a:p>
                      <a:pPr marL="0" marR="0">
                        <a:lnSpc>
                          <a:spcPct val="150000"/>
                        </a:lnSpc>
                        <a:spcBef>
                          <a:spcPts val="0"/>
                        </a:spcBef>
                        <a:spcAft>
                          <a:spcPts val="0"/>
                        </a:spcAft>
                      </a:pPr>
                      <a:r>
                        <a:rPr lang="en-US" sz="1400" b="0" dirty="0">
                          <a:effectLst/>
                          <a:latin typeface="Bahnschrift Light SemiCondensed" panose="020B0502040204020203" pitchFamily="34" charset="0"/>
                          <a:ea typeface="Calibri" panose="020F0502020204030204" pitchFamily="34" charset="0"/>
                          <a:cs typeface="Tahoma" panose="020B0604030504040204" pitchFamily="34" charset="0"/>
                        </a:rPr>
                        <a:t>Network layer</a:t>
                      </a:r>
                      <a:endParaRPr lang="en-US" sz="1400" b="0" dirty="0">
                        <a:effectLst/>
                        <a:latin typeface="Bahnschrift Light SemiCondensed" panose="020B0502040204020203"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nSpc>
                          <a:spcPct val="150000"/>
                        </a:lnSpc>
                        <a:spcBef>
                          <a:spcPts val="0"/>
                        </a:spcBef>
                        <a:spcAft>
                          <a:spcPts val="0"/>
                        </a:spcAft>
                      </a:pPr>
                      <a:r>
                        <a:rPr lang="en-US" sz="1400" b="0" dirty="0">
                          <a:effectLst/>
                          <a:latin typeface="Bahnschrift Light SemiCondensed" panose="020B0502040204020203" pitchFamily="34" charset="0"/>
                          <a:ea typeface="Calibri" panose="020F0502020204030204" pitchFamily="34" charset="0"/>
                          <a:cs typeface="Tahoma" panose="020B0604030504040204" pitchFamily="34" charset="0"/>
                        </a:rPr>
                        <a:t>Internet layer</a:t>
                      </a:r>
                      <a:endParaRPr lang="en-US" sz="1400" b="0" dirty="0">
                        <a:effectLst/>
                        <a:latin typeface="Bahnschrift Light SemiCondensed" panose="020B0502040204020203"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nSpc>
                          <a:spcPct val="150000"/>
                        </a:lnSpc>
                        <a:spcBef>
                          <a:spcPts val="0"/>
                        </a:spcBef>
                        <a:spcAft>
                          <a:spcPts val="0"/>
                        </a:spcAft>
                      </a:pPr>
                      <a:r>
                        <a:rPr lang="en-US" sz="1400" b="0" dirty="0">
                          <a:effectLst/>
                          <a:latin typeface="Bahnschrift Light SemiCondensed" panose="020B0502040204020203" pitchFamily="34" charset="0"/>
                          <a:ea typeface="Calibri" panose="020F0502020204030204" pitchFamily="34" charset="0"/>
                          <a:cs typeface="Tahoma" panose="020B0604030504040204" pitchFamily="34" charset="0"/>
                        </a:rPr>
                        <a:t>IP, ICMP, IGMP, RIP</a:t>
                      </a:r>
                      <a:endParaRPr lang="en-US" sz="1400" b="0" dirty="0">
                        <a:effectLst/>
                        <a:latin typeface="Bahnschrift Light SemiCondensed" panose="020B0502040204020203"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3198063"/>
                  </a:ext>
                </a:extLst>
              </a:tr>
              <a:tr h="370840">
                <a:tc>
                  <a:txBody>
                    <a:bodyPr/>
                    <a:lstStyle/>
                    <a:p>
                      <a:pPr marL="0" marR="0">
                        <a:lnSpc>
                          <a:spcPct val="150000"/>
                        </a:lnSpc>
                        <a:spcBef>
                          <a:spcPts val="0"/>
                        </a:spcBef>
                        <a:spcAft>
                          <a:spcPts val="0"/>
                        </a:spcAft>
                      </a:pPr>
                      <a:r>
                        <a:rPr lang="en-US" sz="1400" b="0" dirty="0">
                          <a:effectLst/>
                          <a:latin typeface="Bahnschrift Light SemiCondensed" panose="020B0502040204020203" pitchFamily="34" charset="0"/>
                          <a:ea typeface="Calibri" panose="020F0502020204030204" pitchFamily="34" charset="0"/>
                          <a:cs typeface="Tahoma" panose="020B0604030504040204" pitchFamily="34" charset="0"/>
                        </a:rPr>
                        <a:t>Data-link layer</a:t>
                      </a:r>
                      <a:endParaRPr lang="en-US" sz="1400" b="0" dirty="0">
                        <a:effectLst/>
                        <a:latin typeface="Bahnschrift Light SemiCondensed" panose="020B0502040204020203"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710C"/>
                    </a:solidFill>
                  </a:tcPr>
                </a:tc>
                <a:tc rowSpan="2">
                  <a:txBody>
                    <a:bodyPr/>
                    <a:lstStyle/>
                    <a:p>
                      <a:pPr marL="0" marR="0">
                        <a:lnSpc>
                          <a:spcPct val="150000"/>
                        </a:lnSpc>
                        <a:spcBef>
                          <a:spcPts val="0"/>
                        </a:spcBef>
                        <a:spcAft>
                          <a:spcPts val="0"/>
                        </a:spcAft>
                      </a:pPr>
                      <a:r>
                        <a:rPr lang="en-US" sz="1400" b="1" dirty="0">
                          <a:solidFill>
                            <a:schemeClr val="bg1"/>
                          </a:solidFill>
                          <a:effectLst/>
                          <a:latin typeface="Bahnschrift Light SemiCondensed" panose="020B0502040204020203" pitchFamily="34" charset="0"/>
                          <a:ea typeface="Calibri" panose="020F0502020204030204" pitchFamily="34" charset="0"/>
                          <a:cs typeface="Tahoma" panose="020B0604030504040204" pitchFamily="34" charset="0"/>
                        </a:rPr>
                        <a:t>Network </a:t>
                      </a:r>
                      <a:r>
                        <a:rPr lang="en-US" sz="1400" b="1" dirty="0" err="1">
                          <a:solidFill>
                            <a:schemeClr val="bg1"/>
                          </a:solidFill>
                          <a:effectLst/>
                          <a:latin typeface="Bahnschrift Light SemiCondensed" panose="020B0502040204020203" pitchFamily="34" charset="0"/>
                          <a:ea typeface="Calibri" panose="020F0502020204030204" pitchFamily="34" charset="0"/>
                          <a:cs typeface="Tahoma" panose="020B0604030504040204" pitchFamily="34" charset="0"/>
                        </a:rPr>
                        <a:t>Acess</a:t>
                      </a:r>
                      <a:endParaRPr lang="en-US" sz="1400" b="1" dirty="0">
                        <a:solidFill>
                          <a:schemeClr val="bg1"/>
                        </a:solidFill>
                        <a:effectLst/>
                        <a:latin typeface="Bahnschrift Light SemiCondensed" panose="020B0502040204020203"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a:lnSpc>
                          <a:spcPct val="150000"/>
                        </a:lnSpc>
                        <a:spcBef>
                          <a:spcPts val="0"/>
                        </a:spcBef>
                        <a:spcAft>
                          <a:spcPts val="0"/>
                        </a:spcAft>
                      </a:pPr>
                      <a:r>
                        <a:rPr lang="en-US" sz="1400" b="0" dirty="0">
                          <a:effectLst/>
                          <a:latin typeface="Bahnschrift Light SemiCondensed" panose="020B0502040204020203" pitchFamily="34" charset="0"/>
                          <a:ea typeface="Calibri" panose="020F0502020204030204" pitchFamily="34" charset="0"/>
                          <a:cs typeface="Tahoma" panose="020B0604030504040204" pitchFamily="34" charset="0"/>
                        </a:rPr>
                        <a:t>FDDI, IEEE, HDLC, ARP</a:t>
                      </a:r>
                      <a:endParaRPr lang="en-US" sz="1400" b="0" dirty="0">
                        <a:effectLst/>
                        <a:latin typeface="Bahnschrift Light SemiCondensed" panose="020B0502040204020203"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9574666"/>
                  </a:ext>
                </a:extLst>
              </a:tr>
              <a:tr h="370840">
                <a:tc>
                  <a:txBody>
                    <a:bodyPr/>
                    <a:lstStyle/>
                    <a:p>
                      <a:pPr marL="0" marR="0">
                        <a:lnSpc>
                          <a:spcPct val="150000"/>
                        </a:lnSpc>
                        <a:spcBef>
                          <a:spcPts val="0"/>
                        </a:spcBef>
                        <a:spcAft>
                          <a:spcPts val="0"/>
                        </a:spcAft>
                      </a:pPr>
                      <a:r>
                        <a:rPr lang="en-US" sz="1400" b="1" dirty="0">
                          <a:solidFill>
                            <a:schemeClr val="bg1"/>
                          </a:solidFill>
                          <a:effectLst/>
                          <a:latin typeface="Bahnschrift Light SemiCondensed" panose="020B0502040204020203" pitchFamily="34" charset="0"/>
                          <a:ea typeface="Calibri" panose="020F0502020204030204" pitchFamily="34" charset="0"/>
                          <a:cs typeface="Tahoma" panose="020B0604030504040204" pitchFamily="34" charset="0"/>
                        </a:rPr>
                        <a:t>Physical layer</a:t>
                      </a:r>
                      <a:endParaRPr lang="en-US" sz="1400" b="1" dirty="0">
                        <a:solidFill>
                          <a:schemeClr val="bg1"/>
                        </a:solidFill>
                        <a:effectLst/>
                        <a:latin typeface="Bahnschrift Light SemiCondensed" panose="020B0502040204020203"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400" b="0" dirty="0">
                          <a:effectLst/>
                          <a:latin typeface="Bahnschrift Light SemiCondensed" panose="020B0502040204020203" pitchFamily="34" charset="0"/>
                          <a:ea typeface="Calibri" panose="020F0502020204030204" pitchFamily="34" charset="0"/>
                          <a:cs typeface="Tahoma" panose="020B0604030504040204" pitchFamily="34" charset="0"/>
                        </a:rPr>
                        <a:t>Ethernet-LAN</a:t>
                      </a:r>
                      <a:endParaRPr lang="en-US" sz="1400" b="0" dirty="0">
                        <a:effectLst/>
                        <a:latin typeface="Bahnschrift Light SemiCondensed" panose="020B0502040204020203"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2545936"/>
                  </a:ext>
                </a:extLst>
              </a:tr>
            </a:tbl>
          </a:graphicData>
        </a:graphic>
      </p:graphicFrame>
      <p:sp>
        <p:nvSpPr>
          <p:cNvPr id="6" name="Isosceles Triangle 5">
            <a:extLst>
              <a:ext uri="{FF2B5EF4-FFF2-40B4-BE49-F238E27FC236}">
                <a16:creationId xmlns:a16="http://schemas.microsoft.com/office/drawing/2014/main" id="{4F600C98-99C3-438D-AD2F-339EC231D408}"/>
              </a:ext>
            </a:extLst>
          </p:cNvPr>
          <p:cNvSpPr/>
          <p:nvPr/>
        </p:nvSpPr>
        <p:spPr>
          <a:xfrm>
            <a:off x="979926" y="-1701800"/>
            <a:ext cx="61474"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87236E5B-5D69-47BC-9D5A-18E94302A47E}"/>
              </a:ext>
            </a:extLst>
          </p:cNvPr>
          <p:cNvGrpSpPr/>
          <p:nvPr/>
        </p:nvGrpSpPr>
        <p:grpSpPr>
          <a:xfrm>
            <a:off x="-9364106" y="-5116"/>
            <a:ext cx="10916494" cy="6858000"/>
            <a:chOff x="-8965983" y="4349672"/>
            <a:chExt cx="10916494" cy="6858000"/>
          </a:xfrm>
        </p:grpSpPr>
        <p:grpSp>
          <p:nvGrpSpPr>
            <p:cNvPr id="88" name="Group 87">
              <a:extLst>
                <a:ext uri="{FF2B5EF4-FFF2-40B4-BE49-F238E27FC236}">
                  <a16:creationId xmlns:a16="http://schemas.microsoft.com/office/drawing/2014/main" id="{678CC025-8D42-485E-9E8C-47429074DE44}"/>
                </a:ext>
              </a:extLst>
            </p:cNvPr>
            <p:cNvGrpSpPr/>
            <p:nvPr/>
          </p:nvGrpSpPr>
          <p:grpSpPr>
            <a:xfrm>
              <a:off x="-8965983" y="4349672"/>
              <a:ext cx="10908792" cy="6858000"/>
              <a:chOff x="0" y="0"/>
              <a:chExt cx="10908792" cy="6858000"/>
            </a:xfrm>
          </p:grpSpPr>
          <p:grpSp>
            <p:nvGrpSpPr>
              <p:cNvPr id="90" name="Group 89">
                <a:extLst>
                  <a:ext uri="{FF2B5EF4-FFF2-40B4-BE49-F238E27FC236}">
                    <a16:creationId xmlns:a16="http://schemas.microsoft.com/office/drawing/2014/main" id="{92E6DCD6-8236-4DEE-AFA4-7D7CBE869358}"/>
                  </a:ext>
                </a:extLst>
              </p:cNvPr>
              <p:cNvGrpSpPr/>
              <p:nvPr/>
            </p:nvGrpSpPr>
            <p:grpSpPr>
              <a:xfrm>
                <a:off x="0" y="0"/>
                <a:ext cx="10908792" cy="6858000"/>
                <a:chOff x="0" y="0"/>
                <a:chExt cx="10908792" cy="6858000"/>
              </a:xfrm>
            </p:grpSpPr>
            <p:sp>
              <p:nvSpPr>
                <p:cNvPr id="92" name="Rectangle 91">
                  <a:extLst>
                    <a:ext uri="{FF2B5EF4-FFF2-40B4-BE49-F238E27FC236}">
                      <a16:creationId xmlns:a16="http://schemas.microsoft.com/office/drawing/2014/main" id="{DC80B8A2-FC0E-45C9-9D81-5522326D52C0}"/>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FCBA9524-6022-4542-996F-53B6D30C0300}"/>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D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91" name="Graphic 90" descr="Lights On with solid fill">
                <a:extLst>
                  <a:ext uri="{FF2B5EF4-FFF2-40B4-BE49-F238E27FC236}">
                    <a16:creationId xmlns:a16="http://schemas.microsoft.com/office/drawing/2014/main" id="{F295615C-B5B5-492B-9B76-5E9A7DBB04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89" name="TextBox 88">
              <a:extLst>
                <a:ext uri="{FF2B5EF4-FFF2-40B4-BE49-F238E27FC236}">
                  <a16:creationId xmlns:a16="http://schemas.microsoft.com/office/drawing/2014/main" id="{03B0AB35-44B4-4096-9757-EE7CCCCAF2EE}"/>
                </a:ext>
              </a:extLst>
            </p:cNvPr>
            <p:cNvSpPr txBox="1"/>
            <p:nvPr/>
          </p:nvSpPr>
          <p:spPr>
            <a:xfrm rot="16200000">
              <a:off x="681013" y="7523950"/>
              <a:ext cx="1954221" cy="584775"/>
            </a:xfrm>
            <a:prstGeom prst="rect">
              <a:avLst/>
            </a:prstGeom>
            <a:noFill/>
          </p:spPr>
          <p:txBody>
            <a:bodyPr wrap="square" rtlCol="0">
              <a:spAutoFit/>
            </a:bodyPr>
            <a:lstStyle/>
            <a:p>
              <a:pPr algn="ctr"/>
              <a:r>
                <a:rPr lang="en-US" sz="3200" dirty="0">
                  <a:solidFill>
                    <a:schemeClr val="bg1"/>
                  </a:solidFill>
                  <a:latin typeface="Bahnschrift SemiBold Condensed" panose="020B0502040204020203" pitchFamily="34" charset="0"/>
                </a:rPr>
                <a:t>SDU &amp; PDU</a:t>
              </a:r>
            </a:p>
          </p:txBody>
        </p:sp>
      </p:grpSp>
      <p:sp>
        <p:nvSpPr>
          <p:cNvPr id="98" name="Rectangle 97">
            <a:extLst>
              <a:ext uri="{FF2B5EF4-FFF2-40B4-BE49-F238E27FC236}">
                <a16:creationId xmlns:a16="http://schemas.microsoft.com/office/drawing/2014/main" id="{9305C077-AD47-4B0C-8684-2AE8AE1020BF}"/>
              </a:ext>
            </a:extLst>
          </p:cNvPr>
          <p:cNvSpPr/>
          <p:nvPr/>
        </p:nvSpPr>
        <p:spPr>
          <a:xfrm>
            <a:off x="-10018115" y="-7674"/>
            <a:ext cx="10917937"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467CE866-C46C-4380-9B7B-5A52C4AA1C94}"/>
              </a:ext>
            </a:extLst>
          </p:cNvPr>
          <p:cNvSpPr/>
          <p:nvPr/>
        </p:nvSpPr>
        <p:spPr>
          <a:xfrm>
            <a:off x="-412463" y="2132774"/>
            <a:ext cx="1330477"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A7D4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1" name="TextBox 100">
            <a:extLst>
              <a:ext uri="{FF2B5EF4-FFF2-40B4-BE49-F238E27FC236}">
                <a16:creationId xmlns:a16="http://schemas.microsoft.com/office/drawing/2014/main" id="{66B34C89-9FFE-4EF7-B62E-9ADE8AB66867}"/>
              </a:ext>
            </a:extLst>
          </p:cNvPr>
          <p:cNvSpPr txBox="1"/>
          <p:nvPr/>
        </p:nvSpPr>
        <p:spPr>
          <a:xfrm rot="16200000">
            <a:off x="-346124" y="3206872"/>
            <a:ext cx="1886361" cy="584775"/>
          </a:xfrm>
          <a:prstGeom prst="rect">
            <a:avLst/>
          </a:prstGeom>
          <a:noFill/>
        </p:spPr>
        <p:txBody>
          <a:bodyPr wrap="square" rtlCol="0">
            <a:spAutoFit/>
          </a:bodyPr>
          <a:lstStyle/>
          <a:p>
            <a:pPr algn="ctr"/>
            <a:r>
              <a:rPr lang="en-US" sz="3200" b="1" dirty="0" err="1">
                <a:solidFill>
                  <a:schemeClr val="bg1"/>
                </a:solidFill>
                <a:latin typeface="Bahnschrift SemiBold Condensed" panose="020B0502040204020203" pitchFamily="34" charset="0"/>
              </a:rPr>
              <a:t>Đóng</a:t>
            </a:r>
            <a:r>
              <a:rPr lang="en-US" sz="3200" b="1" dirty="0">
                <a:solidFill>
                  <a:schemeClr val="bg1"/>
                </a:solidFill>
                <a:latin typeface="Bahnschrift SemiBold Condensed" panose="020B0502040204020203" pitchFamily="34" charset="0"/>
              </a:rPr>
              <a:t> </a:t>
            </a:r>
            <a:r>
              <a:rPr lang="en-US" sz="3200" b="1" dirty="0" err="1">
                <a:solidFill>
                  <a:schemeClr val="bg1"/>
                </a:solidFill>
                <a:latin typeface="Bahnschrift SemiBold Condensed" panose="020B0502040204020203" pitchFamily="34" charset="0"/>
              </a:rPr>
              <a:t>gói</a:t>
            </a:r>
            <a:r>
              <a:rPr lang="en-US" sz="3200" b="1" dirty="0">
                <a:solidFill>
                  <a:schemeClr val="bg1"/>
                </a:solidFill>
                <a:latin typeface="Bahnschrift SemiBold Condensed" panose="020B0502040204020203" pitchFamily="34" charset="0"/>
              </a:rPr>
              <a:t> tin</a:t>
            </a:r>
          </a:p>
        </p:txBody>
      </p:sp>
      <p:pic>
        <p:nvPicPr>
          <p:cNvPr id="102" name="Graphic 101" descr="Lights On with solid fill">
            <a:extLst>
              <a:ext uri="{FF2B5EF4-FFF2-40B4-BE49-F238E27FC236}">
                <a16:creationId xmlns:a16="http://schemas.microsoft.com/office/drawing/2014/main" id="{7E10EC6F-9518-4AEE-809E-D93E595A9D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23036" y="3003966"/>
            <a:ext cx="914400" cy="915167"/>
          </a:xfrm>
          <a:prstGeom prst="rect">
            <a:avLst/>
          </a:prstGeom>
        </p:spPr>
      </p:pic>
    </p:spTree>
    <p:extLst>
      <p:ext uri="{BB962C8B-B14F-4D97-AF65-F5344CB8AC3E}">
        <p14:creationId xmlns:p14="http://schemas.microsoft.com/office/powerpoint/2010/main" val="23023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anim calcmode="lin" valueType="num">
                                      <p:cBhvr>
                                        <p:cTn id="8" dur="1000" fill="hold"/>
                                        <p:tgtEl>
                                          <p:spTgt spid="75"/>
                                        </p:tgtEl>
                                        <p:attrNameLst>
                                          <p:attrName>ppt_x</p:attrName>
                                        </p:attrNameLst>
                                      </p:cBhvr>
                                      <p:tavLst>
                                        <p:tav tm="0">
                                          <p:val>
                                            <p:strVal val="#ppt_x"/>
                                          </p:val>
                                        </p:tav>
                                        <p:tav tm="100000">
                                          <p:val>
                                            <p:strVal val="#ppt_x"/>
                                          </p:val>
                                        </p:tav>
                                      </p:tavLst>
                                    </p:anim>
                                    <p:anim calcmode="lin" valueType="num">
                                      <p:cBhvr>
                                        <p:cTn id="9" dur="1000" fill="hold"/>
                                        <p:tgtEl>
                                          <p:spTgt spid="7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36F77773-9A2B-44C1-AE99-854E920D2BAE}"/>
              </a:ext>
            </a:extLst>
          </p:cNvPr>
          <p:cNvGrpSpPr/>
          <p:nvPr/>
        </p:nvGrpSpPr>
        <p:grpSpPr>
          <a:xfrm>
            <a:off x="1247057" y="5116"/>
            <a:ext cx="10941828" cy="6858000"/>
            <a:chOff x="0" y="0"/>
            <a:chExt cx="10941828" cy="6858000"/>
          </a:xfrm>
        </p:grpSpPr>
        <p:grpSp>
          <p:nvGrpSpPr>
            <p:cNvPr id="37" name="Group 36">
              <a:extLst>
                <a:ext uri="{FF2B5EF4-FFF2-40B4-BE49-F238E27FC236}">
                  <a16:creationId xmlns:a16="http://schemas.microsoft.com/office/drawing/2014/main" id="{8CE69173-01AE-4EB0-A3F7-52CFBCD5F3E8}"/>
                </a:ext>
              </a:extLst>
            </p:cNvPr>
            <p:cNvGrpSpPr/>
            <p:nvPr/>
          </p:nvGrpSpPr>
          <p:grpSpPr>
            <a:xfrm>
              <a:off x="0" y="0"/>
              <a:ext cx="10908792" cy="6858000"/>
              <a:chOff x="0" y="0"/>
              <a:chExt cx="10908792" cy="6858000"/>
            </a:xfrm>
          </p:grpSpPr>
          <p:sp>
            <p:nvSpPr>
              <p:cNvPr id="40" name="Rectangle 39">
                <a:extLst>
                  <a:ext uri="{FF2B5EF4-FFF2-40B4-BE49-F238E27FC236}">
                    <a16:creationId xmlns:a16="http://schemas.microsoft.com/office/drawing/2014/main" id="{E9557D6E-D0E2-4E0B-8BEC-A592DC70042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4AF9FA58-A48C-4B78-83ED-9953B9BA4199}"/>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8" name="TextBox 37">
              <a:extLst>
                <a:ext uri="{FF2B5EF4-FFF2-40B4-BE49-F238E27FC236}">
                  <a16:creationId xmlns:a16="http://schemas.microsoft.com/office/drawing/2014/main" id="{75D4ED9E-D5AF-41A2-906C-74531948DF70}"/>
                </a:ext>
              </a:extLst>
            </p:cNvPr>
            <p:cNvSpPr txBox="1"/>
            <p:nvPr/>
          </p:nvSpPr>
          <p:spPr>
            <a:xfrm rot="16200000">
              <a:off x="9448507" y="3134055"/>
              <a:ext cx="2401868"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Mạng</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máy</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tính</a:t>
              </a:r>
              <a:endParaRPr lang="en-US" sz="3200" dirty="0">
                <a:solidFill>
                  <a:schemeClr val="bg1"/>
                </a:solidFill>
                <a:latin typeface="Bahnschrift SemiBold Condensed" panose="020B0502040204020203" pitchFamily="34" charset="0"/>
              </a:endParaRPr>
            </a:p>
          </p:txBody>
        </p:sp>
        <p:pic>
          <p:nvPicPr>
            <p:cNvPr id="39" name="Graphic 38" descr="Lights On with solid fill">
              <a:extLst>
                <a:ext uri="{FF2B5EF4-FFF2-40B4-BE49-F238E27FC236}">
                  <a16:creationId xmlns:a16="http://schemas.microsoft.com/office/drawing/2014/main" id="{2BE74E67-E5F2-4067-9EE8-9CBCACC26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grpSp>
        <p:nvGrpSpPr>
          <p:cNvPr id="42" name="Group 41">
            <a:extLst>
              <a:ext uri="{FF2B5EF4-FFF2-40B4-BE49-F238E27FC236}">
                <a16:creationId xmlns:a16="http://schemas.microsoft.com/office/drawing/2014/main" id="{CFA09ED1-B65C-47A7-8702-66A1EEADACE1}"/>
              </a:ext>
            </a:extLst>
          </p:cNvPr>
          <p:cNvGrpSpPr/>
          <p:nvPr/>
        </p:nvGrpSpPr>
        <p:grpSpPr>
          <a:xfrm>
            <a:off x="595960" y="-5116"/>
            <a:ext cx="10950758" cy="6858000"/>
            <a:chOff x="-7559151" y="0"/>
            <a:chExt cx="10950758" cy="6858000"/>
          </a:xfrm>
        </p:grpSpPr>
        <p:grpSp>
          <p:nvGrpSpPr>
            <p:cNvPr id="43" name="Group 42">
              <a:extLst>
                <a:ext uri="{FF2B5EF4-FFF2-40B4-BE49-F238E27FC236}">
                  <a16:creationId xmlns:a16="http://schemas.microsoft.com/office/drawing/2014/main" id="{FB666947-DC92-4A37-9D67-B40C9CC8FD44}"/>
                </a:ext>
              </a:extLst>
            </p:cNvPr>
            <p:cNvGrpSpPr/>
            <p:nvPr/>
          </p:nvGrpSpPr>
          <p:grpSpPr>
            <a:xfrm>
              <a:off x="-7559151" y="0"/>
              <a:ext cx="10908792" cy="6858000"/>
              <a:chOff x="0" y="0"/>
              <a:chExt cx="10908792" cy="6858000"/>
            </a:xfrm>
          </p:grpSpPr>
          <p:grpSp>
            <p:nvGrpSpPr>
              <p:cNvPr id="45" name="Group 44">
                <a:extLst>
                  <a:ext uri="{FF2B5EF4-FFF2-40B4-BE49-F238E27FC236}">
                    <a16:creationId xmlns:a16="http://schemas.microsoft.com/office/drawing/2014/main" id="{4B7B57B1-67DD-4505-8E6D-A63818D4DC0C}"/>
                  </a:ext>
                </a:extLst>
              </p:cNvPr>
              <p:cNvGrpSpPr/>
              <p:nvPr/>
            </p:nvGrpSpPr>
            <p:grpSpPr>
              <a:xfrm>
                <a:off x="0" y="0"/>
                <a:ext cx="10908792" cy="6858000"/>
                <a:chOff x="0" y="0"/>
                <a:chExt cx="10908792" cy="6858000"/>
              </a:xfrm>
            </p:grpSpPr>
            <p:sp>
              <p:nvSpPr>
                <p:cNvPr id="47" name="Rectangle 46">
                  <a:extLst>
                    <a:ext uri="{FF2B5EF4-FFF2-40B4-BE49-F238E27FC236}">
                      <a16:creationId xmlns:a16="http://schemas.microsoft.com/office/drawing/2014/main" id="{A3C1BEAD-B1E0-4A33-80B8-D6619C980ACF}"/>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E302919B-B3DF-4A37-A41C-DBEFFE60F9AA}"/>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7343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46" name="Graphic 45" descr="Lights On with solid fill">
                <a:extLst>
                  <a:ext uri="{FF2B5EF4-FFF2-40B4-BE49-F238E27FC236}">
                    <a16:creationId xmlns:a16="http://schemas.microsoft.com/office/drawing/2014/main" id="{0282C947-8E11-4CCE-ABA7-049E5A3F00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44" name="TextBox 43">
              <a:extLst>
                <a:ext uri="{FF2B5EF4-FFF2-40B4-BE49-F238E27FC236}">
                  <a16:creationId xmlns:a16="http://schemas.microsoft.com/office/drawing/2014/main" id="{3E4DB177-8F17-4905-A6B4-3A67D32ADFA9}"/>
                </a:ext>
              </a:extLst>
            </p:cNvPr>
            <p:cNvSpPr txBox="1"/>
            <p:nvPr/>
          </p:nvSpPr>
          <p:spPr>
            <a:xfrm rot="16200000">
              <a:off x="2126759" y="3200136"/>
              <a:ext cx="1944921"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OSI</a:t>
              </a:r>
            </a:p>
          </p:txBody>
        </p:sp>
      </p:grpSp>
      <p:grpSp>
        <p:nvGrpSpPr>
          <p:cNvPr id="49" name="Group 48">
            <a:extLst>
              <a:ext uri="{FF2B5EF4-FFF2-40B4-BE49-F238E27FC236}">
                <a16:creationId xmlns:a16="http://schemas.microsoft.com/office/drawing/2014/main" id="{385B8D48-03A0-45CB-93CE-DC67D8A35EF6}"/>
              </a:ext>
            </a:extLst>
          </p:cNvPr>
          <p:cNvGrpSpPr/>
          <p:nvPr/>
        </p:nvGrpSpPr>
        <p:grpSpPr>
          <a:xfrm>
            <a:off x="-54455" y="-5116"/>
            <a:ext cx="10908792" cy="6858000"/>
            <a:chOff x="-8023867" y="-52159"/>
            <a:chExt cx="10908792" cy="6858000"/>
          </a:xfrm>
        </p:grpSpPr>
        <p:grpSp>
          <p:nvGrpSpPr>
            <p:cNvPr id="50" name="Group 49">
              <a:extLst>
                <a:ext uri="{FF2B5EF4-FFF2-40B4-BE49-F238E27FC236}">
                  <a16:creationId xmlns:a16="http://schemas.microsoft.com/office/drawing/2014/main" id="{65141002-8E6D-4E43-9473-C2D0DFE080DC}"/>
                </a:ext>
              </a:extLst>
            </p:cNvPr>
            <p:cNvGrpSpPr/>
            <p:nvPr/>
          </p:nvGrpSpPr>
          <p:grpSpPr>
            <a:xfrm>
              <a:off x="-8023867" y="-52159"/>
              <a:ext cx="10908792" cy="6858000"/>
              <a:chOff x="0" y="0"/>
              <a:chExt cx="10908792" cy="6858000"/>
            </a:xfrm>
          </p:grpSpPr>
          <p:grpSp>
            <p:nvGrpSpPr>
              <p:cNvPr id="52" name="Group 51">
                <a:extLst>
                  <a:ext uri="{FF2B5EF4-FFF2-40B4-BE49-F238E27FC236}">
                    <a16:creationId xmlns:a16="http://schemas.microsoft.com/office/drawing/2014/main" id="{9F2CC87B-46F2-4AD4-ACF2-B3034BF1C291}"/>
                  </a:ext>
                </a:extLst>
              </p:cNvPr>
              <p:cNvGrpSpPr/>
              <p:nvPr/>
            </p:nvGrpSpPr>
            <p:grpSpPr>
              <a:xfrm>
                <a:off x="0" y="0"/>
                <a:ext cx="10908792" cy="6858000"/>
                <a:chOff x="0" y="0"/>
                <a:chExt cx="10908792" cy="6858000"/>
              </a:xfrm>
            </p:grpSpPr>
            <p:sp>
              <p:nvSpPr>
                <p:cNvPr id="54" name="Rectangle 53">
                  <a:extLst>
                    <a:ext uri="{FF2B5EF4-FFF2-40B4-BE49-F238E27FC236}">
                      <a16:creationId xmlns:a16="http://schemas.microsoft.com/office/drawing/2014/main" id="{F42F4107-7A7D-4C42-8D6E-AA56CBA79FA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EF2C61A-FC06-4E62-808D-DD59B91A58B1}"/>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D964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53" name="Graphic 52" descr="Lights On with solid fill">
                <a:extLst>
                  <a:ext uri="{FF2B5EF4-FFF2-40B4-BE49-F238E27FC236}">
                    <a16:creationId xmlns:a16="http://schemas.microsoft.com/office/drawing/2014/main" id="{F7343610-A844-4558-AEEF-5D55D53481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51" name="TextBox 50">
              <a:extLst>
                <a:ext uri="{FF2B5EF4-FFF2-40B4-BE49-F238E27FC236}">
                  <a16:creationId xmlns:a16="http://schemas.microsoft.com/office/drawing/2014/main" id="{F5B7D788-9D38-4765-9B05-6DE0B8F8A6A7}"/>
                </a:ext>
              </a:extLst>
            </p:cNvPr>
            <p:cNvSpPr txBox="1"/>
            <p:nvPr/>
          </p:nvSpPr>
          <p:spPr>
            <a:xfrm rot="16200000">
              <a:off x="1453122" y="3207168"/>
              <a:ext cx="2245753"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TCP/IP</a:t>
              </a:r>
            </a:p>
          </p:txBody>
        </p:sp>
      </p:grpSp>
      <p:grpSp>
        <p:nvGrpSpPr>
          <p:cNvPr id="56" name="Group 55">
            <a:extLst>
              <a:ext uri="{FF2B5EF4-FFF2-40B4-BE49-F238E27FC236}">
                <a16:creationId xmlns:a16="http://schemas.microsoft.com/office/drawing/2014/main" id="{13067CA2-609A-4FB4-A3A7-B1C73B14B7BE}"/>
              </a:ext>
            </a:extLst>
          </p:cNvPr>
          <p:cNvGrpSpPr/>
          <p:nvPr/>
        </p:nvGrpSpPr>
        <p:grpSpPr>
          <a:xfrm>
            <a:off x="-706551" y="-5116"/>
            <a:ext cx="10933090" cy="6858000"/>
            <a:chOff x="2694972" y="4246070"/>
            <a:chExt cx="10933090" cy="6858000"/>
          </a:xfrm>
        </p:grpSpPr>
        <p:grpSp>
          <p:nvGrpSpPr>
            <p:cNvPr id="57" name="Group 56">
              <a:extLst>
                <a:ext uri="{FF2B5EF4-FFF2-40B4-BE49-F238E27FC236}">
                  <a16:creationId xmlns:a16="http://schemas.microsoft.com/office/drawing/2014/main" id="{F43CD58A-0CA0-4E4F-BEA2-F220203A1808}"/>
                </a:ext>
              </a:extLst>
            </p:cNvPr>
            <p:cNvGrpSpPr/>
            <p:nvPr/>
          </p:nvGrpSpPr>
          <p:grpSpPr>
            <a:xfrm>
              <a:off x="2694972" y="4246070"/>
              <a:ext cx="10908792" cy="6858000"/>
              <a:chOff x="0" y="0"/>
              <a:chExt cx="10908792" cy="6858000"/>
            </a:xfrm>
          </p:grpSpPr>
          <p:grpSp>
            <p:nvGrpSpPr>
              <p:cNvPr id="59" name="Group 58">
                <a:extLst>
                  <a:ext uri="{FF2B5EF4-FFF2-40B4-BE49-F238E27FC236}">
                    <a16:creationId xmlns:a16="http://schemas.microsoft.com/office/drawing/2014/main" id="{FBD68238-79EE-4CD3-BFB8-988DCA848564}"/>
                  </a:ext>
                </a:extLst>
              </p:cNvPr>
              <p:cNvGrpSpPr/>
              <p:nvPr/>
            </p:nvGrpSpPr>
            <p:grpSpPr>
              <a:xfrm>
                <a:off x="0" y="0"/>
                <a:ext cx="10908792" cy="6858000"/>
                <a:chOff x="0" y="0"/>
                <a:chExt cx="10908792" cy="6858000"/>
              </a:xfrm>
            </p:grpSpPr>
            <p:sp>
              <p:nvSpPr>
                <p:cNvPr id="61" name="Rectangle 60">
                  <a:extLst>
                    <a:ext uri="{FF2B5EF4-FFF2-40B4-BE49-F238E27FC236}">
                      <a16:creationId xmlns:a16="http://schemas.microsoft.com/office/drawing/2014/main" id="{A7E31CD9-9684-4B2B-93D1-7489C433D935}"/>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C9C01949-22BE-49B1-BB40-A2CB042E7D66}"/>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A9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60" name="Graphic 59" descr="Lights On with solid fill">
                <a:extLst>
                  <a:ext uri="{FF2B5EF4-FFF2-40B4-BE49-F238E27FC236}">
                    <a16:creationId xmlns:a16="http://schemas.microsoft.com/office/drawing/2014/main" id="{1A629320-77BB-4747-A8ED-7A7A7FBBAE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58" name="TextBox 57">
              <a:extLst>
                <a:ext uri="{FF2B5EF4-FFF2-40B4-BE49-F238E27FC236}">
                  <a16:creationId xmlns:a16="http://schemas.microsoft.com/office/drawing/2014/main" id="{13556635-0DB1-4A3C-8D7F-B84882204F3F}"/>
                </a:ext>
              </a:extLst>
            </p:cNvPr>
            <p:cNvSpPr txBox="1"/>
            <p:nvPr/>
          </p:nvSpPr>
          <p:spPr>
            <a:xfrm rot="16200000">
              <a:off x="12635977" y="7458881"/>
              <a:ext cx="1399395" cy="584775"/>
            </a:xfrm>
            <a:prstGeom prst="rect">
              <a:avLst/>
            </a:prstGeom>
            <a:noFill/>
          </p:spPr>
          <p:txBody>
            <a:bodyPr wrap="square" rtlCol="0">
              <a:spAutoFit/>
            </a:bodyPr>
            <a:lstStyle/>
            <a:p>
              <a:r>
                <a:rPr lang="en-US" sz="3200" dirty="0">
                  <a:solidFill>
                    <a:schemeClr val="bg1"/>
                  </a:solidFill>
                  <a:latin typeface="Bahnschrift SemiBold Condensed" panose="020B0502040204020203" pitchFamily="34" charset="0"/>
                </a:rPr>
                <a:t>Protocol</a:t>
              </a:r>
            </a:p>
          </p:txBody>
        </p:sp>
      </p:grpSp>
      <p:sp>
        <p:nvSpPr>
          <p:cNvPr id="6" name="Isosceles Triangle 5">
            <a:extLst>
              <a:ext uri="{FF2B5EF4-FFF2-40B4-BE49-F238E27FC236}">
                <a16:creationId xmlns:a16="http://schemas.microsoft.com/office/drawing/2014/main" id="{4F600C98-99C3-438D-AD2F-339EC231D408}"/>
              </a:ext>
            </a:extLst>
          </p:cNvPr>
          <p:cNvSpPr/>
          <p:nvPr/>
        </p:nvSpPr>
        <p:spPr>
          <a:xfrm>
            <a:off x="979926" y="-1701800"/>
            <a:ext cx="61474"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87236E5B-5D69-47BC-9D5A-18E94302A47E}"/>
              </a:ext>
            </a:extLst>
          </p:cNvPr>
          <p:cNvGrpSpPr/>
          <p:nvPr/>
        </p:nvGrpSpPr>
        <p:grpSpPr>
          <a:xfrm>
            <a:off x="-1346172" y="-5116"/>
            <a:ext cx="10916494" cy="6858000"/>
            <a:chOff x="-8965983" y="4349672"/>
            <a:chExt cx="10916494" cy="6858000"/>
          </a:xfrm>
        </p:grpSpPr>
        <p:grpSp>
          <p:nvGrpSpPr>
            <p:cNvPr id="88" name="Group 87">
              <a:extLst>
                <a:ext uri="{FF2B5EF4-FFF2-40B4-BE49-F238E27FC236}">
                  <a16:creationId xmlns:a16="http://schemas.microsoft.com/office/drawing/2014/main" id="{678CC025-8D42-485E-9E8C-47429074DE44}"/>
                </a:ext>
              </a:extLst>
            </p:cNvPr>
            <p:cNvGrpSpPr/>
            <p:nvPr/>
          </p:nvGrpSpPr>
          <p:grpSpPr>
            <a:xfrm>
              <a:off x="-8965983" y="4349672"/>
              <a:ext cx="10908792" cy="6858000"/>
              <a:chOff x="0" y="0"/>
              <a:chExt cx="10908792" cy="6858000"/>
            </a:xfrm>
          </p:grpSpPr>
          <p:grpSp>
            <p:nvGrpSpPr>
              <p:cNvPr id="90" name="Group 89">
                <a:extLst>
                  <a:ext uri="{FF2B5EF4-FFF2-40B4-BE49-F238E27FC236}">
                    <a16:creationId xmlns:a16="http://schemas.microsoft.com/office/drawing/2014/main" id="{92E6DCD6-8236-4DEE-AFA4-7D7CBE869358}"/>
                  </a:ext>
                </a:extLst>
              </p:cNvPr>
              <p:cNvGrpSpPr/>
              <p:nvPr/>
            </p:nvGrpSpPr>
            <p:grpSpPr>
              <a:xfrm>
                <a:off x="0" y="0"/>
                <a:ext cx="10908792" cy="6858000"/>
                <a:chOff x="0" y="0"/>
                <a:chExt cx="10908792" cy="6858000"/>
              </a:xfrm>
            </p:grpSpPr>
            <p:sp>
              <p:nvSpPr>
                <p:cNvPr id="92" name="Rectangle 91">
                  <a:extLst>
                    <a:ext uri="{FF2B5EF4-FFF2-40B4-BE49-F238E27FC236}">
                      <a16:creationId xmlns:a16="http://schemas.microsoft.com/office/drawing/2014/main" id="{DC80B8A2-FC0E-45C9-9D81-5522326D52C0}"/>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FCBA9524-6022-4542-996F-53B6D30C0300}"/>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D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91" name="Graphic 90" descr="Lights On with solid fill">
                <a:extLst>
                  <a:ext uri="{FF2B5EF4-FFF2-40B4-BE49-F238E27FC236}">
                    <a16:creationId xmlns:a16="http://schemas.microsoft.com/office/drawing/2014/main" id="{F295615C-B5B5-492B-9B76-5E9A7DBB04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89" name="TextBox 88">
              <a:extLst>
                <a:ext uri="{FF2B5EF4-FFF2-40B4-BE49-F238E27FC236}">
                  <a16:creationId xmlns:a16="http://schemas.microsoft.com/office/drawing/2014/main" id="{03B0AB35-44B4-4096-9757-EE7CCCCAF2EE}"/>
                </a:ext>
              </a:extLst>
            </p:cNvPr>
            <p:cNvSpPr txBox="1"/>
            <p:nvPr/>
          </p:nvSpPr>
          <p:spPr>
            <a:xfrm rot="16200000">
              <a:off x="681013" y="7523950"/>
              <a:ext cx="1954221" cy="584775"/>
            </a:xfrm>
            <a:prstGeom prst="rect">
              <a:avLst/>
            </a:prstGeom>
            <a:noFill/>
          </p:spPr>
          <p:txBody>
            <a:bodyPr wrap="square" rtlCol="0">
              <a:spAutoFit/>
            </a:bodyPr>
            <a:lstStyle/>
            <a:p>
              <a:pPr algn="ctr"/>
              <a:r>
                <a:rPr lang="en-US" sz="3200" dirty="0">
                  <a:solidFill>
                    <a:schemeClr val="bg1"/>
                  </a:solidFill>
                  <a:latin typeface="Bahnschrift SemiBold Condensed" panose="020B0502040204020203" pitchFamily="34" charset="0"/>
                </a:rPr>
                <a:t>SDU &amp; PDU</a:t>
              </a:r>
            </a:p>
          </p:txBody>
        </p:sp>
      </p:grpSp>
      <p:grpSp>
        <p:nvGrpSpPr>
          <p:cNvPr id="94" name="Group 93">
            <a:extLst>
              <a:ext uri="{FF2B5EF4-FFF2-40B4-BE49-F238E27FC236}">
                <a16:creationId xmlns:a16="http://schemas.microsoft.com/office/drawing/2014/main" id="{6F2A453C-7F86-408F-9987-62C02F7F4519}"/>
              </a:ext>
            </a:extLst>
          </p:cNvPr>
          <p:cNvGrpSpPr/>
          <p:nvPr/>
        </p:nvGrpSpPr>
        <p:grpSpPr>
          <a:xfrm>
            <a:off x="-9979626" y="-5939"/>
            <a:ext cx="10923040" cy="6858000"/>
            <a:chOff x="95170" y="0"/>
            <a:chExt cx="10913891" cy="6858000"/>
          </a:xfrm>
        </p:grpSpPr>
        <p:grpSp>
          <p:nvGrpSpPr>
            <p:cNvPr id="95" name="Group 94">
              <a:extLst>
                <a:ext uri="{FF2B5EF4-FFF2-40B4-BE49-F238E27FC236}">
                  <a16:creationId xmlns:a16="http://schemas.microsoft.com/office/drawing/2014/main" id="{1A72D2A2-9C62-4812-93DC-65F943192387}"/>
                </a:ext>
              </a:extLst>
            </p:cNvPr>
            <p:cNvGrpSpPr/>
            <p:nvPr/>
          </p:nvGrpSpPr>
          <p:grpSpPr>
            <a:xfrm>
              <a:off x="95170" y="0"/>
              <a:ext cx="10913891" cy="6858000"/>
              <a:chOff x="95170" y="0"/>
              <a:chExt cx="10913891" cy="6858000"/>
            </a:xfrm>
          </p:grpSpPr>
          <p:sp>
            <p:nvSpPr>
              <p:cNvPr id="98" name="Rectangle 97">
                <a:extLst>
                  <a:ext uri="{FF2B5EF4-FFF2-40B4-BE49-F238E27FC236}">
                    <a16:creationId xmlns:a16="http://schemas.microsoft.com/office/drawing/2014/main" id="{9305C077-AD47-4B0C-8684-2AE8AE1020BF}"/>
                  </a:ext>
                </a:extLst>
              </p:cNvPr>
              <p:cNvSpPr/>
              <p:nvPr/>
            </p:nvSpPr>
            <p:spPr>
              <a:xfrm>
                <a:off x="9517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ECE440B2-B3AB-4B1E-A1AE-81C6293D1B3F}"/>
                  </a:ext>
                </a:extLst>
              </p:cNvPr>
              <p:cNvSpPr/>
              <p:nvPr/>
            </p:nvSpPr>
            <p:spPr>
              <a:xfrm>
                <a:off x="9679698" y="2138713"/>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A7D4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Box 95">
              <a:extLst>
                <a:ext uri="{FF2B5EF4-FFF2-40B4-BE49-F238E27FC236}">
                  <a16:creationId xmlns:a16="http://schemas.microsoft.com/office/drawing/2014/main" id="{3DB15F77-AEBD-4D62-B8E3-8DA7EA1A5EA9}"/>
                </a:ext>
              </a:extLst>
            </p:cNvPr>
            <p:cNvSpPr txBox="1"/>
            <p:nvPr/>
          </p:nvSpPr>
          <p:spPr>
            <a:xfrm rot="16200000">
              <a:off x="9719813" y="3213056"/>
              <a:ext cx="1886361" cy="584285"/>
            </a:xfrm>
            <a:prstGeom prst="rect">
              <a:avLst/>
            </a:prstGeom>
            <a:noFill/>
          </p:spPr>
          <p:txBody>
            <a:bodyPr wrap="square" rtlCol="0">
              <a:spAutoFit/>
            </a:bodyPr>
            <a:lstStyle/>
            <a:p>
              <a:pPr algn="ctr"/>
              <a:r>
                <a:rPr lang="en-US" sz="3200" b="1" dirty="0" err="1">
                  <a:solidFill>
                    <a:schemeClr val="bg1"/>
                  </a:solidFill>
                  <a:latin typeface="Bahnschrift SemiBold Condensed" panose="020B0502040204020203" pitchFamily="34" charset="0"/>
                </a:rPr>
                <a:t>Đóng</a:t>
              </a:r>
              <a:r>
                <a:rPr lang="en-US" sz="3200" b="1" dirty="0">
                  <a:solidFill>
                    <a:schemeClr val="bg1"/>
                  </a:solidFill>
                  <a:latin typeface="Bahnschrift SemiBold Condensed" panose="020B0502040204020203" pitchFamily="34" charset="0"/>
                </a:rPr>
                <a:t> </a:t>
              </a:r>
              <a:r>
                <a:rPr lang="en-US" sz="3200" b="1" dirty="0" err="1">
                  <a:solidFill>
                    <a:schemeClr val="bg1"/>
                  </a:solidFill>
                  <a:latin typeface="Bahnschrift SemiBold Condensed" panose="020B0502040204020203" pitchFamily="34" charset="0"/>
                </a:rPr>
                <a:t>gói</a:t>
              </a:r>
              <a:r>
                <a:rPr lang="en-US" sz="3200" b="1" dirty="0">
                  <a:solidFill>
                    <a:schemeClr val="bg1"/>
                  </a:solidFill>
                  <a:latin typeface="Bahnschrift SemiBold Condensed" panose="020B0502040204020203" pitchFamily="34" charset="0"/>
                </a:rPr>
                <a:t> tin</a:t>
              </a:r>
            </a:p>
          </p:txBody>
        </p:sp>
        <p:pic>
          <p:nvPicPr>
            <p:cNvPr id="97" name="Graphic 96" descr="Lights On with solid fill">
              <a:extLst>
                <a:ext uri="{FF2B5EF4-FFF2-40B4-BE49-F238E27FC236}">
                  <a16:creationId xmlns:a16="http://schemas.microsoft.com/office/drawing/2014/main" id="{3AFABC21-0B69-41B3-9D3B-2AEB12D2B7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643373" y="3010288"/>
              <a:ext cx="914400" cy="914400"/>
            </a:xfrm>
            <a:prstGeom prst="rect">
              <a:avLst/>
            </a:prstGeom>
          </p:spPr>
        </p:pic>
      </p:grpSp>
      <p:grpSp>
        <p:nvGrpSpPr>
          <p:cNvPr id="63" name="Group 62">
            <a:extLst>
              <a:ext uri="{FF2B5EF4-FFF2-40B4-BE49-F238E27FC236}">
                <a16:creationId xmlns:a16="http://schemas.microsoft.com/office/drawing/2014/main" id="{716ED898-A666-4FDC-A9D6-B9948A0766F6}"/>
              </a:ext>
            </a:extLst>
          </p:cNvPr>
          <p:cNvGrpSpPr/>
          <p:nvPr/>
        </p:nvGrpSpPr>
        <p:grpSpPr>
          <a:xfrm>
            <a:off x="1235936" y="89186"/>
            <a:ext cx="3564006" cy="1015663"/>
            <a:chOff x="3560036" y="495586"/>
            <a:chExt cx="3564006" cy="1015663"/>
          </a:xfrm>
        </p:grpSpPr>
        <p:grpSp>
          <p:nvGrpSpPr>
            <p:cNvPr id="64" name="Group 63">
              <a:extLst>
                <a:ext uri="{FF2B5EF4-FFF2-40B4-BE49-F238E27FC236}">
                  <a16:creationId xmlns:a16="http://schemas.microsoft.com/office/drawing/2014/main" id="{37AA46E0-9629-4C2A-B4EA-1C26A4E3F4B8}"/>
                </a:ext>
              </a:extLst>
            </p:cNvPr>
            <p:cNvGrpSpPr/>
            <p:nvPr/>
          </p:nvGrpSpPr>
          <p:grpSpPr>
            <a:xfrm>
              <a:off x="3560036" y="495586"/>
              <a:ext cx="3564006" cy="1015663"/>
              <a:chOff x="3560036" y="495586"/>
              <a:chExt cx="3564006" cy="1015663"/>
            </a:xfrm>
          </p:grpSpPr>
          <p:sp>
            <p:nvSpPr>
              <p:cNvPr id="66" name="TextBox 65">
                <a:extLst>
                  <a:ext uri="{FF2B5EF4-FFF2-40B4-BE49-F238E27FC236}">
                    <a16:creationId xmlns:a16="http://schemas.microsoft.com/office/drawing/2014/main" id="{263F9F0C-694D-43C1-9035-D0954C9B3C48}"/>
                  </a:ext>
                </a:extLst>
              </p:cNvPr>
              <p:cNvSpPr txBox="1"/>
              <p:nvPr/>
            </p:nvSpPr>
            <p:spPr>
              <a:xfrm>
                <a:off x="3560036" y="495586"/>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05</a:t>
                </a:r>
              </a:p>
            </p:txBody>
          </p:sp>
          <p:sp>
            <p:nvSpPr>
              <p:cNvPr id="67" name="TextBox 66">
                <a:extLst>
                  <a:ext uri="{FF2B5EF4-FFF2-40B4-BE49-F238E27FC236}">
                    <a16:creationId xmlns:a16="http://schemas.microsoft.com/office/drawing/2014/main" id="{DBAD7756-136E-42BC-A712-A70766E78D80}"/>
                  </a:ext>
                </a:extLst>
              </p:cNvPr>
              <p:cNvSpPr txBox="1"/>
              <p:nvPr/>
            </p:nvSpPr>
            <p:spPr>
              <a:xfrm>
                <a:off x="4343251" y="880755"/>
                <a:ext cx="2780791" cy="584775"/>
              </a:xfrm>
              <a:prstGeom prst="rect">
                <a:avLst/>
              </a:prstGeom>
              <a:noFill/>
            </p:spPr>
            <p:txBody>
              <a:bodyPr wrap="square" rtlCol="0">
                <a:spAutoFit/>
              </a:bodyPr>
              <a:lstStyle/>
              <a:p>
                <a:r>
                  <a:rPr lang="en-US" sz="3200" dirty="0">
                    <a:latin typeface="Bahnschrift SemiBold Condensed" panose="020B0502040204020203" pitchFamily="34" charset="0"/>
                  </a:rPr>
                  <a:t>SDU &amp; PDU</a:t>
                </a:r>
              </a:p>
            </p:txBody>
          </p:sp>
        </p:grpSp>
        <p:sp>
          <p:nvSpPr>
            <p:cNvPr id="65" name="Rectangle 64">
              <a:extLst>
                <a:ext uri="{FF2B5EF4-FFF2-40B4-BE49-F238E27FC236}">
                  <a16:creationId xmlns:a16="http://schemas.microsoft.com/office/drawing/2014/main" id="{20821C93-CA60-406A-BF1D-4C80F092711F}"/>
                </a:ext>
              </a:extLst>
            </p:cNvPr>
            <p:cNvSpPr/>
            <p:nvPr/>
          </p:nvSpPr>
          <p:spPr>
            <a:xfrm>
              <a:off x="3662675" y="1465530"/>
              <a:ext cx="548640"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a:extLst>
              <a:ext uri="{FF2B5EF4-FFF2-40B4-BE49-F238E27FC236}">
                <a16:creationId xmlns:a16="http://schemas.microsoft.com/office/drawing/2014/main" id="{CB880C6C-02D6-4B85-8FFB-D29961689C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759" y="-5179471"/>
            <a:ext cx="3709395" cy="32341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F7097B5-164C-4D54-A368-24499AC5319E}"/>
              </a:ext>
            </a:extLst>
          </p:cNvPr>
          <p:cNvSpPr txBox="1"/>
          <p:nvPr/>
        </p:nvSpPr>
        <p:spPr>
          <a:xfrm>
            <a:off x="1295667" y="1233216"/>
            <a:ext cx="7019264" cy="780919"/>
          </a:xfrm>
          <a:prstGeom prst="rect">
            <a:avLst/>
          </a:prstGeom>
          <a:noFill/>
        </p:spPr>
        <p:txBody>
          <a:bodyPr wrap="square" rtlCol="0">
            <a:spAutoFit/>
          </a:bodyPr>
          <a:lstStyle/>
          <a:p>
            <a:pPr>
              <a:lnSpc>
                <a:spcPct val="150000"/>
              </a:lnSpc>
            </a:pPr>
            <a:r>
              <a:rPr lang="en-US" sz="1600" b="1" dirty="0">
                <a:effectLst/>
                <a:latin typeface="Bahnschrift SemiBold Condensed" panose="020B0502040204020203" pitchFamily="34" charset="0"/>
              </a:rPr>
              <a:t>T</a:t>
            </a:r>
            <a:r>
              <a:rPr lang="vi-VN" sz="1600" b="1" dirty="0">
                <a:effectLst/>
                <a:latin typeface="Bahnschrift SemiBold Condensed" panose="020B0502040204020203" pitchFamily="34" charset="0"/>
              </a:rPr>
              <a:t>ương tác giữa các tầng</a:t>
            </a:r>
            <a:endParaRPr lang="vi-VN" sz="1600" b="0" dirty="0">
              <a:effectLst/>
              <a:latin typeface="Bahnschrift SemiBold Condensed" panose="020B0502040204020203" pitchFamily="34" charset="0"/>
            </a:endParaRPr>
          </a:p>
          <a:p>
            <a:pPr>
              <a:lnSpc>
                <a:spcPct val="150000"/>
              </a:lnSpc>
            </a:pPr>
            <a:r>
              <a:rPr lang="vi-VN" sz="1600" b="0" dirty="0">
                <a:effectLst/>
                <a:latin typeface="Bahnschrift Light SemiCondensed" panose="020B0502040204020203" pitchFamily="34" charset="0"/>
              </a:rPr>
              <a:t>Dữ liệu truyền qua các tầng </a:t>
            </a:r>
            <a:r>
              <a:rPr lang="en-US" sz="1600" b="0" dirty="0">
                <a:effectLst/>
                <a:latin typeface="Bahnschrift Light SemiCondensed" panose="020B0502040204020203" pitchFamily="34" charset="0"/>
              </a:rPr>
              <a:t> </a:t>
            </a:r>
            <a:r>
              <a:rPr lang="vi-VN" sz="1600" b="0" dirty="0">
                <a:effectLst/>
                <a:latin typeface="Bahnschrift Light SemiCondensed" panose="020B0502040204020203" pitchFamily="34" charset="0"/>
              </a:rPr>
              <a:t>gọi là đơn vị dữ liệu dịch vụ (</a:t>
            </a:r>
            <a:r>
              <a:rPr lang="vi-VN" sz="1600" b="1" dirty="0">
                <a:effectLst/>
                <a:latin typeface="Bahnschrift Light SemiCondensed" panose="020B0502040204020203" pitchFamily="34" charset="0"/>
              </a:rPr>
              <a:t>Service Data Unit - SDU</a:t>
            </a:r>
            <a:r>
              <a:rPr lang="vi-VN" sz="1600" b="0" dirty="0">
                <a:effectLst/>
                <a:latin typeface="Bahnschrift Light SemiCondensed" panose="020B0502040204020203" pitchFamily="34" charset="0"/>
              </a:rPr>
              <a:t>)</a:t>
            </a:r>
          </a:p>
        </p:txBody>
      </p:sp>
      <p:pic>
        <p:nvPicPr>
          <p:cNvPr id="68" name="Picture 67" descr="Diagram&#10;&#10;Description automatically generated">
            <a:extLst>
              <a:ext uri="{FF2B5EF4-FFF2-40B4-BE49-F238E27FC236}">
                <a16:creationId xmlns:a16="http://schemas.microsoft.com/office/drawing/2014/main" id="{DAD97403-E23D-4FBF-9848-898997602C8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073918" y="2230624"/>
            <a:ext cx="3848100" cy="2447925"/>
          </a:xfrm>
          <a:prstGeom prst="rect">
            <a:avLst/>
          </a:prstGeom>
        </p:spPr>
      </p:pic>
      <p:sp>
        <p:nvSpPr>
          <p:cNvPr id="2" name="TextBox 1">
            <a:extLst>
              <a:ext uri="{FF2B5EF4-FFF2-40B4-BE49-F238E27FC236}">
                <a16:creationId xmlns:a16="http://schemas.microsoft.com/office/drawing/2014/main" id="{CBD3EA28-D74B-4506-8EE4-0E72F5D07D73}"/>
              </a:ext>
            </a:extLst>
          </p:cNvPr>
          <p:cNvSpPr txBox="1"/>
          <p:nvPr/>
        </p:nvSpPr>
        <p:spPr>
          <a:xfrm>
            <a:off x="1289912" y="5118650"/>
            <a:ext cx="8139781" cy="694870"/>
          </a:xfrm>
          <a:prstGeom prst="rect">
            <a:avLst/>
          </a:prstGeom>
          <a:noFill/>
        </p:spPr>
        <p:txBody>
          <a:bodyPr wrap="square" rtlCol="0">
            <a:spAutoFit/>
          </a:bodyPr>
          <a:lstStyle/>
          <a:p>
            <a:pPr>
              <a:lnSpc>
                <a:spcPct val="150000"/>
              </a:lnSpc>
            </a:pPr>
            <a:r>
              <a:rPr lang="vi-VN" sz="1400" b="0" i="0" dirty="0">
                <a:effectLst/>
                <a:latin typeface="Bahnschrift Light Condensed" panose="020B0502040204020203" pitchFamily="34" charset="0"/>
              </a:rPr>
              <a:t>Tầng trên hiểu được cấu trúc dữ liệu trong SDU, tầng dưới thì không và coi SDU là </a:t>
            </a:r>
            <a:r>
              <a:rPr lang="vi-VN" sz="1400" b="1" i="0" dirty="0">
                <a:effectLst/>
                <a:latin typeface="Bahnschrift Light Condensed" panose="020B0502040204020203" pitchFamily="34" charset="0"/>
              </a:rPr>
              <a:t>tải trọng</a:t>
            </a:r>
            <a:r>
              <a:rPr lang="vi-VN" sz="1400" b="0" i="0" dirty="0">
                <a:effectLst/>
                <a:latin typeface="Bahnschrift Light Condensed" panose="020B0502040204020203" pitchFamily="34" charset="0"/>
              </a:rPr>
              <a:t> và sẽ đưa nó đến cùng một giao diện đích.</a:t>
            </a:r>
            <a:endParaRPr lang="en-US" sz="1400" b="0" i="0" dirty="0">
              <a:effectLst/>
              <a:latin typeface="Bahnschrift Light Condensed" panose="020B0502040204020203" pitchFamily="34" charset="0"/>
            </a:endParaRPr>
          </a:p>
          <a:p>
            <a:pPr>
              <a:lnSpc>
                <a:spcPct val="150000"/>
              </a:lnSpc>
            </a:pPr>
            <a:endParaRPr lang="en-US" sz="1400" dirty="0">
              <a:latin typeface="Bahnschrift Light Condensed" panose="020B0502040204020203" pitchFamily="34" charset="0"/>
            </a:endParaRPr>
          </a:p>
        </p:txBody>
      </p:sp>
      <p:sp>
        <p:nvSpPr>
          <p:cNvPr id="3" name="TextBox 2">
            <a:extLst>
              <a:ext uri="{FF2B5EF4-FFF2-40B4-BE49-F238E27FC236}">
                <a16:creationId xmlns:a16="http://schemas.microsoft.com/office/drawing/2014/main" id="{FCBB5C98-0479-4945-8C00-7DAAF4A2AD31}"/>
              </a:ext>
            </a:extLst>
          </p:cNvPr>
          <p:cNvSpPr txBox="1"/>
          <p:nvPr/>
        </p:nvSpPr>
        <p:spPr>
          <a:xfrm>
            <a:off x="1337663" y="2242288"/>
            <a:ext cx="3657574" cy="2957028"/>
          </a:xfrm>
          <a:prstGeom prst="rect">
            <a:avLst/>
          </a:prstGeom>
          <a:noFill/>
        </p:spPr>
        <p:txBody>
          <a:bodyPr wrap="square" rtlCol="0">
            <a:spAutoFit/>
          </a:bodyPr>
          <a:lstStyle/>
          <a:p>
            <a:pPr algn="just">
              <a:lnSpc>
                <a:spcPct val="150000"/>
              </a:lnSpc>
            </a:pPr>
            <a:r>
              <a:rPr lang="vi-VN" sz="1400" dirty="0">
                <a:latin typeface="Bahnschrift Light Condensed" panose="020B0502040204020203" pitchFamily="34" charset="0"/>
              </a:rPr>
              <a:t>SDU được gửi tuần tự từ lớp trên xuống lớp thấp hơn đến lớp thấp nhất mô hình.</a:t>
            </a:r>
            <a:endParaRPr lang="en-US" sz="1400" dirty="0">
              <a:latin typeface="Bahnschrift Light Condensed" panose="020B0502040204020203" pitchFamily="34" charset="0"/>
            </a:endParaRPr>
          </a:p>
          <a:p>
            <a:pPr algn="just">
              <a:lnSpc>
                <a:spcPct val="150000"/>
              </a:lnSpc>
            </a:pPr>
            <a:endParaRPr lang="vi-VN" sz="1400" dirty="0">
              <a:latin typeface="Bahnschrift Light Condensed" panose="020B0502040204020203" pitchFamily="34" charset="0"/>
            </a:endParaRPr>
          </a:p>
          <a:p>
            <a:pPr algn="just">
              <a:lnSpc>
                <a:spcPct val="150000"/>
              </a:lnSpc>
            </a:pPr>
            <a:r>
              <a:rPr lang="vi-VN" sz="1400" b="0" i="0" dirty="0">
                <a:effectLst/>
                <a:latin typeface="Bahnschrift Light Condensed" panose="020B0502040204020203" pitchFamily="34" charset="0"/>
              </a:rPr>
              <a:t>Mỗi đơn vị dữ liệu mà lớp (N + 1) cung cấp cho lớp (N) bên dưới được đóng gói dưới dạng một lớp (N) SDU. SDU của lớp N là đơn vị dữ liệu giao thức (PDU) của lớp (N + 1) ở trên. SDU sau khi thêm Header (hoặc trailer) được đóng gói vào PDU của lớp và chuyển xuống lớp thấp.</a:t>
            </a:r>
          </a:p>
          <a:p>
            <a:pPr algn="just">
              <a:lnSpc>
                <a:spcPct val="150000"/>
              </a:lnSpc>
            </a:pPr>
            <a:endParaRPr lang="en-US" sz="1400" dirty="0">
              <a:latin typeface="Bahnschrift Light Condensed" panose="020B0502040204020203" pitchFamily="34" charset="0"/>
            </a:endParaRPr>
          </a:p>
        </p:txBody>
      </p:sp>
    </p:spTree>
    <p:extLst>
      <p:ext uri="{BB962C8B-B14F-4D97-AF65-F5344CB8AC3E}">
        <p14:creationId xmlns:p14="http://schemas.microsoft.com/office/powerpoint/2010/main" val="1151979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
                                          </p:val>
                                        </p:tav>
                                        <p:tav tm="100000">
                                          <p:val>
                                            <p:strVal val="#ppt_x"/>
                                          </p:val>
                                        </p:tav>
                                      </p:tavLst>
                                    </p:anim>
                                    <p:anim calcmode="lin" valueType="num">
                                      <p:cBhvr>
                                        <p:cTn id="9"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68"/>
                                        </p:tgtEl>
                                        <p:attrNameLst>
                                          <p:attrName>style.visibility</p:attrName>
                                        </p:attrNameLst>
                                      </p:cBhvr>
                                      <p:to>
                                        <p:strVal val="visible"/>
                                      </p:to>
                                    </p:set>
                                    <p:animEffect transition="in" filter="fade">
                                      <p:cBhvr>
                                        <p:cTn id="14" dur="1000"/>
                                        <p:tgtEl>
                                          <p:spTgt spid="68"/>
                                        </p:tgtEl>
                                      </p:cBhvr>
                                    </p:animEffect>
                                    <p:anim calcmode="lin" valueType="num">
                                      <p:cBhvr>
                                        <p:cTn id="15" dur="1000" fill="hold"/>
                                        <p:tgtEl>
                                          <p:spTgt spid="68"/>
                                        </p:tgtEl>
                                        <p:attrNameLst>
                                          <p:attrName>ppt_x</p:attrName>
                                        </p:attrNameLst>
                                      </p:cBhvr>
                                      <p:tavLst>
                                        <p:tav tm="0">
                                          <p:val>
                                            <p:strVal val="#ppt_x"/>
                                          </p:val>
                                        </p:tav>
                                        <p:tav tm="100000">
                                          <p:val>
                                            <p:strVal val="#ppt_x"/>
                                          </p:val>
                                        </p:tav>
                                      </p:tavLst>
                                    </p:anim>
                                    <p:anim calcmode="lin" valueType="num">
                                      <p:cBhvr>
                                        <p:cTn id="16" dur="1000" fill="hold"/>
                                        <p:tgtEl>
                                          <p:spTgt spid="6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36F77773-9A2B-44C1-AE99-854E920D2BAE}"/>
              </a:ext>
            </a:extLst>
          </p:cNvPr>
          <p:cNvGrpSpPr/>
          <p:nvPr/>
        </p:nvGrpSpPr>
        <p:grpSpPr>
          <a:xfrm>
            <a:off x="1247057" y="5116"/>
            <a:ext cx="10941828" cy="6858000"/>
            <a:chOff x="0" y="0"/>
            <a:chExt cx="10941828" cy="6858000"/>
          </a:xfrm>
        </p:grpSpPr>
        <p:grpSp>
          <p:nvGrpSpPr>
            <p:cNvPr id="37" name="Group 36">
              <a:extLst>
                <a:ext uri="{FF2B5EF4-FFF2-40B4-BE49-F238E27FC236}">
                  <a16:creationId xmlns:a16="http://schemas.microsoft.com/office/drawing/2014/main" id="{8CE69173-01AE-4EB0-A3F7-52CFBCD5F3E8}"/>
                </a:ext>
              </a:extLst>
            </p:cNvPr>
            <p:cNvGrpSpPr/>
            <p:nvPr/>
          </p:nvGrpSpPr>
          <p:grpSpPr>
            <a:xfrm>
              <a:off x="0" y="0"/>
              <a:ext cx="10908792" cy="6858000"/>
              <a:chOff x="0" y="0"/>
              <a:chExt cx="10908792" cy="6858000"/>
            </a:xfrm>
          </p:grpSpPr>
          <p:sp>
            <p:nvSpPr>
              <p:cNvPr id="40" name="Rectangle 39">
                <a:extLst>
                  <a:ext uri="{FF2B5EF4-FFF2-40B4-BE49-F238E27FC236}">
                    <a16:creationId xmlns:a16="http://schemas.microsoft.com/office/drawing/2014/main" id="{E9557D6E-D0E2-4E0B-8BEC-A592DC70042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4AF9FA58-A48C-4B78-83ED-9953B9BA4199}"/>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8" name="TextBox 37">
              <a:extLst>
                <a:ext uri="{FF2B5EF4-FFF2-40B4-BE49-F238E27FC236}">
                  <a16:creationId xmlns:a16="http://schemas.microsoft.com/office/drawing/2014/main" id="{75D4ED9E-D5AF-41A2-906C-74531948DF70}"/>
                </a:ext>
              </a:extLst>
            </p:cNvPr>
            <p:cNvSpPr txBox="1"/>
            <p:nvPr/>
          </p:nvSpPr>
          <p:spPr>
            <a:xfrm rot="16200000">
              <a:off x="9448507" y="3134055"/>
              <a:ext cx="2401868"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Mạng</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máy</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tính</a:t>
              </a:r>
              <a:endParaRPr lang="en-US" sz="3200" dirty="0">
                <a:solidFill>
                  <a:schemeClr val="bg1"/>
                </a:solidFill>
                <a:latin typeface="Bahnschrift SemiBold Condensed" panose="020B0502040204020203" pitchFamily="34" charset="0"/>
              </a:endParaRPr>
            </a:p>
          </p:txBody>
        </p:sp>
        <p:pic>
          <p:nvPicPr>
            <p:cNvPr id="39" name="Graphic 38" descr="Lights On with solid fill">
              <a:extLst>
                <a:ext uri="{FF2B5EF4-FFF2-40B4-BE49-F238E27FC236}">
                  <a16:creationId xmlns:a16="http://schemas.microsoft.com/office/drawing/2014/main" id="{2BE74E67-E5F2-4067-9EE8-9CBCACC26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grpSp>
        <p:nvGrpSpPr>
          <p:cNvPr id="42" name="Group 41">
            <a:extLst>
              <a:ext uri="{FF2B5EF4-FFF2-40B4-BE49-F238E27FC236}">
                <a16:creationId xmlns:a16="http://schemas.microsoft.com/office/drawing/2014/main" id="{CFA09ED1-B65C-47A7-8702-66A1EEADACE1}"/>
              </a:ext>
            </a:extLst>
          </p:cNvPr>
          <p:cNvGrpSpPr/>
          <p:nvPr/>
        </p:nvGrpSpPr>
        <p:grpSpPr>
          <a:xfrm>
            <a:off x="595960" y="-5116"/>
            <a:ext cx="10950758" cy="6858000"/>
            <a:chOff x="-7559151" y="0"/>
            <a:chExt cx="10950758" cy="6858000"/>
          </a:xfrm>
        </p:grpSpPr>
        <p:grpSp>
          <p:nvGrpSpPr>
            <p:cNvPr id="43" name="Group 42">
              <a:extLst>
                <a:ext uri="{FF2B5EF4-FFF2-40B4-BE49-F238E27FC236}">
                  <a16:creationId xmlns:a16="http://schemas.microsoft.com/office/drawing/2014/main" id="{FB666947-DC92-4A37-9D67-B40C9CC8FD44}"/>
                </a:ext>
              </a:extLst>
            </p:cNvPr>
            <p:cNvGrpSpPr/>
            <p:nvPr/>
          </p:nvGrpSpPr>
          <p:grpSpPr>
            <a:xfrm>
              <a:off x="-7559151" y="0"/>
              <a:ext cx="10908792" cy="6858000"/>
              <a:chOff x="0" y="0"/>
              <a:chExt cx="10908792" cy="6858000"/>
            </a:xfrm>
          </p:grpSpPr>
          <p:grpSp>
            <p:nvGrpSpPr>
              <p:cNvPr id="45" name="Group 44">
                <a:extLst>
                  <a:ext uri="{FF2B5EF4-FFF2-40B4-BE49-F238E27FC236}">
                    <a16:creationId xmlns:a16="http://schemas.microsoft.com/office/drawing/2014/main" id="{4B7B57B1-67DD-4505-8E6D-A63818D4DC0C}"/>
                  </a:ext>
                </a:extLst>
              </p:cNvPr>
              <p:cNvGrpSpPr/>
              <p:nvPr/>
            </p:nvGrpSpPr>
            <p:grpSpPr>
              <a:xfrm>
                <a:off x="0" y="0"/>
                <a:ext cx="10908792" cy="6858000"/>
                <a:chOff x="0" y="0"/>
                <a:chExt cx="10908792" cy="6858000"/>
              </a:xfrm>
            </p:grpSpPr>
            <p:sp>
              <p:nvSpPr>
                <p:cNvPr id="47" name="Rectangle 46">
                  <a:extLst>
                    <a:ext uri="{FF2B5EF4-FFF2-40B4-BE49-F238E27FC236}">
                      <a16:creationId xmlns:a16="http://schemas.microsoft.com/office/drawing/2014/main" id="{A3C1BEAD-B1E0-4A33-80B8-D6619C980ACF}"/>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E302919B-B3DF-4A37-A41C-DBEFFE60F9AA}"/>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7343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46" name="Graphic 45" descr="Lights On with solid fill">
                <a:extLst>
                  <a:ext uri="{FF2B5EF4-FFF2-40B4-BE49-F238E27FC236}">
                    <a16:creationId xmlns:a16="http://schemas.microsoft.com/office/drawing/2014/main" id="{0282C947-8E11-4CCE-ABA7-049E5A3F00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44" name="TextBox 43">
              <a:extLst>
                <a:ext uri="{FF2B5EF4-FFF2-40B4-BE49-F238E27FC236}">
                  <a16:creationId xmlns:a16="http://schemas.microsoft.com/office/drawing/2014/main" id="{3E4DB177-8F17-4905-A6B4-3A67D32ADFA9}"/>
                </a:ext>
              </a:extLst>
            </p:cNvPr>
            <p:cNvSpPr txBox="1"/>
            <p:nvPr/>
          </p:nvSpPr>
          <p:spPr>
            <a:xfrm rot="16200000">
              <a:off x="2126759" y="3200136"/>
              <a:ext cx="1944921"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OSI</a:t>
              </a:r>
            </a:p>
          </p:txBody>
        </p:sp>
      </p:grpSp>
      <p:grpSp>
        <p:nvGrpSpPr>
          <p:cNvPr id="49" name="Group 48">
            <a:extLst>
              <a:ext uri="{FF2B5EF4-FFF2-40B4-BE49-F238E27FC236}">
                <a16:creationId xmlns:a16="http://schemas.microsoft.com/office/drawing/2014/main" id="{385B8D48-03A0-45CB-93CE-DC67D8A35EF6}"/>
              </a:ext>
            </a:extLst>
          </p:cNvPr>
          <p:cNvGrpSpPr/>
          <p:nvPr/>
        </p:nvGrpSpPr>
        <p:grpSpPr>
          <a:xfrm>
            <a:off x="-54455" y="-5116"/>
            <a:ext cx="10908792" cy="6858000"/>
            <a:chOff x="-8023867" y="-52159"/>
            <a:chExt cx="10908792" cy="6858000"/>
          </a:xfrm>
        </p:grpSpPr>
        <p:grpSp>
          <p:nvGrpSpPr>
            <p:cNvPr id="50" name="Group 49">
              <a:extLst>
                <a:ext uri="{FF2B5EF4-FFF2-40B4-BE49-F238E27FC236}">
                  <a16:creationId xmlns:a16="http://schemas.microsoft.com/office/drawing/2014/main" id="{65141002-8E6D-4E43-9473-C2D0DFE080DC}"/>
                </a:ext>
              </a:extLst>
            </p:cNvPr>
            <p:cNvGrpSpPr/>
            <p:nvPr/>
          </p:nvGrpSpPr>
          <p:grpSpPr>
            <a:xfrm>
              <a:off x="-8023867" y="-52159"/>
              <a:ext cx="10908792" cy="6858000"/>
              <a:chOff x="0" y="0"/>
              <a:chExt cx="10908792" cy="6858000"/>
            </a:xfrm>
          </p:grpSpPr>
          <p:grpSp>
            <p:nvGrpSpPr>
              <p:cNvPr id="52" name="Group 51">
                <a:extLst>
                  <a:ext uri="{FF2B5EF4-FFF2-40B4-BE49-F238E27FC236}">
                    <a16:creationId xmlns:a16="http://schemas.microsoft.com/office/drawing/2014/main" id="{9F2CC87B-46F2-4AD4-ACF2-B3034BF1C291}"/>
                  </a:ext>
                </a:extLst>
              </p:cNvPr>
              <p:cNvGrpSpPr/>
              <p:nvPr/>
            </p:nvGrpSpPr>
            <p:grpSpPr>
              <a:xfrm>
                <a:off x="0" y="0"/>
                <a:ext cx="10908792" cy="6858000"/>
                <a:chOff x="0" y="0"/>
                <a:chExt cx="10908792" cy="6858000"/>
              </a:xfrm>
            </p:grpSpPr>
            <p:sp>
              <p:nvSpPr>
                <p:cNvPr id="54" name="Rectangle 53">
                  <a:extLst>
                    <a:ext uri="{FF2B5EF4-FFF2-40B4-BE49-F238E27FC236}">
                      <a16:creationId xmlns:a16="http://schemas.microsoft.com/office/drawing/2014/main" id="{F42F4107-7A7D-4C42-8D6E-AA56CBA79FA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EF2C61A-FC06-4E62-808D-DD59B91A58B1}"/>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D964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53" name="Graphic 52" descr="Lights On with solid fill">
                <a:extLst>
                  <a:ext uri="{FF2B5EF4-FFF2-40B4-BE49-F238E27FC236}">
                    <a16:creationId xmlns:a16="http://schemas.microsoft.com/office/drawing/2014/main" id="{F7343610-A844-4558-AEEF-5D55D53481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51" name="TextBox 50">
              <a:extLst>
                <a:ext uri="{FF2B5EF4-FFF2-40B4-BE49-F238E27FC236}">
                  <a16:creationId xmlns:a16="http://schemas.microsoft.com/office/drawing/2014/main" id="{F5B7D788-9D38-4765-9B05-6DE0B8F8A6A7}"/>
                </a:ext>
              </a:extLst>
            </p:cNvPr>
            <p:cNvSpPr txBox="1"/>
            <p:nvPr/>
          </p:nvSpPr>
          <p:spPr>
            <a:xfrm rot="16200000">
              <a:off x="1453122" y="3207168"/>
              <a:ext cx="2245753"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TCP/IP</a:t>
              </a:r>
            </a:p>
          </p:txBody>
        </p:sp>
      </p:grpSp>
      <p:grpSp>
        <p:nvGrpSpPr>
          <p:cNvPr id="56" name="Group 55">
            <a:extLst>
              <a:ext uri="{FF2B5EF4-FFF2-40B4-BE49-F238E27FC236}">
                <a16:creationId xmlns:a16="http://schemas.microsoft.com/office/drawing/2014/main" id="{13067CA2-609A-4FB4-A3A7-B1C73B14B7BE}"/>
              </a:ext>
            </a:extLst>
          </p:cNvPr>
          <p:cNvGrpSpPr/>
          <p:nvPr/>
        </p:nvGrpSpPr>
        <p:grpSpPr>
          <a:xfrm>
            <a:off x="-706551" y="-5116"/>
            <a:ext cx="10933090" cy="6858000"/>
            <a:chOff x="2694972" y="4246070"/>
            <a:chExt cx="10933090" cy="6858000"/>
          </a:xfrm>
        </p:grpSpPr>
        <p:grpSp>
          <p:nvGrpSpPr>
            <p:cNvPr id="57" name="Group 56">
              <a:extLst>
                <a:ext uri="{FF2B5EF4-FFF2-40B4-BE49-F238E27FC236}">
                  <a16:creationId xmlns:a16="http://schemas.microsoft.com/office/drawing/2014/main" id="{F43CD58A-0CA0-4E4F-BEA2-F220203A1808}"/>
                </a:ext>
              </a:extLst>
            </p:cNvPr>
            <p:cNvGrpSpPr/>
            <p:nvPr/>
          </p:nvGrpSpPr>
          <p:grpSpPr>
            <a:xfrm>
              <a:off x="2694972" y="4246070"/>
              <a:ext cx="10908792" cy="6858000"/>
              <a:chOff x="0" y="0"/>
              <a:chExt cx="10908792" cy="6858000"/>
            </a:xfrm>
          </p:grpSpPr>
          <p:grpSp>
            <p:nvGrpSpPr>
              <p:cNvPr id="59" name="Group 58">
                <a:extLst>
                  <a:ext uri="{FF2B5EF4-FFF2-40B4-BE49-F238E27FC236}">
                    <a16:creationId xmlns:a16="http://schemas.microsoft.com/office/drawing/2014/main" id="{FBD68238-79EE-4CD3-BFB8-988DCA848564}"/>
                  </a:ext>
                </a:extLst>
              </p:cNvPr>
              <p:cNvGrpSpPr/>
              <p:nvPr/>
            </p:nvGrpSpPr>
            <p:grpSpPr>
              <a:xfrm>
                <a:off x="0" y="0"/>
                <a:ext cx="10908792" cy="6858000"/>
                <a:chOff x="0" y="0"/>
                <a:chExt cx="10908792" cy="6858000"/>
              </a:xfrm>
            </p:grpSpPr>
            <p:sp>
              <p:nvSpPr>
                <p:cNvPr id="61" name="Rectangle 60">
                  <a:extLst>
                    <a:ext uri="{FF2B5EF4-FFF2-40B4-BE49-F238E27FC236}">
                      <a16:creationId xmlns:a16="http://schemas.microsoft.com/office/drawing/2014/main" id="{A7E31CD9-9684-4B2B-93D1-7489C433D935}"/>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C9C01949-22BE-49B1-BB40-A2CB042E7D66}"/>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A9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60" name="Graphic 59" descr="Lights On with solid fill">
                <a:extLst>
                  <a:ext uri="{FF2B5EF4-FFF2-40B4-BE49-F238E27FC236}">
                    <a16:creationId xmlns:a16="http://schemas.microsoft.com/office/drawing/2014/main" id="{1A629320-77BB-4747-A8ED-7A7A7FBBAE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58" name="TextBox 57">
              <a:extLst>
                <a:ext uri="{FF2B5EF4-FFF2-40B4-BE49-F238E27FC236}">
                  <a16:creationId xmlns:a16="http://schemas.microsoft.com/office/drawing/2014/main" id="{13556635-0DB1-4A3C-8D7F-B84882204F3F}"/>
                </a:ext>
              </a:extLst>
            </p:cNvPr>
            <p:cNvSpPr txBox="1"/>
            <p:nvPr/>
          </p:nvSpPr>
          <p:spPr>
            <a:xfrm rot="16200000">
              <a:off x="12635977" y="7458881"/>
              <a:ext cx="1399395" cy="584775"/>
            </a:xfrm>
            <a:prstGeom prst="rect">
              <a:avLst/>
            </a:prstGeom>
            <a:noFill/>
          </p:spPr>
          <p:txBody>
            <a:bodyPr wrap="square" rtlCol="0">
              <a:spAutoFit/>
            </a:bodyPr>
            <a:lstStyle/>
            <a:p>
              <a:r>
                <a:rPr lang="en-US" sz="3200" dirty="0">
                  <a:solidFill>
                    <a:schemeClr val="bg1"/>
                  </a:solidFill>
                  <a:latin typeface="Bahnschrift SemiBold Condensed" panose="020B0502040204020203" pitchFamily="34" charset="0"/>
                </a:rPr>
                <a:t>Protocol</a:t>
              </a:r>
            </a:p>
          </p:txBody>
        </p:sp>
      </p:grpSp>
      <p:sp>
        <p:nvSpPr>
          <p:cNvPr id="6" name="Isosceles Triangle 5">
            <a:extLst>
              <a:ext uri="{FF2B5EF4-FFF2-40B4-BE49-F238E27FC236}">
                <a16:creationId xmlns:a16="http://schemas.microsoft.com/office/drawing/2014/main" id="{4F600C98-99C3-438D-AD2F-339EC231D408}"/>
              </a:ext>
            </a:extLst>
          </p:cNvPr>
          <p:cNvSpPr/>
          <p:nvPr/>
        </p:nvSpPr>
        <p:spPr>
          <a:xfrm>
            <a:off x="979926" y="-1701800"/>
            <a:ext cx="61474"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87236E5B-5D69-47BC-9D5A-18E94302A47E}"/>
              </a:ext>
            </a:extLst>
          </p:cNvPr>
          <p:cNvGrpSpPr/>
          <p:nvPr/>
        </p:nvGrpSpPr>
        <p:grpSpPr>
          <a:xfrm>
            <a:off x="-1346172" y="-5116"/>
            <a:ext cx="10916494" cy="6858000"/>
            <a:chOff x="-8965983" y="4349672"/>
            <a:chExt cx="10916494" cy="6858000"/>
          </a:xfrm>
        </p:grpSpPr>
        <p:grpSp>
          <p:nvGrpSpPr>
            <p:cNvPr id="88" name="Group 87">
              <a:extLst>
                <a:ext uri="{FF2B5EF4-FFF2-40B4-BE49-F238E27FC236}">
                  <a16:creationId xmlns:a16="http://schemas.microsoft.com/office/drawing/2014/main" id="{678CC025-8D42-485E-9E8C-47429074DE44}"/>
                </a:ext>
              </a:extLst>
            </p:cNvPr>
            <p:cNvGrpSpPr/>
            <p:nvPr/>
          </p:nvGrpSpPr>
          <p:grpSpPr>
            <a:xfrm>
              <a:off x="-8965983" y="4349672"/>
              <a:ext cx="10908792" cy="6858000"/>
              <a:chOff x="0" y="0"/>
              <a:chExt cx="10908792" cy="6858000"/>
            </a:xfrm>
          </p:grpSpPr>
          <p:grpSp>
            <p:nvGrpSpPr>
              <p:cNvPr id="90" name="Group 89">
                <a:extLst>
                  <a:ext uri="{FF2B5EF4-FFF2-40B4-BE49-F238E27FC236}">
                    <a16:creationId xmlns:a16="http://schemas.microsoft.com/office/drawing/2014/main" id="{92E6DCD6-8236-4DEE-AFA4-7D7CBE869358}"/>
                  </a:ext>
                </a:extLst>
              </p:cNvPr>
              <p:cNvGrpSpPr/>
              <p:nvPr/>
            </p:nvGrpSpPr>
            <p:grpSpPr>
              <a:xfrm>
                <a:off x="0" y="0"/>
                <a:ext cx="10908792" cy="6858000"/>
                <a:chOff x="0" y="0"/>
                <a:chExt cx="10908792" cy="6858000"/>
              </a:xfrm>
            </p:grpSpPr>
            <p:sp>
              <p:nvSpPr>
                <p:cNvPr id="92" name="Rectangle 91">
                  <a:extLst>
                    <a:ext uri="{FF2B5EF4-FFF2-40B4-BE49-F238E27FC236}">
                      <a16:creationId xmlns:a16="http://schemas.microsoft.com/office/drawing/2014/main" id="{DC80B8A2-FC0E-45C9-9D81-5522326D52C0}"/>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FCBA9524-6022-4542-996F-53B6D30C0300}"/>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D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91" name="Graphic 90" descr="Lights On with solid fill">
                <a:extLst>
                  <a:ext uri="{FF2B5EF4-FFF2-40B4-BE49-F238E27FC236}">
                    <a16:creationId xmlns:a16="http://schemas.microsoft.com/office/drawing/2014/main" id="{F295615C-B5B5-492B-9B76-5E9A7DBB04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89" name="TextBox 88">
              <a:extLst>
                <a:ext uri="{FF2B5EF4-FFF2-40B4-BE49-F238E27FC236}">
                  <a16:creationId xmlns:a16="http://schemas.microsoft.com/office/drawing/2014/main" id="{03B0AB35-44B4-4096-9757-EE7CCCCAF2EE}"/>
                </a:ext>
              </a:extLst>
            </p:cNvPr>
            <p:cNvSpPr txBox="1"/>
            <p:nvPr/>
          </p:nvSpPr>
          <p:spPr>
            <a:xfrm rot="16200000">
              <a:off x="681013" y="7523950"/>
              <a:ext cx="1954221" cy="584775"/>
            </a:xfrm>
            <a:prstGeom prst="rect">
              <a:avLst/>
            </a:prstGeom>
            <a:noFill/>
          </p:spPr>
          <p:txBody>
            <a:bodyPr wrap="square" rtlCol="0">
              <a:spAutoFit/>
            </a:bodyPr>
            <a:lstStyle/>
            <a:p>
              <a:pPr algn="ctr"/>
              <a:r>
                <a:rPr lang="en-US" sz="3200" dirty="0">
                  <a:solidFill>
                    <a:schemeClr val="bg1"/>
                  </a:solidFill>
                  <a:latin typeface="Bahnschrift SemiBold Condensed" panose="020B0502040204020203" pitchFamily="34" charset="0"/>
                </a:rPr>
                <a:t>SDU &amp; PDU</a:t>
              </a:r>
            </a:p>
          </p:txBody>
        </p:sp>
      </p:grpSp>
      <p:grpSp>
        <p:nvGrpSpPr>
          <p:cNvPr id="94" name="Group 93">
            <a:extLst>
              <a:ext uri="{FF2B5EF4-FFF2-40B4-BE49-F238E27FC236}">
                <a16:creationId xmlns:a16="http://schemas.microsoft.com/office/drawing/2014/main" id="{6F2A453C-7F86-408F-9987-62C02F7F4519}"/>
              </a:ext>
            </a:extLst>
          </p:cNvPr>
          <p:cNvGrpSpPr/>
          <p:nvPr/>
        </p:nvGrpSpPr>
        <p:grpSpPr>
          <a:xfrm>
            <a:off x="-9979626" y="-5939"/>
            <a:ext cx="10923040" cy="6858000"/>
            <a:chOff x="95170" y="0"/>
            <a:chExt cx="10913891" cy="6858000"/>
          </a:xfrm>
        </p:grpSpPr>
        <p:grpSp>
          <p:nvGrpSpPr>
            <p:cNvPr id="95" name="Group 94">
              <a:extLst>
                <a:ext uri="{FF2B5EF4-FFF2-40B4-BE49-F238E27FC236}">
                  <a16:creationId xmlns:a16="http://schemas.microsoft.com/office/drawing/2014/main" id="{1A72D2A2-9C62-4812-93DC-65F943192387}"/>
                </a:ext>
              </a:extLst>
            </p:cNvPr>
            <p:cNvGrpSpPr/>
            <p:nvPr/>
          </p:nvGrpSpPr>
          <p:grpSpPr>
            <a:xfrm>
              <a:off x="95170" y="0"/>
              <a:ext cx="10913891" cy="6858000"/>
              <a:chOff x="95170" y="0"/>
              <a:chExt cx="10913891" cy="6858000"/>
            </a:xfrm>
          </p:grpSpPr>
          <p:sp>
            <p:nvSpPr>
              <p:cNvPr id="98" name="Rectangle 97">
                <a:extLst>
                  <a:ext uri="{FF2B5EF4-FFF2-40B4-BE49-F238E27FC236}">
                    <a16:creationId xmlns:a16="http://schemas.microsoft.com/office/drawing/2014/main" id="{9305C077-AD47-4B0C-8684-2AE8AE1020BF}"/>
                  </a:ext>
                </a:extLst>
              </p:cNvPr>
              <p:cNvSpPr/>
              <p:nvPr/>
            </p:nvSpPr>
            <p:spPr>
              <a:xfrm>
                <a:off x="9517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ECE440B2-B3AB-4B1E-A1AE-81C6293D1B3F}"/>
                  </a:ext>
                </a:extLst>
              </p:cNvPr>
              <p:cNvSpPr/>
              <p:nvPr/>
            </p:nvSpPr>
            <p:spPr>
              <a:xfrm>
                <a:off x="9679698" y="2138713"/>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A7D4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Box 95">
              <a:extLst>
                <a:ext uri="{FF2B5EF4-FFF2-40B4-BE49-F238E27FC236}">
                  <a16:creationId xmlns:a16="http://schemas.microsoft.com/office/drawing/2014/main" id="{3DB15F77-AEBD-4D62-B8E3-8DA7EA1A5EA9}"/>
                </a:ext>
              </a:extLst>
            </p:cNvPr>
            <p:cNvSpPr txBox="1"/>
            <p:nvPr/>
          </p:nvSpPr>
          <p:spPr>
            <a:xfrm rot="16200000">
              <a:off x="9719813" y="3213056"/>
              <a:ext cx="1886361" cy="584285"/>
            </a:xfrm>
            <a:prstGeom prst="rect">
              <a:avLst/>
            </a:prstGeom>
            <a:noFill/>
          </p:spPr>
          <p:txBody>
            <a:bodyPr wrap="square" rtlCol="0">
              <a:spAutoFit/>
            </a:bodyPr>
            <a:lstStyle/>
            <a:p>
              <a:pPr algn="ctr"/>
              <a:r>
                <a:rPr lang="en-US" sz="3200" b="1" dirty="0" err="1">
                  <a:solidFill>
                    <a:schemeClr val="bg1"/>
                  </a:solidFill>
                  <a:latin typeface="Bahnschrift SemiBold Condensed" panose="020B0502040204020203" pitchFamily="34" charset="0"/>
                </a:rPr>
                <a:t>Đóng</a:t>
              </a:r>
              <a:r>
                <a:rPr lang="en-US" sz="3200" b="1" dirty="0">
                  <a:solidFill>
                    <a:schemeClr val="bg1"/>
                  </a:solidFill>
                  <a:latin typeface="Bahnschrift SemiBold Condensed" panose="020B0502040204020203" pitchFamily="34" charset="0"/>
                </a:rPr>
                <a:t> </a:t>
              </a:r>
              <a:r>
                <a:rPr lang="en-US" sz="3200" b="1" dirty="0" err="1">
                  <a:solidFill>
                    <a:schemeClr val="bg1"/>
                  </a:solidFill>
                  <a:latin typeface="Bahnschrift SemiBold Condensed" panose="020B0502040204020203" pitchFamily="34" charset="0"/>
                </a:rPr>
                <a:t>gói</a:t>
              </a:r>
              <a:r>
                <a:rPr lang="en-US" sz="3200" b="1" dirty="0">
                  <a:solidFill>
                    <a:schemeClr val="bg1"/>
                  </a:solidFill>
                  <a:latin typeface="Bahnschrift SemiBold Condensed" panose="020B0502040204020203" pitchFamily="34" charset="0"/>
                </a:rPr>
                <a:t> tin</a:t>
              </a:r>
            </a:p>
          </p:txBody>
        </p:sp>
        <p:pic>
          <p:nvPicPr>
            <p:cNvPr id="97" name="Graphic 96" descr="Lights On with solid fill">
              <a:extLst>
                <a:ext uri="{FF2B5EF4-FFF2-40B4-BE49-F238E27FC236}">
                  <a16:creationId xmlns:a16="http://schemas.microsoft.com/office/drawing/2014/main" id="{3AFABC21-0B69-41B3-9D3B-2AEB12D2B7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643373" y="3010288"/>
              <a:ext cx="914400" cy="914400"/>
            </a:xfrm>
            <a:prstGeom prst="rect">
              <a:avLst/>
            </a:prstGeom>
          </p:spPr>
        </p:pic>
      </p:grpSp>
      <p:grpSp>
        <p:nvGrpSpPr>
          <p:cNvPr id="63" name="Group 62">
            <a:extLst>
              <a:ext uri="{FF2B5EF4-FFF2-40B4-BE49-F238E27FC236}">
                <a16:creationId xmlns:a16="http://schemas.microsoft.com/office/drawing/2014/main" id="{716ED898-A666-4FDC-A9D6-B9948A0766F6}"/>
              </a:ext>
            </a:extLst>
          </p:cNvPr>
          <p:cNvGrpSpPr/>
          <p:nvPr/>
        </p:nvGrpSpPr>
        <p:grpSpPr>
          <a:xfrm>
            <a:off x="1235936" y="89186"/>
            <a:ext cx="3564006" cy="1015663"/>
            <a:chOff x="3560036" y="495586"/>
            <a:chExt cx="3564006" cy="1015663"/>
          </a:xfrm>
        </p:grpSpPr>
        <p:grpSp>
          <p:nvGrpSpPr>
            <p:cNvPr id="64" name="Group 63">
              <a:extLst>
                <a:ext uri="{FF2B5EF4-FFF2-40B4-BE49-F238E27FC236}">
                  <a16:creationId xmlns:a16="http://schemas.microsoft.com/office/drawing/2014/main" id="{37AA46E0-9629-4C2A-B4EA-1C26A4E3F4B8}"/>
                </a:ext>
              </a:extLst>
            </p:cNvPr>
            <p:cNvGrpSpPr/>
            <p:nvPr/>
          </p:nvGrpSpPr>
          <p:grpSpPr>
            <a:xfrm>
              <a:off x="3560036" y="495586"/>
              <a:ext cx="3564006" cy="1015663"/>
              <a:chOff x="3560036" y="495586"/>
              <a:chExt cx="3564006" cy="1015663"/>
            </a:xfrm>
          </p:grpSpPr>
          <p:sp>
            <p:nvSpPr>
              <p:cNvPr id="66" name="TextBox 65">
                <a:extLst>
                  <a:ext uri="{FF2B5EF4-FFF2-40B4-BE49-F238E27FC236}">
                    <a16:creationId xmlns:a16="http://schemas.microsoft.com/office/drawing/2014/main" id="{263F9F0C-694D-43C1-9035-D0954C9B3C48}"/>
                  </a:ext>
                </a:extLst>
              </p:cNvPr>
              <p:cNvSpPr txBox="1"/>
              <p:nvPr/>
            </p:nvSpPr>
            <p:spPr>
              <a:xfrm>
                <a:off x="3560036" y="495586"/>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05</a:t>
                </a:r>
              </a:p>
            </p:txBody>
          </p:sp>
          <p:sp>
            <p:nvSpPr>
              <p:cNvPr id="67" name="TextBox 66">
                <a:extLst>
                  <a:ext uri="{FF2B5EF4-FFF2-40B4-BE49-F238E27FC236}">
                    <a16:creationId xmlns:a16="http://schemas.microsoft.com/office/drawing/2014/main" id="{DBAD7756-136E-42BC-A712-A70766E78D80}"/>
                  </a:ext>
                </a:extLst>
              </p:cNvPr>
              <p:cNvSpPr txBox="1"/>
              <p:nvPr/>
            </p:nvSpPr>
            <p:spPr>
              <a:xfrm>
                <a:off x="4343251" y="880755"/>
                <a:ext cx="2780791" cy="584775"/>
              </a:xfrm>
              <a:prstGeom prst="rect">
                <a:avLst/>
              </a:prstGeom>
              <a:noFill/>
            </p:spPr>
            <p:txBody>
              <a:bodyPr wrap="square" rtlCol="0">
                <a:spAutoFit/>
              </a:bodyPr>
              <a:lstStyle/>
              <a:p>
                <a:r>
                  <a:rPr lang="en-US" sz="3200" dirty="0">
                    <a:latin typeface="Bahnschrift SemiBold Condensed" panose="020B0502040204020203" pitchFamily="34" charset="0"/>
                  </a:rPr>
                  <a:t>SDU &amp; PDU</a:t>
                </a:r>
              </a:p>
            </p:txBody>
          </p:sp>
        </p:grpSp>
        <p:sp>
          <p:nvSpPr>
            <p:cNvPr id="65" name="Rectangle 64">
              <a:extLst>
                <a:ext uri="{FF2B5EF4-FFF2-40B4-BE49-F238E27FC236}">
                  <a16:creationId xmlns:a16="http://schemas.microsoft.com/office/drawing/2014/main" id="{20821C93-CA60-406A-BF1D-4C80F092711F}"/>
                </a:ext>
              </a:extLst>
            </p:cNvPr>
            <p:cNvSpPr/>
            <p:nvPr/>
          </p:nvSpPr>
          <p:spPr>
            <a:xfrm>
              <a:off x="3662675" y="1465530"/>
              <a:ext cx="548640"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139C40D5-F8B8-4183-8D0F-8ABD9AFC12B8}"/>
              </a:ext>
            </a:extLst>
          </p:cNvPr>
          <p:cNvSpPr txBox="1"/>
          <p:nvPr/>
        </p:nvSpPr>
        <p:spPr>
          <a:xfrm>
            <a:off x="1325088" y="1273471"/>
            <a:ext cx="7880075" cy="1150251"/>
          </a:xfrm>
          <a:prstGeom prst="rect">
            <a:avLst/>
          </a:prstGeom>
          <a:noFill/>
        </p:spPr>
        <p:txBody>
          <a:bodyPr wrap="square" rtlCol="0">
            <a:spAutoFit/>
          </a:bodyPr>
          <a:lstStyle/>
          <a:p>
            <a:pPr>
              <a:lnSpc>
                <a:spcPct val="150000"/>
              </a:lnSpc>
            </a:pPr>
            <a:r>
              <a:rPr lang="vi-VN" sz="1600" dirty="0">
                <a:effectLst/>
                <a:latin typeface="Bahnschrift SemiBold Condensed" panose="020B0502040204020203" pitchFamily="34" charset="0"/>
              </a:rPr>
              <a:t>Tương tác giữa 1 layer giữa 2 end devices</a:t>
            </a:r>
          </a:p>
          <a:p>
            <a:pPr>
              <a:lnSpc>
                <a:spcPct val="150000"/>
              </a:lnSpc>
            </a:pPr>
            <a:r>
              <a:rPr lang="vi-VN" sz="1600" b="0" dirty="0">
                <a:effectLst/>
                <a:latin typeface="Bahnschrift Light SemiCondensed" panose="020B0502040204020203" pitchFamily="34" charset="0"/>
              </a:rPr>
              <a:t>Cùng một tầng giữa 2 thiết bị tương tác với nhau qua đơn vị dữ liệu giao thức </a:t>
            </a:r>
            <a:endParaRPr lang="en-US" sz="1600" b="0" dirty="0">
              <a:effectLst/>
              <a:latin typeface="Bahnschrift Light SemiCondensed" panose="020B0502040204020203" pitchFamily="34" charset="0"/>
            </a:endParaRPr>
          </a:p>
          <a:p>
            <a:pPr>
              <a:lnSpc>
                <a:spcPct val="150000"/>
              </a:lnSpc>
            </a:pPr>
            <a:r>
              <a:rPr lang="vi-VN" sz="1600" b="0" dirty="0">
                <a:effectLst/>
                <a:latin typeface="Bahnschrift Light SemiCondensed" panose="020B0502040204020203" pitchFamily="34" charset="0"/>
              </a:rPr>
              <a:t>(</a:t>
            </a:r>
            <a:r>
              <a:rPr lang="vi-VN" sz="1600" b="1" dirty="0">
                <a:effectLst/>
                <a:latin typeface="Bahnschrift Light SemiCondensed" panose="020B0502040204020203" pitchFamily="34" charset="0"/>
              </a:rPr>
              <a:t>Protocol Data Unit  - PDU</a:t>
            </a:r>
            <a:r>
              <a:rPr lang="vi-VN" sz="1600" b="0" dirty="0">
                <a:effectLst/>
                <a:latin typeface="Bahnschrift Light SemiCondensed" panose="020B0502040204020203" pitchFamily="34" charset="0"/>
              </a:rPr>
              <a:t>)</a:t>
            </a:r>
          </a:p>
        </p:txBody>
      </p:sp>
      <p:pic>
        <p:nvPicPr>
          <p:cNvPr id="68" name="Picture 67" descr="Diagram, schematic&#10;&#10;Description automatically generated">
            <a:extLst>
              <a:ext uri="{FF2B5EF4-FFF2-40B4-BE49-F238E27FC236}">
                <a16:creationId xmlns:a16="http://schemas.microsoft.com/office/drawing/2014/main" id="{6BEC2B01-8B7E-4413-9A38-0EDF8C709D8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789852" y="2123366"/>
            <a:ext cx="4153729" cy="3847889"/>
          </a:xfrm>
          <a:prstGeom prst="rect">
            <a:avLst/>
          </a:prstGeom>
        </p:spPr>
      </p:pic>
      <p:sp>
        <p:nvSpPr>
          <p:cNvPr id="9" name="TextBox 8">
            <a:extLst>
              <a:ext uri="{FF2B5EF4-FFF2-40B4-BE49-F238E27FC236}">
                <a16:creationId xmlns:a16="http://schemas.microsoft.com/office/drawing/2014/main" id="{2ED03F96-E69A-4EE6-A2D5-8754B6933F2E}"/>
              </a:ext>
            </a:extLst>
          </p:cNvPr>
          <p:cNvSpPr txBox="1"/>
          <p:nvPr/>
        </p:nvSpPr>
        <p:spPr>
          <a:xfrm>
            <a:off x="1281834" y="2423757"/>
            <a:ext cx="3160418" cy="694870"/>
          </a:xfrm>
          <a:prstGeom prst="rect">
            <a:avLst/>
          </a:prstGeom>
          <a:noFill/>
        </p:spPr>
        <p:txBody>
          <a:bodyPr wrap="square" rtlCol="0">
            <a:spAutoFit/>
          </a:bodyPr>
          <a:lstStyle/>
          <a:p>
            <a:pPr>
              <a:lnSpc>
                <a:spcPct val="150000"/>
              </a:lnSpc>
            </a:pPr>
            <a:r>
              <a:rPr lang="vi-VN" sz="1400" b="0" i="0" dirty="0">
                <a:effectLst/>
                <a:latin typeface="Bahnschrift Light Condensed" panose="020B0502040204020203" pitchFamily="34" charset="0"/>
              </a:rPr>
              <a:t>PDU Là một đơn vị thông tin đơn lẻ được truyền giữa các thực thể ngang hàng của mạng máy tính</a:t>
            </a:r>
            <a:endParaRPr lang="en-US" sz="1400" dirty="0">
              <a:latin typeface="Bahnschrift Light Condensed" panose="020B0502040204020203" pitchFamily="34" charset="0"/>
            </a:endParaRPr>
          </a:p>
        </p:txBody>
      </p:sp>
      <p:sp>
        <p:nvSpPr>
          <p:cNvPr id="10" name="TextBox 9">
            <a:extLst>
              <a:ext uri="{FF2B5EF4-FFF2-40B4-BE49-F238E27FC236}">
                <a16:creationId xmlns:a16="http://schemas.microsoft.com/office/drawing/2014/main" id="{7DD6909C-CE2C-4A68-B0A8-4340A73088CE}"/>
              </a:ext>
            </a:extLst>
          </p:cNvPr>
          <p:cNvSpPr txBox="1"/>
          <p:nvPr/>
        </p:nvSpPr>
        <p:spPr>
          <a:xfrm>
            <a:off x="1266761" y="3209709"/>
            <a:ext cx="3328044" cy="1987532"/>
          </a:xfrm>
          <a:prstGeom prst="rect">
            <a:avLst/>
          </a:prstGeom>
          <a:noFill/>
        </p:spPr>
        <p:txBody>
          <a:bodyPr wrap="square" rtlCol="0">
            <a:spAutoFit/>
          </a:bodyPr>
          <a:lstStyle/>
          <a:p>
            <a:pPr>
              <a:lnSpc>
                <a:spcPct val="150000"/>
              </a:lnSpc>
            </a:pPr>
            <a:r>
              <a:rPr lang="vi-VN" sz="1400" b="0" i="0" dirty="0">
                <a:effectLst/>
                <a:latin typeface="Bahnschrift Light Condensed" panose="020B0502040204020203" pitchFamily="34" charset="0"/>
              </a:rPr>
              <a:t>PDU bao gồm Header (phần thông tin quản lý gói tin của các lớp) và SDU. Các giao thức đặc trưng của mỗi lớp sẽ quy định cách đóng gói tin PDU. PDU chỉ định dữ liệu sẽ được gửi đến lớp giao thức ngang hàng ở đầu nhận</a:t>
            </a:r>
          </a:p>
          <a:p>
            <a:pPr>
              <a:lnSpc>
                <a:spcPct val="150000"/>
              </a:lnSpc>
            </a:pPr>
            <a:endParaRPr lang="en-US" sz="1400" dirty="0">
              <a:latin typeface="Bahnschrift Light Condensed" panose="020B0502040204020203" pitchFamily="34" charset="0"/>
            </a:endParaRPr>
          </a:p>
        </p:txBody>
      </p:sp>
    </p:spTree>
    <p:extLst>
      <p:ext uri="{BB962C8B-B14F-4D97-AF65-F5344CB8AC3E}">
        <p14:creationId xmlns:p14="http://schemas.microsoft.com/office/powerpoint/2010/main" val="3052345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36F77773-9A2B-44C1-AE99-854E920D2BAE}"/>
              </a:ext>
            </a:extLst>
          </p:cNvPr>
          <p:cNvGrpSpPr/>
          <p:nvPr/>
        </p:nvGrpSpPr>
        <p:grpSpPr>
          <a:xfrm>
            <a:off x="1247057" y="5116"/>
            <a:ext cx="10941828" cy="6858000"/>
            <a:chOff x="0" y="0"/>
            <a:chExt cx="10941828" cy="6858000"/>
          </a:xfrm>
        </p:grpSpPr>
        <p:grpSp>
          <p:nvGrpSpPr>
            <p:cNvPr id="37" name="Group 36">
              <a:extLst>
                <a:ext uri="{FF2B5EF4-FFF2-40B4-BE49-F238E27FC236}">
                  <a16:creationId xmlns:a16="http://schemas.microsoft.com/office/drawing/2014/main" id="{8CE69173-01AE-4EB0-A3F7-52CFBCD5F3E8}"/>
                </a:ext>
              </a:extLst>
            </p:cNvPr>
            <p:cNvGrpSpPr/>
            <p:nvPr/>
          </p:nvGrpSpPr>
          <p:grpSpPr>
            <a:xfrm>
              <a:off x="0" y="0"/>
              <a:ext cx="10908792" cy="6858000"/>
              <a:chOff x="0" y="0"/>
              <a:chExt cx="10908792" cy="6858000"/>
            </a:xfrm>
          </p:grpSpPr>
          <p:sp>
            <p:nvSpPr>
              <p:cNvPr id="40" name="Rectangle 39">
                <a:extLst>
                  <a:ext uri="{FF2B5EF4-FFF2-40B4-BE49-F238E27FC236}">
                    <a16:creationId xmlns:a16="http://schemas.microsoft.com/office/drawing/2014/main" id="{E9557D6E-D0E2-4E0B-8BEC-A592DC70042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4AF9FA58-A48C-4B78-83ED-9953B9BA4199}"/>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8" name="TextBox 37">
              <a:extLst>
                <a:ext uri="{FF2B5EF4-FFF2-40B4-BE49-F238E27FC236}">
                  <a16:creationId xmlns:a16="http://schemas.microsoft.com/office/drawing/2014/main" id="{75D4ED9E-D5AF-41A2-906C-74531948DF70}"/>
                </a:ext>
              </a:extLst>
            </p:cNvPr>
            <p:cNvSpPr txBox="1"/>
            <p:nvPr/>
          </p:nvSpPr>
          <p:spPr>
            <a:xfrm rot="16200000">
              <a:off x="9448507" y="3134055"/>
              <a:ext cx="2401868"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Mạng</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máy</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tính</a:t>
              </a:r>
              <a:endParaRPr lang="en-US" sz="3200" dirty="0">
                <a:solidFill>
                  <a:schemeClr val="bg1"/>
                </a:solidFill>
                <a:latin typeface="Bahnschrift SemiBold Condensed" panose="020B0502040204020203" pitchFamily="34" charset="0"/>
              </a:endParaRPr>
            </a:p>
          </p:txBody>
        </p:sp>
        <p:pic>
          <p:nvPicPr>
            <p:cNvPr id="39" name="Graphic 38" descr="Lights On with solid fill">
              <a:extLst>
                <a:ext uri="{FF2B5EF4-FFF2-40B4-BE49-F238E27FC236}">
                  <a16:creationId xmlns:a16="http://schemas.microsoft.com/office/drawing/2014/main" id="{2BE74E67-E5F2-4067-9EE8-9CBCACC26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grpSp>
        <p:nvGrpSpPr>
          <p:cNvPr id="42" name="Group 41">
            <a:extLst>
              <a:ext uri="{FF2B5EF4-FFF2-40B4-BE49-F238E27FC236}">
                <a16:creationId xmlns:a16="http://schemas.microsoft.com/office/drawing/2014/main" id="{CFA09ED1-B65C-47A7-8702-66A1EEADACE1}"/>
              </a:ext>
            </a:extLst>
          </p:cNvPr>
          <p:cNvGrpSpPr/>
          <p:nvPr/>
        </p:nvGrpSpPr>
        <p:grpSpPr>
          <a:xfrm>
            <a:off x="595960" y="-5116"/>
            <a:ext cx="10950758" cy="6858000"/>
            <a:chOff x="-7559151" y="0"/>
            <a:chExt cx="10950758" cy="6858000"/>
          </a:xfrm>
        </p:grpSpPr>
        <p:grpSp>
          <p:nvGrpSpPr>
            <p:cNvPr id="43" name="Group 42">
              <a:extLst>
                <a:ext uri="{FF2B5EF4-FFF2-40B4-BE49-F238E27FC236}">
                  <a16:creationId xmlns:a16="http://schemas.microsoft.com/office/drawing/2014/main" id="{FB666947-DC92-4A37-9D67-B40C9CC8FD44}"/>
                </a:ext>
              </a:extLst>
            </p:cNvPr>
            <p:cNvGrpSpPr/>
            <p:nvPr/>
          </p:nvGrpSpPr>
          <p:grpSpPr>
            <a:xfrm>
              <a:off x="-7559151" y="0"/>
              <a:ext cx="10908792" cy="6858000"/>
              <a:chOff x="0" y="0"/>
              <a:chExt cx="10908792" cy="6858000"/>
            </a:xfrm>
          </p:grpSpPr>
          <p:grpSp>
            <p:nvGrpSpPr>
              <p:cNvPr id="45" name="Group 44">
                <a:extLst>
                  <a:ext uri="{FF2B5EF4-FFF2-40B4-BE49-F238E27FC236}">
                    <a16:creationId xmlns:a16="http://schemas.microsoft.com/office/drawing/2014/main" id="{4B7B57B1-67DD-4505-8E6D-A63818D4DC0C}"/>
                  </a:ext>
                </a:extLst>
              </p:cNvPr>
              <p:cNvGrpSpPr/>
              <p:nvPr/>
            </p:nvGrpSpPr>
            <p:grpSpPr>
              <a:xfrm>
                <a:off x="0" y="0"/>
                <a:ext cx="10908792" cy="6858000"/>
                <a:chOff x="0" y="0"/>
                <a:chExt cx="10908792" cy="6858000"/>
              </a:xfrm>
            </p:grpSpPr>
            <p:sp>
              <p:nvSpPr>
                <p:cNvPr id="47" name="Rectangle 46">
                  <a:extLst>
                    <a:ext uri="{FF2B5EF4-FFF2-40B4-BE49-F238E27FC236}">
                      <a16:creationId xmlns:a16="http://schemas.microsoft.com/office/drawing/2014/main" id="{A3C1BEAD-B1E0-4A33-80B8-D6619C980ACF}"/>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E302919B-B3DF-4A37-A41C-DBEFFE60F9AA}"/>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7343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46" name="Graphic 45" descr="Lights On with solid fill">
                <a:extLst>
                  <a:ext uri="{FF2B5EF4-FFF2-40B4-BE49-F238E27FC236}">
                    <a16:creationId xmlns:a16="http://schemas.microsoft.com/office/drawing/2014/main" id="{0282C947-8E11-4CCE-ABA7-049E5A3F00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44" name="TextBox 43">
              <a:extLst>
                <a:ext uri="{FF2B5EF4-FFF2-40B4-BE49-F238E27FC236}">
                  <a16:creationId xmlns:a16="http://schemas.microsoft.com/office/drawing/2014/main" id="{3E4DB177-8F17-4905-A6B4-3A67D32ADFA9}"/>
                </a:ext>
              </a:extLst>
            </p:cNvPr>
            <p:cNvSpPr txBox="1"/>
            <p:nvPr/>
          </p:nvSpPr>
          <p:spPr>
            <a:xfrm rot="16200000">
              <a:off x="2126759" y="3200136"/>
              <a:ext cx="1944921"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OSI</a:t>
              </a:r>
            </a:p>
          </p:txBody>
        </p:sp>
      </p:grpSp>
      <p:grpSp>
        <p:nvGrpSpPr>
          <p:cNvPr id="49" name="Group 48">
            <a:extLst>
              <a:ext uri="{FF2B5EF4-FFF2-40B4-BE49-F238E27FC236}">
                <a16:creationId xmlns:a16="http://schemas.microsoft.com/office/drawing/2014/main" id="{385B8D48-03A0-45CB-93CE-DC67D8A35EF6}"/>
              </a:ext>
            </a:extLst>
          </p:cNvPr>
          <p:cNvGrpSpPr/>
          <p:nvPr/>
        </p:nvGrpSpPr>
        <p:grpSpPr>
          <a:xfrm>
            <a:off x="-54455" y="-5116"/>
            <a:ext cx="10908792" cy="6858000"/>
            <a:chOff x="-8023867" y="-52159"/>
            <a:chExt cx="10908792" cy="6858000"/>
          </a:xfrm>
        </p:grpSpPr>
        <p:grpSp>
          <p:nvGrpSpPr>
            <p:cNvPr id="50" name="Group 49">
              <a:extLst>
                <a:ext uri="{FF2B5EF4-FFF2-40B4-BE49-F238E27FC236}">
                  <a16:creationId xmlns:a16="http://schemas.microsoft.com/office/drawing/2014/main" id="{65141002-8E6D-4E43-9473-C2D0DFE080DC}"/>
                </a:ext>
              </a:extLst>
            </p:cNvPr>
            <p:cNvGrpSpPr/>
            <p:nvPr/>
          </p:nvGrpSpPr>
          <p:grpSpPr>
            <a:xfrm>
              <a:off x="-8023867" y="-52159"/>
              <a:ext cx="10908792" cy="6858000"/>
              <a:chOff x="0" y="0"/>
              <a:chExt cx="10908792" cy="6858000"/>
            </a:xfrm>
          </p:grpSpPr>
          <p:grpSp>
            <p:nvGrpSpPr>
              <p:cNvPr id="52" name="Group 51">
                <a:extLst>
                  <a:ext uri="{FF2B5EF4-FFF2-40B4-BE49-F238E27FC236}">
                    <a16:creationId xmlns:a16="http://schemas.microsoft.com/office/drawing/2014/main" id="{9F2CC87B-46F2-4AD4-ACF2-B3034BF1C291}"/>
                  </a:ext>
                </a:extLst>
              </p:cNvPr>
              <p:cNvGrpSpPr/>
              <p:nvPr/>
            </p:nvGrpSpPr>
            <p:grpSpPr>
              <a:xfrm>
                <a:off x="0" y="0"/>
                <a:ext cx="10908792" cy="6858000"/>
                <a:chOff x="0" y="0"/>
                <a:chExt cx="10908792" cy="6858000"/>
              </a:xfrm>
            </p:grpSpPr>
            <p:sp>
              <p:nvSpPr>
                <p:cNvPr id="54" name="Rectangle 53">
                  <a:extLst>
                    <a:ext uri="{FF2B5EF4-FFF2-40B4-BE49-F238E27FC236}">
                      <a16:creationId xmlns:a16="http://schemas.microsoft.com/office/drawing/2014/main" id="{F42F4107-7A7D-4C42-8D6E-AA56CBA79FA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EF2C61A-FC06-4E62-808D-DD59B91A58B1}"/>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D964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53" name="Graphic 52" descr="Lights On with solid fill">
                <a:extLst>
                  <a:ext uri="{FF2B5EF4-FFF2-40B4-BE49-F238E27FC236}">
                    <a16:creationId xmlns:a16="http://schemas.microsoft.com/office/drawing/2014/main" id="{F7343610-A844-4558-AEEF-5D55D53481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51" name="TextBox 50">
              <a:extLst>
                <a:ext uri="{FF2B5EF4-FFF2-40B4-BE49-F238E27FC236}">
                  <a16:creationId xmlns:a16="http://schemas.microsoft.com/office/drawing/2014/main" id="{F5B7D788-9D38-4765-9B05-6DE0B8F8A6A7}"/>
                </a:ext>
              </a:extLst>
            </p:cNvPr>
            <p:cNvSpPr txBox="1"/>
            <p:nvPr/>
          </p:nvSpPr>
          <p:spPr>
            <a:xfrm rot="16200000">
              <a:off x="1453122" y="3207168"/>
              <a:ext cx="2245753"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TCP/IP</a:t>
              </a:r>
            </a:p>
          </p:txBody>
        </p:sp>
      </p:grpSp>
      <p:grpSp>
        <p:nvGrpSpPr>
          <p:cNvPr id="56" name="Group 55">
            <a:extLst>
              <a:ext uri="{FF2B5EF4-FFF2-40B4-BE49-F238E27FC236}">
                <a16:creationId xmlns:a16="http://schemas.microsoft.com/office/drawing/2014/main" id="{13067CA2-609A-4FB4-A3A7-B1C73B14B7BE}"/>
              </a:ext>
            </a:extLst>
          </p:cNvPr>
          <p:cNvGrpSpPr/>
          <p:nvPr/>
        </p:nvGrpSpPr>
        <p:grpSpPr>
          <a:xfrm>
            <a:off x="-706551" y="-5116"/>
            <a:ext cx="10933090" cy="6858000"/>
            <a:chOff x="2694972" y="4246070"/>
            <a:chExt cx="10933090" cy="6858000"/>
          </a:xfrm>
        </p:grpSpPr>
        <p:grpSp>
          <p:nvGrpSpPr>
            <p:cNvPr id="57" name="Group 56">
              <a:extLst>
                <a:ext uri="{FF2B5EF4-FFF2-40B4-BE49-F238E27FC236}">
                  <a16:creationId xmlns:a16="http://schemas.microsoft.com/office/drawing/2014/main" id="{F43CD58A-0CA0-4E4F-BEA2-F220203A1808}"/>
                </a:ext>
              </a:extLst>
            </p:cNvPr>
            <p:cNvGrpSpPr/>
            <p:nvPr/>
          </p:nvGrpSpPr>
          <p:grpSpPr>
            <a:xfrm>
              <a:off x="2694972" y="4246070"/>
              <a:ext cx="10908792" cy="6858000"/>
              <a:chOff x="0" y="0"/>
              <a:chExt cx="10908792" cy="6858000"/>
            </a:xfrm>
          </p:grpSpPr>
          <p:grpSp>
            <p:nvGrpSpPr>
              <p:cNvPr id="59" name="Group 58">
                <a:extLst>
                  <a:ext uri="{FF2B5EF4-FFF2-40B4-BE49-F238E27FC236}">
                    <a16:creationId xmlns:a16="http://schemas.microsoft.com/office/drawing/2014/main" id="{FBD68238-79EE-4CD3-BFB8-988DCA848564}"/>
                  </a:ext>
                </a:extLst>
              </p:cNvPr>
              <p:cNvGrpSpPr/>
              <p:nvPr/>
            </p:nvGrpSpPr>
            <p:grpSpPr>
              <a:xfrm>
                <a:off x="0" y="0"/>
                <a:ext cx="10908792" cy="6858000"/>
                <a:chOff x="0" y="0"/>
                <a:chExt cx="10908792" cy="6858000"/>
              </a:xfrm>
            </p:grpSpPr>
            <p:sp>
              <p:nvSpPr>
                <p:cNvPr id="61" name="Rectangle 60">
                  <a:extLst>
                    <a:ext uri="{FF2B5EF4-FFF2-40B4-BE49-F238E27FC236}">
                      <a16:creationId xmlns:a16="http://schemas.microsoft.com/office/drawing/2014/main" id="{A7E31CD9-9684-4B2B-93D1-7489C433D935}"/>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C9C01949-22BE-49B1-BB40-A2CB042E7D66}"/>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A9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60" name="Graphic 59" descr="Lights On with solid fill">
                <a:extLst>
                  <a:ext uri="{FF2B5EF4-FFF2-40B4-BE49-F238E27FC236}">
                    <a16:creationId xmlns:a16="http://schemas.microsoft.com/office/drawing/2014/main" id="{1A629320-77BB-4747-A8ED-7A7A7FBBAE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58" name="TextBox 57">
              <a:extLst>
                <a:ext uri="{FF2B5EF4-FFF2-40B4-BE49-F238E27FC236}">
                  <a16:creationId xmlns:a16="http://schemas.microsoft.com/office/drawing/2014/main" id="{13556635-0DB1-4A3C-8D7F-B84882204F3F}"/>
                </a:ext>
              </a:extLst>
            </p:cNvPr>
            <p:cNvSpPr txBox="1"/>
            <p:nvPr/>
          </p:nvSpPr>
          <p:spPr>
            <a:xfrm rot="16200000">
              <a:off x="12635977" y="7458881"/>
              <a:ext cx="1399395" cy="584775"/>
            </a:xfrm>
            <a:prstGeom prst="rect">
              <a:avLst/>
            </a:prstGeom>
            <a:noFill/>
          </p:spPr>
          <p:txBody>
            <a:bodyPr wrap="square" rtlCol="0">
              <a:spAutoFit/>
            </a:bodyPr>
            <a:lstStyle/>
            <a:p>
              <a:r>
                <a:rPr lang="en-US" sz="3200" dirty="0">
                  <a:solidFill>
                    <a:schemeClr val="bg1"/>
                  </a:solidFill>
                  <a:latin typeface="Bahnschrift SemiBold Condensed" panose="020B0502040204020203" pitchFamily="34" charset="0"/>
                </a:rPr>
                <a:t>Protocol</a:t>
              </a:r>
            </a:p>
          </p:txBody>
        </p:sp>
      </p:grpSp>
      <p:sp>
        <p:nvSpPr>
          <p:cNvPr id="6" name="Isosceles Triangle 5">
            <a:extLst>
              <a:ext uri="{FF2B5EF4-FFF2-40B4-BE49-F238E27FC236}">
                <a16:creationId xmlns:a16="http://schemas.microsoft.com/office/drawing/2014/main" id="{4F600C98-99C3-438D-AD2F-339EC231D408}"/>
              </a:ext>
            </a:extLst>
          </p:cNvPr>
          <p:cNvSpPr/>
          <p:nvPr/>
        </p:nvSpPr>
        <p:spPr>
          <a:xfrm>
            <a:off x="979926" y="-1701800"/>
            <a:ext cx="61474"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87236E5B-5D69-47BC-9D5A-18E94302A47E}"/>
              </a:ext>
            </a:extLst>
          </p:cNvPr>
          <p:cNvGrpSpPr/>
          <p:nvPr/>
        </p:nvGrpSpPr>
        <p:grpSpPr>
          <a:xfrm>
            <a:off x="-1346172" y="-5116"/>
            <a:ext cx="10916494" cy="6858000"/>
            <a:chOff x="-8965983" y="4349672"/>
            <a:chExt cx="10916494" cy="6858000"/>
          </a:xfrm>
        </p:grpSpPr>
        <p:grpSp>
          <p:nvGrpSpPr>
            <p:cNvPr id="88" name="Group 87">
              <a:extLst>
                <a:ext uri="{FF2B5EF4-FFF2-40B4-BE49-F238E27FC236}">
                  <a16:creationId xmlns:a16="http://schemas.microsoft.com/office/drawing/2014/main" id="{678CC025-8D42-485E-9E8C-47429074DE44}"/>
                </a:ext>
              </a:extLst>
            </p:cNvPr>
            <p:cNvGrpSpPr/>
            <p:nvPr/>
          </p:nvGrpSpPr>
          <p:grpSpPr>
            <a:xfrm>
              <a:off x="-8965983" y="4349672"/>
              <a:ext cx="10908792" cy="6858000"/>
              <a:chOff x="0" y="0"/>
              <a:chExt cx="10908792" cy="6858000"/>
            </a:xfrm>
          </p:grpSpPr>
          <p:grpSp>
            <p:nvGrpSpPr>
              <p:cNvPr id="90" name="Group 89">
                <a:extLst>
                  <a:ext uri="{FF2B5EF4-FFF2-40B4-BE49-F238E27FC236}">
                    <a16:creationId xmlns:a16="http://schemas.microsoft.com/office/drawing/2014/main" id="{92E6DCD6-8236-4DEE-AFA4-7D7CBE869358}"/>
                  </a:ext>
                </a:extLst>
              </p:cNvPr>
              <p:cNvGrpSpPr/>
              <p:nvPr/>
            </p:nvGrpSpPr>
            <p:grpSpPr>
              <a:xfrm>
                <a:off x="0" y="0"/>
                <a:ext cx="10908792" cy="6858000"/>
                <a:chOff x="0" y="0"/>
                <a:chExt cx="10908792" cy="6858000"/>
              </a:xfrm>
            </p:grpSpPr>
            <p:sp>
              <p:nvSpPr>
                <p:cNvPr id="92" name="Rectangle 91">
                  <a:extLst>
                    <a:ext uri="{FF2B5EF4-FFF2-40B4-BE49-F238E27FC236}">
                      <a16:creationId xmlns:a16="http://schemas.microsoft.com/office/drawing/2014/main" id="{DC80B8A2-FC0E-45C9-9D81-5522326D52C0}"/>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FCBA9524-6022-4542-996F-53B6D30C0300}"/>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D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91" name="Graphic 90" descr="Lights On with solid fill">
                <a:extLst>
                  <a:ext uri="{FF2B5EF4-FFF2-40B4-BE49-F238E27FC236}">
                    <a16:creationId xmlns:a16="http://schemas.microsoft.com/office/drawing/2014/main" id="{F295615C-B5B5-492B-9B76-5E9A7DBB04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89" name="TextBox 88">
              <a:extLst>
                <a:ext uri="{FF2B5EF4-FFF2-40B4-BE49-F238E27FC236}">
                  <a16:creationId xmlns:a16="http://schemas.microsoft.com/office/drawing/2014/main" id="{03B0AB35-44B4-4096-9757-EE7CCCCAF2EE}"/>
                </a:ext>
              </a:extLst>
            </p:cNvPr>
            <p:cNvSpPr txBox="1"/>
            <p:nvPr/>
          </p:nvSpPr>
          <p:spPr>
            <a:xfrm rot="16200000">
              <a:off x="681013" y="7523950"/>
              <a:ext cx="1954221" cy="584775"/>
            </a:xfrm>
            <a:prstGeom prst="rect">
              <a:avLst/>
            </a:prstGeom>
            <a:noFill/>
          </p:spPr>
          <p:txBody>
            <a:bodyPr wrap="square" rtlCol="0">
              <a:spAutoFit/>
            </a:bodyPr>
            <a:lstStyle/>
            <a:p>
              <a:pPr algn="ctr"/>
              <a:r>
                <a:rPr lang="en-US" sz="3200" dirty="0">
                  <a:solidFill>
                    <a:schemeClr val="bg1"/>
                  </a:solidFill>
                  <a:latin typeface="Bahnschrift SemiBold Condensed" panose="020B0502040204020203" pitchFamily="34" charset="0"/>
                </a:rPr>
                <a:t>SDU &amp; PDU</a:t>
              </a:r>
            </a:p>
          </p:txBody>
        </p:sp>
      </p:grpSp>
      <p:grpSp>
        <p:nvGrpSpPr>
          <p:cNvPr id="94" name="Group 93">
            <a:extLst>
              <a:ext uri="{FF2B5EF4-FFF2-40B4-BE49-F238E27FC236}">
                <a16:creationId xmlns:a16="http://schemas.microsoft.com/office/drawing/2014/main" id="{6F2A453C-7F86-408F-9987-62C02F7F4519}"/>
              </a:ext>
            </a:extLst>
          </p:cNvPr>
          <p:cNvGrpSpPr/>
          <p:nvPr/>
        </p:nvGrpSpPr>
        <p:grpSpPr>
          <a:xfrm>
            <a:off x="-9979626" y="-5939"/>
            <a:ext cx="10923040" cy="6858000"/>
            <a:chOff x="95170" y="0"/>
            <a:chExt cx="10913891" cy="6858000"/>
          </a:xfrm>
        </p:grpSpPr>
        <p:grpSp>
          <p:nvGrpSpPr>
            <p:cNvPr id="95" name="Group 94">
              <a:extLst>
                <a:ext uri="{FF2B5EF4-FFF2-40B4-BE49-F238E27FC236}">
                  <a16:creationId xmlns:a16="http://schemas.microsoft.com/office/drawing/2014/main" id="{1A72D2A2-9C62-4812-93DC-65F943192387}"/>
                </a:ext>
              </a:extLst>
            </p:cNvPr>
            <p:cNvGrpSpPr/>
            <p:nvPr/>
          </p:nvGrpSpPr>
          <p:grpSpPr>
            <a:xfrm>
              <a:off x="95170" y="0"/>
              <a:ext cx="10913891" cy="6858000"/>
              <a:chOff x="95170" y="0"/>
              <a:chExt cx="10913891" cy="6858000"/>
            </a:xfrm>
          </p:grpSpPr>
          <p:sp>
            <p:nvSpPr>
              <p:cNvPr id="98" name="Rectangle 97">
                <a:extLst>
                  <a:ext uri="{FF2B5EF4-FFF2-40B4-BE49-F238E27FC236}">
                    <a16:creationId xmlns:a16="http://schemas.microsoft.com/office/drawing/2014/main" id="{9305C077-AD47-4B0C-8684-2AE8AE1020BF}"/>
                  </a:ext>
                </a:extLst>
              </p:cNvPr>
              <p:cNvSpPr/>
              <p:nvPr/>
            </p:nvSpPr>
            <p:spPr>
              <a:xfrm>
                <a:off x="9517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ECE440B2-B3AB-4B1E-A1AE-81C6293D1B3F}"/>
                  </a:ext>
                </a:extLst>
              </p:cNvPr>
              <p:cNvSpPr/>
              <p:nvPr/>
            </p:nvSpPr>
            <p:spPr>
              <a:xfrm>
                <a:off x="9679698" y="2138713"/>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A7D4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Box 95">
              <a:extLst>
                <a:ext uri="{FF2B5EF4-FFF2-40B4-BE49-F238E27FC236}">
                  <a16:creationId xmlns:a16="http://schemas.microsoft.com/office/drawing/2014/main" id="{3DB15F77-AEBD-4D62-B8E3-8DA7EA1A5EA9}"/>
                </a:ext>
              </a:extLst>
            </p:cNvPr>
            <p:cNvSpPr txBox="1"/>
            <p:nvPr/>
          </p:nvSpPr>
          <p:spPr>
            <a:xfrm rot="16200000">
              <a:off x="9719813" y="3213056"/>
              <a:ext cx="1886361" cy="584285"/>
            </a:xfrm>
            <a:prstGeom prst="rect">
              <a:avLst/>
            </a:prstGeom>
            <a:noFill/>
          </p:spPr>
          <p:txBody>
            <a:bodyPr wrap="square" rtlCol="0">
              <a:spAutoFit/>
            </a:bodyPr>
            <a:lstStyle/>
            <a:p>
              <a:pPr algn="ctr"/>
              <a:r>
                <a:rPr lang="en-US" sz="3200" b="1" dirty="0" err="1">
                  <a:solidFill>
                    <a:schemeClr val="bg1"/>
                  </a:solidFill>
                  <a:latin typeface="Bahnschrift SemiBold Condensed" panose="020B0502040204020203" pitchFamily="34" charset="0"/>
                </a:rPr>
                <a:t>Đóng</a:t>
              </a:r>
              <a:r>
                <a:rPr lang="en-US" sz="3200" b="1" dirty="0">
                  <a:solidFill>
                    <a:schemeClr val="bg1"/>
                  </a:solidFill>
                  <a:latin typeface="Bahnschrift SemiBold Condensed" panose="020B0502040204020203" pitchFamily="34" charset="0"/>
                </a:rPr>
                <a:t> </a:t>
              </a:r>
              <a:r>
                <a:rPr lang="en-US" sz="3200" b="1" dirty="0" err="1">
                  <a:solidFill>
                    <a:schemeClr val="bg1"/>
                  </a:solidFill>
                  <a:latin typeface="Bahnschrift SemiBold Condensed" panose="020B0502040204020203" pitchFamily="34" charset="0"/>
                </a:rPr>
                <a:t>gói</a:t>
              </a:r>
              <a:r>
                <a:rPr lang="en-US" sz="3200" b="1" dirty="0">
                  <a:solidFill>
                    <a:schemeClr val="bg1"/>
                  </a:solidFill>
                  <a:latin typeface="Bahnschrift SemiBold Condensed" panose="020B0502040204020203" pitchFamily="34" charset="0"/>
                </a:rPr>
                <a:t> tin</a:t>
              </a:r>
            </a:p>
          </p:txBody>
        </p:sp>
        <p:pic>
          <p:nvPicPr>
            <p:cNvPr id="97" name="Graphic 96" descr="Lights On with solid fill">
              <a:extLst>
                <a:ext uri="{FF2B5EF4-FFF2-40B4-BE49-F238E27FC236}">
                  <a16:creationId xmlns:a16="http://schemas.microsoft.com/office/drawing/2014/main" id="{3AFABC21-0B69-41B3-9D3B-2AEB12D2B7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643373" y="3010288"/>
              <a:ext cx="914400" cy="914400"/>
            </a:xfrm>
            <a:prstGeom prst="rect">
              <a:avLst/>
            </a:prstGeom>
          </p:spPr>
        </p:pic>
      </p:grpSp>
      <p:grpSp>
        <p:nvGrpSpPr>
          <p:cNvPr id="63" name="Group 62">
            <a:extLst>
              <a:ext uri="{FF2B5EF4-FFF2-40B4-BE49-F238E27FC236}">
                <a16:creationId xmlns:a16="http://schemas.microsoft.com/office/drawing/2014/main" id="{716ED898-A666-4FDC-A9D6-B9948A0766F6}"/>
              </a:ext>
            </a:extLst>
          </p:cNvPr>
          <p:cNvGrpSpPr/>
          <p:nvPr/>
        </p:nvGrpSpPr>
        <p:grpSpPr>
          <a:xfrm>
            <a:off x="1235936" y="89186"/>
            <a:ext cx="3564006" cy="1015663"/>
            <a:chOff x="3560036" y="495586"/>
            <a:chExt cx="3564006" cy="1015663"/>
          </a:xfrm>
        </p:grpSpPr>
        <p:grpSp>
          <p:nvGrpSpPr>
            <p:cNvPr id="64" name="Group 63">
              <a:extLst>
                <a:ext uri="{FF2B5EF4-FFF2-40B4-BE49-F238E27FC236}">
                  <a16:creationId xmlns:a16="http://schemas.microsoft.com/office/drawing/2014/main" id="{37AA46E0-9629-4C2A-B4EA-1C26A4E3F4B8}"/>
                </a:ext>
              </a:extLst>
            </p:cNvPr>
            <p:cNvGrpSpPr/>
            <p:nvPr/>
          </p:nvGrpSpPr>
          <p:grpSpPr>
            <a:xfrm>
              <a:off x="3560036" y="495586"/>
              <a:ext cx="3564006" cy="1015663"/>
              <a:chOff x="3560036" y="495586"/>
              <a:chExt cx="3564006" cy="1015663"/>
            </a:xfrm>
          </p:grpSpPr>
          <p:sp>
            <p:nvSpPr>
              <p:cNvPr id="66" name="TextBox 65">
                <a:extLst>
                  <a:ext uri="{FF2B5EF4-FFF2-40B4-BE49-F238E27FC236}">
                    <a16:creationId xmlns:a16="http://schemas.microsoft.com/office/drawing/2014/main" id="{263F9F0C-694D-43C1-9035-D0954C9B3C48}"/>
                  </a:ext>
                </a:extLst>
              </p:cNvPr>
              <p:cNvSpPr txBox="1"/>
              <p:nvPr/>
            </p:nvSpPr>
            <p:spPr>
              <a:xfrm>
                <a:off x="3560036" y="495586"/>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05</a:t>
                </a:r>
              </a:p>
            </p:txBody>
          </p:sp>
          <p:sp>
            <p:nvSpPr>
              <p:cNvPr id="67" name="TextBox 66">
                <a:extLst>
                  <a:ext uri="{FF2B5EF4-FFF2-40B4-BE49-F238E27FC236}">
                    <a16:creationId xmlns:a16="http://schemas.microsoft.com/office/drawing/2014/main" id="{DBAD7756-136E-42BC-A712-A70766E78D80}"/>
                  </a:ext>
                </a:extLst>
              </p:cNvPr>
              <p:cNvSpPr txBox="1"/>
              <p:nvPr/>
            </p:nvSpPr>
            <p:spPr>
              <a:xfrm>
                <a:off x="4343251" y="880755"/>
                <a:ext cx="2780791" cy="584775"/>
              </a:xfrm>
              <a:prstGeom prst="rect">
                <a:avLst/>
              </a:prstGeom>
              <a:noFill/>
            </p:spPr>
            <p:txBody>
              <a:bodyPr wrap="square" rtlCol="0">
                <a:spAutoFit/>
              </a:bodyPr>
              <a:lstStyle/>
              <a:p>
                <a:r>
                  <a:rPr lang="en-US" sz="3200" dirty="0">
                    <a:latin typeface="Bahnschrift SemiBold Condensed" panose="020B0502040204020203" pitchFamily="34" charset="0"/>
                  </a:rPr>
                  <a:t>SDU &amp; PDU</a:t>
                </a:r>
              </a:p>
            </p:txBody>
          </p:sp>
        </p:grpSp>
        <p:sp>
          <p:nvSpPr>
            <p:cNvPr id="65" name="Rectangle 64">
              <a:extLst>
                <a:ext uri="{FF2B5EF4-FFF2-40B4-BE49-F238E27FC236}">
                  <a16:creationId xmlns:a16="http://schemas.microsoft.com/office/drawing/2014/main" id="{20821C93-CA60-406A-BF1D-4C80F092711F}"/>
                </a:ext>
              </a:extLst>
            </p:cNvPr>
            <p:cNvSpPr/>
            <p:nvPr/>
          </p:nvSpPr>
          <p:spPr>
            <a:xfrm>
              <a:off x="3662675" y="1465530"/>
              <a:ext cx="548640"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139C40D5-F8B8-4183-8D0F-8ABD9AFC12B8}"/>
              </a:ext>
            </a:extLst>
          </p:cNvPr>
          <p:cNvSpPr txBox="1"/>
          <p:nvPr/>
        </p:nvSpPr>
        <p:spPr>
          <a:xfrm>
            <a:off x="1193087" y="1444299"/>
            <a:ext cx="3743653" cy="3037819"/>
          </a:xfrm>
          <a:prstGeom prst="rect">
            <a:avLst/>
          </a:prstGeom>
          <a:noFill/>
        </p:spPr>
        <p:txBody>
          <a:bodyPr wrap="square" rtlCol="0">
            <a:spAutoFit/>
          </a:bodyPr>
          <a:lstStyle/>
          <a:p>
            <a:pPr algn="just">
              <a:lnSpc>
                <a:spcPct val="200000"/>
              </a:lnSpc>
            </a:pPr>
            <a:r>
              <a:rPr lang="vi-VN" sz="1400" dirty="0">
                <a:latin typeface="Bahnschrift Light Condensed" panose="020B0502040204020203" pitchFamily="34" charset="0"/>
              </a:rPr>
              <a:t>Khi các gói tin PDU đi từ lớp Application xuống lớp Physical. PDU lớp trên sẽ được đóng gói thành SDU lớp dưới. Việc bổ sung thêm header (hoặc cả phần trailer ở lớp data link) một SDU để tạo thành một PDU và việc truyền PDU đó đến lớp thấp hơn tiếp theo dưới dạng SDU lặp lại cho đến khi đạt đến lớp thấp nhất và dữ liệu đi qua một số phương tiện dưới dạng tín hiệu vật lý.</a:t>
            </a:r>
          </a:p>
        </p:txBody>
      </p:sp>
      <p:pic>
        <p:nvPicPr>
          <p:cNvPr id="68" name="Picture 67" descr="Diagram, schematic&#10;&#10;Description automatically generated">
            <a:extLst>
              <a:ext uri="{FF2B5EF4-FFF2-40B4-BE49-F238E27FC236}">
                <a16:creationId xmlns:a16="http://schemas.microsoft.com/office/drawing/2014/main" id="{6BEC2B01-8B7E-4413-9A38-0EDF8C709D8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884453" y="1343288"/>
            <a:ext cx="4153729" cy="3847889"/>
          </a:xfrm>
          <a:prstGeom prst="rect">
            <a:avLst/>
          </a:prstGeom>
        </p:spPr>
      </p:pic>
      <p:sp>
        <p:nvSpPr>
          <p:cNvPr id="69" name="TextBox 68">
            <a:extLst>
              <a:ext uri="{FF2B5EF4-FFF2-40B4-BE49-F238E27FC236}">
                <a16:creationId xmlns:a16="http://schemas.microsoft.com/office/drawing/2014/main" id="{FFBD7C7E-CD46-457B-8B86-1F7D8C5B8662}"/>
              </a:ext>
            </a:extLst>
          </p:cNvPr>
          <p:cNvSpPr txBox="1"/>
          <p:nvPr/>
        </p:nvSpPr>
        <p:spPr>
          <a:xfrm>
            <a:off x="1105472" y="5355444"/>
            <a:ext cx="7880075" cy="1018036"/>
          </a:xfrm>
          <a:prstGeom prst="rect">
            <a:avLst/>
          </a:prstGeom>
          <a:noFill/>
        </p:spPr>
        <p:txBody>
          <a:bodyPr wrap="square" rtlCol="0">
            <a:spAutoFit/>
          </a:bodyPr>
          <a:lstStyle/>
          <a:p>
            <a:pPr>
              <a:lnSpc>
                <a:spcPct val="150000"/>
              </a:lnSpc>
            </a:pPr>
            <a:r>
              <a:rPr lang="vi-VN" sz="1400" dirty="0">
                <a:latin typeface="Bahnschrift Light Condensed" panose="020B0502040204020203" pitchFamily="34" charset="0"/>
              </a:rPr>
              <a:t>Tại đầu nhận quá trình mở gói sẽ bắt đầu một chiều ngược lại từ lớp Physical lên lớp Application, cứ mỗi khi lên 1 lớp header của PDU được các thực thể đồng lớp nhận dạng sau đó gỡ bỏ để trả lại SDU chứa gói tin dữ liệu PDU của lớp trên và đưa lên lớp trên. Đến lớp Application dữ liệu sẽ được mở gói hoàn toàn.</a:t>
            </a:r>
          </a:p>
        </p:txBody>
      </p:sp>
    </p:spTree>
    <p:extLst>
      <p:ext uri="{BB962C8B-B14F-4D97-AF65-F5344CB8AC3E}">
        <p14:creationId xmlns:p14="http://schemas.microsoft.com/office/powerpoint/2010/main" val="3154585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1000"/>
                                        <p:tgtEl>
                                          <p:spTgt spid="69"/>
                                        </p:tgtEl>
                                      </p:cBhvr>
                                    </p:animEffect>
                                    <p:anim calcmode="lin" valueType="num">
                                      <p:cBhvr>
                                        <p:cTn id="15" dur="1000" fill="hold"/>
                                        <p:tgtEl>
                                          <p:spTgt spid="69"/>
                                        </p:tgtEl>
                                        <p:attrNameLst>
                                          <p:attrName>ppt_x</p:attrName>
                                        </p:attrNameLst>
                                      </p:cBhvr>
                                      <p:tavLst>
                                        <p:tav tm="0">
                                          <p:val>
                                            <p:strVal val="#ppt_x"/>
                                          </p:val>
                                        </p:tav>
                                        <p:tav tm="100000">
                                          <p:val>
                                            <p:strVal val="#ppt_x"/>
                                          </p:val>
                                        </p:tav>
                                      </p:tavLst>
                                    </p:anim>
                                    <p:anim calcmode="lin" valueType="num">
                                      <p:cBhvr>
                                        <p:cTn id="1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36F77773-9A2B-44C1-AE99-854E920D2BAE}"/>
              </a:ext>
            </a:extLst>
          </p:cNvPr>
          <p:cNvGrpSpPr/>
          <p:nvPr/>
        </p:nvGrpSpPr>
        <p:grpSpPr>
          <a:xfrm>
            <a:off x="1285157" y="5116"/>
            <a:ext cx="10941828" cy="6858000"/>
            <a:chOff x="0" y="0"/>
            <a:chExt cx="10941828" cy="6858000"/>
          </a:xfrm>
        </p:grpSpPr>
        <p:grpSp>
          <p:nvGrpSpPr>
            <p:cNvPr id="37" name="Group 36">
              <a:extLst>
                <a:ext uri="{FF2B5EF4-FFF2-40B4-BE49-F238E27FC236}">
                  <a16:creationId xmlns:a16="http://schemas.microsoft.com/office/drawing/2014/main" id="{8CE69173-01AE-4EB0-A3F7-52CFBCD5F3E8}"/>
                </a:ext>
              </a:extLst>
            </p:cNvPr>
            <p:cNvGrpSpPr/>
            <p:nvPr/>
          </p:nvGrpSpPr>
          <p:grpSpPr>
            <a:xfrm>
              <a:off x="0" y="0"/>
              <a:ext cx="10908792" cy="6858000"/>
              <a:chOff x="0" y="0"/>
              <a:chExt cx="10908792" cy="6858000"/>
            </a:xfrm>
          </p:grpSpPr>
          <p:sp>
            <p:nvSpPr>
              <p:cNvPr id="40" name="Rectangle 39">
                <a:extLst>
                  <a:ext uri="{FF2B5EF4-FFF2-40B4-BE49-F238E27FC236}">
                    <a16:creationId xmlns:a16="http://schemas.microsoft.com/office/drawing/2014/main" id="{E9557D6E-D0E2-4E0B-8BEC-A592DC70042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4AF9FA58-A48C-4B78-83ED-9953B9BA4199}"/>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8" name="TextBox 37">
              <a:extLst>
                <a:ext uri="{FF2B5EF4-FFF2-40B4-BE49-F238E27FC236}">
                  <a16:creationId xmlns:a16="http://schemas.microsoft.com/office/drawing/2014/main" id="{75D4ED9E-D5AF-41A2-906C-74531948DF70}"/>
                </a:ext>
              </a:extLst>
            </p:cNvPr>
            <p:cNvSpPr txBox="1"/>
            <p:nvPr/>
          </p:nvSpPr>
          <p:spPr>
            <a:xfrm rot="16200000">
              <a:off x="9448507" y="3134055"/>
              <a:ext cx="2401868"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Mạng</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máy</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tính</a:t>
              </a:r>
              <a:endParaRPr lang="en-US" sz="3200" dirty="0">
                <a:solidFill>
                  <a:schemeClr val="bg1"/>
                </a:solidFill>
                <a:latin typeface="Bahnschrift SemiBold Condensed" panose="020B0502040204020203" pitchFamily="34" charset="0"/>
              </a:endParaRPr>
            </a:p>
          </p:txBody>
        </p:sp>
        <p:pic>
          <p:nvPicPr>
            <p:cNvPr id="39" name="Graphic 38" descr="Lights On with solid fill">
              <a:extLst>
                <a:ext uri="{FF2B5EF4-FFF2-40B4-BE49-F238E27FC236}">
                  <a16:creationId xmlns:a16="http://schemas.microsoft.com/office/drawing/2014/main" id="{2BE74E67-E5F2-4067-9EE8-9CBCACC26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grpSp>
        <p:nvGrpSpPr>
          <p:cNvPr id="42" name="Group 41">
            <a:extLst>
              <a:ext uri="{FF2B5EF4-FFF2-40B4-BE49-F238E27FC236}">
                <a16:creationId xmlns:a16="http://schemas.microsoft.com/office/drawing/2014/main" id="{CFA09ED1-B65C-47A7-8702-66A1EEADACE1}"/>
              </a:ext>
            </a:extLst>
          </p:cNvPr>
          <p:cNvGrpSpPr/>
          <p:nvPr/>
        </p:nvGrpSpPr>
        <p:grpSpPr>
          <a:xfrm>
            <a:off x="634060" y="-5116"/>
            <a:ext cx="10950758" cy="6858000"/>
            <a:chOff x="-7559151" y="0"/>
            <a:chExt cx="10950758" cy="6858000"/>
          </a:xfrm>
        </p:grpSpPr>
        <p:grpSp>
          <p:nvGrpSpPr>
            <p:cNvPr id="43" name="Group 42">
              <a:extLst>
                <a:ext uri="{FF2B5EF4-FFF2-40B4-BE49-F238E27FC236}">
                  <a16:creationId xmlns:a16="http://schemas.microsoft.com/office/drawing/2014/main" id="{FB666947-DC92-4A37-9D67-B40C9CC8FD44}"/>
                </a:ext>
              </a:extLst>
            </p:cNvPr>
            <p:cNvGrpSpPr/>
            <p:nvPr/>
          </p:nvGrpSpPr>
          <p:grpSpPr>
            <a:xfrm>
              <a:off x="-7559151" y="0"/>
              <a:ext cx="10908792" cy="6858000"/>
              <a:chOff x="0" y="0"/>
              <a:chExt cx="10908792" cy="6858000"/>
            </a:xfrm>
          </p:grpSpPr>
          <p:grpSp>
            <p:nvGrpSpPr>
              <p:cNvPr id="45" name="Group 44">
                <a:extLst>
                  <a:ext uri="{FF2B5EF4-FFF2-40B4-BE49-F238E27FC236}">
                    <a16:creationId xmlns:a16="http://schemas.microsoft.com/office/drawing/2014/main" id="{4B7B57B1-67DD-4505-8E6D-A63818D4DC0C}"/>
                  </a:ext>
                </a:extLst>
              </p:cNvPr>
              <p:cNvGrpSpPr/>
              <p:nvPr/>
            </p:nvGrpSpPr>
            <p:grpSpPr>
              <a:xfrm>
                <a:off x="0" y="0"/>
                <a:ext cx="10908792" cy="6858000"/>
                <a:chOff x="0" y="0"/>
                <a:chExt cx="10908792" cy="6858000"/>
              </a:xfrm>
            </p:grpSpPr>
            <p:sp>
              <p:nvSpPr>
                <p:cNvPr id="47" name="Rectangle 46">
                  <a:extLst>
                    <a:ext uri="{FF2B5EF4-FFF2-40B4-BE49-F238E27FC236}">
                      <a16:creationId xmlns:a16="http://schemas.microsoft.com/office/drawing/2014/main" id="{A3C1BEAD-B1E0-4A33-80B8-D6619C980ACF}"/>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E302919B-B3DF-4A37-A41C-DBEFFE60F9AA}"/>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7343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46" name="Graphic 45" descr="Lights On with solid fill">
                <a:extLst>
                  <a:ext uri="{FF2B5EF4-FFF2-40B4-BE49-F238E27FC236}">
                    <a16:creationId xmlns:a16="http://schemas.microsoft.com/office/drawing/2014/main" id="{0282C947-8E11-4CCE-ABA7-049E5A3F00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44" name="TextBox 43">
              <a:extLst>
                <a:ext uri="{FF2B5EF4-FFF2-40B4-BE49-F238E27FC236}">
                  <a16:creationId xmlns:a16="http://schemas.microsoft.com/office/drawing/2014/main" id="{3E4DB177-8F17-4905-A6B4-3A67D32ADFA9}"/>
                </a:ext>
              </a:extLst>
            </p:cNvPr>
            <p:cNvSpPr txBox="1"/>
            <p:nvPr/>
          </p:nvSpPr>
          <p:spPr>
            <a:xfrm rot="16200000">
              <a:off x="2126759" y="3200136"/>
              <a:ext cx="1944921"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OSI</a:t>
              </a:r>
            </a:p>
          </p:txBody>
        </p:sp>
      </p:grpSp>
      <p:grpSp>
        <p:nvGrpSpPr>
          <p:cNvPr id="49" name="Group 48">
            <a:extLst>
              <a:ext uri="{FF2B5EF4-FFF2-40B4-BE49-F238E27FC236}">
                <a16:creationId xmlns:a16="http://schemas.microsoft.com/office/drawing/2014/main" id="{385B8D48-03A0-45CB-93CE-DC67D8A35EF6}"/>
              </a:ext>
            </a:extLst>
          </p:cNvPr>
          <p:cNvGrpSpPr/>
          <p:nvPr/>
        </p:nvGrpSpPr>
        <p:grpSpPr>
          <a:xfrm>
            <a:off x="-16355" y="-5116"/>
            <a:ext cx="10908792" cy="6858000"/>
            <a:chOff x="-8023867" y="-52159"/>
            <a:chExt cx="10908792" cy="6858000"/>
          </a:xfrm>
        </p:grpSpPr>
        <p:grpSp>
          <p:nvGrpSpPr>
            <p:cNvPr id="50" name="Group 49">
              <a:extLst>
                <a:ext uri="{FF2B5EF4-FFF2-40B4-BE49-F238E27FC236}">
                  <a16:creationId xmlns:a16="http://schemas.microsoft.com/office/drawing/2014/main" id="{65141002-8E6D-4E43-9473-C2D0DFE080DC}"/>
                </a:ext>
              </a:extLst>
            </p:cNvPr>
            <p:cNvGrpSpPr/>
            <p:nvPr/>
          </p:nvGrpSpPr>
          <p:grpSpPr>
            <a:xfrm>
              <a:off x="-8023867" y="-52159"/>
              <a:ext cx="10908792" cy="6858000"/>
              <a:chOff x="0" y="0"/>
              <a:chExt cx="10908792" cy="6858000"/>
            </a:xfrm>
          </p:grpSpPr>
          <p:grpSp>
            <p:nvGrpSpPr>
              <p:cNvPr id="52" name="Group 51">
                <a:extLst>
                  <a:ext uri="{FF2B5EF4-FFF2-40B4-BE49-F238E27FC236}">
                    <a16:creationId xmlns:a16="http://schemas.microsoft.com/office/drawing/2014/main" id="{9F2CC87B-46F2-4AD4-ACF2-B3034BF1C291}"/>
                  </a:ext>
                </a:extLst>
              </p:cNvPr>
              <p:cNvGrpSpPr/>
              <p:nvPr/>
            </p:nvGrpSpPr>
            <p:grpSpPr>
              <a:xfrm>
                <a:off x="0" y="0"/>
                <a:ext cx="10908792" cy="6858000"/>
                <a:chOff x="0" y="0"/>
                <a:chExt cx="10908792" cy="6858000"/>
              </a:xfrm>
            </p:grpSpPr>
            <p:sp>
              <p:nvSpPr>
                <p:cNvPr id="54" name="Rectangle 53">
                  <a:extLst>
                    <a:ext uri="{FF2B5EF4-FFF2-40B4-BE49-F238E27FC236}">
                      <a16:creationId xmlns:a16="http://schemas.microsoft.com/office/drawing/2014/main" id="{F42F4107-7A7D-4C42-8D6E-AA56CBA79FA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EF2C61A-FC06-4E62-808D-DD59B91A58B1}"/>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D964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53" name="Graphic 52" descr="Lights On with solid fill">
                <a:extLst>
                  <a:ext uri="{FF2B5EF4-FFF2-40B4-BE49-F238E27FC236}">
                    <a16:creationId xmlns:a16="http://schemas.microsoft.com/office/drawing/2014/main" id="{F7343610-A844-4558-AEEF-5D55D53481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51" name="TextBox 50">
              <a:extLst>
                <a:ext uri="{FF2B5EF4-FFF2-40B4-BE49-F238E27FC236}">
                  <a16:creationId xmlns:a16="http://schemas.microsoft.com/office/drawing/2014/main" id="{F5B7D788-9D38-4765-9B05-6DE0B8F8A6A7}"/>
                </a:ext>
              </a:extLst>
            </p:cNvPr>
            <p:cNvSpPr txBox="1"/>
            <p:nvPr/>
          </p:nvSpPr>
          <p:spPr>
            <a:xfrm rot="16200000">
              <a:off x="1453122" y="3207168"/>
              <a:ext cx="2245753"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TCP/IP</a:t>
              </a:r>
            </a:p>
          </p:txBody>
        </p:sp>
      </p:grpSp>
      <p:grpSp>
        <p:nvGrpSpPr>
          <p:cNvPr id="56" name="Group 55">
            <a:extLst>
              <a:ext uri="{FF2B5EF4-FFF2-40B4-BE49-F238E27FC236}">
                <a16:creationId xmlns:a16="http://schemas.microsoft.com/office/drawing/2014/main" id="{13067CA2-609A-4FB4-A3A7-B1C73B14B7BE}"/>
              </a:ext>
            </a:extLst>
          </p:cNvPr>
          <p:cNvGrpSpPr/>
          <p:nvPr/>
        </p:nvGrpSpPr>
        <p:grpSpPr>
          <a:xfrm>
            <a:off x="-668451" y="-5116"/>
            <a:ext cx="10933090" cy="6858000"/>
            <a:chOff x="2694972" y="4246070"/>
            <a:chExt cx="10933090" cy="6858000"/>
          </a:xfrm>
        </p:grpSpPr>
        <p:grpSp>
          <p:nvGrpSpPr>
            <p:cNvPr id="57" name="Group 56">
              <a:extLst>
                <a:ext uri="{FF2B5EF4-FFF2-40B4-BE49-F238E27FC236}">
                  <a16:creationId xmlns:a16="http://schemas.microsoft.com/office/drawing/2014/main" id="{F43CD58A-0CA0-4E4F-BEA2-F220203A1808}"/>
                </a:ext>
              </a:extLst>
            </p:cNvPr>
            <p:cNvGrpSpPr/>
            <p:nvPr/>
          </p:nvGrpSpPr>
          <p:grpSpPr>
            <a:xfrm>
              <a:off x="2694972" y="4246070"/>
              <a:ext cx="10908792" cy="6858000"/>
              <a:chOff x="0" y="0"/>
              <a:chExt cx="10908792" cy="6858000"/>
            </a:xfrm>
          </p:grpSpPr>
          <p:grpSp>
            <p:nvGrpSpPr>
              <p:cNvPr id="59" name="Group 58">
                <a:extLst>
                  <a:ext uri="{FF2B5EF4-FFF2-40B4-BE49-F238E27FC236}">
                    <a16:creationId xmlns:a16="http://schemas.microsoft.com/office/drawing/2014/main" id="{FBD68238-79EE-4CD3-BFB8-988DCA848564}"/>
                  </a:ext>
                </a:extLst>
              </p:cNvPr>
              <p:cNvGrpSpPr/>
              <p:nvPr/>
            </p:nvGrpSpPr>
            <p:grpSpPr>
              <a:xfrm>
                <a:off x="0" y="0"/>
                <a:ext cx="10908792" cy="6858000"/>
                <a:chOff x="0" y="0"/>
                <a:chExt cx="10908792" cy="6858000"/>
              </a:xfrm>
            </p:grpSpPr>
            <p:sp>
              <p:nvSpPr>
                <p:cNvPr id="61" name="Rectangle 60">
                  <a:extLst>
                    <a:ext uri="{FF2B5EF4-FFF2-40B4-BE49-F238E27FC236}">
                      <a16:creationId xmlns:a16="http://schemas.microsoft.com/office/drawing/2014/main" id="{A7E31CD9-9684-4B2B-93D1-7489C433D935}"/>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C9C01949-22BE-49B1-BB40-A2CB042E7D66}"/>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A9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60" name="Graphic 59" descr="Lights On with solid fill">
                <a:extLst>
                  <a:ext uri="{FF2B5EF4-FFF2-40B4-BE49-F238E27FC236}">
                    <a16:creationId xmlns:a16="http://schemas.microsoft.com/office/drawing/2014/main" id="{1A629320-77BB-4747-A8ED-7A7A7FBBAE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58" name="TextBox 57">
              <a:extLst>
                <a:ext uri="{FF2B5EF4-FFF2-40B4-BE49-F238E27FC236}">
                  <a16:creationId xmlns:a16="http://schemas.microsoft.com/office/drawing/2014/main" id="{13556635-0DB1-4A3C-8D7F-B84882204F3F}"/>
                </a:ext>
              </a:extLst>
            </p:cNvPr>
            <p:cNvSpPr txBox="1"/>
            <p:nvPr/>
          </p:nvSpPr>
          <p:spPr>
            <a:xfrm rot="16200000">
              <a:off x="12635977" y="7458881"/>
              <a:ext cx="1399395" cy="584775"/>
            </a:xfrm>
            <a:prstGeom prst="rect">
              <a:avLst/>
            </a:prstGeom>
            <a:noFill/>
          </p:spPr>
          <p:txBody>
            <a:bodyPr wrap="square" rtlCol="0">
              <a:spAutoFit/>
            </a:bodyPr>
            <a:lstStyle/>
            <a:p>
              <a:r>
                <a:rPr lang="en-US" sz="3200" dirty="0">
                  <a:solidFill>
                    <a:schemeClr val="bg1"/>
                  </a:solidFill>
                  <a:latin typeface="Bahnschrift SemiBold Condensed" panose="020B0502040204020203" pitchFamily="34" charset="0"/>
                </a:rPr>
                <a:t>Protocol</a:t>
              </a:r>
            </a:p>
          </p:txBody>
        </p:sp>
      </p:grpSp>
      <p:sp>
        <p:nvSpPr>
          <p:cNvPr id="6" name="Isosceles Triangle 5">
            <a:extLst>
              <a:ext uri="{FF2B5EF4-FFF2-40B4-BE49-F238E27FC236}">
                <a16:creationId xmlns:a16="http://schemas.microsoft.com/office/drawing/2014/main" id="{4F600C98-99C3-438D-AD2F-339EC231D408}"/>
              </a:ext>
            </a:extLst>
          </p:cNvPr>
          <p:cNvSpPr/>
          <p:nvPr/>
        </p:nvSpPr>
        <p:spPr>
          <a:xfrm>
            <a:off x="979926" y="-1701800"/>
            <a:ext cx="61474"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87236E5B-5D69-47BC-9D5A-18E94302A47E}"/>
              </a:ext>
            </a:extLst>
          </p:cNvPr>
          <p:cNvGrpSpPr/>
          <p:nvPr/>
        </p:nvGrpSpPr>
        <p:grpSpPr>
          <a:xfrm>
            <a:off x="-1308072" y="-5116"/>
            <a:ext cx="10916494" cy="6858000"/>
            <a:chOff x="-8965983" y="4349672"/>
            <a:chExt cx="10916494" cy="6858000"/>
          </a:xfrm>
        </p:grpSpPr>
        <p:grpSp>
          <p:nvGrpSpPr>
            <p:cNvPr id="88" name="Group 87">
              <a:extLst>
                <a:ext uri="{FF2B5EF4-FFF2-40B4-BE49-F238E27FC236}">
                  <a16:creationId xmlns:a16="http://schemas.microsoft.com/office/drawing/2014/main" id="{678CC025-8D42-485E-9E8C-47429074DE44}"/>
                </a:ext>
              </a:extLst>
            </p:cNvPr>
            <p:cNvGrpSpPr/>
            <p:nvPr/>
          </p:nvGrpSpPr>
          <p:grpSpPr>
            <a:xfrm>
              <a:off x="-8965983" y="4349672"/>
              <a:ext cx="10908792" cy="6858000"/>
              <a:chOff x="0" y="0"/>
              <a:chExt cx="10908792" cy="6858000"/>
            </a:xfrm>
          </p:grpSpPr>
          <p:grpSp>
            <p:nvGrpSpPr>
              <p:cNvPr id="90" name="Group 89">
                <a:extLst>
                  <a:ext uri="{FF2B5EF4-FFF2-40B4-BE49-F238E27FC236}">
                    <a16:creationId xmlns:a16="http://schemas.microsoft.com/office/drawing/2014/main" id="{92E6DCD6-8236-4DEE-AFA4-7D7CBE869358}"/>
                  </a:ext>
                </a:extLst>
              </p:cNvPr>
              <p:cNvGrpSpPr/>
              <p:nvPr/>
            </p:nvGrpSpPr>
            <p:grpSpPr>
              <a:xfrm>
                <a:off x="0" y="0"/>
                <a:ext cx="10908792" cy="6858000"/>
                <a:chOff x="0" y="0"/>
                <a:chExt cx="10908792" cy="6858000"/>
              </a:xfrm>
            </p:grpSpPr>
            <p:sp>
              <p:nvSpPr>
                <p:cNvPr id="92" name="Rectangle 91">
                  <a:extLst>
                    <a:ext uri="{FF2B5EF4-FFF2-40B4-BE49-F238E27FC236}">
                      <a16:creationId xmlns:a16="http://schemas.microsoft.com/office/drawing/2014/main" id="{DC80B8A2-FC0E-45C9-9D81-5522326D52C0}"/>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FCBA9524-6022-4542-996F-53B6D30C0300}"/>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D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91" name="Graphic 90" descr="Lights On with solid fill">
                <a:extLst>
                  <a:ext uri="{FF2B5EF4-FFF2-40B4-BE49-F238E27FC236}">
                    <a16:creationId xmlns:a16="http://schemas.microsoft.com/office/drawing/2014/main" id="{F295615C-B5B5-492B-9B76-5E9A7DBB04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89" name="TextBox 88">
              <a:extLst>
                <a:ext uri="{FF2B5EF4-FFF2-40B4-BE49-F238E27FC236}">
                  <a16:creationId xmlns:a16="http://schemas.microsoft.com/office/drawing/2014/main" id="{03B0AB35-44B4-4096-9757-EE7CCCCAF2EE}"/>
                </a:ext>
              </a:extLst>
            </p:cNvPr>
            <p:cNvSpPr txBox="1"/>
            <p:nvPr/>
          </p:nvSpPr>
          <p:spPr>
            <a:xfrm rot="16200000">
              <a:off x="681013" y="7523950"/>
              <a:ext cx="1954221" cy="584775"/>
            </a:xfrm>
            <a:prstGeom prst="rect">
              <a:avLst/>
            </a:prstGeom>
            <a:noFill/>
          </p:spPr>
          <p:txBody>
            <a:bodyPr wrap="square" rtlCol="0">
              <a:spAutoFit/>
            </a:bodyPr>
            <a:lstStyle/>
            <a:p>
              <a:pPr algn="ctr"/>
              <a:r>
                <a:rPr lang="en-US" sz="3200" dirty="0">
                  <a:solidFill>
                    <a:schemeClr val="bg1"/>
                  </a:solidFill>
                  <a:latin typeface="Bahnschrift SemiBold Condensed" panose="020B0502040204020203" pitchFamily="34" charset="0"/>
                </a:rPr>
                <a:t>SDU &amp; PDU</a:t>
              </a:r>
            </a:p>
          </p:txBody>
        </p:sp>
      </p:grpSp>
      <p:grpSp>
        <p:nvGrpSpPr>
          <p:cNvPr id="94" name="Group 93">
            <a:extLst>
              <a:ext uri="{FF2B5EF4-FFF2-40B4-BE49-F238E27FC236}">
                <a16:creationId xmlns:a16="http://schemas.microsoft.com/office/drawing/2014/main" id="{6F2A453C-7F86-408F-9987-62C02F7F4519}"/>
              </a:ext>
            </a:extLst>
          </p:cNvPr>
          <p:cNvGrpSpPr/>
          <p:nvPr/>
        </p:nvGrpSpPr>
        <p:grpSpPr>
          <a:xfrm>
            <a:off x="-1970518" y="-7674"/>
            <a:ext cx="10917937" cy="6858000"/>
            <a:chOff x="95170" y="0"/>
            <a:chExt cx="10908792" cy="6858000"/>
          </a:xfrm>
        </p:grpSpPr>
        <p:grpSp>
          <p:nvGrpSpPr>
            <p:cNvPr id="95" name="Group 94">
              <a:extLst>
                <a:ext uri="{FF2B5EF4-FFF2-40B4-BE49-F238E27FC236}">
                  <a16:creationId xmlns:a16="http://schemas.microsoft.com/office/drawing/2014/main" id="{1A72D2A2-9C62-4812-93DC-65F943192387}"/>
                </a:ext>
              </a:extLst>
            </p:cNvPr>
            <p:cNvGrpSpPr/>
            <p:nvPr/>
          </p:nvGrpSpPr>
          <p:grpSpPr>
            <a:xfrm>
              <a:off x="95170" y="0"/>
              <a:ext cx="10908792" cy="6858000"/>
              <a:chOff x="95170" y="0"/>
              <a:chExt cx="10908792" cy="6858000"/>
            </a:xfrm>
          </p:grpSpPr>
          <p:sp>
            <p:nvSpPr>
              <p:cNvPr id="98" name="Rectangle 97">
                <a:extLst>
                  <a:ext uri="{FF2B5EF4-FFF2-40B4-BE49-F238E27FC236}">
                    <a16:creationId xmlns:a16="http://schemas.microsoft.com/office/drawing/2014/main" id="{9305C077-AD47-4B0C-8684-2AE8AE1020BF}"/>
                  </a:ext>
                </a:extLst>
              </p:cNvPr>
              <p:cNvSpPr/>
              <p:nvPr/>
            </p:nvSpPr>
            <p:spPr>
              <a:xfrm>
                <a:off x="9517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ECE440B2-B3AB-4B1E-A1AE-81C6293D1B3F}"/>
                  </a:ext>
                </a:extLst>
              </p:cNvPr>
              <p:cNvSpPr/>
              <p:nvPr/>
            </p:nvSpPr>
            <p:spPr>
              <a:xfrm>
                <a:off x="9668255"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A7D4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Box 95">
              <a:extLst>
                <a:ext uri="{FF2B5EF4-FFF2-40B4-BE49-F238E27FC236}">
                  <a16:creationId xmlns:a16="http://schemas.microsoft.com/office/drawing/2014/main" id="{3DB15F77-AEBD-4D62-B8E3-8DA7EA1A5EA9}"/>
                </a:ext>
              </a:extLst>
            </p:cNvPr>
            <p:cNvSpPr txBox="1"/>
            <p:nvPr/>
          </p:nvSpPr>
          <p:spPr>
            <a:xfrm rot="16200000">
              <a:off x="9734635" y="3213057"/>
              <a:ext cx="1886361" cy="584285"/>
            </a:xfrm>
            <a:prstGeom prst="rect">
              <a:avLst/>
            </a:prstGeom>
            <a:noFill/>
            <a:ln>
              <a:noFill/>
            </a:ln>
          </p:spPr>
          <p:txBody>
            <a:bodyPr wrap="square" rtlCol="0">
              <a:spAutoFit/>
            </a:bodyPr>
            <a:lstStyle/>
            <a:p>
              <a:pPr algn="ctr"/>
              <a:r>
                <a:rPr lang="en-US" sz="3200" b="1" dirty="0" err="1">
                  <a:solidFill>
                    <a:schemeClr val="bg1"/>
                  </a:solidFill>
                  <a:latin typeface="Bahnschrift SemiBold Condensed" panose="020B0502040204020203" pitchFamily="34" charset="0"/>
                </a:rPr>
                <a:t>Đóng</a:t>
              </a:r>
              <a:r>
                <a:rPr lang="en-US" sz="3200" b="1" dirty="0">
                  <a:solidFill>
                    <a:schemeClr val="bg1"/>
                  </a:solidFill>
                  <a:latin typeface="Bahnschrift SemiBold Condensed" panose="020B0502040204020203" pitchFamily="34" charset="0"/>
                </a:rPr>
                <a:t> </a:t>
              </a:r>
              <a:r>
                <a:rPr lang="en-US" sz="3200" b="1" dirty="0" err="1">
                  <a:solidFill>
                    <a:schemeClr val="bg1"/>
                  </a:solidFill>
                  <a:latin typeface="Bahnschrift SemiBold Condensed" panose="020B0502040204020203" pitchFamily="34" charset="0"/>
                </a:rPr>
                <a:t>gói</a:t>
              </a:r>
              <a:r>
                <a:rPr lang="en-US" sz="3200" b="1" dirty="0">
                  <a:solidFill>
                    <a:schemeClr val="bg1"/>
                  </a:solidFill>
                  <a:latin typeface="Bahnschrift SemiBold Condensed" panose="020B0502040204020203" pitchFamily="34" charset="0"/>
                </a:rPr>
                <a:t> tin</a:t>
              </a:r>
            </a:p>
          </p:txBody>
        </p:sp>
        <p:pic>
          <p:nvPicPr>
            <p:cNvPr id="97" name="Graphic 96" descr="Lights On with solid fill">
              <a:extLst>
                <a:ext uri="{FF2B5EF4-FFF2-40B4-BE49-F238E27FC236}">
                  <a16:creationId xmlns:a16="http://schemas.microsoft.com/office/drawing/2014/main" id="{3AFABC21-0B69-41B3-9D3B-2AEB12D2B7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668254" y="3048000"/>
              <a:ext cx="914400" cy="914400"/>
            </a:xfrm>
            <a:prstGeom prst="rect">
              <a:avLst/>
            </a:prstGeom>
          </p:spPr>
        </p:pic>
      </p:grpSp>
      <p:grpSp>
        <p:nvGrpSpPr>
          <p:cNvPr id="69" name="Group 68">
            <a:extLst>
              <a:ext uri="{FF2B5EF4-FFF2-40B4-BE49-F238E27FC236}">
                <a16:creationId xmlns:a16="http://schemas.microsoft.com/office/drawing/2014/main" id="{06FF4E31-AF01-4F31-A558-7E70A476907C}"/>
              </a:ext>
            </a:extLst>
          </p:cNvPr>
          <p:cNvGrpSpPr/>
          <p:nvPr/>
        </p:nvGrpSpPr>
        <p:grpSpPr>
          <a:xfrm>
            <a:off x="32423" y="0"/>
            <a:ext cx="3739339" cy="1762479"/>
            <a:chOff x="3384703" y="495586"/>
            <a:chExt cx="3739339" cy="1762479"/>
          </a:xfrm>
        </p:grpSpPr>
        <p:grpSp>
          <p:nvGrpSpPr>
            <p:cNvPr id="70" name="Group 69">
              <a:extLst>
                <a:ext uri="{FF2B5EF4-FFF2-40B4-BE49-F238E27FC236}">
                  <a16:creationId xmlns:a16="http://schemas.microsoft.com/office/drawing/2014/main" id="{818A1EFD-2D64-4D70-8D56-1C69941DE7F4}"/>
                </a:ext>
              </a:extLst>
            </p:cNvPr>
            <p:cNvGrpSpPr/>
            <p:nvPr/>
          </p:nvGrpSpPr>
          <p:grpSpPr>
            <a:xfrm>
              <a:off x="3384703" y="495586"/>
              <a:ext cx="3739339" cy="1762479"/>
              <a:chOff x="3384703" y="495586"/>
              <a:chExt cx="3739339" cy="1762479"/>
            </a:xfrm>
          </p:grpSpPr>
          <p:sp>
            <p:nvSpPr>
              <p:cNvPr id="72" name="TextBox 71">
                <a:extLst>
                  <a:ext uri="{FF2B5EF4-FFF2-40B4-BE49-F238E27FC236}">
                    <a16:creationId xmlns:a16="http://schemas.microsoft.com/office/drawing/2014/main" id="{1B56D543-C4A8-40E4-BDE8-E3DF4FF3F34F}"/>
                  </a:ext>
                </a:extLst>
              </p:cNvPr>
              <p:cNvSpPr txBox="1"/>
              <p:nvPr/>
            </p:nvSpPr>
            <p:spPr>
              <a:xfrm>
                <a:off x="3560036" y="495586"/>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06</a:t>
                </a:r>
              </a:p>
            </p:txBody>
          </p:sp>
          <p:sp>
            <p:nvSpPr>
              <p:cNvPr id="73" name="TextBox 72">
                <a:extLst>
                  <a:ext uri="{FF2B5EF4-FFF2-40B4-BE49-F238E27FC236}">
                    <a16:creationId xmlns:a16="http://schemas.microsoft.com/office/drawing/2014/main" id="{58E2F14C-E842-4FA6-9E24-E56AB10DAB80}"/>
                  </a:ext>
                </a:extLst>
              </p:cNvPr>
              <p:cNvSpPr txBox="1"/>
              <p:nvPr/>
            </p:nvSpPr>
            <p:spPr>
              <a:xfrm>
                <a:off x="4343251" y="880755"/>
                <a:ext cx="2780791" cy="584775"/>
              </a:xfrm>
              <a:prstGeom prst="rect">
                <a:avLst/>
              </a:prstGeom>
              <a:noFill/>
            </p:spPr>
            <p:txBody>
              <a:bodyPr wrap="square" rtlCol="0">
                <a:spAutoFit/>
              </a:bodyPr>
              <a:lstStyle/>
              <a:p>
                <a:r>
                  <a:rPr lang="en-US" sz="3200" dirty="0" err="1">
                    <a:latin typeface="Bahnschrift SemiBold Condensed" panose="020B0502040204020203" pitchFamily="34" charset="0"/>
                  </a:rPr>
                  <a:t>Đóng</a:t>
                </a:r>
                <a:r>
                  <a:rPr lang="en-US" sz="3200" dirty="0">
                    <a:latin typeface="Bahnschrift SemiBold Condensed" panose="020B0502040204020203" pitchFamily="34" charset="0"/>
                  </a:rPr>
                  <a:t> </a:t>
                </a:r>
                <a:r>
                  <a:rPr lang="en-US" sz="3200" dirty="0" err="1">
                    <a:latin typeface="Bahnschrift SemiBold Condensed" panose="020B0502040204020203" pitchFamily="34" charset="0"/>
                  </a:rPr>
                  <a:t>gói</a:t>
                </a:r>
                <a:r>
                  <a:rPr lang="en-US" sz="3200" dirty="0">
                    <a:latin typeface="Bahnschrift SemiBold Condensed" panose="020B0502040204020203" pitchFamily="34" charset="0"/>
                  </a:rPr>
                  <a:t> tin</a:t>
                </a:r>
              </a:p>
            </p:txBody>
          </p:sp>
          <p:sp>
            <p:nvSpPr>
              <p:cNvPr id="163" name="TextBox 162">
                <a:extLst>
                  <a:ext uri="{FF2B5EF4-FFF2-40B4-BE49-F238E27FC236}">
                    <a16:creationId xmlns:a16="http://schemas.microsoft.com/office/drawing/2014/main" id="{6C66332A-6F27-4B46-8A30-5BD4F75E8D48}"/>
                  </a:ext>
                </a:extLst>
              </p:cNvPr>
              <p:cNvSpPr txBox="1"/>
              <p:nvPr/>
            </p:nvSpPr>
            <p:spPr>
              <a:xfrm>
                <a:off x="3384703" y="1673290"/>
                <a:ext cx="2780791" cy="584775"/>
              </a:xfrm>
              <a:prstGeom prst="rect">
                <a:avLst/>
              </a:prstGeom>
              <a:noFill/>
            </p:spPr>
            <p:txBody>
              <a:bodyPr wrap="square" rtlCol="0">
                <a:spAutoFit/>
              </a:bodyPr>
              <a:lstStyle/>
              <a:p>
                <a:r>
                  <a:rPr lang="en-US" sz="3200" dirty="0">
                    <a:latin typeface="Bahnschrift SemiBold Condensed" panose="020B0502040204020203" pitchFamily="34" charset="0"/>
                  </a:rPr>
                  <a:t>OSI</a:t>
                </a:r>
              </a:p>
            </p:txBody>
          </p:sp>
        </p:grpSp>
        <p:sp>
          <p:nvSpPr>
            <p:cNvPr id="71" name="Rectangle 70">
              <a:extLst>
                <a:ext uri="{FF2B5EF4-FFF2-40B4-BE49-F238E27FC236}">
                  <a16:creationId xmlns:a16="http://schemas.microsoft.com/office/drawing/2014/main" id="{6999451F-C91F-4642-8934-53CE3CDB4233}"/>
                </a:ext>
              </a:extLst>
            </p:cNvPr>
            <p:cNvSpPr/>
            <p:nvPr/>
          </p:nvSpPr>
          <p:spPr>
            <a:xfrm>
              <a:off x="3662675" y="1465530"/>
              <a:ext cx="548640"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98CB057-F37C-4F95-83A2-C712038883FF}"/>
              </a:ext>
            </a:extLst>
          </p:cNvPr>
          <p:cNvSpPr txBox="1"/>
          <p:nvPr/>
        </p:nvSpPr>
        <p:spPr>
          <a:xfrm>
            <a:off x="35124" y="1736471"/>
            <a:ext cx="4201067" cy="1018036"/>
          </a:xfrm>
          <a:prstGeom prst="rect">
            <a:avLst/>
          </a:prstGeom>
          <a:noFill/>
        </p:spPr>
        <p:txBody>
          <a:bodyPr wrap="square" rtlCol="0">
            <a:spAutoFit/>
          </a:bodyPr>
          <a:lstStyle/>
          <a:p>
            <a:pPr algn="l">
              <a:lnSpc>
                <a:spcPct val="150000"/>
              </a:lnSpc>
            </a:pPr>
            <a:r>
              <a:rPr lang="vi-VN" sz="1400" b="0" i="0" dirty="0">
                <a:effectLst/>
                <a:latin typeface="Bahnschrift Light Condensed" panose="020B0502040204020203" pitchFamily="34" charset="0"/>
              </a:rPr>
              <a:t>Ở tầng Application (tầng 7), người dùng tiến hành đưa thông tin cần gửi vào máy tính. Các thông tin này thường có dạng như: hình ảnh, văn bản,…</a:t>
            </a:r>
          </a:p>
        </p:txBody>
      </p:sp>
      <p:sp>
        <p:nvSpPr>
          <p:cNvPr id="63" name="TextBox 62">
            <a:extLst>
              <a:ext uri="{FF2B5EF4-FFF2-40B4-BE49-F238E27FC236}">
                <a16:creationId xmlns:a16="http://schemas.microsoft.com/office/drawing/2014/main" id="{D4DFA8B7-9390-43F9-8B4C-20C353F8F4E6}"/>
              </a:ext>
            </a:extLst>
          </p:cNvPr>
          <p:cNvSpPr txBox="1"/>
          <p:nvPr/>
        </p:nvSpPr>
        <p:spPr>
          <a:xfrm>
            <a:off x="60826" y="3190633"/>
            <a:ext cx="4149665" cy="1018036"/>
          </a:xfrm>
          <a:prstGeom prst="rect">
            <a:avLst/>
          </a:prstGeom>
          <a:noFill/>
        </p:spPr>
        <p:txBody>
          <a:bodyPr wrap="square" rtlCol="0">
            <a:spAutoFit/>
          </a:bodyPr>
          <a:lstStyle/>
          <a:p>
            <a:pPr algn="l">
              <a:lnSpc>
                <a:spcPct val="150000"/>
              </a:lnSpc>
            </a:pPr>
            <a:r>
              <a:rPr lang="vi-VN" sz="1400" b="0" i="0" dirty="0">
                <a:effectLst/>
                <a:latin typeface="Bahnschrift Light Condensed" panose="020B0502040204020203" pitchFamily="34" charset="0"/>
              </a:rPr>
              <a:t>Sau đó thông tin dữ liệu này được chuyển xuống tầng Presentation (tầng 6) để chuyển các dữ liệu thành một dạng chung để mã hóa dữ liệu và nén dữ liệu.</a:t>
            </a:r>
          </a:p>
        </p:txBody>
      </p:sp>
      <p:sp>
        <p:nvSpPr>
          <p:cNvPr id="64" name="TextBox 63">
            <a:extLst>
              <a:ext uri="{FF2B5EF4-FFF2-40B4-BE49-F238E27FC236}">
                <a16:creationId xmlns:a16="http://schemas.microsoft.com/office/drawing/2014/main" id="{657D5960-2717-4DE9-99D2-97B13A2BA557}"/>
              </a:ext>
            </a:extLst>
          </p:cNvPr>
          <p:cNvSpPr txBox="1"/>
          <p:nvPr/>
        </p:nvSpPr>
        <p:spPr>
          <a:xfrm>
            <a:off x="59410" y="4676389"/>
            <a:ext cx="3429040" cy="1018036"/>
          </a:xfrm>
          <a:prstGeom prst="rect">
            <a:avLst/>
          </a:prstGeom>
          <a:noFill/>
        </p:spPr>
        <p:txBody>
          <a:bodyPr wrap="square" rtlCol="0">
            <a:spAutoFit/>
          </a:bodyPr>
          <a:lstStyle/>
          <a:p>
            <a:pPr algn="l">
              <a:lnSpc>
                <a:spcPct val="150000"/>
              </a:lnSpc>
            </a:pPr>
            <a:r>
              <a:rPr lang="vi-VN" sz="1400" b="0" i="0" dirty="0">
                <a:effectLst/>
                <a:latin typeface="Bahnschrift Light Condensed" panose="020B0502040204020203" pitchFamily="34" charset="0"/>
              </a:rPr>
              <a:t>Dữ liệu tiếp tục được chuyển xuống tầng Session (Tầng 5). Tầng này là tầng phiên có chức năng bổ sung các thông tin cần thiết cho phiên giao dịch (gửi- nhận) này.</a:t>
            </a:r>
          </a:p>
        </p:txBody>
      </p:sp>
      <p:grpSp>
        <p:nvGrpSpPr>
          <p:cNvPr id="120" name="Group 119">
            <a:extLst>
              <a:ext uri="{FF2B5EF4-FFF2-40B4-BE49-F238E27FC236}">
                <a16:creationId xmlns:a16="http://schemas.microsoft.com/office/drawing/2014/main" id="{C1B29B3B-5343-43BB-8AF8-1AF6C3A138B0}"/>
              </a:ext>
            </a:extLst>
          </p:cNvPr>
          <p:cNvGrpSpPr/>
          <p:nvPr/>
        </p:nvGrpSpPr>
        <p:grpSpPr>
          <a:xfrm>
            <a:off x="4650098" y="9421149"/>
            <a:ext cx="2819052" cy="1371750"/>
            <a:chOff x="5024614" y="1924091"/>
            <a:chExt cx="2819052" cy="1371750"/>
          </a:xfrm>
          <a:solidFill>
            <a:schemeClr val="bg1">
              <a:lumMod val="85000"/>
            </a:schemeClr>
          </a:solidFill>
        </p:grpSpPr>
        <p:grpSp>
          <p:nvGrpSpPr>
            <p:cNvPr id="121" name="Group 120">
              <a:extLst>
                <a:ext uri="{FF2B5EF4-FFF2-40B4-BE49-F238E27FC236}">
                  <a16:creationId xmlns:a16="http://schemas.microsoft.com/office/drawing/2014/main" id="{1C4B93F6-8D19-4247-9C4A-23A01FECCD08}"/>
                </a:ext>
              </a:extLst>
            </p:cNvPr>
            <p:cNvGrpSpPr/>
            <p:nvPr/>
          </p:nvGrpSpPr>
          <p:grpSpPr>
            <a:xfrm>
              <a:off x="5024614" y="1924091"/>
              <a:ext cx="2819052" cy="1371750"/>
              <a:chOff x="4371611" y="1597253"/>
              <a:chExt cx="2819052" cy="1371750"/>
            </a:xfrm>
            <a:grpFill/>
          </p:grpSpPr>
          <p:sp>
            <p:nvSpPr>
              <p:cNvPr id="123" name="Rectangle 122">
                <a:extLst>
                  <a:ext uri="{FF2B5EF4-FFF2-40B4-BE49-F238E27FC236}">
                    <a16:creationId xmlns:a16="http://schemas.microsoft.com/office/drawing/2014/main" id="{5DAF24A5-494C-4767-848E-D2A6D57C5829}"/>
                  </a:ext>
                </a:extLst>
              </p:cNvPr>
              <p:cNvSpPr/>
              <p:nvPr/>
            </p:nvSpPr>
            <p:spPr>
              <a:xfrm>
                <a:off x="5083055" y="1597253"/>
                <a:ext cx="2107608" cy="391428"/>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Parallelogram 123">
                <a:extLst>
                  <a:ext uri="{FF2B5EF4-FFF2-40B4-BE49-F238E27FC236}">
                    <a16:creationId xmlns:a16="http://schemas.microsoft.com/office/drawing/2014/main" id="{DE8E197F-F748-494F-A252-1A0ED1A6AD91}"/>
                  </a:ext>
                </a:extLst>
              </p:cNvPr>
              <p:cNvSpPr/>
              <p:nvPr/>
            </p:nvSpPr>
            <p:spPr>
              <a:xfrm>
                <a:off x="4371612" y="1995679"/>
                <a:ext cx="2816352" cy="973324"/>
              </a:xfrm>
              <a:prstGeom prst="parallelogram">
                <a:avLst>
                  <a:gd name="adj" fmla="val 72952"/>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a:extLst>
                  <a:ext uri="{FF2B5EF4-FFF2-40B4-BE49-F238E27FC236}">
                    <a16:creationId xmlns:a16="http://schemas.microsoft.com/office/drawing/2014/main" id="{4E4798C4-186B-4532-B37C-07562FFCB2F0}"/>
                  </a:ext>
                </a:extLst>
              </p:cNvPr>
              <p:cNvSpPr/>
              <p:nvPr/>
            </p:nvSpPr>
            <p:spPr>
              <a:xfrm>
                <a:off x="4371613" y="1599811"/>
                <a:ext cx="2819049" cy="973324"/>
              </a:xfrm>
              <a:prstGeom prst="parallelogram">
                <a:avLst>
                  <a:gd name="adj" fmla="val 72952"/>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7C4165D1-7052-4233-AEB3-32A89BA4EE42}"/>
                  </a:ext>
                </a:extLst>
              </p:cNvPr>
              <p:cNvSpPr/>
              <p:nvPr/>
            </p:nvSpPr>
            <p:spPr>
              <a:xfrm>
                <a:off x="4371611" y="2576626"/>
                <a:ext cx="2108564" cy="39142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2" name="TextBox 121">
              <a:extLst>
                <a:ext uri="{FF2B5EF4-FFF2-40B4-BE49-F238E27FC236}">
                  <a16:creationId xmlns:a16="http://schemas.microsoft.com/office/drawing/2014/main" id="{71DC7DBF-BCF2-4EB0-8E67-37D0BFB7342D}"/>
                </a:ext>
              </a:extLst>
            </p:cNvPr>
            <p:cNvSpPr txBox="1"/>
            <p:nvPr/>
          </p:nvSpPr>
          <p:spPr>
            <a:xfrm>
              <a:off x="5105295" y="2909118"/>
              <a:ext cx="1870940" cy="369332"/>
            </a:xfrm>
            <a:prstGeom prst="rect">
              <a:avLst/>
            </a:prstGeom>
            <a:grpFill/>
            <a:ln>
              <a:noFill/>
            </a:ln>
          </p:spPr>
          <p:txBody>
            <a:bodyPr wrap="square" rtlCol="0">
              <a:spAutoFit/>
            </a:bodyPr>
            <a:lstStyle/>
            <a:p>
              <a:r>
                <a:rPr lang="en-US" dirty="0">
                  <a:solidFill>
                    <a:schemeClr val="bg1"/>
                  </a:solidFill>
                </a:rPr>
                <a:t>Physical layer</a:t>
              </a:r>
            </a:p>
          </p:txBody>
        </p:sp>
      </p:grpSp>
      <p:grpSp>
        <p:nvGrpSpPr>
          <p:cNvPr id="127" name="Group 126">
            <a:extLst>
              <a:ext uri="{FF2B5EF4-FFF2-40B4-BE49-F238E27FC236}">
                <a16:creationId xmlns:a16="http://schemas.microsoft.com/office/drawing/2014/main" id="{8E126734-AE84-4104-AD64-A890EDA9D18A}"/>
              </a:ext>
            </a:extLst>
          </p:cNvPr>
          <p:cNvGrpSpPr/>
          <p:nvPr/>
        </p:nvGrpSpPr>
        <p:grpSpPr>
          <a:xfrm>
            <a:off x="4650098" y="8793636"/>
            <a:ext cx="2819052" cy="1371750"/>
            <a:chOff x="5024614" y="1924091"/>
            <a:chExt cx="2819052" cy="1371750"/>
          </a:xfrm>
          <a:solidFill>
            <a:schemeClr val="bg1">
              <a:lumMod val="85000"/>
            </a:schemeClr>
          </a:solidFill>
        </p:grpSpPr>
        <p:grpSp>
          <p:nvGrpSpPr>
            <p:cNvPr id="128" name="Group 127">
              <a:extLst>
                <a:ext uri="{FF2B5EF4-FFF2-40B4-BE49-F238E27FC236}">
                  <a16:creationId xmlns:a16="http://schemas.microsoft.com/office/drawing/2014/main" id="{C06D15B3-5E9F-438A-BDD4-C60A62BAA8C1}"/>
                </a:ext>
              </a:extLst>
            </p:cNvPr>
            <p:cNvGrpSpPr/>
            <p:nvPr/>
          </p:nvGrpSpPr>
          <p:grpSpPr>
            <a:xfrm>
              <a:off x="5024614" y="1924091"/>
              <a:ext cx="2819052" cy="1371750"/>
              <a:chOff x="4371611" y="1597253"/>
              <a:chExt cx="2819052" cy="1371750"/>
            </a:xfrm>
            <a:grpFill/>
          </p:grpSpPr>
          <p:sp>
            <p:nvSpPr>
              <p:cNvPr id="130" name="Rectangle 129">
                <a:extLst>
                  <a:ext uri="{FF2B5EF4-FFF2-40B4-BE49-F238E27FC236}">
                    <a16:creationId xmlns:a16="http://schemas.microsoft.com/office/drawing/2014/main" id="{AFB17BD9-9BFF-440A-9D66-13EBFED797CD}"/>
                  </a:ext>
                </a:extLst>
              </p:cNvPr>
              <p:cNvSpPr/>
              <p:nvPr/>
            </p:nvSpPr>
            <p:spPr>
              <a:xfrm>
                <a:off x="5083055" y="1597253"/>
                <a:ext cx="2107608" cy="391428"/>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Parallelogram 130">
                <a:extLst>
                  <a:ext uri="{FF2B5EF4-FFF2-40B4-BE49-F238E27FC236}">
                    <a16:creationId xmlns:a16="http://schemas.microsoft.com/office/drawing/2014/main" id="{467C46E7-D491-460C-8FFE-75B7EA365584}"/>
                  </a:ext>
                </a:extLst>
              </p:cNvPr>
              <p:cNvSpPr/>
              <p:nvPr/>
            </p:nvSpPr>
            <p:spPr>
              <a:xfrm>
                <a:off x="4371612" y="1995679"/>
                <a:ext cx="2816352" cy="973324"/>
              </a:xfrm>
              <a:prstGeom prst="parallelogram">
                <a:avLst>
                  <a:gd name="adj" fmla="val 72952"/>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Parallelogram 131">
                <a:extLst>
                  <a:ext uri="{FF2B5EF4-FFF2-40B4-BE49-F238E27FC236}">
                    <a16:creationId xmlns:a16="http://schemas.microsoft.com/office/drawing/2014/main" id="{25602DAD-8190-49CD-B0AD-2A42F7EAF7E5}"/>
                  </a:ext>
                </a:extLst>
              </p:cNvPr>
              <p:cNvSpPr/>
              <p:nvPr/>
            </p:nvSpPr>
            <p:spPr>
              <a:xfrm>
                <a:off x="4371613" y="1599811"/>
                <a:ext cx="2819049" cy="973324"/>
              </a:xfrm>
              <a:prstGeom prst="parallelogram">
                <a:avLst>
                  <a:gd name="adj" fmla="val 72952"/>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207FA4B8-E84D-47FF-8DB3-60F2E368927B}"/>
                  </a:ext>
                </a:extLst>
              </p:cNvPr>
              <p:cNvSpPr/>
              <p:nvPr/>
            </p:nvSpPr>
            <p:spPr>
              <a:xfrm>
                <a:off x="4371611" y="2576626"/>
                <a:ext cx="2108564" cy="39142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9" name="TextBox 128">
              <a:extLst>
                <a:ext uri="{FF2B5EF4-FFF2-40B4-BE49-F238E27FC236}">
                  <a16:creationId xmlns:a16="http://schemas.microsoft.com/office/drawing/2014/main" id="{20601C70-A0C8-44F4-ACD7-AA02916F01E5}"/>
                </a:ext>
              </a:extLst>
            </p:cNvPr>
            <p:cNvSpPr txBox="1"/>
            <p:nvPr/>
          </p:nvSpPr>
          <p:spPr>
            <a:xfrm>
              <a:off x="5105295" y="2909118"/>
              <a:ext cx="1870940" cy="369332"/>
            </a:xfrm>
            <a:prstGeom prst="rect">
              <a:avLst/>
            </a:prstGeom>
            <a:grpFill/>
            <a:ln>
              <a:noFill/>
            </a:ln>
          </p:spPr>
          <p:txBody>
            <a:bodyPr wrap="square" rtlCol="0">
              <a:spAutoFit/>
            </a:bodyPr>
            <a:lstStyle/>
            <a:p>
              <a:r>
                <a:rPr lang="en-US" dirty="0">
                  <a:solidFill>
                    <a:schemeClr val="bg1"/>
                  </a:solidFill>
                </a:rPr>
                <a:t>Data-link layer</a:t>
              </a:r>
            </a:p>
          </p:txBody>
        </p:sp>
      </p:grpSp>
      <p:grpSp>
        <p:nvGrpSpPr>
          <p:cNvPr id="134" name="Group 133">
            <a:extLst>
              <a:ext uri="{FF2B5EF4-FFF2-40B4-BE49-F238E27FC236}">
                <a16:creationId xmlns:a16="http://schemas.microsoft.com/office/drawing/2014/main" id="{FF94CD71-48FC-48AE-AFEC-F1B305827FA9}"/>
              </a:ext>
            </a:extLst>
          </p:cNvPr>
          <p:cNvGrpSpPr/>
          <p:nvPr/>
        </p:nvGrpSpPr>
        <p:grpSpPr>
          <a:xfrm>
            <a:off x="4650098" y="8222996"/>
            <a:ext cx="2819052" cy="1371750"/>
            <a:chOff x="5024614" y="1924091"/>
            <a:chExt cx="2819052" cy="1371750"/>
          </a:xfrm>
          <a:solidFill>
            <a:schemeClr val="bg1">
              <a:lumMod val="85000"/>
            </a:schemeClr>
          </a:solidFill>
        </p:grpSpPr>
        <p:grpSp>
          <p:nvGrpSpPr>
            <p:cNvPr id="135" name="Group 134">
              <a:extLst>
                <a:ext uri="{FF2B5EF4-FFF2-40B4-BE49-F238E27FC236}">
                  <a16:creationId xmlns:a16="http://schemas.microsoft.com/office/drawing/2014/main" id="{5C736188-EE67-4C47-83E6-F9B381E25C26}"/>
                </a:ext>
              </a:extLst>
            </p:cNvPr>
            <p:cNvGrpSpPr/>
            <p:nvPr/>
          </p:nvGrpSpPr>
          <p:grpSpPr>
            <a:xfrm>
              <a:off x="5024614" y="1924091"/>
              <a:ext cx="2819052" cy="1371750"/>
              <a:chOff x="4371611" y="1597253"/>
              <a:chExt cx="2819052" cy="1371750"/>
            </a:xfrm>
            <a:grpFill/>
          </p:grpSpPr>
          <p:sp>
            <p:nvSpPr>
              <p:cNvPr id="137" name="Rectangle 136">
                <a:extLst>
                  <a:ext uri="{FF2B5EF4-FFF2-40B4-BE49-F238E27FC236}">
                    <a16:creationId xmlns:a16="http://schemas.microsoft.com/office/drawing/2014/main" id="{DDA17D24-2A9E-4568-A93D-B74C58CCA2E9}"/>
                  </a:ext>
                </a:extLst>
              </p:cNvPr>
              <p:cNvSpPr/>
              <p:nvPr/>
            </p:nvSpPr>
            <p:spPr>
              <a:xfrm>
                <a:off x="5083055" y="1597253"/>
                <a:ext cx="2107608" cy="391428"/>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Parallelogram 137">
                <a:extLst>
                  <a:ext uri="{FF2B5EF4-FFF2-40B4-BE49-F238E27FC236}">
                    <a16:creationId xmlns:a16="http://schemas.microsoft.com/office/drawing/2014/main" id="{B2846EB5-07FE-41A4-9341-10966426F3B9}"/>
                  </a:ext>
                </a:extLst>
              </p:cNvPr>
              <p:cNvSpPr/>
              <p:nvPr/>
            </p:nvSpPr>
            <p:spPr>
              <a:xfrm>
                <a:off x="4371612" y="1995679"/>
                <a:ext cx="2816352" cy="973324"/>
              </a:xfrm>
              <a:prstGeom prst="parallelogram">
                <a:avLst>
                  <a:gd name="adj" fmla="val 72952"/>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Parallelogram 138">
                <a:extLst>
                  <a:ext uri="{FF2B5EF4-FFF2-40B4-BE49-F238E27FC236}">
                    <a16:creationId xmlns:a16="http://schemas.microsoft.com/office/drawing/2014/main" id="{6B7CAC3B-C782-44E0-BFD7-992D0792BD8F}"/>
                  </a:ext>
                </a:extLst>
              </p:cNvPr>
              <p:cNvSpPr/>
              <p:nvPr/>
            </p:nvSpPr>
            <p:spPr>
              <a:xfrm>
                <a:off x="4371613" y="1599811"/>
                <a:ext cx="2819049" cy="973324"/>
              </a:xfrm>
              <a:prstGeom prst="parallelogram">
                <a:avLst>
                  <a:gd name="adj" fmla="val 72952"/>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547E1EB2-A44D-447E-B829-0DCAD0908AEB}"/>
                  </a:ext>
                </a:extLst>
              </p:cNvPr>
              <p:cNvSpPr/>
              <p:nvPr/>
            </p:nvSpPr>
            <p:spPr>
              <a:xfrm>
                <a:off x="4371611" y="2576626"/>
                <a:ext cx="2108564" cy="39142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6" name="TextBox 135">
              <a:extLst>
                <a:ext uri="{FF2B5EF4-FFF2-40B4-BE49-F238E27FC236}">
                  <a16:creationId xmlns:a16="http://schemas.microsoft.com/office/drawing/2014/main" id="{CC2A8399-4102-4811-8AD7-164E6F81D431}"/>
                </a:ext>
              </a:extLst>
            </p:cNvPr>
            <p:cNvSpPr txBox="1"/>
            <p:nvPr/>
          </p:nvSpPr>
          <p:spPr>
            <a:xfrm>
              <a:off x="5105295" y="2909118"/>
              <a:ext cx="1870940" cy="369332"/>
            </a:xfrm>
            <a:prstGeom prst="rect">
              <a:avLst/>
            </a:prstGeom>
            <a:grpFill/>
            <a:ln>
              <a:noFill/>
            </a:ln>
          </p:spPr>
          <p:txBody>
            <a:bodyPr wrap="square" rtlCol="0">
              <a:spAutoFit/>
            </a:bodyPr>
            <a:lstStyle/>
            <a:p>
              <a:r>
                <a:rPr lang="en-US" dirty="0">
                  <a:solidFill>
                    <a:schemeClr val="bg1"/>
                  </a:solidFill>
                </a:rPr>
                <a:t>Network layer</a:t>
              </a:r>
            </a:p>
          </p:txBody>
        </p:sp>
      </p:grpSp>
      <p:grpSp>
        <p:nvGrpSpPr>
          <p:cNvPr id="106" name="Group 105">
            <a:extLst>
              <a:ext uri="{FF2B5EF4-FFF2-40B4-BE49-F238E27FC236}">
                <a16:creationId xmlns:a16="http://schemas.microsoft.com/office/drawing/2014/main" id="{B11F9507-E75D-4664-9ED6-B9E021ADB994}"/>
              </a:ext>
            </a:extLst>
          </p:cNvPr>
          <p:cNvGrpSpPr/>
          <p:nvPr/>
        </p:nvGrpSpPr>
        <p:grpSpPr>
          <a:xfrm>
            <a:off x="4650098" y="7645215"/>
            <a:ext cx="2819052" cy="1371750"/>
            <a:chOff x="5024614" y="1924091"/>
            <a:chExt cx="2819052" cy="1371750"/>
          </a:xfrm>
          <a:solidFill>
            <a:schemeClr val="bg1">
              <a:lumMod val="85000"/>
            </a:schemeClr>
          </a:solidFill>
        </p:grpSpPr>
        <p:grpSp>
          <p:nvGrpSpPr>
            <p:cNvPr id="107" name="Group 106">
              <a:extLst>
                <a:ext uri="{FF2B5EF4-FFF2-40B4-BE49-F238E27FC236}">
                  <a16:creationId xmlns:a16="http://schemas.microsoft.com/office/drawing/2014/main" id="{398D24CD-032D-44A1-89F4-1C7F03682A79}"/>
                </a:ext>
              </a:extLst>
            </p:cNvPr>
            <p:cNvGrpSpPr/>
            <p:nvPr/>
          </p:nvGrpSpPr>
          <p:grpSpPr>
            <a:xfrm>
              <a:off x="5024614" y="1924091"/>
              <a:ext cx="2819052" cy="1371750"/>
              <a:chOff x="4371611" y="1597253"/>
              <a:chExt cx="2819052" cy="1371750"/>
            </a:xfrm>
            <a:grpFill/>
          </p:grpSpPr>
          <p:sp>
            <p:nvSpPr>
              <p:cNvPr id="109" name="Rectangle 108">
                <a:extLst>
                  <a:ext uri="{FF2B5EF4-FFF2-40B4-BE49-F238E27FC236}">
                    <a16:creationId xmlns:a16="http://schemas.microsoft.com/office/drawing/2014/main" id="{DFA3CBB6-5319-4825-9132-16D7233D99E5}"/>
                  </a:ext>
                </a:extLst>
              </p:cNvPr>
              <p:cNvSpPr/>
              <p:nvPr/>
            </p:nvSpPr>
            <p:spPr>
              <a:xfrm>
                <a:off x="5083055" y="1597253"/>
                <a:ext cx="2107608" cy="391428"/>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Parallelogram 109">
                <a:extLst>
                  <a:ext uri="{FF2B5EF4-FFF2-40B4-BE49-F238E27FC236}">
                    <a16:creationId xmlns:a16="http://schemas.microsoft.com/office/drawing/2014/main" id="{2AD3C625-A077-4077-8A44-D0B5405D20D9}"/>
                  </a:ext>
                </a:extLst>
              </p:cNvPr>
              <p:cNvSpPr/>
              <p:nvPr/>
            </p:nvSpPr>
            <p:spPr>
              <a:xfrm>
                <a:off x="4371612" y="1995679"/>
                <a:ext cx="2816352" cy="973324"/>
              </a:xfrm>
              <a:prstGeom prst="parallelogram">
                <a:avLst>
                  <a:gd name="adj" fmla="val 72952"/>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Parallelogram 110">
                <a:extLst>
                  <a:ext uri="{FF2B5EF4-FFF2-40B4-BE49-F238E27FC236}">
                    <a16:creationId xmlns:a16="http://schemas.microsoft.com/office/drawing/2014/main" id="{533DF459-E082-4F24-AEC1-74F625B954DE}"/>
                  </a:ext>
                </a:extLst>
              </p:cNvPr>
              <p:cNvSpPr/>
              <p:nvPr/>
            </p:nvSpPr>
            <p:spPr>
              <a:xfrm>
                <a:off x="4371613" y="1599811"/>
                <a:ext cx="2819049" cy="973324"/>
              </a:xfrm>
              <a:prstGeom prst="parallelogram">
                <a:avLst>
                  <a:gd name="adj" fmla="val 72952"/>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7FD8928-C2F0-49E3-A30F-AAEE87F49FC1}"/>
                  </a:ext>
                </a:extLst>
              </p:cNvPr>
              <p:cNvSpPr/>
              <p:nvPr/>
            </p:nvSpPr>
            <p:spPr>
              <a:xfrm>
                <a:off x="4371611" y="2576626"/>
                <a:ext cx="2108564" cy="39142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TextBox 107">
              <a:extLst>
                <a:ext uri="{FF2B5EF4-FFF2-40B4-BE49-F238E27FC236}">
                  <a16:creationId xmlns:a16="http://schemas.microsoft.com/office/drawing/2014/main" id="{C059503F-8E7B-4190-AF3F-3B6B5646693E}"/>
                </a:ext>
              </a:extLst>
            </p:cNvPr>
            <p:cNvSpPr txBox="1"/>
            <p:nvPr/>
          </p:nvSpPr>
          <p:spPr>
            <a:xfrm>
              <a:off x="5105295" y="2909118"/>
              <a:ext cx="1870940" cy="369332"/>
            </a:xfrm>
            <a:prstGeom prst="rect">
              <a:avLst/>
            </a:prstGeom>
            <a:grpFill/>
            <a:ln>
              <a:noFill/>
            </a:ln>
          </p:spPr>
          <p:txBody>
            <a:bodyPr wrap="square" rtlCol="0">
              <a:spAutoFit/>
            </a:bodyPr>
            <a:lstStyle/>
            <a:p>
              <a:r>
                <a:rPr lang="en-US" dirty="0">
                  <a:solidFill>
                    <a:schemeClr val="bg1"/>
                  </a:solidFill>
                </a:rPr>
                <a:t>Transport layer</a:t>
              </a:r>
            </a:p>
          </p:txBody>
        </p:sp>
      </p:grpSp>
      <p:pic>
        <p:nvPicPr>
          <p:cNvPr id="20" name="Picture 19" descr="Diagram&#10;&#10;Description automatically generated">
            <a:extLst>
              <a:ext uri="{FF2B5EF4-FFF2-40B4-BE49-F238E27FC236}">
                <a16:creationId xmlns:a16="http://schemas.microsoft.com/office/drawing/2014/main" id="{B98D457C-8D25-405A-9375-1A233F73270B}"/>
              </a:ext>
            </a:extLst>
          </p:cNvPr>
          <p:cNvPicPr>
            <a:picLocks noChangeAspect="1"/>
          </p:cNvPicPr>
          <p:nvPr/>
        </p:nvPicPr>
        <p:blipFill>
          <a:blip r:embed="rId4"/>
          <a:stretch>
            <a:fillRect/>
          </a:stretch>
        </p:blipFill>
        <p:spPr>
          <a:xfrm>
            <a:off x="6088456" y="62145"/>
            <a:ext cx="762106" cy="1000265"/>
          </a:xfrm>
          <a:prstGeom prst="rect">
            <a:avLst/>
          </a:prstGeom>
        </p:spPr>
      </p:pic>
      <p:grpSp>
        <p:nvGrpSpPr>
          <p:cNvPr id="31" name="Group 30">
            <a:extLst>
              <a:ext uri="{FF2B5EF4-FFF2-40B4-BE49-F238E27FC236}">
                <a16:creationId xmlns:a16="http://schemas.microsoft.com/office/drawing/2014/main" id="{5E371000-686D-45D6-9DCE-CC15086D0FF5}"/>
              </a:ext>
            </a:extLst>
          </p:cNvPr>
          <p:cNvGrpSpPr/>
          <p:nvPr/>
        </p:nvGrpSpPr>
        <p:grpSpPr>
          <a:xfrm>
            <a:off x="3907886" y="3733945"/>
            <a:ext cx="4219623" cy="1841109"/>
            <a:chOff x="4155831" y="3665249"/>
            <a:chExt cx="4219623" cy="1841109"/>
          </a:xfrm>
        </p:grpSpPr>
        <p:grpSp>
          <p:nvGrpSpPr>
            <p:cNvPr id="16" name="Group 15">
              <a:extLst>
                <a:ext uri="{FF2B5EF4-FFF2-40B4-BE49-F238E27FC236}">
                  <a16:creationId xmlns:a16="http://schemas.microsoft.com/office/drawing/2014/main" id="{1316E870-066D-43B6-AC78-F8F777D211B6}"/>
                </a:ext>
              </a:extLst>
            </p:cNvPr>
            <p:cNvGrpSpPr/>
            <p:nvPr/>
          </p:nvGrpSpPr>
          <p:grpSpPr>
            <a:xfrm>
              <a:off x="4155831" y="3665249"/>
              <a:ext cx="4219623" cy="1841109"/>
              <a:chOff x="4258468" y="3555017"/>
              <a:chExt cx="4219623" cy="1841109"/>
            </a:xfrm>
          </p:grpSpPr>
          <p:sp>
            <p:nvSpPr>
              <p:cNvPr id="151" name="Rectangle 150">
                <a:extLst>
                  <a:ext uri="{FF2B5EF4-FFF2-40B4-BE49-F238E27FC236}">
                    <a16:creationId xmlns:a16="http://schemas.microsoft.com/office/drawing/2014/main" id="{FDAD8A6F-A7A2-4CBB-8056-6F50D258ADE6}"/>
                  </a:ext>
                </a:extLst>
              </p:cNvPr>
              <p:cNvSpPr/>
              <p:nvPr/>
            </p:nvSpPr>
            <p:spPr>
              <a:xfrm>
                <a:off x="5293763" y="3571966"/>
                <a:ext cx="3184328" cy="391428"/>
              </a:xfrm>
              <a:prstGeom prst="rect">
                <a:avLst/>
              </a:prstGeom>
              <a:solidFill>
                <a:srgbClr val="66C701"/>
              </a:solidFill>
              <a:ln>
                <a:solidFill>
                  <a:srgbClr val="66C7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E6F02340-9B60-46BB-9FBF-963671918DBD}"/>
                  </a:ext>
                </a:extLst>
              </p:cNvPr>
              <p:cNvGrpSpPr/>
              <p:nvPr/>
            </p:nvGrpSpPr>
            <p:grpSpPr>
              <a:xfrm>
                <a:off x="4258468" y="3555017"/>
                <a:ext cx="4214132" cy="1841109"/>
                <a:chOff x="4258468" y="3555473"/>
                <a:chExt cx="4214132" cy="1841109"/>
              </a:xfrm>
            </p:grpSpPr>
            <p:grpSp>
              <p:nvGrpSpPr>
                <p:cNvPr id="14" name="Group 13">
                  <a:extLst>
                    <a:ext uri="{FF2B5EF4-FFF2-40B4-BE49-F238E27FC236}">
                      <a16:creationId xmlns:a16="http://schemas.microsoft.com/office/drawing/2014/main" id="{39649136-D3CF-4A59-A72D-5EEE34992F44}"/>
                    </a:ext>
                  </a:extLst>
                </p:cNvPr>
                <p:cNvGrpSpPr/>
                <p:nvPr/>
              </p:nvGrpSpPr>
              <p:grpSpPr>
                <a:xfrm>
                  <a:off x="4258468" y="3555473"/>
                  <a:ext cx="4214132" cy="1841109"/>
                  <a:chOff x="4258468" y="3555473"/>
                  <a:chExt cx="4214132" cy="1841109"/>
                </a:xfrm>
              </p:grpSpPr>
              <p:sp>
                <p:nvSpPr>
                  <p:cNvPr id="152" name="Parallelogram 151">
                    <a:extLst>
                      <a:ext uri="{FF2B5EF4-FFF2-40B4-BE49-F238E27FC236}">
                        <a16:creationId xmlns:a16="http://schemas.microsoft.com/office/drawing/2014/main" id="{E9591720-D306-4536-A593-4E5200828181}"/>
                      </a:ext>
                    </a:extLst>
                  </p:cNvPr>
                  <p:cNvSpPr/>
                  <p:nvPr/>
                </p:nvSpPr>
                <p:spPr>
                  <a:xfrm>
                    <a:off x="4258469" y="3970391"/>
                    <a:ext cx="4210097" cy="1426191"/>
                  </a:xfrm>
                  <a:prstGeom prst="parallelogram">
                    <a:avLst>
                      <a:gd name="adj" fmla="val 72952"/>
                    </a:avLst>
                  </a:prstGeom>
                  <a:solidFill>
                    <a:srgbClr val="66C701"/>
                  </a:solidFill>
                  <a:ln>
                    <a:solidFill>
                      <a:srgbClr val="66C7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E8FA496C-64F3-4F31-B843-3947DD0BD329}"/>
                      </a:ext>
                    </a:extLst>
                  </p:cNvPr>
                  <p:cNvSpPr/>
                  <p:nvPr/>
                </p:nvSpPr>
                <p:spPr>
                  <a:xfrm>
                    <a:off x="4258468" y="4989270"/>
                    <a:ext cx="3190291" cy="391428"/>
                  </a:xfrm>
                  <a:prstGeom prst="rect">
                    <a:avLst/>
                  </a:prstGeom>
                  <a:solidFill>
                    <a:srgbClr val="66C701"/>
                  </a:solidFill>
                  <a:ln>
                    <a:solidFill>
                      <a:srgbClr val="00A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Parallelogram 152">
                    <a:extLst>
                      <a:ext uri="{FF2B5EF4-FFF2-40B4-BE49-F238E27FC236}">
                        <a16:creationId xmlns:a16="http://schemas.microsoft.com/office/drawing/2014/main" id="{192E78B9-5C9A-4E03-8E30-653BB17A8FDB}"/>
                      </a:ext>
                    </a:extLst>
                  </p:cNvPr>
                  <p:cNvSpPr/>
                  <p:nvPr/>
                </p:nvSpPr>
                <p:spPr>
                  <a:xfrm>
                    <a:off x="4258471" y="3555473"/>
                    <a:ext cx="4214129" cy="1426191"/>
                  </a:xfrm>
                  <a:prstGeom prst="parallelogram">
                    <a:avLst>
                      <a:gd name="adj" fmla="val 72952"/>
                    </a:avLst>
                  </a:prstGeom>
                  <a:solidFill>
                    <a:srgbClr val="66C701"/>
                  </a:solidFill>
                  <a:ln>
                    <a:solidFill>
                      <a:srgbClr val="00A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5" name="TextBox 114">
                  <a:extLst>
                    <a:ext uri="{FF2B5EF4-FFF2-40B4-BE49-F238E27FC236}">
                      <a16:creationId xmlns:a16="http://schemas.microsoft.com/office/drawing/2014/main" id="{6ABA436A-CD43-464B-AAA0-9E2A8DBAA5B6}"/>
                    </a:ext>
                  </a:extLst>
                </p:cNvPr>
                <p:cNvSpPr txBox="1"/>
                <p:nvPr/>
              </p:nvSpPr>
              <p:spPr>
                <a:xfrm>
                  <a:off x="5092403" y="4595647"/>
                  <a:ext cx="1870940" cy="369332"/>
                </a:xfrm>
                <a:prstGeom prst="rect">
                  <a:avLst/>
                </a:prstGeom>
                <a:noFill/>
                <a:ln>
                  <a:noFill/>
                </a:ln>
              </p:spPr>
              <p:txBody>
                <a:bodyPr wrap="square" rtlCol="0">
                  <a:spAutoFit/>
                </a:bodyPr>
                <a:lstStyle/>
                <a:p>
                  <a:r>
                    <a:rPr lang="en-US" dirty="0">
                      <a:solidFill>
                        <a:schemeClr val="bg1"/>
                      </a:solidFill>
                    </a:rPr>
                    <a:t>Session layer</a:t>
                  </a:r>
                </a:p>
              </p:txBody>
            </p:sp>
          </p:grpSp>
        </p:grpSp>
        <p:pic>
          <p:nvPicPr>
            <p:cNvPr id="26" name="Picture 25">
              <a:extLst>
                <a:ext uri="{FF2B5EF4-FFF2-40B4-BE49-F238E27FC236}">
                  <a16:creationId xmlns:a16="http://schemas.microsoft.com/office/drawing/2014/main" id="{9A98E67B-3927-4B51-A584-71C6F2442AEC}"/>
                </a:ext>
              </a:extLst>
            </p:cNvPr>
            <p:cNvPicPr>
              <a:picLocks noChangeAspect="1"/>
            </p:cNvPicPr>
            <p:nvPr/>
          </p:nvPicPr>
          <p:blipFill>
            <a:blip r:embed="rId5"/>
            <a:stretch>
              <a:fillRect/>
            </a:stretch>
          </p:blipFill>
          <p:spPr>
            <a:xfrm>
              <a:off x="5791200" y="5165079"/>
              <a:ext cx="1562668" cy="310896"/>
            </a:xfrm>
            <a:prstGeom prst="rect">
              <a:avLst/>
            </a:prstGeom>
          </p:spPr>
        </p:pic>
      </p:grpSp>
      <p:grpSp>
        <p:nvGrpSpPr>
          <p:cNvPr id="32" name="Group 31">
            <a:extLst>
              <a:ext uri="{FF2B5EF4-FFF2-40B4-BE49-F238E27FC236}">
                <a16:creationId xmlns:a16="http://schemas.microsoft.com/office/drawing/2014/main" id="{2D0D7FED-09F4-4793-AD0D-5E62C7A8265D}"/>
              </a:ext>
            </a:extLst>
          </p:cNvPr>
          <p:cNvGrpSpPr/>
          <p:nvPr/>
        </p:nvGrpSpPr>
        <p:grpSpPr>
          <a:xfrm>
            <a:off x="3927774" y="2493347"/>
            <a:ext cx="4219623" cy="1841109"/>
            <a:chOff x="4156689" y="2236070"/>
            <a:chExt cx="4219623" cy="1841109"/>
          </a:xfrm>
        </p:grpSpPr>
        <p:grpSp>
          <p:nvGrpSpPr>
            <p:cNvPr id="13" name="Group 12">
              <a:extLst>
                <a:ext uri="{FF2B5EF4-FFF2-40B4-BE49-F238E27FC236}">
                  <a16:creationId xmlns:a16="http://schemas.microsoft.com/office/drawing/2014/main" id="{C9A6BC21-DC97-445E-9EE3-41DF93901E1A}"/>
                </a:ext>
              </a:extLst>
            </p:cNvPr>
            <p:cNvGrpSpPr/>
            <p:nvPr/>
          </p:nvGrpSpPr>
          <p:grpSpPr>
            <a:xfrm>
              <a:off x="4156689" y="2236070"/>
              <a:ext cx="4219623" cy="1841109"/>
              <a:chOff x="4258468" y="1544663"/>
              <a:chExt cx="4219623" cy="1841109"/>
            </a:xfrm>
          </p:grpSpPr>
          <p:sp>
            <p:nvSpPr>
              <p:cNvPr id="142" name="Rectangle 141">
                <a:extLst>
                  <a:ext uri="{FF2B5EF4-FFF2-40B4-BE49-F238E27FC236}">
                    <a16:creationId xmlns:a16="http://schemas.microsoft.com/office/drawing/2014/main" id="{DFEC547F-547E-4FBC-A34D-14ACA1286A4C}"/>
                  </a:ext>
                </a:extLst>
              </p:cNvPr>
              <p:cNvSpPr/>
              <p:nvPr/>
            </p:nvSpPr>
            <p:spPr>
              <a:xfrm>
                <a:off x="5293763" y="1561156"/>
                <a:ext cx="3184328" cy="391428"/>
              </a:xfrm>
              <a:prstGeom prst="rect">
                <a:avLst/>
              </a:prstGeom>
              <a:solidFill>
                <a:srgbClr val="00A501"/>
              </a:solidFill>
              <a:ln>
                <a:solidFill>
                  <a:srgbClr val="00A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Parallelogram 142">
                <a:extLst>
                  <a:ext uri="{FF2B5EF4-FFF2-40B4-BE49-F238E27FC236}">
                    <a16:creationId xmlns:a16="http://schemas.microsoft.com/office/drawing/2014/main" id="{5A6E5B4D-4729-48A0-A072-3906536CF484}"/>
                  </a:ext>
                </a:extLst>
              </p:cNvPr>
              <p:cNvSpPr/>
              <p:nvPr/>
            </p:nvSpPr>
            <p:spPr>
              <a:xfrm>
                <a:off x="4258469" y="1959581"/>
                <a:ext cx="4210097" cy="1426191"/>
              </a:xfrm>
              <a:prstGeom prst="parallelogram">
                <a:avLst>
                  <a:gd name="adj" fmla="val 72952"/>
                </a:avLst>
              </a:prstGeom>
              <a:solidFill>
                <a:srgbClr val="00A501"/>
              </a:solidFill>
              <a:ln>
                <a:solidFill>
                  <a:srgbClr val="00A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a:extLst>
                  <a:ext uri="{FF2B5EF4-FFF2-40B4-BE49-F238E27FC236}">
                    <a16:creationId xmlns:a16="http://schemas.microsoft.com/office/drawing/2014/main" id="{1C998CFD-82E4-4CEF-8C4C-7F770191D342}"/>
                  </a:ext>
                </a:extLst>
              </p:cNvPr>
              <p:cNvSpPr/>
              <p:nvPr/>
            </p:nvSpPr>
            <p:spPr>
              <a:xfrm>
                <a:off x="4258471" y="1544663"/>
                <a:ext cx="4214129" cy="1426191"/>
              </a:xfrm>
              <a:prstGeom prst="parallelogram">
                <a:avLst>
                  <a:gd name="adj" fmla="val 72952"/>
                </a:avLst>
              </a:prstGeom>
              <a:solidFill>
                <a:srgbClr val="00A50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id="{8B2F7DB5-28E2-47EC-9E33-F78FF960AE69}"/>
                  </a:ext>
                </a:extLst>
              </p:cNvPr>
              <p:cNvSpPr/>
              <p:nvPr/>
            </p:nvSpPr>
            <p:spPr>
              <a:xfrm>
                <a:off x="4258468" y="2978460"/>
                <a:ext cx="3190291" cy="391428"/>
              </a:xfrm>
              <a:prstGeom prst="rect">
                <a:avLst/>
              </a:prstGeom>
              <a:solidFill>
                <a:srgbClr val="00A50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Box 145">
                <a:extLst>
                  <a:ext uri="{FF2B5EF4-FFF2-40B4-BE49-F238E27FC236}">
                    <a16:creationId xmlns:a16="http://schemas.microsoft.com/office/drawing/2014/main" id="{6F9CF922-B746-47E0-8BB4-DD62C5DB8112}"/>
                  </a:ext>
                </a:extLst>
              </p:cNvPr>
              <p:cNvSpPr txBox="1"/>
              <p:nvPr/>
            </p:nvSpPr>
            <p:spPr>
              <a:xfrm>
                <a:off x="5013516" y="2595348"/>
                <a:ext cx="2034462" cy="369332"/>
              </a:xfrm>
              <a:prstGeom prst="rect">
                <a:avLst/>
              </a:prstGeom>
              <a:noFill/>
              <a:ln>
                <a:noFill/>
              </a:ln>
            </p:spPr>
            <p:txBody>
              <a:bodyPr wrap="square" rtlCol="0">
                <a:spAutoFit/>
              </a:bodyPr>
              <a:lstStyle/>
              <a:p>
                <a:r>
                  <a:rPr lang="en-US" dirty="0">
                    <a:solidFill>
                      <a:schemeClr val="bg1"/>
                    </a:solidFill>
                  </a:rPr>
                  <a:t>Presentation layer</a:t>
                </a:r>
              </a:p>
            </p:txBody>
          </p:sp>
        </p:grpSp>
        <p:pic>
          <p:nvPicPr>
            <p:cNvPr id="24" name="Picture 23">
              <a:extLst>
                <a:ext uri="{FF2B5EF4-FFF2-40B4-BE49-F238E27FC236}">
                  <a16:creationId xmlns:a16="http://schemas.microsoft.com/office/drawing/2014/main" id="{31A25AF4-A929-4223-ABA5-1DCDC9969CD8}"/>
                </a:ext>
              </a:extLst>
            </p:cNvPr>
            <p:cNvPicPr>
              <a:picLocks noChangeAspect="1"/>
            </p:cNvPicPr>
            <p:nvPr/>
          </p:nvPicPr>
          <p:blipFill>
            <a:blip r:embed="rId6"/>
            <a:stretch>
              <a:fillRect/>
            </a:stretch>
          </p:blipFill>
          <p:spPr>
            <a:xfrm>
              <a:off x="6172200" y="3757280"/>
              <a:ext cx="1173404" cy="310896"/>
            </a:xfrm>
            <a:prstGeom prst="rect">
              <a:avLst/>
            </a:prstGeom>
          </p:spPr>
        </p:pic>
      </p:grpSp>
      <p:grpSp>
        <p:nvGrpSpPr>
          <p:cNvPr id="29" name="Group 28">
            <a:extLst>
              <a:ext uri="{FF2B5EF4-FFF2-40B4-BE49-F238E27FC236}">
                <a16:creationId xmlns:a16="http://schemas.microsoft.com/office/drawing/2014/main" id="{44D8866C-3412-4673-81B2-9062D2FB5854}"/>
              </a:ext>
            </a:extLst>
          </p:cNvPr>
          <p:cNvGrpSpPr/>
          <p:nvPr/>
        </p:nvGrpSpPr>
        <p:grpSpPr>
          <a:xfrm>
            <a:off x="3920425" y="1222547"/>
            <a:ext cx="4214132" cy="1827782"/>
            <a:chOff x="4156689" y="1145656"/>
            <a:chExt cx="4214132" cy="1827782"/>
          </a:xfrm>
        </p:grpSpPr>
        <p:grpSp>
          <p:nvGrpSpPr>
            <p:cNvPr id="12" name="Group 11">
              <a:extLst>
                <a:ext uri="{FF2B5EF4-FFF2-40B4-BE49-F238E27FC236}">
                  <a16:creationId xmlns:a16="http://schemas.microsoft.com/office/drawing/2014/main" id="{5E522560-6BFD-4BC7-9EAE-7FBE5EA4F72A}"/>
                </a:ext>
              </a:extLst>
            </p:cNvPr>
            <p:cNvGrpSpPr/>
            <p:nvPr/>
          </p:nvGrpSpPr>
          <p:grpSpPr>
            <a:xfrm>
              <a:off x="4156689" y="1145656"/>
              <a:ext cx="4214132" cy="1827782"/>
              <a:chOff x="4650097" y="1228499"/>
              <a:chExt cx="4214132" cy="1827782"/>
            </a:xfrm>
          </p:grpSpPr>
          <p:sp>
            <p:nvSpPr>
              <p:cNvPr id="74" name="Rectangle 73">
                <a:extLst>
                  <a:ext uri="{FF2B5EF4-FFF2-40B4-BE49-F238E27FC236}">
                    <a16:creationId xmlns:a16="http://schemas.microsoft.com/office/drawing/2014/main" id="{C25D22A9-CAFB-4355-B047-BD1442074637}"/>
                  </a:ext>
                </a:extLst>
              </p:cNvPr>
              <p:cNvSpPr/>
              <p:nvPr/>
            </p:nvSpPr>
            <p:spPr>
              <a:xfrm>
                <a:off x="5675867" y="1228499"/>
                <a:ext cx="3184328" cy="391428"/>
              </a:xfrm>
              <a:prstGeom prst="rect">
                <a:avLst/>
              </a:prstGeom>
              <a:solidFill>
                <a:srgbClr val="015102"/>
              </a:solidFill>
              <a:ln>
                <a:solidFill>
                  <a:srgbClr val="0151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Parallelogram 74">
                <a:extLst>
                  <a:ext uri="{FF2B5EF4-FFF2-40B4-BE49-F238E27FC236}">
                    <a16:creationId xmlns:a16="http://schemas.microsoft.com/office/drawing/2014/main" id="{67C14E0B-D3F8-43AC-A7C4-72BE96811A29}"/>
                  </a:ext>
                </a:extLst>
              </p:cNvPr>
              <p:cNvSpPr/>
              <p:nvPr/>
            </p:nvSpPr>
            <p:spPr>
              <a:xfrm>
                <a:off x="4650098" y="1626924"/>
                <a:ext cx="4210097" cy="1426191"/>
              </a:xfrm>
              <a:prstGeom prst="parallelogram">
                <a:avLst>
                  <a:gd name="adj" fmla="val 72952"/>
                </a:avLst>
              </a:prstGeom>
              <a:solidFill>
                <a:srgbClr val="015102"/>
              </a:solidFill>
              <a:ln>
                <a:solidFill>
                  <a:srgbClr val="0151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arallelogram 3">
                <a:extLst>
                  <a:ext uri="{FF2B5EF4-FFF2-40B4-BE49-F238E27FC236}">
                    <a16:creationId xmlns:a16="http://schemas.microsoft.com/office/drawing/2014/main" id="{3874CE8D-8F6F-4D04-90B9-F430DA92E9A3}"/>
                  </a:ext>
                </a:extLst>
              </p:cNvPr>
              <p:cNvSpPr/>
              <p:nvPr/>
            </p:nvSpPr>
            <p:spPr>
              <a:xfrm>
                <a:off x="4650100" y="1231056"/>
                <a:ext cx="4214129" cy="1426191"/>
              </a:xfrm>
              <a:prstGeom prst="parallelogram">
                <a:avLst>
                  <a:gd name="adj" fmla="val 72952"/>
                </a:avLst>
              </a:prstGeom>
              <a:solidFill>
                <a:srgbClr val="015102"/>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731F499-4367-41E4-A2AF-4A4D4D9A0280}"/>
                  </a:ext>
                </a:extLst>
              </p:cNvPr>
              <p:cNvSpPr/>
              <p:nvPr/>
            </p:nvSpPr>
            <p:spPr>
              <a:xfrm>
                <a:off x="4650097" y="2664853"/>
                <a:ext cx="3190291" cy="391428"/>
              </a:xfrm>
              <a:prstGeom prst="rect">
                <a:avLst/>
              </a:prstGeom>
              <a:solidFill>
                <a:srgbClr val="015102"/>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44EF67B-9D56-4692-B38F-A4DDCA39C2E7}"/>
                  </a:ext>
                </a:extLst>
              </p:cNvPr>
              <p:cNvSpPr txBox="1"/>
              <p:nvPr/>
            </p:nvSpPr>
            <p:spPr>
              <a:xfrm>
                <a:off x="5675867" y="1892830"/>
                <a:ext cx="1870940" cy="369332"/>
              </a:xfrm>
              <a:prstGeom prst="rect">
                <a:avLst/>
              </a:prstGeom>
              <a:noFill/>
              <a:ln>
                <a:noFill/>
              </a:ln>
            </p:spPr>
            <p:txBody>
              <a:bodyPr wrap="square" rtlCol="0">
                <a:spAutoFit/>
              </a:bodyPr>
              <a:lstStyle/>
              <a:p>
                <a:r>
                  <a:rPr lang="en-US" dirty="0">
                    <a:solidFill>
                      <a:schemeClr val="bg1"/>
                    </a:solidFill>
                  </a:rPr>
                  <a:t>Application layer</a:t>
                </a:r>
              </a:p>
            </p:txBody>
          </p:sp>
        </p:grpSp>
        <p:pic>
          <p:nvPicPr>
            <p:cNvPr id="22" name="Picture 21" descr="A close-up of a digital screen&#10;&#10;Description automatically generated with low confidence">
              <a:extLst>
                <a:ext uri="{FF2B5EF4-FFF2-40B4-BE49-F238E27FC236}">
                  <a16:creationId xmlns:a16="http://schemas.microsoft.com/office/drawing/2014/main" id="{710F385C-2C5A-4C87-B106-3F6C0AF88CFE}"/>
                </a:ext>
              </a:extLst>
            </p:cNvPr>
            <p:cNvPicPr>
              <a:picLocks noChangeAspect="1"/>
            </p:cNvPicPr>
            <p:nvPr/>
          </p:nvPicPr>
          <p:blipFill>
            <a:blip r:embed="rId7"/>
            <a:stretch>
              <a:fillRect/>
            </a:stretch>
          </p:blipFill>
          <p:spPr>
            <a:xfrm>
              <a:off x="6280405" y="2623057"/>
              <a:ext cx="1051582" cy="311119"/>
            </a:xfrm>
            <a:prstGeom prst="rect">
              <a:avLst/>
            </a:prstGeom>
          </p:spPr>
        </p:pic>
      </p:grpSp>
    </p:spTree>
    <p:extLst>
      <p:ext uri="{BB962C8B-B14F-4D97-AF65-F5344CB8AC3E}">
        <p14:creationId xmlns:p14="http://schemas.microsoft.com/office/powerpoint/2010/main" val="3732020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1000"/>
                                        <p:tgtEl>
                                          <p:spTgt spid="63"/>
                                        </p:tgtEl>
                                      </p:cBhvr>
                                    </p:animEffect>
                                    <p:anim calcmode="lin" valueType="num">
                                      <p:cBhvr>
                                        <p:cTn id="32" dur="1000" fill="hold"/>
                                        <p:tgtEl>
                                          <p:spTgt spid="63"/>
                                        </p:tgtEl>
                                        <p:attrNameLst>
                                          <p:attrName>ppt_x</p:attrName>
                                        </p:attrNameLst>
                                      </p:cBhvr>
                                      <p:tavLst>
                                        <p:tav tm="0">
                                          <p:val>
                                            <p:strVal val="#ppt_x"/>
                                          </p:val>
                                        </p:tav>
                                        <p:tav tm="100000">
                                          <p:val>
                                            <p:strVal val="#ppt_x"/>
                                          </p:val>
                                        </p:tav>
                                      </p:tavLst>
                                    </p:anim>
                                    <p:anim calcmode="lin" valueType="num">
                                      <p:cBhvr>
                                        <p:cTn id="33" dur="1000" fill="hold"/>
                                        <p:tgtEl>
                                          <p:spTgt spid="63"/>
                                        </p:tgtEl>
                                        <p:attrNameLst>
                                          <p:attrName>ppt_y</p:attrName>
                                        </p:attrNameLst>
                                      </p:cBhvr>
                                      <p:tavLst>
                                        <p:tav tm="0">
                                          <p:val>
                                            <p:strVal val="#ppt_y-.1"/>
                                          </p:val>
                                        </p:tav>
                                        <p:tav tm="100000">
                                          <p:val>
                                            <p:strVal val="#ppt_y"/>
                                          </p:val>
                                        </p:tav>
                                      </p:tavLst>
                                    </p:anim>
                                  </p:childTnLst>
                                </p:cTn>
                              </p:par>
                              <p:par>
                                <p:cTn id="34" presetID="47" presetClass="entr" presetSubtype="0"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1000"/>
                                        <p:tgtEl>
                                          <p:spTgt spid="64"/>
                                        </p:tgtEl>
                                      </p:cBhvr>
                                    </p:animEffect>
                                    <p:anim calcmode="lin" valueType="num">
                                      <p:cBhvr>
                                        <p:cTn id="44" dur="1000" fill="hold"/>
                                        <p:tgtEl>
                                          <p:spTgt spid="64"/>
                                        </p:tgtEl>
                                        <p:attrNameLst>
                                          <p:attrName>ppt_x</p:attrName>
                                        </p:attrNameLst>
                                      </p:cBhvr>
                                      <p:tavLst>
                                        <p:tav tm="0">
                                          <p:val>
                                            <p:strVal val="#ppt_x"/>
                                          </p:val>
                                        </p:tav>
                                        <p:tav tm="100000">
                                          <p:val>
                                            <p:strVal val="#ppt_x"/>
                                          </p:val>
                                        </p:tav>
                                      </p:tavLst>
                                    </p:anim>
                                    <p:anim calcmode="lin" valueType="num">
                                      <p:cBhvr>
                                        <p:cTn id="45" dur="1000" fill="hold"/>
                                        <p:tgtEl>
                                          <p:spTgt spid="64"/>
                                        </p:tgtEl>
                                        <p:attrNameLst>
                                          <p:attrName>ppt_y</p:attrName>
                                        </p:attrNameLst>
                                      </p:cBhvr>
                                      <p:tavLst>
                                        <p:tav tm="0">
                                          <p:val>
                                            <p:strVal val="#ppt_y-.1"/>
                                          </p:val>
                                        </p:tav>
                                        <p:tav tm="100000">
                                          <p:val>
                                            <p:strVal val="#ppt_y"/>
                                          </p:val>
                                        </p:tav>
                                      </p:tavLst>
                                    </p:anim>
                                  </p:childTnLst>
                                </p:cTn>
                              </p:par>
                              <p:par>
                                <p:cTn id="46" presetID="47" presetClass="entr" presetSubtype="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1000"/>
                                        <p:tgtEl>
                                          <p:spTgt spid="31"/>
                                        </p:tgtEl>
                                      </p:cBhvr>
                                    </p:animEffect>
                                    <p:anim calcmode="lin" valueType="num">
                                      <p:cBhvr>
                                        <p:cTn id="49" dur="1000" fill="hold"/>
                                        <p:tgtEl>
                                          <p:spTgt spid="31"/>
                                        </p:tgtEl>
                                        <p:attrNameLst>
                                          <p:attrName>ppt_x</p:attrName>
                                        </p:attrNameLst>
                                      </p:cBhvr>
                                      <p:tavLst>
                                        <p:tav tm="0">
                                          <p:val>
                                            <p:strVal val="#ppt_x"/>
                                          </p:val>
                                        </p:tav>
                                        <p:tav tm="100000">
                                          <p:val>
                                            <p:strVal val="#ppt_x"/>
                                          </p:val>
                                        </p:tav>
                                      </p:tavLst>
                                    </p:anim>
                                    <p:anim calcmode="lin" valueType="num">
                                      <p:cBhvr>
                                        <p:cTn id="5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3" grpId="0"/>
      <p:bldP spid="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36F77773-9A2B-44C1-AE99-854E920D2BAE}"/>
              </a:ext>
            </a:extLst>
          </p:cNvPr>
          <p:cNvGrpSpPr/>
          <p:nvPr/>
        </p:nvGrpSpPr>
        <p:grpSpPr>
          <a:xfrm>
            <a:off x="1285157" y="5116"/>
            <a:ext cx="10941828" cy="6858000"/>
            <a:chOff x="0" y="0"/>
            <a:chExt cx="10941828" cy="6858000"/>
          </a:xfrm>
        </p:grpSpPr>
        <p:grpSp>
          <p:nvGrpSpPr>
            <p:cNvPr id="37" name="Group 36">
              <a:extLst>
                <a:ext uri="{FF2B5EF4-FFF2-40B4-BE49-F238E27FC236}">
                  <a16:creationId xmlns:a16="http://schemas.microsoft.com/office/drawing/2014/main" id="{8CE69173-01AE-4EB0-A3F7-52CFBCD5F3E8}"/>
                </a:ext>
              </a:extLst>
            </p:cNvPr>
            <p:cNvGrpSpPr/>
            <p:nvPr/>
          </p:nvGrpSpPr>
          <p:grpSpPr>
            <a:xfrm>
              <a:off x="0" y="0"/>
              <a:ext cx="10908792" cy="6858000"/>
              <a:chOff x="0" y="0"/>
              <a:chExt cx="10908792" cy="6858000"/>
            </a:xfrm>
          </p:grpSpPr>
          <p:sp>
            <p:nvSpPr>
              <p:cNvPr id="40" name="Rectangle 39">
                <a:extLst>
                  <a:ext uri="{FF2B5EF4-FFF2-40B4-BE49-F238E27FC236}">
                    <a16:creationId xmlns:a16="http://schemas.microsoft.com/office/drawing/2014/main" id="{E9557D6E-D0E2-4E0B-8BEC-A592DC70042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4AF9FA58-A48C-4B78-83ED-9953B9BA4199}"/>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8" name="TextBox 37">
              <a:extLst>
                <a:ext uri="{FF2B5EF4-FFF2-40B4-BE49-F238E27FC236}">
                  <a16:creationId xmlns:a16="http://schemas.microsoft.com/office/drawing/2014/main" id="{75D4ED9E-D5AF-41A2-906C-74531948DF70}"/>
                </a:ext>
              </a:extLst>
            </p:cNvPr>
            <p:cNvSpPr txBox="1"/>
            <p:nvPr/>
          </p:nvSpPr>
          <p:spPr>
            <a:xfrm rot="16200000">
              <a:off x="9448507" y="3134055"/>
              <a:ext cx="2401868"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Mạng</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máy</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tính</a:t>
              </a:r>
              <a:endParaRPr lang="en-US" sz="3200" dirty="0">
                <a:solidFill>
                  <a:schemeClr val="bg1"/>
                </a:solidFill>
                <a:latin typeface="Bahnschrift SemiBold Condensed" panose="020B0502040204020203" pitchFamily="34" charset="0"/>
              </a:endParaRPr>
            </a:p>
          </p:txBody>
        </p:sp>
        <p:pic>
          <p:nvPicPr>
            <p:cNvPr id="39" name="Graphic 38" descr="Lights On with solid fill">
              <a:extLst>
                <a:ext uri="{FF2B5EF4-FFF2-40B4-BE49-F238E27FC236}">
                  <a16:creationId xmlns:a16="http://schemas.microsoft.com/office/drawing/2014/main" id="{2BE74E67-E5F2-4067-9EE8-9CBCACC26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grpSp>
        <p:nvGrpSpPr>
          <p:cNvPr id="42" name="Group 41">
            <a:extLst>
              <a:ext uri="{FF2B5EF4-FFF2-40B4-BE49-F238E27FC236}">
                <a16:creationId xmlns:a16="http://schemas.microsoft.com/office/drawing/2014/main" id="{CFA09ED1-B65C-47A7-8702-66A1EEADACE1}"/>
              </a:ext>
            </a:extLst>
          </p:cNvPr>
          <p:cNvGrpSpPr/>
          <p:nvPr/>
        </p:nvGrpSpPr>
        <p:grpSpPr>
          <a:xfrm>
            <a:off x="634060" y="-5116"/>
            <a:ext cx="10950758" cy="6858000"/>
            <a:chOff x="-7559151" y="0"/>
            <a:chExt cx="10950758" cy="6858000"/>
          </a:xfrm>
        </p:grpSpPr>
        <p:grpSp>
          <p:nvGrpSpPr>
            <p:cNvPr id="43" name="Group 42">
              <a:extLst>
                <a:ext uri="{FF2B5EF4-FFF2-40B4-BE49-F238E27FC236}">
                  <a16:creationId xmlns:a16="http://schemas.microsoft.com/office/drawing/2014/main" id="{FB666947-DC92-4A37-9D67-B40C9CC8FD44}"/>
                </a:ext>
              </a:extLst>
            </p:cNvPr>
            <p:cNvGrpSpPr/>
            <p:nvPr/>
          </p:nvGrpSpPr>
          <p:grpSpPr>
            <a:xfrm>
              <a:off x="-7559151" y="0"/>
              <a:ext cx="10908792" cy="6858000"/>
              <a:chOff x="0" y="0"/>
              <a:chExt cx="10908792" cy="6858000"/>
            </a:xfrm>
          </p:grpSpPr>
          <p:grpSp>
            <p:nvGrpSpPr>
              <p:cNvPr id="45" name="Group 44">
                <a:extLst>
                  <a:ext uri="{FF2B5EF4-FFF2-40B4-BE49-F238E27FC236}">
                    <a16:creationId xmlns:a16="http://schemas.microsoft.com/office/drawing/2014/main" id="{4B7B57B1-67DD-4505-8E6D-A63818D4DC0C}"/>
                  </a:ext>
                </a:extLst>
              </p:cNvPr>
              <p:cNvGrpSpPr/>
              <p:nvPr/>
            </p:nvGrpSpPr>
            <p:grpSpPr>
              <a:xfrm>
                <a:off x="0" y="0"/>
                <a:ext cx="10908792" cy="6858000"/>
                <a:chOff x="0" y="0"/>
                <a:chExt cx="10908792" cy="6858000"/>
              </a:xfrm>
            </p:grpSpPr>
            <p:sp>
              <p:nvSpPr>
                <p:cNvPr id="47" name="Rectangle 46">
                  <a:extLst>
                    <a:ext uri="{FF2B5EF4-FFF2-40B4-BE49-F238E27FC236}">
                      <a16:creationId xmlns:a16="http://schemas.microsoft.com/office/drawing/2014/main" id="{A3C1BEAD-B1E0-4A33-80B8-D6619C980ACF}"/>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E302919B-B3DF-4A37-A41C-DBEFFE60F9AA}"/>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7343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46" name="Graphic 45" descr="Lights On with solid fill">
                <a:extLst>
                  <a:ext uri="{FF2B5EF4-FFF2-40B4-BE49-F238E27FC236}">
                    <a16:creationId xmlns:a16="http://schemas.microsoft.com/office/drawing/2014/main" id="{0282C947-8E11-4CCE-ABA7-049E5A3F00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44" name="TextBox 43">
              <a:extLst>
                <a:ext uri="{FF2B5EF4-FFF2-40B4-BE49-F238E27FC236}">
                  <a16:creationId xmlns:a16="http://schemas.microsoft.com/office/drawing/2014/main" id="{3E4DB177-8F17-4905-A6B4-3A67D32ADFA9}"/>
                </a:ext>
              </a:extLst>
            </p:cNvPr>
            <p:cNvSpPr txBox="1"/>
            <p:nvPr/>
          </p:nvSpPr>
          <p:spPr>
            <a:xfrm rot="16200000">
              <a:off x="2126759" y="3200136"/>
              <a:ext cx="1944921"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OSI</a:t>
              </a:r>
            </a:p>
          </p:txBody>
        </p:sp>
      </p:grpSp>
      <p:grpSp>
        <p:nvGrpSpPr>
          <p:cNvPr id="49" name="Group 48">
            <a:extLst>
              <a:ext uri="{FF2B5EF4-FFF2-40B4-BE49-F238E27FC236}">
                <a16:creationId xmlns:a16="http://schemas.microsoft.com/office/drawing/2014/main" id="{385B8D48-03A0-45CB-93CE-DC67D8A35EF6}"/>
              </a:ext>
            </a:extLst>
          </p:cNvPr>
          <p:cNvGrpSpPr/>
          <p:nvPr/>
        </p:nvGrpSpPr>
        <p:grpSpPr>
          <a:xfrm>
            <a:off x="-16355" y="-5116"/>
            <a:ext cx="10908792" cy="6858000"/>
            <a:chOff x="-8023867" y="-52159"/>
            <a:chExt cx="10908792" cy="6858000"/>
          </a:xfrm>
        </p:grpSpPr>
        <p:grpSp>
          <p:nvGrpSpPr>
            <p:cNvPr id="50" name="Group 49">
              <a:extLst>
                <a:ext uri="{FF2B5EF4-FFF2-40B4-BE49-F238E27FC236}">
                  <a16:creationId xmlns:a16="http://schemas.microsoft.com/office/drawing/2014/main" id="{65141002-8E6D-4E43-9473-C2D0DFE080DC}"/>
                </a:ext>
              </a:extLst>
            </p:cNvPr>
            <p:cNvGrpSpPr/>
            <p:nvPr/>
          </p:nvGrpSpPr>
          <p:grpSpPr>
            <a:xfrm>
              <a:off x="-8023867" y="-52159"/>
              <a:ext cx="10908792" cy="6858000"/>
              <a:chOff x="0" y="0"/>
              <a:chExt cx="10908792" cy="6858000"/>
            </a:xfrm>
          </p:grpSpPr>
          <p:grpSp>
            <p:nvGrpSpPr>
              <p:cNvPr id="52" name="Group 51">
                <a:extLst>
                  <a:ext uri="{FF2B5EF4-FFF2-40B4-BE49-F238E27FC236}">
                    <a16:creationId xmlns:a16="http://schemas.microsoft.com/office/drawing/2014/main" id="{9F2CC87B-46F2-4AD4-ACF2-B3034BF1C291}"/>
                  </a:ext>
                </a:extLst>
              </p:cNvPr>
              <p:cNvGrpSpPr/>
              <p:nvPr/>
            </p:nvGrpSpPr>
            <p:grpSpPr>
              <a:xfrm>
                <a:off x="0" y="0"/>
                <a:ext cx="10908792" cy="6858000"/>
                <a:chOff x="0" y="0"/>
                <a:chExt cx="10908792" cy="6858000"/>
              </a:xfrm>
            </p:grpSpPr>
            <p:sp>
              <p:nvSpPr>
                <p:cNvPr id="54" name="Rectangle 53">
                  <a:extLst>
                    <a:ext uri="{FF2B5EF4-FFF2-40B4-BE49-F238E27FC236}">
                      <a16:creationId xmlns:a16="http://schemas.microsoft.com/office/drawing/2014/main" id="{F42F4107-7A7D-4C42-8D6E-AA56CBA79FA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EF2C61A-FC06-4E62-808D-DD59B91A58B1}"/>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D964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53" name="Graphic 52" descr="Lights On with solid fill">
                <a:extLst>
                  <a:ext uri="{FF2B5EF4-FFF2-40B4-BE49-F238E27FC236}">
                    <a16:creationId xmlns:a16="http://schemas.microsoft.com/office/drawing/2014/main" id="{F7343610-A844-4558-AEEF-5D55D53481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51" name="TextBox 50">
              <a:extLst>
                <a:ext uri="{FF2B5EF4-FFF2-40B4-BE49-F238E27FC236}">
                  <a16:creationId xmlns:a16="http://schemas.microsoft.com/office/drawing/2014/main" id="{F5B7D788-9D38-4765-9B05-6DE0B8F8A6A7}"/>
                </a:ext>
              </a:extLst>
            </p:cNvPr>
            <p:cNvSpPr txBox="1"/>
            <p:nvPr/>
          </p:nvSpPr>
          <p:spPr>
            <a:xfrm rot="16200000">
              <a:off x="1453122" y="3207168"/>
              <a:ext cx="2245753"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TCP/IP</a:t>
              </a:r>
            </a:p>
          </p:txBody>
        </p:sp>
      </p:grpSp>
      <p:grpSp>
        <p:nvGrpSpPr>
          <p:cNvPr id="56" name="Group 55">
            <a:extLst>
              <a:ext uri="{FF2B5EF4-FFF2-40B4-BE49-F238E27FC236}">
                <a16:creationId xmlns:a16="http://schemas.microsoft.com/office/drawing/2014/main" id="{13067CA2-609A-4FB4-A3A7-B1C73B14B7BE}"/>
              </a:ext>
            </a:extLst>
          </p:cNvPr>
          <p:cNvGrpSpPr/>
          <p:nvPr/>
        </p:nvGrpSpPr>
        <p:grpSpPr>
          <a:xfrm>
            <a:off x="-668451" y="-5116"/>
            <a:ext cx="10933090" cy="6858000"/>
            <a:chOff x="2694972" y="4246070"/>
            <a:chExt cx="10933090" cy="6858000"/>
          </a:xfrm>
        </p:grpSpPr>
        <p:grpSp>
          <p:nvGrpSpPr>
            <p:cNvPr id="57" name="Group 56">
              <a:extLst>
                <a:ext uri="{FF2B5EF4-FFF2-40B4-BE49-F238E27FC236}">
                  <a16:creationId xmlns:a16="http://schemas.microsoft.com/office/drawing/2014/main" id="{F43CD58A-0CA0-4E4F-BEA2-F220203A1808}"/>
                </a:ext>
              </a:extLst>
            </p:cNvPr>
            <p:cNvGrpSpPr/>
            <p:nvPr/>
          </p:nvGrpSpPr>
          <p:grpSpPr>
            <a:xfrm>
              <a:off x="2694972" y="4246070"/>
              <a:ext cx="10908792" cy="6858000"/>
              <a:chOff x="0" y="0"/>
              <a:chExt cx="10908792" cy="6858000"/>
            </a:xfrm>
          </p:grpSpPr>
          <p:grpSp>
            <p:nvGrpSpPr>
              <p:cNvPr id="59" name="Group 58">
                <a:extLst>
                  <a:ext uri="{FF2B5EF4-FFF2-40B4-BE49-F238E27FC236}">
                    <a16:creationId xmlns:a16="http://schemas.microsoft.com/office/drawing/2014/main" id="{FBD68238-79EE-4CD3-BFB8-988DCA848564}"/>
                  </a:ext>
                </a:extLst>
              </p:cNvPr>
              <p:cNvGrpSpPr/>
              <p:nvPr/>
            </p:nvGrpSpPr>
            <p:grpSpPr>
              <a:xfrm>
                <a:off x="0" y="0"/>
                <a:ext cx="10908792" cy="6858000"/>
                <a:chOff x="0" y="0"/>
                <a:chExt cx="10908792" cy="6858000"/>
              </a:xfrm>
            </p:grpSpPr>
            <p:sp>
              <p:nvSpPr>
                <p:cNvPr id="61" name="Rectangle 60">
                  <a:extLst>
                    <a:ext uri="{FF2B5EF4-FFF2-40B4-BE49-F238E27FC236}">
                      <a16:creationId xmlns:a16="http://schemas.microsoft.com/office/drawing/2014/main" id="{A7E31CD9-9684-4B2B-93D1-7489C433D935}"/>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C9C01949-22BE-49B1-BB40-A2CB042E7D66}"/>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A9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60" name="Graphic 59" descr="Lights On with solid fill">
                <a:extLst>
                  <a:ext uri="{FF2B5EF4-FFF2-40B4-BE49-F238E27FC236}">
                    <a16:creationId xmlns:a16="http://schemas.microsoft.com/office/drawing/2014/main" id="{1A629320-77BB-4747-A8ED-7A7A7FBBAE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58" name="TextBox 57">
              <a:extLst>
                <a:ext uri="{FF2B5EF4-FFF2-40B4-BE49-F238E27FC236}">
                  <a16:creationId xmlns:a16="http://schemas.microsoft.com/office/drawing/2014/main" id="{13556635-0DB1-4A3C-8D7F-B84882204F3F}"/>
                </a:ext>
              </a:extLst>
            </p:cNvPr>
            <p:cNvSpPr txBox="1"/>
            <p:nvPr/>
          </p:nvSpPr>
          <p:spPr>
            <a:xfrm rot="16200000">
              <a:off x="12635977" y="7458881"/>
              <a:ext cx="1399395" cy="584775"/>
            </a:xfrm>
            <a:prstGeom prst="rect">
              <a:avLst/>
            </a:prstGeom>
            <a:noFill/>
          </p:spPr>
          <p:txBody>
            <a:bodyPr wrap="square" rtlCol="0">
              <a:spAutoFit/>
            </a:bodyPr>
            <a:lstStyle/>
            <a:p>
              <a:r>
                <a:rPr lang="en-US" sz="3200" dirty="0">
                  <a:solidFill>
                    <a:schemeClr val="bg1"/>
                  </a:solidFill>
                  <a:latin typeface="Bahnschrift SemiBold Condensed" panose="020B0502040204020203" pitchFamily="34" charset="0"/>
                </a:rPr>
                <a:t>Protocol</a:t>
              </a:r>
            </a:p>
          </p:txBody>
        </p:sp>
      </p:grpSp>
      <p:sp>
        <p:nvSpPr>
          <p:cNvPr id="6" name="Isosceles Triangle 5">
            <a:extLst>
              <a:ext uri="{FF2B5EF4-FFF2-40B4-BE49-F238E27FC236}">
                <a16:creationId xmlns:a16="http://schemas.microsoft.com/office/drawing/2014/main" id="{4F600C98-99C3-438D-AD2F-339EC231D408}"/>
              </a:ext>
            </a:extLst>
          </p:cNvPr>
          <p:cNvSpPr/>
          <p:nvPr/>
        </p:nvSpPr>
        <p:spPr>
          <a:xfrm>
            <a:off x="979926" y="-1701800"/>
            <a:ext cx="61474"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87236E5B-5D69-47BC-9D5A-18E94302A47E}"/>
              </a:ext>
            </a:extLst>
          </p:cNvPr>
          <p:cNvGrpSpPr/>
          <p:nvPr/>
        </p:nvGrpSpPr>
        <p:grpSpPr>
          <a:xfrm>
            <a:off x="-1308072" y="-5116"/>
            <a:ext cx="10916494" cy="6858000"/>
            <a:chOff x="-8965983" y="4349672"/>
            <a:chExt cx="10916494" cy="6858000"/>
          </a:xfrm>
        </p:grpSpPr>
        <p:grpSp>
          <p:nvGrpSpPr>
            <p:cNvPr id="88" name="Group 87">
              <a:extLst>
                <a:ext uri="{FF2B5EF4-FFF2-40B4-BE49-F238E27FC236}">
                  <a16:creationId xmlns:a16="http://schemas.microsoft.com/office/drawing/2014/main" id="{678CC025-8D42-485E-9E8C-47429074DE44}"/>
                </a:ext>
              </a:extLst>
            </p:cNvPr>
            <p:cNvGrpSpPr/>
            <p:nvPr/>
          </p:nvGrpSpPr>
          <p:grpSpPr>
            <a:xfrm>
              <a:off x="-8965983" y="4349672"/>
              <a:ext cx="10908792" cy="6858000"/>
              <a:chOff x="0" y="0"/>
              <a:chExt cx="10908792" cy="6858000"/>
            </a:xfrm>
          </p:grpSpPr>
          <p:grpSp>
            <p:nvGrpSpPr>
              <p:cNvPr id="90" name="Group 89">
                <a:extLst>
                  <a:ext uri="{FF2B5EF4-FFF2-40B4-BE49-F238E27FC236}">
                    <a16:creationId xmlns:a16="http://schemas.microsoft.com/office/drawing/2014/main" id="{92E6DCD6-8236-4DEE-AFA4-7D7CBE869358}"/>
                  </a:ext>
                </a:extLst>
              </p:cNvPr>
              <p:cNvGrpSpPr/>
              <p:nvPr/>
            </p:nvGrpSpPr>
            <p:grpSpPr>
              <a:xfrm>
                <a:off x="0" y="0"/>
                <a:ext cx="10908792" cy="6858000"/>
                <a:chOff x="0" y="0"/>
                <a:chExt cx="10908792" cy="6858000"/>
              </a:xfrm>
            </p:grpSpPr>
            <p:sp>
              <p:nvSpPr>
                <p:cNvPr id="92" name="Rectangle 91">
                  <a:extLst>
                    <a:ext uri="{FF2B5EF4-FFF2-40B4-BE49-F238E27FC236}">
                      <a16:creationId xmlns:a16="http://schemas.microsoft.com/office/drawing/2014/main" id="{DC80B8A2-FC0E-45C9-9D81-5522326D52C0}"/>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FCBA9524-6022-4542-996F-53B6D30C0300}"/>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D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91" name="Graphic 90" descr="Lights On with solid fill">
                <a:extLst>
                  <a:ext uri="{FF2B5EF4-FFF2-40B4-BE49-F238E27FC236}">
                    <a16:creationId xmlns:a16="http://schemas.microsoft.com/office/drawing/2014/main" id="{F295615C-B5B5-492B-9B76-5E9A7DBB04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89" name="TextBox 88">
              <a:extLst>
                <a:ext uri="{FF2B5EF4-FFF2-40B4-BE49-F238E27FC236}">
                  <a16:creationId xmlns:a16="http://schemas.microsoft.com/office/drawing/2014/main" id="{03B0AB35-44B4-4096-9757-EE7CCCCAF2EE}"/>
                </a:ext>
              </a:extLst>
            </p:cNvPr>
            <p:cNvSpPr txBox="1"/>
            <p:nvPr/>
          </p:nvSpPr>
          <p:spPr>
            <a:xfrm rot="16200000">
              <a:off x="681013" y="7523950"/>
              <a:ext cx="1954221" cy="584775"/>
            </a:xfrm>
            <a:prstGeom prst="rect">
              <a:avLst/>
            </a:prstGeom>
            <a:noFill/>
          </p:spPr>
          <p:txBody>
            <a:bodyPr wrap="square" rtlCol="0">
              <a:spAutoFit/>
            </a:bodyPr>
            <a:lstStyle/>
            <a:p>
              <a:pPr algn="ctr"/>
              <a:r>
                <a:rPr lang="en-US" sz="3200" dirty="0">
                  <a:solidFill>
                    <a:schemeClr val="bg1"/>
                  </a:solidFill>
                  <a:latin typeface="Bahnschrift SemiBold Condensed" panose="020B0502040204020203" pitchFamily="34" charset="0"/>
                </a:rPr>
                <a:t>SDU &amp; PDU</a:t>
              </a:r>
            </a:p>
          </p:txBody>
        </p:sp>
      </p:grpSp>
      <p:grpSp>
        <p:nvGrpSpPr>
          <p:cNvPr id="94" name="Group 93">
            <a:extLst>
              <a:ext uri="{FF2B5EF4-FFF2-40B4-BE49-F238E27FC236}">
                <a16:creationId xmlns:a16="http://schemas.microsoft.com/office/drawing/2014/main" id="{6F2A453C-7F86-408F-9987-62C02F7F4519}"/>
              </a:ext>
            </a:extLst>
          </p:cNvPr>
          <p:cNvGrpSpPr/>
          <p:nvPr/>
        </p:nvGrpSpPr>
        <p:grpSpPr>
          <a:xfrm>
            <a:off x="-1970518" y="-7674"/>
            <a:ext cx="10917937" cy="6858000"/>
            <a:chOff x="95170" y="0"/>
            <a:chExt cx="10908792" cy="6858000"/>
          </a:xfrm>
        </p:grpSpPr>
        <p:grpSp>
          <p:nvGrpSpPr>
            <p:cNvPr id="95" name="Group 94">
              <a:extLst>
                <a:ext uri="{FF2B5EF4-FFF2-40B4-BE49-F238E27FC236}">
                  <a16:creationId xmlns:a16="http://schemas.microsoft.com/office/drawing/2014/main" id="{1A72D2A2-9C62-4812-93DC-65F943192387}"/>
                </a:ext>
              </a:extLst>
            </p:cNvPr>
            <p:cNvGrpSpPr/>
            <p:nvPr/>
          </p:nvGrpSpPr>
          <p:grpSpPr>
            <a:xfrm>
              <a:off x="95170" y="0"/>
              <a:ext cx="10908792" cy="6858000"/>
              <a:chOff x="95170" y="0"/>
              <a:chExt cx="10908792" cy="6858000"/>
            </a:xfrm>
          </p:grpSpPr>
          <p:sp>
            <p:nvSpPr>
              <p:cNvPr id="98" name="Rectangle 97">
                <a:extLst>
                  <a:ext uri="{FF2B5EF4-FFF2-40B4-BE49-F238E27FC236}">
                    <a16:creationId xmlns:a16="http://schemas.microsoft.com/office/drawing/2014/main" id="{9305C077-AD47-4B0C-8684-2AE8AE1020BF}"/>
                  </a:ext>
                </a:extLst>
              </p:cNvPr>
              <p:cNvSpPr/>
              <p:nvPr/>
            </p:nvSpPr>
            <p:spPr>
              <a:xfrm>
                <a:off x="9517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ECE440B2-B3AB-4B1E-A1AE-81C6293D1B3F}"/>
                  </a:ext>
                </a:extLst>
              </p:cNvPr>
              <p:cNvSpPr/>
              <p:nvPr/>
            </p:nvSpPr>
            <p:spPr>
              <a:xfrm>
                <a:off x="9668255"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A7D4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Box 95">
              <a:extLst>
                <a:ext uri="{FF2B5EF4-FFF2-40B4-BE49-F238E27FC236}">
                  <a16:creationId xmlns:a16="http://schemas.microsoft.com/office/drawing/2014/main" id="{3DB15F77-AEBD-4D62-B8E3-8DA7EA1A5EA9}"/>
                </a:ext>
              </a:extLst>
            </p:cNvPr>
            <p:cNvSpPr txBox="1"/>
            <p:nvPr/>
          </p:nvSpPr>
          <p:spPr>
            <a:xfrm rot="16200000">
              <a:off x="9734635" y="3213057"/>
              <a:ext cx="1886361" cy="584285"/>
            </a:xfrm>
            <a:prstGeom prst="rect">
              <a:avLst/>
            </a:prstGeom>
            <a:noFill/>
          </p:spPr>
          <p:txBody>
            <a:bodyPr wrap="square" rtlCol="0">
              <a:spAutoFit/>
            </a:bodyPr>
            <a:lstStyle/>
            <a:p>
              <a:pPr algn="ctr"/>
              <a:r>
                <a:rPr lang="en-US" sz="3200" b="1" dirty="0" err="1">
                  <a:solidFill>
                    <a:schemeClr val="bg1"/>
                  </a:solidFill>
                  <a:latin typeface="Bahnschrift SemiBold Condensed" panose="020B0502040204020203" pitchFamily="34" charset="0"/>
                </a:rPr>
                <a:t>Đóng</a:t>
              </a:r>
              <a:r>
                <a:rPr lang="en-US" sz="3200" b="1" dirty="0">
                  <a:solidFill>
                    <a:schemeClr val="bg1"/>
                  </a:solidFill>
                  <a:latin typeface="Bahnschrift SemiBold Condensed" panose="020B0502040204020203" pitchFamily="34" charset="0"/>
                </a:rPr>
                <a:t> </a:t>
              </a:r>
              <a:r>
                <a:rPr lang="en-US" sz="3200" b="1" dirty="0" err="1">
                  <a:solidFill>
                    <a:schemeClr val="bg1"/>
                  </a:solidFill>
                  <a:latin typeface="Bahnschrift SemiBold Condensed" panose="020B0502040204020203" pitchFamily="34" charset="0"/>
                </a:rPr>
                <a:t>gói</a:t>
              </a:r>
              <a:r>
                <a:rPr lang="en-US" sz="3200" b="1" dirty="0">
                  <a:solidFill>
                    <a:schemeClr val="bg1"/>
                  </a:solidFill>
                  <a:latin typeface="Bahnschrift SemiBold Condensed" panose="020B0502040204020203" pitchFamily="34" charset="0"/>
                </a:rPr>
                <a:t> tin</a:t>
              </a:r>
            </a:p>
          </p:txBody>
        </p:sp>
        <p:pic>
          <p:nvPicPr>
            <p:cNvPr id="97" name="Graphic 96" descr="Lights On with solid fill">
              <a:extLst>
                <a:ext uri="{FF2B5EF4-FFF2-40B4-BE49-F238E27FC236}">
                  <a16:creationId xmlns:a16="http://schemas.microsoft.com/office/drawing/2014/main" id="{3AFABC21-0B69-41B3-9D3B-2AEB12D2B7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668254" y="3048000"/>
              <a:ext cx="914400" cy="914400"/>
            </a:xfrm>
            <a:prstGeom prst="rect">
              <a:avLst/>
            </a:prstGeom>
          </p:spPr>
        </p:pic>
      </p:grpSp>
      <p:sp>
        <p:nvSpPr>
          <p:cNvPr id="66" name="TextBox 65">
            <a:extLst>
              <a:ext uri="{FF2B5EF4-FFF2-40B4-BE49-F238E27FC236}">
                <a16:creationId xmlns:a16="http://schemas.microsoft.com/office/drawing/2014/main" id="{FA8F008B-45CC-42D0-B30D-0F18CB2588EF}"/>
              </a:ext>
            </a:extLst>
          </p:cNvPr>
          <p:cNvSpPr txBox="1"/>
          <p:nvPr/>
        </p:nvSpPr>
        <p:spPr>
          <a:xfrm>
            <a:off x="142141" y="2944458"/>
            <a:ext cx="4324933" cy="1341201"/>
          </a:xfrm>
          <a:prstGeom prst="rect">
            <a:avLst/>
          </a:prstGeom>
          <a:noFill/>
        </p:spPr>
        <p:txBody>
          <a:bodyPr wrap="square" rtlCol="0">
            <a:spAutoFit/>
          </a:bodyPr>
          <a:lstStyle/>
          <a:p>
            <a:pPr algn="l">
              <a:lnSpc>
                <a:spcPct val="150000"/>
              </a:lnSpc>
            </a:pPr>
            <a:r>
              <a:rPr lang="en-US" sz="1400" b="0" i="0" dirty="0" err="1">
                <a:effectLst/>
                <a:latin typeface="Bahnschrift Light Condensed" panose="020B0502040204020203" pitchFamily="34" charset="0"/>
              </a:rPr>
              <a:t>Tại</a:t>
            </a:r>
            <a:r>
              <a:rPr lang="vi-VN" sz="1400" b="0" i="0" dirty="0">
                <a:effectLst/>
                <a:latin typeface="Bahnschrift Light Condensed" panose="020B0502040204020203" pitchFamily="34" charset="0"/>
              </a:rPr>
              <a:t> tầng Network (Tầng 3</a:t>
            </a:r>
            <a:r>
              <a:rPr lang="en-US" sz="1400" b="0" i="0" dirty="0">
                <a:effectLst/>
                <a:latin typeface="Bahnschrift Light Condensed" panose="020B0502040204020203" pitchFamily="34" charset="0"/>
              </a:rPr>
              <a:t>)</a:t>
            </a:r>
            <a:r>
              <a:rPr lang="vi-VN" sz="1400" b="0" i="0" dirty="0">
                <a:effectLst/>
                <a:latin typeface="Bahnschrift Light Condensed" panose="020B0502040204020203" pitchFamily="34" charset="0"/>
              </a:rPr>
              <a:t>, các segment lại tiếp tục được cắt ra thành nhiều gói Package khác nhau và bổ sung thông tin định tuyến. Tầng Network này chức năng chính của nó là định tuyến đường đi cho gói tin chứa dữ liệu.</a:t>
            </a:r>
          </a:p>
        </p:txBody>
      </p:sp>
      <p:sp>
        <p:nvSpPr>
          <p:cNvPr id="67" name="TextBox 66">
            <a:extLst>
              <a:ext uri="{FF2B5EF4-FFF2-40B4-BE49-F238E27FC236}">
                <a16:creationId xmlns:a16="http://schemas.microsoft.com/office/drawing/2014/main" id="{3DD0F07E-7106-41E8-A82D-5A27C18F2AF0}"/>
              </a:ext>
            </a:extLst>
          </p:cNvPr>
          <p:cNvSpPr txBox="1"/>
          <p:nvPr/>
        </p:nvSpPr>
        <p:spPr>
          <a:xfrm>
            <a:off x="142141" y="4301543"/>
            <a:ext cx="4233479" cy="1664366"/>
          </a:xfrm>
          <a:prstGeom prst="rect">
            <a:avLst/>
          </a:prstGeom>
          <a:noFill/>
        </p:spPr>
        <p:txBody>
          <a:bodyPr wrap="square" rtlCol="0">
            <a:spAutoFit/>
          </a:bodyPr>
          <a:lstStyle/>
          <a:p>
            <a:pPr>
              <a:lnSpc>
                <a:spcPct val="150000"/>
              </a:lnSpc>
            </a:pPr>
            <a:r>
              <a:rPr lang="vi-VN" sz="1400" b="0" i="0" dirty="0">
                <a:effectLst/>
                <a:latin typeface="Bahnschrift Light Condensed" panose="020B0502040204020203" pitchFamily="34" charset="0"/>
              </a:rPr>
              <a:t>Dữ liệu tiếp tục được chuyển xuống tầng Data Link (tầng 2). Tại tầng này, mỗi Package sẽ được băm nhỏ ra thành nhiều Frame và bổ sung thêm các thông tin kiểm tra gói tin chứa dữ liệu để kiểm tra ở máy nhận.</a:t>
            </a:r>
          </a:p>
          <a:p>
            <a:pPr algn="l">
              <a:lnSpc>
                <a:spcPct val="150000"/>
              </a:lnSpc>
            </a:pPr>
            <a:endParaRPr lang="vi-VN" sz="1400" b="0" i="0" dirty="0">
              <a:effectLst/>
              <a:latin typeface="Bahnschrift Light Condensed" panose="020B0502040204020203" pitchFamily="34" charset="0"/>
            </a:endParaRPr>
          </a:p>
        </p:txBody>
      </p:sp>
      <p:sp>
        <p:nvSpPr>
          <p:cNvPr id="68" name="TextBox 67">
            <a:extLst>
              <a:ext uri="{FF2B5EF4-FFF2-40B4-BE49-F238E27FC236}">
                <a16:creationId xmlns:a16="http://schemas.microsoft.com/office/drawing/2014/main" id="{151974F7-4D22-4817-85C9-83DCF53D0A37}"/>
              </a:ext>
            </a:extLst>
          </p:cNvPr>
          <p:cNvSpPr txBox="1"/>
          <p:nvPr/>
        </p:nvSpPr>
        <p:spPr>
          <a:xfrm>
            <a:off x="142141" y="5749208"/>
            <a:ext cx="7443221" cy="1018036"/>
          </a:xfrm>
          <a:prstGeom prst="rect">
            <a:avLst/>
          </a:prstGeom>
          <a:noFill/>
        </p:spPr>
        <p:txBody>
          <a:bodyPr wrap="square" rtlCol="0">
            <a:spAutoFit/>
          </a:bodyPr>
          <a:lstStyle/>
          <a:p>
            <a:pPr algn="l">
              <a:lnSpc>
                <a:spcPct val="150000"/>
              </a:lnSpc>
            </a:pPr>
            <a:r>
              <a:rPr lang="vi-VN" sz="1400" b="0" i="0" dirty="0">
                <a:effectLst/>
                <a:latin typeface="Bahnschrift Light Condensed" panose="020B0502040204020203" pitchFamily="34" charset="0"/>
              </a:rPr>
              <a:t>Cuối cùng, các Frame này khi chuyển xuống tầng Physical (Tầng 1) sẽ được chuyển thành một chuỗi các bit nhị phân (0 1….) và được đưa lên cũng như phá tín hiệu trên các phương tiện truyền dẫn (dây cáp đồng, cáp quang,…) để truyền dữ liệu đến máy nhận.</a:t>
            </a:r>
          </a:p>
        </p:txBody>
      </p:sp>
      <p:sp>
        <p:nvSpPr>
          <p:cNvPr id="75" name="TextBox 74">
            <a:extLst>
              <a:ext uri="{FF2B5EF4-FFF2-40B4-BE49-F238E27FC236}">
                <a16:creationId xmlns:a16="http://schemas.microsoft.com/office/drawing/2014/main" id="{56959550-3D90-45D6-93E8-5CF65A494C56}"/>
              </a:ext>
            </a:extLst>
          </p:cNvPr>
          <p:cNvSpPr txBox="1"/>
          <p:nvPr/>
        </p:nvSpPr>
        <p:spPr>
          <a:xfrm>
            <a:off x="142141" y="1633088"/>
            <a:ext cx="4356208" cy="1341201"/>
          </a:xfrm>
          <a:prstGeom prst="rect">
            <a:avLst/>
          </a:prstGeom>
          <a:noFill/>
        </p:spPr>
        <p:txBody>
          <a:bodyPr wrap="square" rtlCol="0">
            <a:spAutoFit/>
          </a:bodyPr>
          <a:lstStyle/>
          <a:p>
            <a:pPr algn="l">
              <a:lnSpc>
                <a:spcPct val="150000"/>
              </a:lnSpc>
            </a:pPr>
            <a:r>
              <a:rPr lang="vi-VN" sz="1400" b="0" i="0" dirty="0">
                <a:effectLst/>
                <a:latin typeface="Bahnschrift Light Condensed" panose="020B0502040204020203" pitchFamily="34" charset="0"/>
              </a:rPr>
              <a:t>Tại tầng Transport (Tầng 4), dữ liệu được cắt ra thành nhiều Segment và cũng làm nhiệm vụ bổ sung thêm các thông tin về phương thức vận chuyển dữ liệu để đảm bảo tính bảo mật, tin cậy khi truyền trong mô hình mạng.</a:t>
            </a:r>
          </a:p>
        </p:txBody>
      </p:sp>
      <p:grpSp>
        <p:nvGrpSpPr>
          <p:cNvPr id="123" name="Group 122">
            <a:extLst>
              <a:ext uri="{FF2B5EF4-FFF2-40B4-BE49-F238E27FC236}">
                <a16:creationId xmlns:a16="http://schemas.microsoft.com/office/drawing/2014/main" id="{993B9890-4F7B-4DB7-9BBA-5A3E027E7FD2}"/>
              </a:ext>
            </a:extLst>
          </p:cNvPr>
          <p:cNvGrpSpPr/>
          <p:nvPr/>
        </p:nvGrpSpPr>
        <p:grpSpPr>
          <a:xfrm>
            <a:off x="4398723" y="3529135"/>
            <a:ext cx="4219623" cy="1841109"/>
            <a:chOff x="4258468" y="3555017"/>
            <a:chExt cx="4219623" cy="1841109"/>
          </a:xfrm>
          <a:solidFill>
            <a:srgbClr val="C80031"/>
          </a:solidFill>
        </p:grpSpPr>
        <p:sp>
          <p:nvSpPr>
            <p:cNvPr id="125" name="Rectangle 124">
              <a:extLst>
                <a:ext uri="{FF2B5EF4-FFF2-40B4-BE49-F238E27FC236}">
                  <a16:creationId xmlns:a16="http://schemas.microsoft.com/office/drawing/2014/main" id="{A7CD280F-1D4B-47C8-B702-2279B2F026F1}"/>
                </a:ext>
              </a:extLst>
            </p:cNvPr>
            <p:cNvSpPr/>
            <p:nvPr/>
          </p:nvSpPr>
          <p:spPr>
            <a:xfrm>
              <a:off x="5293763" y="3571966"/>
              <a:ext cx="3184328" cy="391428"/>
            </a:xfrm>
            <a:prstGeom prst="rect">
              <a:avLst/>
            </a:prstGeom>
            <a:grpFill/>
            <a:ln>
              <a:solidFill>
                <a:srgbClr val="C80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BAFDFA85-4065-43C0-B02F-CBB80F15E848}"/>
                </a:ext>
              </a:extLst>
            </p:cNvPr>
            <p:cNvGrpSpPr/>
            <p:nvPr/>
          </p:nvGrpSpPr>
          <p:grpSpPr>
            <a:xfrm>
              <a:off x="4258468" y="3555017"/>
              <a:ext cx="4214132" cy="1841109"/>
              <a:chOff x="4258468" y="3555473"/>
              <a:chExt cx="4214132" cy="1841109"/>
            </a:xfrm>
            <a:grpFill/>
          </p:grpSpPr>
          <p:grpSp>
            <p:nvGrpSpPr>
              <p:cNvPr id="127" name="Group 126">
                <a:extLst>
                  <a:ext uri="{FF2B5EF4-FFF2-40B4-BE49-F238E27FC236}">
                    <a16:creationId xmlns:a16="http://schemas.microsoft.com/office/drawing/2014/main" id="{11AAD06D-5BD2-48B4-9F38-C9DE0F1E6C70}"/>
                  </a:ext>
                </a:extLst>
              </p:cNvPr>
              <p:cNvGrpSpPr/>
              <p:nvPr/>
            </p:nvGrpSpPr>
            <p:grpSpPr>
              <a:xfrm>
                <a:off x="4258468" y="3555473"/>
                <a:ext cx="4214132" cy="1841109"/>
                <a:chOff x="4258468" y="3555473"/>
                <a:chExt cx="4214132" cy="1841109"/>
              </a:xfrm>
              <a:grpFill/>
            </p:grpSpPr>
            <p:sp>
              <p:nvSpPr>
                <p:cNvPr id="129" name="Parallelogram 128">
                  <a:extLst>
                    <a:ext uri="{FF2B5EF4-FFF2-40B4-BE49-F238E27FC236}">
                      <a16:creationId xmlns:a16="http://schemas.microsoft.com/office/drawing/2014/main" id="{81372D97-BDF0-412E-9648-7B73BF52356A}"/>
                    </a:ext>
                  </a:extLst>
                </p:cNvPr>
                <p:cNvSpPr/>
                <p:nvPr/>
              </p:nvSpPr>
              <p:spPr>
                <a:xfrm>
                  <a:off x="4258469" y="3970391"/>
                  <a:ext cx="4210097" cy="1426191"/>
                </a:xfrm>
                <a:prstGeom prst="parallelogram">
                  <a:avLst>
                    <a:gd name="adj" fmla="val 72952"/>
                  </a:avLst>
                </a:prstGeom>
                <a:grpFill/>
                <a:ln>
                  <a:solidFill>
                    <a:srgbClr val="C80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81D6C689-44DE-487E-8170-D4194F69CF41}"/>
                    </a:ext>
                  </a:extLst>
                </p:cNvPr>
                <p:cNvSpPr/>
                <p:nvPr/>
              </p:nvSpPr>
              <p:spPr>
                <a:xfrm>
                  <a:off x="4258468" y="4989270"/>
                  <a:ext cx="3190291" cy="391428"/>
                </a:xfrm>
                <a:prstGeom prst="rect">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Bit </a:t>
                  </a:r>
                </a:p>
              </p:txBody>
            </p:sp>
            <p:sp>
              <p:nvSpPr>
                <p:cNvPr id="131" name="Parallelogram 130">
                  <a:extLst>
                    <a:ext uri="{FF2B5EF4-FFF2-40B4-BE49-F238E27FC236}">
                      <a16:creationId xmlns:a16="http://schemas.microsoft.com/office/drawing/2014/main" id="{423943BA-C849-4C3B-97EB-1070D498AF4D}"/>
                    </a:ext>
                  </a:extLst>
                </p:cNvPr>
                <p:cNvSpPr/>
                <p:nvPr/>
              </p:nvSpPr>
              <p:spPr>
                <a:xfrm>
                  <a:off x="4258471" y="3555473"/>
                  <a:ext cx="4214129" cy="1426191"/>
                </a:xfrm>
                <a:prstGeom prst="parallelogram">
                  <a:avLst>
                    <a:gd name="adj" fmla="val 72952"/>
                  </a:avLst>
                </a:prstGeom>
                <a:grpFill/>
                <a:ln>
                  <a:solidFill>
                    <a:srgbClr val="C80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8" name="TextBox 127">
                <a:extLst>
                  <a:ext uri="{FF2B5EF4-FFF2-40B4-BE49-F238E27FC236}">
                    <a16:creationId xmlns:a16="http://schemas.microsoft.com/office/drawing/2014/main" id="{D2EC1E62-0B1C-4E1A-83A8-960BF7C0F0B4}"/>
                  </a:ext>
                </a:extLst>
              </p:cNvPr>
              <p:cNvSpPr txBox="1"/>
              <p:nvPr/>
            </p:nvSpPr>
            <p:spPr>
              <a:xfrm>
                <a:off x="5092403" y="4595647"/>
                <a:ext cx="1870940" cy="369332"/>
              </a:xfrm>
              <a:prstGeom prst="rect">
                <a:avLst/>
              </a:prstGeom>
              <a:grpFill/>
              <a:ln>
                <a:solidFill>
                  <a:srgbClr val="C80030"/>
                </a:solidFill>
              </a:ln>
            </p:spPr>
            <p:txBody>
              <a:bodyPr wrap="square" rtlCol="0">
                <a:spAutoFit/>
              </a:bodyPr>
              <a:lstStyle/>
              <a:p>
                <a:r>
                  <a:rPr lang="en-US" dirty="0">
                    <a:solidFill>
                      <a:schemeClr val="bg1"/>
                    </a:solidFill>
                  </a:rPr>
                  <a:t>Physical layer</a:t>
                </a:r>
              </a:p>
            </p:txBody>
          </p:sp>
        </p:grpSp>
      </p:grpSp>
      <p:grpSp>
        <p:nvGrpSpPr>
          <p:cNvPr id="12" name="Group 11">
            <a:extLst>
              <a:ext uri="{FF2B5EF4-FFF2-40B4-BE49-F238E27FC236}">
                <a16:creationId xmlns:a16="http://schemas.microsoft.com/office/drawing/2014/main" id="{4F67A4B6-AE0E-4134-91E2-3A014AF50F0B}"/>
              </a:ext>
            </a:extLst>
          </p:cNvPr>
          <p:cNvGrpSpPr/>
          <p:nvPr/>
        </p:nvGrpSpPr>
        <p:grpSpPr>
          <a:xfrm>
            <a:off x="4425645" y="2460434"/>
            <a:ext cx="4219623" cy="1841109"/>
            <a:chOff x="4425645" y="2460434"/>
            <a:chExt cx="4219623" cy="1841109"/>
          </a:xfrm>
        </p:grpSpPr>
        <p:grpSp>
          <p:nvGrpSpPr>
            <p:cNvPr id="113" name="Group 112">
              <a:extLst>
                <a:ext uri="{FF2B5EF4-FFF2-40B4-BE49-F238E27FC236}">
                  <a16:creationId xmlns:a16="http://schemas.microsoft.com/office/drawing/2014/main" id="{4A3C5613-AC91-4E9C-91AE-D0D2EB622B05}"/>
                </a:ext>
              </a:extLst>
            </p:cNvPr>
            <p:cNvGrpSpPr/>
            <p:nvPr/>
          </p:nvGrpSpPr>
          <p:grpSpPr>
            <a:xfrm>
              <a:off x="4425645" y="2460434"/>
              <a:ext cx="4219623" cy="1841109"/>
              <a:chOff x="4258468" y="3555017"/>
              <a:chExt cx="4219623" cy="1841109"/>
            </a:xfrm>
            <a:solidFill>
              <a:srgbClr val="F66593"/>
            </a:solidFill>
          </p:grpSpPr>
          <p:sp>
            <p:nvSpPr>
              <p:cNvPr id="115" name="Rectangle 114">
                <a:extLst>
                  <a:ext uri="{FF2B5EF4-FFF2-40B4-BE49-F238E27FC236}">
                    <a16:creationId xmlns:a16="http://schemas.microsoft.com/office/drawing/2014/main" id="{023039D4-9F0E-483E-8A8F-E1DCB09D01A9}"/>
                  </a:ext>
                </a:extLst>
              </p:cNvPr>
              <p:cNvSpPr/>
              <p:nvPr/>
            </p:nvSpPr>
            <p:spPr>
              <a:xfrm>
                <a:off x="5293763" y="3571966"/>
                <a:ext cx="3184328" cy="391428"/>
              </a:xfrm>
              <a:prstGeom prst="rect">
                <a:avLst/>
              </a:prstGeom>
              <a:grpFill/>
              <a:ln>
                <a:solidFill>
                  <a:srgbClr val="F66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2FE85DF4-594A-4F05-ABEE-EA8E88A12F05}"/>
                  </a:ext>
                </a:extLst>
              </p:cNvPr>
              <p:cNvGrpSpPr/>
              <p:nvPr/>
            </p:nvGrpSpPr>
            <p:grpSpPr>
              <a:xfrm>
                <a:off x="4258468" y="3555017"/>
                <a:ext cx="4214132" cy="1841109"/>
                <a:chOff x="4258468" y="3555473"/>
                <a:chExt cx="4214132" cy="1841109"/>
              </a:xfrm>
              <a:grpFill/>
            </p:grpSpPr>
            <p:grpSp>
              <p:nvGrpSpPr>
                <p:cNvPr id="117" name="Group 116">
                  <a:extLst>
                    <a:ext uri="{FF2B5EF4-FFF2-40B4-BE49-F238E27FC236}">
                      <a16:creationId xmlns:a16="http://schemas.microsoft.com/office/drawing/2014/main" id="{9DA296E2-7EB0-4464-88AB-B9FF8A968087}"/>
                    </a:ext>
                  </a:extLst>
                </p:cNvPr>
                <p:cNvGrpSpPr/>
                <p:nvPr/>
              </p:nvGrpSpPr>
              <p:grpSpPr>
                <a:xfrm>
                  <a:off x="4258468" y="3555473"/>
                  <a:ext cx="4214132" cy="1841109"/>
                  <a:chOff x="4258468" y="3555473"/>
                  <a:chExt cx="4214132" cy="1841109"/>
                </a:xfrm>
                <a:grpFill/>
              </p:grpSpPr>
              <p:sp>
                <p:nvSpPr>
                  <p:cNvPr id="119" name="Parallelogram 118">
                    <a:extLst>
                      <a:ext uri="{FF2B5EF4-FFF2-40B4-BE49-F238E27FC236}">
                        <a16:creationId xmlns:a16="http://schemas.microsoft.com/office/drawing/2014/main" id="{03FEB799-CAD4-46B6-98C6-1937103BFCE8}"/>
                      </a:ext>
                    </a:extLst>
                  </p:cNvPr>
                  <p:cNvSpPr/>
                  <p:nvPr/>
                </p:nvSpPr>
                <p:spPr>
                  <a:xfrm>
                    <a:off x="4258469" y="3970391"/>
                    <a:ext cx="4210097" cy="1426191"/>
                  </a:xfrm>
                  <a:prstGeom prst="parallelogram">
                    <a:avLst>
                      <a:gd name="adj" fmla="val 72952"/>
                    </a:avLst>
                  </a:prstGeom>
                  <a:grpFill/>
                  <a:ln>
                    <a:solidFill>
                      <a:srgbClr val="F66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8681AEB6-A0E1-4247-9884-965AADF37DB0}"/>
                      </a:ext>
                    </a:extLst>
                  </p:cNvPr>
                  <p:cNvSpPr/>
                  <p:nvPr/>
                </p:nvSpPr>
                <p:spPr>
                  <a:xfrm>
                    <a:off x="4258468" y="4989270"/>
                    <a:ext cx="3190291" cy="391428"/>
                  </a:xfrm>
                  <a:prstGeom prst="rect">
                    <a:avLst/>
                  </a:prstGeom>
                  <a:grpFill/>
                  <a:ln>
                    <a:solidFill>
                      <a:srgbClr val="F66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a:extLst>
                      <a:ext uri="{FF2B5EF4-FFF2-40B4-BE49-F238E27FC236}">
                        <a16:creationId xmlns:a16="http://schemas.microsoft.com/office/drawing/2014/main" id="{614277F7-716E-4EEF-9B93-4EECEEB1A58C}"/>
                      </a:ext>
                    </a:extLst>
                  </p:cNvPr>
                  <p:cNvSpPr/>
                  <p:nvPr/>
                </p:nvSpPr>
                <p:spPr>
                  <a:xfrm>
                    <a:off x="4258471" y="3555473"/>
                    <a:ext cx="4214129" cy="1426191"/>
                  </a:xfrm>
                  <a:prstGeom prst="parallelogram">
                    <a:avLst>
                      <a:gd name="adj" fmla="val 72952"/>
                    </a:avLst>
                  </a:prstGeom>
                  <a:grpFill/>
                  <a:ln>
                    <a:solidFill>
                      <a:srgbClr val="F66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8" name="TextBox 117">
                  <a:extLst>
                    <a:ext uri="{FF2B5EF4-FFF2-40B4-BE49-F238E27FC236}">
                      <a16:creationId xmlns:a16="http://schemas.microsoft.com/office/drawing/2014/main" id="{ECA5104C-F898-44A3-BC1C-922B52FB01B4}"/>
                    </a:ext>
                  </a:extLst>
                </p:cNvPr>
                <p:cNvSpPr txBox="1"/>
                <p:nvPr/>
              </p:nvSpPr>
              <p:spPr>
                <a:xfrm>
                  <a:off x="5092403" y="4595647"/>
                  <a:ext cx="1870940" cy="369332"/>
                </a:xfrm>
                <a:prstGeom prst="rect">
                  <a:avLst/>
                </a:prstGeom>
                <a:grpFill/>
                <a:ln>
                  <a:solidFill>
                    <a:srgbClr val="F66593"/>
                  </a:solidFill>
                </a:ln>
              </p:spPr>
              <p:txBody>
                <a:bodyPr wrap="square" rtlCol="0">
                  <a:spAutoFit/>
                </a:bodyPr>
                <a:lstStyle/>
                <a:p>
                  <a:r>
                    <a:rPr lang="en-US" dirty="0">
                      <a:solidFill>
                        <a:schemeClr val="bg1"/>
                      </a:solidFill>
                    </a:rPr>
                    <a:t>Data-link layer</a:t>
                  </a:r>
                </a:p>
              </p:txBody>
            </p:sp>
          </p:grpSp>
        </p:grpSp>
        <p:pic>
          <p:nvPicPr>
            <p:cNvPr id="11" name="Picture 10">
              <a:extLst>
                <a:ext uri="{FF2B5EF4-FFF2-40B4-BE49-F238E27FC236}">
                  <a16:creationId xmlns:a16="http://schemas.microsoft.com/office/drawing/2014/main" id="{75C6AD3F-13D7-49B7-8DBA-C121F35B01B1}"/>
                </a:ext>
              </a:extLst>
            </p:cNvPr>
            <p:cNvPicPr>
              <a:picLocks noChangeAspect="1"/>
            </p:cNvPicPr>
            <p:nvPr/>
          </p:nvPicPr>
          <p:blipFill>
            <a:blip r:embed="rId4"/>
            <a:stretch>
              <a:fillRect/>
            </a:stretch>
          </p:blipFill>
          <p:spPr>
            <a:xfrm>
              <a:off x="4738533" y="3982705"/>
              <a:ext cx="2867333" cy="310896"/>
            </a:xfrm>
            <a:prstGeom prst="rect">
              <a:avLst/>
            </a:prstGeom>
          </p:spPr>
        </p:pic>
      </p:grpSp>
      <p:grpSp>
        <p:nvGrpSpPr>
          <p:cNvPr id="9" name="Group 8">
            <a:extLst>
              <a:ext uri="{FF2B5EF4-FFF2-40B4-BE49-F238E27FC236}">
                <a16:creationId xmlns:a16="http://schemas.microsoft.com/office/drawing/2014/main" id="{81E055F0-7284-4D94-9936-184BBE28558F}"/>
              </a:ext>
            </a:extLst>
          </p:cNvPr>
          <p:cNvGrpSpPr/>
          <p:nvPr/>
        </p:nvGrpSpPr>
        <p:grpSpPr>
          <a:xfrm>
            <a:off x="4424520" y="1468947"/>
            <a:ext cx="4219623" cy="1841109"/>
            <a:chOff x="3907886" y="2314648"/>
            <a:chExt cx="4219623" cy="1841109"/>
          </a:xfrm>
        </p:grpSpPr>
        <p:grpSp>
          <p:nvGrpSpPr>
            <p:cNvPr id="103" name="Group 102">
              <a:extLst>
                <a:ext uri="{FF2B5EF4-FFF2-40B4-BE49-F238E27FC236}">
                  <a16:creationId xmlns:a16="http://schemas.microsoft.com/office/drawing/2014/main" id="{6B10B5FA-4015-45A9-85A8-5511CCD5F347}"/>
                </a:ext>
              </a:extLst>
            </p:cNvPr>
            <p:cNvGrpSpPr/>
            <p:nvPr/>
          </p:nvGrpSpPr>
          <p:grpSpPr>
            <a:xfrm>
              <a:off x="3907886" y="2314648"/>
              <a:ext cx="4219623" cy="1841109"/>
              <a:chOff x="4258468" y="3555017"/>
              <a:chExt cx="4219623" cy="1841109"/>
            </a:xfrm>
            <a:solidFill>
              <a:srgbClr val="F69566"/>
            </a:solidFill>
          </p:grpSpPr>
          <p:sp>
            <p:nvSpPr>
              <p:cNvPr id="105" name="Rectangle 104">
                <a:extLst>
                  <a:ext uri="{FF2B5EF4-FFF2-40B4-BE49-F238E27FC236}">
                    <a16:creationId xmlns:a16="http://schemas.microsoft.com/office/drawing/2014/main" id="{C259A965-F78C-4EB3-AC2C-962CFFD4E23C}"/>
                  </a:ext>
                </a:extLst>
              </p:cNvPr>
              <p:cNvSpPr/>
              <p:nvPr/>
            </p:nvSpPr>
            <p:spPr>
              <a:xfrm>
                <a:off x="5293763" y="3571966"/>
                <a:ext cx="3184328" cy="391428"/>
              </a:xfrm>
              <a:prstGeom prst="rect">
                <a:avLst/>
              </a:prstGeom>
              <a:grpFill/>
              <a:ln>
                <a:solidFill>
                  <a:srgbClr val="F695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a:extLst>
                  <a:ext uri="{FF2B5EF4-FFF2-40B4-BE49-F238E27FC236}">
                    <a16:creationId xmlns:a16="http://schemas.microsoft.com/office/drawing/2014/main" id="{A638E707-30EC-45B5-AD5D-7A927B5FD725}"/>
                  </a:ext>
                </a:extLst>
              </p:cNvPr>
              <p:cNvGrpSpPr/>
              <p:nvPr/>
            </p:nvGrpSpPr>
            <p:grpSpPr>
              <a:xfrm>
                <a:off x="4258468" y="3555017"/>
                <a:ext cx="4214132" cy="1841109"/>
                <a:chOff x="4258468" y="3555473"/>
                <a:chExt cx="4214132" cy="1841109"/>
              </a:xfrm>
              <a:grpFill/>
            </p:grpSpPr>
            <p:grpSp>
              <p:nvGrpSpPr>
                <p:cNvPr id="107" name="Group 106">
                  <a:extLst>
                    <a:ext uri="{FF2B5EF4-FFF2-40B4-BE49-F238E27FC236}">
                      <a16:creationId xmlns:a16="http://schemas.microsoft.com/office/drawing/2014/main" id="{635F539F-3B3E-4230-900F-D61A05153C38}"/>
                    </a:ext>
                  </a:extLst>
                </p:cNvPr>
                <p:cNvGrpSpPr/>
                <p:nvPr/>
              </p:nvGrpSpPr>
              <p:grpSpPr>
                <a:xfrm>
                  <a:off x="4258468" y="3555473"/>
                  <a:ext cx="4214132" cy="1841109"/>
                  <a:chOff x="4258468" y="3555473"/>
                  <a:chExt cx="4214132" cy="1841109"/>
                </a:xfrm>
                <a:grpFill/>
              </p:grpSpPr>
              <p:sp>
                <p:nvSpPr>
                  <p:cNvPr id="109" name="Parallelogram 108">
                    <a:extLst>
                      <a:ext uri="{FF2B5EF4-FFF2-40B4-BE49-F238E27FC236}">
                        <a16:creationId xmlns:a16="http://schemas.microsoft.com/office/drawing/2014/main" id="{68BDA1DA-4102-4AE8-8E8C-6F9B5A9E76B2}"/>
                      </a:ext>
                    </a:extLst>
                  </p:cNvPr>
                  <p:cNvSpPr/>
                  <p:nvPr/>
                </p:nvSpPr>
                <p:spPr>
                  <a:xfrm>
                    <a:off x="4258469" y="3970391"/>
                    <a:ext cx="4210097" cy="1426191"/>
                  </a:xfrm>
                  <a:prstGeom prst="parallelogram">
                    <a:avLst>
                      <a:gd name="adj" fmla="val 72952"/>
                    </a:avLst>
                  </a:prstGeom>
                  <a:grpFill/>
                  <a:ln>
                    <a:solidFill>
                      <a:srgbClr val="F695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86A7F11D-498E-4710-A4CE-95C92AD6EE8A}"/>
                      </a:ext>
                    </a:extLst>
                  </p:cNvPr>
                  <p:cNvSpPr/>
                  <p:nvPr/>
                </p:nvSpPr>
                <p:spPr>
                  <a:xfrm>
                    <a:off x="4258468" y="4989270"/>
                    <a:ext cx="3190291" cy="391428"/>
                  </a:xfrm>
                  <a:prstGeom prst="rect">
                    <a:avLst/>
                  </a:prstGeom>
                  <a:grpFill/>
                  <a:ln>
                    <a:solidFill>
                      <a:srgbClr val="EA71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Parallelogram 110">
                    <a:extLst>
                      <a:ext uri="{FF2B5EF4-FFF2-40B4-BE49-F238E27FC236}">
                        <a16:creationId xmlns:a16="http://schemas.microsoft.com/office/drawing/2014/main" id="{7FACAF5C-A722-4773-A5A6-B84FEA4E8847}"/>
                      </a:ext>
                    </a:extLst>
                  </p:cNvPr>
                  <p:cNvSpPr/>
                  <p:nvPr/>
                </p:nvSpPr>
                <p:spPr>
                  <a:xfrm>
                    <a:off x="4258471" y="3555473"/>
                    <a:ext cx="4214129" cy="1426191"/>
                  </a:xfrm>
                  <a:prstGeom prst="parallelogram">
                    <a:avLst>
                      <a:gd name="adj" fmla="val 72952"/>
                    </a:avLst>
                  </a:prstGeom>
                  <a:grpFill/>
                  <a:ln>
                    <a:solidFill>
                      <a:srgbClr val="EA71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8" name="TextBox 107">
                  <a:extLst>
                    <a:ext uri="{FF2B5EF4-FFF2-40B4-BE49-F238E27FC236}">
                      <a16:creationId xmlns:a16="http://schemas.microsoft.com/office/drawing/2014/main" id="{F608118E-25D4-4572-B7FB-817E8F23981F}"/>
                    </a:ext>
                  </a:extLst>
                </p:cNvPr>
                <p:cNvSpPr txBox="1"/>
                <p:nvPr/>
              </p:nvSpPr>
              <p:spPr>
                <a:xfrm>
                  <a:off x="5092403" y="4595647"/>
                  <a:ext cx="1870940" cy="369332"/>
                </a:xfrm>
                <a:prstGeom prst="rect">
                  <a:avLst/>
                </a:prstGeom>
                <a:grpFill/>
                <a:ln>
                  <a:solidFill>
                    <a:srgbClr val="F69566"/>
                  </a:solidFill>
                </a:ln>
              </p:spPr>
              <p:txBody>
                <a:bodyPr wrap="square" rtlCol="0">
                  <a:spAutoFit/>
                </a:bodyPr>
                <a:lstStyle/>
                <a:p>
                  <a:r>
                    <a:rPr lang="en-US" dirty="0">
                      <a:solidFill>
                        <a:schemeClr val="bg1"/>
                      </a:solidFill>
                    </a:rPr>
                    <a:t>Network layer</a:t>
                  </a:r>
                </a:p>
              </p:txBody>
            </p:sp>
          </p:grpSp>
        </p:grpSp>
        <p:pic>
          <p:nvPicPr>
            <p:cNvPr id="8" name="Picture 7">
              <a:extLst>
                <a:ext uri="{FF2B5EF4-FFF2-40B4-BE49-F238E27FC236}">
                  <a16:creationId xmlns:a16="http://schemas.microsoft.com/office/drawing/2014/main" id="{637CB293-3E79-4EB2-8636-D189FF8971C5}"/>
                </a:ext>
              </a:extLst>
            </p:cNvPr>
            <p:cNvPicPr>
              <a:picLocks noChangeAspect="1"/>
            </p:cNvPicPr>
            <p:nvPr/>
          </p:nvPicPr>
          <p:blipFill>
            <a:blip r:embed="rId5"/>
            <a:stretch>
              <a:fillRect/>
            </a:stretch>
          </p:blipFill>
          <p:spPr>
            <a:xfrm>
              <a:off x="4665678" y="3829491"/>
              <a:ext cx="2456131" cy="310896"/>
            </a:xfrm>
            <a:prstGeom prst="rect">
              <a:avLst/>
            </a:prstGeom>
          </p:spPr>
        </p:pic>
      </p:grpSp>
      <p:grpSp>
        <p:nvGrpSpPr>
          <p:cNvPr id="5" name="Group 4">
            <a:extLst>
              <a:ext uri="{FF2B5EF4-FFF2-40B4-BE49-F238E27FC236}">
                <a16:creationId xmlns:a16="http://schemas.microsoft.com/office/drawing/2014/main" id="{A104FFC3-2426-4BDA-A408-B928AF89E6A2}"/>
              </a:ext>
            </a:extLst>
          </p:cNvPr>
          <p:cNvGrpSpPr/>
          <p:nvPr/>
        </p:nvGrpSpPr>
        <p:grpSpPr>
          <a:xfrm>
            <a:off x="4457556" y="447938"/>
            <a:ext cx="4219623" cy="1841109"/>
            <a:chOff x="4457556" y="447938"/>
            <a:chExt cx="4219623" cy="1841109"/>
          </a:xfrm>
        </p:grpSpPr>
        <p:grpSp>
          <p:nvGrpSpPr>
            <p:cNvPr id="76" name="Group 75">
              <a:extLst>
                <a:ext uri="{FF2B5EF4-FFF2-40B4-BE49-F238E27FC236}">
                  <a16:creationId xmlns:a16="http://schemas.microsoft.com/office/drawing/2014/main" id="{106B183A-2E7D-4B22-BBC8-C45661588487}"/>
                </a:ext>
              </a:extLst>
            </p:cNvPr>
            <p:cNvGrpSpPr/>
            <p:nvPr/>
          </p:nvGrpSpPr>
          <p:grpSpPr>
            <a:xfrm>
              <a:off x="4457556" y="447938"/>
              <a:ext cx="4219623" cy="1841109"/>
              <a:chOff x="4171583" y="3903486"/>
              <a:chExt cx="4219623" cy="1841109"/>
            </a:xfrm>
          </p:grpSpPr>
          <p:sp>
            <p:nvSpPr>
              <p:cNvPr id="77" name="Rectangle 76">
                <a:extLst>
                  <a:ext uri="{FF2B5EF4-FFF2-40B4-BE49-F238E27FC236}">
                    <a16:creationId xmlns:a16="http://schemas.microsoft.com/office/drawing/2014/main" id="{B28E1F56-26CF-4848-9D33-5709A1135D9D}"/>
                  </a:ext>
                </a:extLst>
              </p:cNvPr>
              <p:cNvSpPr/>
              <p:nvPr/>
            </p:nvSpPr>
            <p:spPr>
              <a:xfrm>
                <a:off x="5206878" y="3920435"/>
                <a:ext cx="3184328" cy="391428"/>
              </a:xfrm>
              <a:prstGeom prst="rect">
                <a:avLst/>
              </a:prstGeom>
              <a:solidFill>
                <a:srgbClr val="F5F764"/>
              </a:solidFill>
              <a:ln>
                <a:solidFill>
                  <a:srgbClr val="F5F7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a:extLst>
                  <a:ext uri="{FF2B5EF4-FFF2-40B4-BE49-F238E27FC236}">
                    <a16:creationId xmlns:a16="http://schemas.microsoft.com/office/drawing/2014/main" id="{5D25E867-F5F0-4194-9367-51CB014D746E}"/>
                  </a:ext>
                </a:extLst>
              </p:cNvPr>
              <p:cNvSpPr/>
              <p:nvPr/>
            </p:nvSpPr>
            <p:spPr>
              <a:xfrm>
                <a:off x="4171584" y="4318404"/>
                <a:ext cx="4210097" cy="1426191"/>
              </a:xfrm>
              <a:prstGeom prst="parallelogram">
                <a:avLst>
                  <a:gd name="adj" fmla="val 72952"/>
                </a:avLst>
              </a:prstGeom>
              <a:solidFill>
                <a:srgbClr val="F5F764"/>
              </a:solidFill>
              <a:ln>
                <a:solidFill>
                  <a:srgbClr val="F5F7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CA17CCC3-B0D0-4437-AC7B-B7EC94CAD8B0}"/>
                  </a:ext>
                </a:extLst>
              </p:cNvPr>
              <p:cNvSpPr/>
              <p:nvPr/>
            </p:nvSpPr>
            <p:spPr>
              <a:xfrm>
                <a:off x="4171583" y="5337621"/>
                <a:ext cx="3190291" cy="391428"/>
              </a:xfrm>
              <a:prstGeom prst="rect">
                <a:avLst/>
              </a:prstGeom>
              <a:solidFill>
                <a:srgbClr val="F5F764"/>
              </a:solidFill>
              <a:ln>
                <a:solidFill>
                  <a:srgbClr val="F5F7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a:extLst>
                  <a:ext uri="{FF2B5EF4-FFF2-40B4-BE49-F238E27FC236}">
                    <a16:creationId xmlns:a16="http://schemas.microsoft.com/office/drawing/2014/main" id="{A51818ED-2AAD-4D53-B725-493D581A7E3C}"/>
                  </a:ext>
                </a:extLst>
              </p:cNvPr>
              <p:cNvSpPr/>
              <p:nvPr/>
            </p:nvSpPr>
            <p:spPr>
              <a:xfrm>
                <a:off x="4171586" y="3903486"/>
                <a:ext cx="4214129" cy="1426191"/>
              </a:xfrm>
              <a:prstGeom prst="parallelogram">
                <a:avLst>
                  <a:gd name="adj" fmla="val 72952"/>
                </a:avLst>
              </a:prstGeom>
              <a:solidFill>
                <a:srgbClr val="F5F764"/>
              </a:solidFill>
              <a:ln>
                <a:solidFill>
                  <a:srgbClr val="F5F764"/>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id="{EC246E04-55E6-4120-A1CF-07D49A4848B9}"/>
                  </a:ext>
                </a:extLst>
              </p:cNvPr>
              <p:cNvSpPr txBox="1"/>
              <p:nvPr/>
            </p:nvSpPr>
            <p:spPr>
              <a:xfrm>
                <a:off x="5082343" y="4780111"/>
                <a:ext cx="1870940" cy="369332"/>
              </a:xfrm>
              <a:prstGeom prst="rect">
                <a:avLst/>
              </a:prstGeom>
              <a:noFill/>
              <a:ln>
                <a:noFill/>
              </a:ln>
            </p:spPr>
            <p:txBody>
              <a:bodyPr wrap="square" rtlCol="0">
                <a:spAutoFit/>
              </a:bodyPr>
              <a:lstStyle/>
              <a:p>
                <a:r>
                  <a:rPr lang="en-US" dirty="0">
                    <a:solidFill>
                      <a:schemeClr val="bg1"/>
                    </a:solidFill>
                  </a:rPr>
                  <a:t>Transport layer</a:t>
                </a:r>
              </a:p>
            </p:txBody>
          </p:sp>
        </p:grpSp>
        <p:pic>
          <p:nvPicPr>
            <p:cNvPr id="4" name="Picture 3">
              <a:extLst>
                <a:ext uri="{FF2B5EF4-FFF2-40B4-BE49-F238E27FC236}">
                  <a16:creationId xmlns:a16="http://schemas.microsoft.com/office/drawing/2014/main" id="{CEFC6B0F-5FAF-4132-BA68-A1AFFE81CF96}"/>
                </a:ext>
              </a:extLst>
            </p:cNvPr>
            <p:cNvPicPr>
              <a:picLocks noChangeAspect="1"/>
            </p:cNvPicPr>
            <p:nvPr/>
          </p:nvPicPr>
          <p:blipFill>
            <a:blip r:embed="rId6"/>
            <a:stretch>
              <a:fillRect/>
            </a:stretch>
          </p:blipFill>
          <p:spPr>
            <a:xfrm>
              <a:off x="5368316" y="1968565"/>
              <a:ext cx="2301015" cy="310896"/>
            </a:xfrm>
            <a:prstGeom prst="rect">
              <a:avLst/>
            </a:prstGeom>
          </p:spPr>
        </p:pic>
      </p:grpSp>
      <p:sp>
        <p:nvSpPr>
          <p:cNvPr id="15" name="Arrow: Bent-Up 14">
            <a:extLst>
              <a:ext uri="{FF2B5EF4-FFF2-40B4-BE49-F238E27FC236}">
                <a16:creationId xmlns:a16="http://schemas.microsoft.com/office/drawing/2014/main" id="{CAFA4468-EAA7-46B4-8F69-D7CAB2ED30A0}"/>
              </a:ext>
            </a:extLst>
          </p:cNvPr>
          <p:cNvSpPr/>
          <p:nvPr/>
        </p:nvSpPr>
        <p:spPr>
          <a:xfrm rot="5400000">
            <a:off x="7392832" y="5401127"/>
            <a:ext cx="565054" cy="618144"/>
          </a:xfrm>
          <a:prstGeom prst="bentUpArrow">
            <a:avLst/>
          </a:prstGeom>
          <a:solidFill>
            <a:srgbClr val="C800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a:extLst>
              <a:ext uri="{FF2B5EF4-FFF2-40B4-BE49-F238E27FC236}">
                <a16:creationId xmlns:a16="http://schemas.microsoft.com/office/drawing/2014/main" id="{4E12DFAB-2088-4D86-911D-2D55075148E6}"/>
              </a:ext>
            </a:extLst>
          </p:cNvPr>
          <p:cNvGrpSpPr/>
          <p:nvPr/>
        </p:nvGrpSpPr>
        <p:grpSpPr>
          <a:xfrm>
            <a:off x="156248" y="0"/>
            <a:ext cx="3615514" cy="1762479"/>
            <a:chOff x="3508528" y="495586"/>
            <a:chExt cx="3615514" cy="1762479"/>
          </a:xfrm>
        </p:grpSpPr>
        <p:grpSp>
          <p:nvGrpSpPr>
            <p:cNvPr id="133" name="Group 132">
              <a:extLst>
                <a:ext uri="{FF2B5EF4-FFF2-40B4-BE49-F238E27FC236}">
                  <a16:creationId xmlns:a16="http://schemas.microsoft.com/office/drawing/2014/main" id="{062651BA-A379-4BA2-ADC8-2354C45C4671}"/>
                </a:ext>
              </a:extLst>
            </p:cNvPr>
            <p:cNvGrpSpPr/>
            <p:nvPr/>
          </p:nvGrpSpPr>
          <p:grpSpPr>
            <a:xfrm>
              <a:off x="3508528" y="495586"/>
              <a:ext cx="3615514" cy="1762479"/>
              <a:chOff x="3508528" y="495586"/>
              <a:chExt cx="3615514" cy="1762479"/>
            </a:xfrm>
          </p:grpSpPr>
          <p:sp>
            <p:nvSpPr>
              <p:cNvPr id="135" name="TextBox 134">
                <a:extLst>
                  <a:ext uri="{FF2B5EF4-FFF2-40B4-BE49-F238E27FC236}">
                    <a16:creationId xmlns:a16="http://schemas.microsoft.com/office/drawing/2014/main" id="{9393CFB0-B98F-49A1-83EE-86E4AE207D95}"/>
                  </a:ext>
                </a:extLst>
              </p:cNvPr>
              <p:cNvSpPr txBox="1"/>
              <p:nvPr/>
            </p:nvSpPr>
            <p:spPr>
              <a:xfrm>
                <a:off x="3560036" y="495586"/>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06</a:t>
                </a:r>
              </a:p>
            </p:txBody>
          </p:sp>
          <p:sp>
            <p:nvSpPr>
              <p:cNvPr id="136" name="TextBox 135">
                <a:extLst>
                  <a:ext uri="{FF2B5EF4-FFF2-40B4-BE49-F238E27FC236}">
                    <a16:creationId xmlns:a16="http://schemas.microsoft.com/office/drawing/2014/main" id="{5A822CC5-B2AB-4564-BE2B-356B6AF224C0}"/>
                  </a:ext>
                </a:extLst>
              </p:cNvPr>
              <p:cNvSpPr txBox="1"/>
              <p:nvPr/>
            </p:nvSpPr>
            <p:spPr>
              <a:xfrm>
                <a:off x="4343251" y="880755"/>
                <a:ext cx="2780791" cy="584775"/>
              </a:xfrm>
              <a:prstGeom prst="rect">
                <a:avLst/>
              </a:prstGeom>
              <a:noFill/>
            </p:spPr>
            <p:txBody>
              <a:bodyPr wrap="square" rtlCol="0">
                <a:spAutoFit/>
              </a:bodyPr>
              <a:lstStyle/>
              <a:p>
                <a:r>
                  <a:rPr lang="en-US" sz="3200" dirty="0" err="1">
                    <a:latin typeface="Bahnschrift SemiBold Condensed" panose="020B0502040204020203" pitchFamily="34" charset="0"/>
                  </a:rPr>
                  <a:t>Đóng</a:t>
                </a:r>
                <a:r>
                  <a:rPr lang="en-US" sz="3200" dirty="0">
                    <a:latin typeface="Bahnschrift SemiBold Condensed" panose="020B0502040204020203" pitchFamily="34" charset="0"/>
                  </a:rPr>
                  <a:t> </a:t>
                </a:r>
                <a:r>
                  <a:rPr lang="en-US" sz="3200" dirty="0" err="1">
                    <a:latin typeface="Bahnschrift SemiBold Condensed" panose="020B0502040204020203" pitchFamily="34" charset="0"/>
                  </a:rPr>
                  <a:t>gói</a:t>
                </a:r>
                <a:r>
                  <a:rPr lang="en-US" sz="3200" dirty="0">
                    <a:latin typeface="Bahnschrift SemiBold Condensed" panose="020B0502040204020203" pitchFamily="34" charset="0"/>
                  </a:rPr>
                  <a:t> tin</a:t>
                </a:r>
              </a:p>
            </p:txBody>
          </p:sp>
          <p:sp>
            <p:nvSpPr>
              <p:cNvPr id="137" name="TextBox 136">
                <a:extLst>
                  <a:ext uri="{FF2B5EF4-FFF2-40B4-BE49-F238E27FC236}">
                    <a16:creationId xmlns:a16="http://schemas.microsoft.com/office/drawing/2014/main" id="{9971F757-4175-4EC0-95AB-6CDB6C176C71}"/>
                  </a:ext>
                </a:extLst>
              </p:cNvPr>
              <p:cNvSpPr txBox="1"/>
              <p:nvPr/>
            </p:nvSpPr>
            <p:spPr>
              <a:xfrm>
                <a:off x="3508528" y="1673290"/>
                <a:ext cx="2780791" cy="584775"/>
              </a:xfrm>
              <a:prstGeom prst="rect">
                <a:avLst/>
              </a:prstGeom>
              <a:noFill/>
            </p:spPr>
            <p:txBody>
              <a:bodyPr wrap="square" rtlCol="0">
                <a:spAutoFit/>
              </a:bodyPr>
              <a:lstStyle/>
              <a:p>
                <a:r>
                  <a:rPr lang="en-US" sz="3200" dirty="0">
                    <a:latin typeface="Bahnschrift SemiBold Condensed" panose="020B0502040204020203" pitchFamily="34" charset="0"/>
                  </a:rPr>
                  <a:t>OSI</a:t>
                </a:r>
              </a:p>
            </p:txBody>
          </p:sp>
        </p:grpSp>
        <p:sp>
          <p:nvSpPr>
            <p:cNvPr id="134" name="Rectangle 133">
              <a:extLst>
                <a:ext uri="{FF2B5EF4-FFF2-40B4-BE49-F238E27FC236}">
                  <a16:creationId xmlns:a16="http://schemas.microsoft.com/office/drawing/2014/main" id="{D13E375E-6E8A-4109-8303-15BE4635F3D0}"/>
                </a:ext>
              </a:extLst>
            </p:cNvPr>
            <p:cNvSpPr/>
            <p:nvPr/>
          </p:nvSpPr>
          <p:spPr>
            <a:xfrm>
              <a:off x="3662675" y="1465530"/>
              <a:ext cx="548640"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9833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anim calcmode="lin" valueType="num">
                                      <p:cBhvr>
                                        <p:cTn id="8" dur="1000" fill="hold"/>
                                        <p:tgtEl>
                                          <p:spTgt spid="75"/>
                                        </p:tgtEl>
                                        <p:attrNameLst>
                                          <p:attrName>ppt_x</p:attrName>
                                        </p:attrNameLst>
                                      </p:cBhvr>
                                      <p:tavLst>
                                        <p:tav tm="0">
                                          <p:val>
                                            <p:strVal val="#ppt_x"/>
                                          </p:val>
                                        </p:tav>
                                        <p:tav tm="100000">
                                          <p:val>
                                            <p:strVal val="#ppt_x"/>
                                          </p:val>
                                        </p:tav>
                                      </p:tavLst>
                                    </p:anim>
                                    <p:anim calcmode="lin" valueType="num">
                                      <p:cBhvr>
                                        <p:cTn id="9" dur="1000" fill="hold"/>
                                        <p:tgtEl>
                                          <p:spTgt spid="7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1000"/>
                                        <p:tgtEl>
                                          <p:spTgt spid="66"/>
                                        </p:tgtEl>
                                      </p:cBhvr>
                                    </p:animEffect>
                                    <p:anim calcmode="lin" valueType="num">
                                      <p:cBhvr>
                                        <p:cTn id="20" dur="1000" fill="hold"/>
                                        <p:tgtEl>
                                          <p:spTgt spid="66"/>
                                        </p:tgtEl>
                                        <p:attrNameLst>
                                          <p:attrName>ppt_x</p:attrName>
                                        </p:attrNameLst>
                                      </p:cBhvr>
                                      <p:tavLst>
                                        <p:tav tm="0">
                                          <p:val>
                                            <p:strVal val="#ppt_x"/>
                                          </p:val>
                                        </p:tav>
                                        <p:tav tm="100000">
                                          <p:val>
                                            <p:strVal val="#ppt_x"/>
                                          </p:val>
                                        </p:tav>
                                      </p:tavLst>
                                    </p:anim>
                                    <p:anim calcmode="lin" valueType="num">
                                      <p:cBhvr>
                                        <p:cTn id="21" dur="1000" fill="hold"/>
                                        <p:tgtEl>
                                          <p:spTgt spid="66"/>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1000"/>
                                        <p:tgtEl>
                                          <p:spTgt spid="67"/>
                                        </p:tgtEl>
                                      </p:cBhvr>
                                    </p:animEffect>
                                    <p:anim calcmode="lin" valueType="num">
                                      <p:cBhvr>
                                        <p:cTn id="32" dur="1000" fill="hold"/>
                                        <p:tgtEl>
                                          <p:spTgt spid="67"/>
                                        </p:tgtEl>
                                        <p:attrNameLst>
                                          <p:attrName>ppt_x</p:attrName>
                                        </p:attrNameLst>
                                      </p:cBhvr>
                                      <p:tavLst>
                                        <p:tav tm="0">
                                          <p:val>
                                            <p:strVal val="#ppt_x"/>
                                          </p:val>
                                        </p:tav>
                                        <p:tav tm="100000">
                                          <p:val>
                                            <p:strVal val="#ppt_x"/>
                                          </p:val>
                                        </p:tav>
                                      </p:tavLst>
                                    </p:anim>
                                    <p:anim calcmode="lin" valueType="num">
                                      <p:cBhvr>
                                        <p:cTn id="33" dur="1000" fill="hold"/>
                                        <p:tgtEl>
                                          <p:spTgt spid="67"/>
                                        </p:tgtEl>
                                        <p:attrNameLst>
                                          <p:attrName>ppt_y</p:attrName>
                                        </p:attrNameLst>
                                      </p:cBhvr>
                                      <p:tavLst>
                                        <p:tav tm="0">
                                          <p:val>
                                            <p:strVal val="#ppt_y-.1"/>
                                          </p:val>
                                        </p:tav>
                                        <p:tav tm="100000">
                                          <p:val>
                                            <p:strVal val="#ppt_y"/>
                                          </p:val>
                                        </p:tav>
                                      </p:tavLst>
                                    </p:anim>
                                  </p:childTnLst>
                                </p:cTn>
                              </p:par>
                              <p:par>
                                <p:cTn id="34" presetID="47"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nodeType="clickEffect">
                                  <p:stCondLst>
                                    <p:cond delay="0"/>
                                  </p:stCondLst>
                                  <p:childTnLst>
                                    <p:set>
                                      <p:cBhvr>
                                        <p:cTn id="42" dur="1" fill="hold">
                                          <p:stCondLst>
                                            <p:cond delay="0"/>
                                          </p:stCondLst>
                                        </p:cTn>
                                        <p:tgtEl>
                                          <p:spTgt spid="123"/>
                                        </p:tgtEl>
                                        <p:attrNameLst>
                                          <p:attrName>style.visibility</p:attrName>
                                        </p:attrNameLst>
                                      </p:cBhvr>
                                      <p:to>
                                        <p:strVal val="visible"/>
                                      </p:to>
                                    </p:set>
                                    <p:animEffect transition="in" filter="fade">
                                      <p:cBhvr>
                                        <p:cTn id="43" dur="1000"/>
                                        <p:tgtEl>
                                          <p:spTgt spid="123"/>
                                        </p:tgtEl>
                                      </p:cBhvr>
                                    </p:animEffect>
                                    <p:anim calcmode="lin" valueType="num">
                                      <p:cBhvr>
                                        <p:cTn id="44" dur="1000" fill="hold"/>
                                        <p:tgtEl>
                                          <p:spTgt spid="123"/>
                                        </p:tgtEl>
                                        <p:attrNameLst>
                                          <p:attrName>ppt_x</p:attrName>
                                        </p:attrNameLst>
                                      </p:cBhvr>
                                      <p:tavLst>
                                        <p:tav tm="0">
                                          <p:val>
                                            <p:strVal val="#ppt_x"/>
                                          </p:val>
                                        </p:tav>
                                        <p:tav tm="100000">
                                          <p:val>
                                            <p:strVal val="#ppt_x"/>
                                          </p:val>
                                        </p:tav>
                                      </p:tavLst>
                                    </p:anim>
                                    <p:anim calcmode="lin" valueType="num">
                                      <p:cBhvr>
                                        <p:cTn id="45" dur="1000" fill="hold"/>
                                        <p:tgtEl>
                                          <p:spTgt spid="123"/>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fade">
                                      <p:cBhvr>
                                        <p:cTn id="48" dur="1000"/>
                                        <p:tgtEl>
                                          <p:spTgt spid="68"/>
                                        </p:tgtEl>
                                      </p:cBhvr>
                                    </p:animEffect>
                                    <p:anim calcmode="lin" valueType="num">
                                      <p:cBhvr>
                                        <p:cTn id="49" dur="1000" fill="hold"/>
                                        <p:tgtEl>
                                          <p:spTgt spid="68"/>
                                        </p:tgtEl>
                                        <p:attrNameLst>
                                          <p:attrName>ppt_x</p:attrName>
                                        </p:attrNameLst>
                                      </p:cBhvr>
                                      <p:tavLst>
                                        <p:tav tm="0">
                                          <p:val>
                                            <p:strVal val="#ppt_x"/>
                                          </p:val>
                                        </p:tav>
                                        <p:tav tm="100000">
                                          <p:val>
                                            <p:strVal val="#ppt_x"/>
                                          </p:val>
                                        </p:tav>
                                      </p:tavLst>
                                    </p:anim>
                                    <p:anim calcmode="lin" valueType="num">
                                      <p:cBhvr>
                                        <p:cTn id="50" dur="1000" fill="hold"/>
                                        <p:tgtEl>
                                          <p:spTgt spid="68"/>
                                        </p:tgtEl>
                                        <p:attrNameLst>
                                          <p:attrName>ppt_y</p:attrName>
                                        </p:attrNameLst>
                                      </p:cBhvr>
                                      <p:tavLst>
                                        <p:tav tm="0">
                                          <p:val>
                                            <p:strVal val="#ppt_y-.1"/>
                                          </p:val>
                                        </p:tav>
                                        <p:tav tm="100000">
                                          <p:val>
                                            <p:strVal val="#ppt_y"/>
                                          </p:val>
                                        </p:tav>
                                      </p:tavLst>
                                    </p:anim>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p:bldP spid="75" grpId="0"/>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D445B01-7FE4-49CC-AEDF-592986B2394C}"/>
              </a:ext>
            </a:extLst>
          </p:cNvPr>
          <p:cNvGrpSpPr/>
          <p:nvPr/>
        </p:nvGrpSpPr>
        <p:grpSpPr>
          <a:xfrm>
            <a:off x="1247057" y="5116"/>
            <a:ext cx="10941828" cy="6858000"/>
            <a:chOff x="0" y="0"/>
            <a:chExt cx="10941828" cy="6858000"/>
          </a:xfrm>
        </p:grpSpPr>
        <p:grpSp>
          <p:nvGrpSpPr>
            <p:cNvPr id="3" name="Group 2">
              <a:extLst>
                <a:ext uri="{FF2B5EF4-FFF2-40B4-BE49-F238E27FC236}">
                  <a16:creationId xmlns:a16="http://schemas.microsoft.com/office/drawing/2014/main" id="{F1F4E513-D013-4ACF-8D1B-4F6515343C61}"/>
                </a:ext>
              </a:extLst>
            </p:cNvPr>
            <p:cNvGrpSpPr/>
            <p:nvPr/>
          </p:nvGrpSpPr>
          <p:grpSpPr>
            <a:xfrm>
              <a:off x="0" y="0"/>
              <a:ext cx="10908792" cy="6858000"/>
              <a:chOff x="0" y="0"/>
              <a:chExt cx="10908792" cy="6858000"/>
            </a:xfrm>
          </p:grpSpPr>
          <p:sp>
            <p:nvSpPr>
              <p:cNvPr id="6" name="Rectangle 5">
                <a:extLst>
                  <a:ext uri="{FF2B5EF4-FFF2-40B4-BE49-F238E27FC236}">
                    <a16:creationId xmlns:a16="http://schemas.microsoft.com/office/drawing/2014/main" id="{C868B22B-A601-4725-B823-0DB6737BDD0C}"/>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96E0BCC5-E72E-453A-B93D-65B1D9076E4B}"/>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37B79BC2-CB8B-43D3-937C-F5A874BD7CCE}"/>
                </a:ext>
              </a:extLst>
            </p:cNvPr>
            <p:cNvSpPr txBox="1"/>
            <p:nvPr/>
          </p:nvSpPr>
          <p:spPr>
            <a:xfrm rot="16200000">
              <a:off x="9448507" y="3134055"/>
              <a:ext cx="2401868"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Mạng</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máy</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tính</a:t>
              </a:r>
              <a:endParaRPr lang="en-US" sz="3200" dirty="0">
                <a:solidFill>
                  <a:schemeClr val="bg1"/>
                </a:solidFill>
                <a:latin typeface="Bahnschrift SemiBold Condensed" panose="020B0502040204020203" pitchFamily="34" charset="0"/>
              </a:endParaRPr>
            </a:p>
          </p:txBody>
        </p:sp>
        <p:pic>
          <p:nvPicPr>
            <p:cNvPr id="5" name="Graphic 4" descr="Lights On with solid fill">
              <a:extLst>
                <a:ext uri="{FF2B5EF4-FFF2-40B4-BE49-F238E27FC236}">
                  <a16:creationId xmlns:a16="http://schemas.microsoft.com/office/drawing/2014/main" id="{D7E9E4B0-16D6-4E39-B575-4DC72DAD5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grpSp>
        <p:nvGrpSpPr>
          <p:cNvPr id="89" name="Group 88">
            <a:extLst>
              <a:ext uri="{FF2B5EF4-FFF2-40B4-BE49-F238E27FC236}">
                <a16:creationId xmlns:a16="http://schemas.microsoft.com/office/drawing/2014/main" id="{70A763C9-9C3B-4205-A0B0-C9D27377B25C}"/>
              </a:ext>
            </a:extLst>
          </p:cNvPr>
          <p:cNvGrpSpPr/>
          <p:nvPr/>
        </p:nvGrpSpPr>
        <p:grpSpPr>
          <a:xfrm>
            <a:off x="3560036" y="89189"/>
            <a:ext cx="3564006" cy="1015663"/>
            <a:chOff x="3560036" y="495586"/>
            <a:chExt cx="3564006" cy="1015663"/>
          </a:xfrm>
        </p:grpSpPr>
        <p:grpSp>
          <p:nvGrpSpPr>
            <p:cNvPr id="88" name="Group 87">
              <a:extLst>
                <a:ext uri="{FF2B5EF4-FFF2-40B4-BE49-F238E27FC236}">
                  <a16:creationId xmlns:a16="http://schemas.microsoft.com/office/drawing/2014/main" id="{066DCDD5-7590-41BE-9F08-10DC800AD13E}"/>
                </a:ext>
              </a:extLst>
            </p:cNvPr>
            <p:cNvGrpSpPr/>
            <p:nvPr/>
          </p:nvGrpSpPr>
          <p:grpSpPr>
            <a:xfrm>
              <a:off x="3560036" y="495586"/>
              <a:ext cx="3564006" cy="1015663"/>
              <a:chOff x="3560036" y="495586"/>
              <a:chExt cx="3564006" cy="1015663"/>
            </a:xfrm>
          </p:grpSpPr>
          <p:sp>
            <p:nvSpPr>
              <p:cNvPr id="36" name="TextBox 35">
                <a:extLst>
                  <a:ext uri="{FF2B5EF4-FFF2-40B4-BE49-F238E27FC236}">
                    <a16:creationId xmlns:a16="http://schemas.microsoft.com/office/drawing/2014/main" id="{0D8F9CF9-392C-440D-A768-62DEF5A5A32B}"/>
                  </a:ext>
                </a:extLst>
              </p:cNvPr>
              <p:cNvSpPr txBox="1"/>
              <p:nvPr/>
            </p:nvSpPr>
            <p:spPr>
              <a:xfrm>
                <a:off x="3560036" y="495586"/>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01</a:t>
                </a:r>
              </a:p>
            </p:txBody>
          </p:sp>
          <p:sp>
            <p:nvSpPr>
              <p:cNvPr id="37" name="TextBox 36">
                <a:extLst>
                  <a:ext uri="{FF2B5EF4-FFF2-40B4-BE49-F238E27FC236}">
                    <a16:creationId xmlns:a16="http://schemas.microsoft.com/office/drawing/2014/main" id="{E61B9AC1-D8B5-49FB-AFD9-2AD6507854B7}"/>
                  </a:ext>
                </a:extLst>
              </p:cNvPr>
              <p:cNvSpPr txBox="1"/>
              <p:nvPr/>
            </p:nvSpPr>
            <p:spPr>
              <a:xfrm>
                <a:off x="4343251" y="880755"/>
                <a:ext cx="2780791" cy="584775"/>
              </a:xfrm>
              <a:prstGeom prst="rect">
                <a:avLst/>
              </a:prstGeom>
              <a:noFill/>
            </p:spPr>
            <p:txBody>
              <a:bodyPr wrap="square" rtlCol="0">
                <a:spAutoFit/>
              </a:bodyPr>
              <a:lstStyle/>
              <a:p>
                <a:r>
                  <a:rPr lang="en-US" sz="3200" dirty="0" err="1">
                    <a:latin typeface="Bahnschrift SemiBold Condensed" panose="020B0502040204020203" pitchFamily="34" charset="0"/>
                  </a:rPr>
                  <a:t>Mạng</a:t>
                </a:r>
                <a:r>
                  <a:rPr lang="en-US" sz="3200" dirty="0">
                    <a:latin typeface="Bahnschrift SemiBold Condensed" panose="020B0502040204020203" pitchFamily="34" charset="0"/>
                  </a:rPr>
                  <a:t> </a:t>
                </a:r>
                <a:r>
                  <a:rPr lang="en-US" sz="3200" dirty="0" err="1">
                    <a:latin typeface="Bahnschrift SemiBold Condensed" panose="020B0502040204020203" pitchFamily="34" charset="0"/>
                  </a:rPr>
                  <a:t>máy</a:t>
                </a:r>
                <a:r>
                  <a:rPr lang="en-US" sz="3200" dirty="0">
                    <a:latin typeface="Bahnschrift SemiBold Condensed" panose="020B0502040204020203" pitchFamily="34" charset="0"/>
                  </a:rPr>
                  <a:t> </a:t>
                </a:r>
                <a:r>
                  <a:rPr lang="en-US" sz="3200" dirty="0" err="1">
                    <a:latin typeface="Bahnschrift SemiBold Condensed" panose="020B0502040204020203" pitchFamily="34" charset="0"/>
                  </a:rPr>
                  <a:t>tính</a:t>
                </a:r>
                <a:endParaRPr lang="en-US" sz="3200" dirty="0">
                  <a:latin typeface="Bahnschrift SemiBold Condensed" panose="020B0502040204020203" pitchFamily="34" charset="0"/>
                </a:endParaRPr>
              </a:p>
            </p:txBody>
          </p:sp>
        </p:grpSp>
        <p:sp>
          <p:nvSpPr>
            <p:cNvPr id="38" name="Rectangle 37">
              <a:extLst>
                <a:ext uri="{FF2B5EF4-FFF2-40B4-BE49-F238E27FC236}">
                  <a16:creationId xmlns:a16="http://schemas.microsoft.com/office/drawing/2014/main" id="{F50A888A-5BB6-44C3-9149-ADB6E5B36CAA}"/>
                </a:ext>
              </a:extLst>
            </p:cNvPr>
            <p:cNvSpPr/>
            <p:nvPr/>
          </p:nvSpPr>
          <p:spPr>
            <a:xfrm>
              <a:off x="3662675" y="1465530"/>
              <a:ext cx="548640"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a:extLst>
              <a:ext uri="{FF2B5EF4-FFF2-40B4-BE49-F238E27FC236}">
                <a16:creationId xmlns:a16="http://schemas.microsoft.com/office/drawing/2014/main" id="{7EDFDE94-1A43-4B82-8F44-2BD232B9E906}"/>
              </a:ext>
            </a:extLst>
          </p:cNvPr>
          <p:cNvSpPr txBox="1"/>
          <p:nvPr/>
        </p:nvSpPr>
        <p:spPr>
          <a:xfrm>
            <a:off x="3801770" y="1755338"/>
            <a:ext cx="7069797" cy="1292662"/>
          </a:xfrm>
          <a:prstGeom prst="rect">
            <a:avLst/>
          </a:prstGeom>
          <a:noFill/>
        </p:spPr>
        <p:txBody>
          <a:bodyPr wrap="square" rtlCol="0">
            <a:spAutoFit/>
          </a:bodyPr>
          <a:lstStyle/>
          <a:p>
            <a:pPr>
              <a:lnSpc>
                <a:spcPct val="150000"/>
              </a:lnSpc>
            </a:pP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Là</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một</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nhóm</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các</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máy</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tính</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và</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thiết</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bị</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ngoại</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 vi </a:t>
            </a: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kết</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nối</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với</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nhau</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thông</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 qua </a:t>
            </a: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các</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phương</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tiện</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truyền</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dẫn</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để</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truyền</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dữ</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liệu</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cho</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000" dirty="0" err="1">
                <a:effectLst/>
                <a:latin typeface="Bahnschrift SemiBold Condensed" panose="020B0502040204020203" pitchFamily="34" charset="0"/>
                <a:ea typeface="Calibri" panose="020F0502020204030204" pitchFamily="34" charset="0"/>
                <a:cs typeface="Tahoma" panose="020B0604030504040204" pitchFamily="34" charset="0"/>
              </a:rPr>
              <a:t>nhau</a:t>
            </a:r>
            <a:r>
              <a:rPr lang="en-US" sz="2000" dirty="0">
                <a:effectLst/>
                <a:latin typeface="Bahnschrift SemiBold Condensed" panose="020B0502040204020203" pitchFamily="34" charset="0"/>
                <a:ea typeface="Calibri" panose="020F0502020204030204" pitchFamily="34" charset="0"/>
                <a:cs typeface="Tahoma" panose="020B0604030504040204" pitchFamily="34" charset="0"/>
              </a:rPr>
              <a:t>.</a:t>
            </a:r>
            <a:endParaRPr lang="en-US" sz="2000" dirty="0">
              <a:effectLst/>
              <a:latin typeface="Bahnschrift SemiBold Condensed" panose="020B0502040204020203" pitchFamily="34" charset="0"/>
              <a:ea typeface="Calibri" panose="020F0502020204030204" pitchFamily="34" charset="0"/>
              <a:cs typeface="Times New Roman" panose="02020603050405020304" pitchFamily="18" charset="0"/>
            </a:endParaRPr>
          </a:p>
          <a:p>
            <a:endParaRPr lang="en-US" dirty="0"/>
          </a:p>
        </p:txBody>
      </p:sp>
      <p:sp>
        <p:nvSpPr>
          <p:cNvPr id="41" name="TextBox 40">
            <a:extLst>
              <a:ext uri="{FF2B5EF4-FFF2-40B4-BE49-F238E27FC236}">
                <a16:creationId xmlns:a16="http://schemas.microsoft.com/office/drawing/2014/main" id="{F65073E5-30A9-47EB-9B75-6079FDD581D8}"/>
              </a:ext>
            </a:extLst>
          </p:cNvPr>
          <p:cNvSpPr txBox="1"/>
          <p:nvPr/>
        </p:nvSpPr>
        <p:spPr>
          <a:xfrm>
            <a:off x="3811306" y="2737027"/>
            <a:ext cx="4629824" cy="571247"/>
          </a:xfrm>
          <a:prstGeom prst="rect">
            <a:avLst/>
          </a:prstGeom>
          <a:noFill/>
        </p:spPr>
        <p:txBody>
          <a:bodyPr wrap="square">
            <a:spAutoFit/>
          </a:bodyPr>
          <a:lstStyle/>
          <a:p>
            <a:pPr marL="0" marR="0">
              <a:lnSpc>
                <a:spcPct val="150000"/>
              </a:lnSpc>
              <a:spcBef>
                <a:spcPts val="0"/>
              </a:spcBef>
              <a:spcAft>
                <a:spcPts val="800"/>
              </a:spcAft>
            </a:pPr>
            <a:r>
              <a:rPr lang="en-US" sz="2400" b="1" dirty="0" err="1">
                <a:effectLst/>
                <a:latin typeface="Bahnschrift SemiBold Condensed" panose="020B0502040204020203" pitchFamily="34" charset="0"/>
                <a:ea typeface="Calibri" panose="020F0502020204030204" pitchFamily="34" charset="0"/>
                <a:cs typeface="Tahoma" panose="020B0604030504040204" pitchFamily="34" charset="0"/>
              </a:rPr>
              <a:t>Các</a:t>
            </a:r>
            <a:r>
              <a:rPr lang="en-US" sz="2400" b="1"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400" b="1" dirty="0" err="1">
                <a:effectLst/>
                <a:latin typeface="Bahnschrift SemiBold Condensed" panose="020B0502040204020203" pitchFamily="34" charset="0"/>
                <a:ea typeface="Calibri" panose="020F0502020204030204" pitchFamily="34" charset="0"/>
                <a:cs typeface="Tahoma" panose="020B0604030504040204" pitchFamily="34" charset="0"/>
              </a:rPr>
              <a:t>thiết</a:t>
            </a:r>
            <a:r>
              <a:rPr lang="en-US" sz="2400" b="1"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400" b="1" dirty="0" err="1">
                <a:effectLst/>
                <a:latin typeface="Bahnschrift SemiBold Condensed" panose="020B0502040204020203" pitchFamily="34" charset="0"/>
                <a:ea typeface="Calibri" panose="020F0502020204030204" pitchFamily="34" charset="0"/>
                <a:cs typeface="Tahoma" panose="020B0604030504040204" pitchFamily="34" charset="0"/>
              </a:rPr>
              <a:t>bị</a:t>
            </a:r>
            <a:r>
              <a:rPr lang="en-US" sz="2400" b="1"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400" b="1" dirty="0" err="1">
                <a:effectLst/>
                <a:latin typeface="Bahnschrift SemiBold Condensed" panose="020B0502040204020203" pitchFamily="34" charset="0"/>
                <a:ea typeface="Calibri" panose="020F0502020204030204" pitchFamily="34" charset="0"/>
                <a:cs typeface="Tahoma" panose="020B0604030504040204" pitchFamily="34" charset="0"/>
              </a:rPr>
              <a:t>cơ</a:t>
            </a:r>
            <a:r>
              <a:rPr lang="en-US" sz="2400" b="1"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400" b="1" dirty="0" err="1">
                <a:effectLst/>
                <a:latin typeface="Bahnschrift SemiBold Condensed" panose="020B0502040204020203" pitchFamily="34" charset="0"/>
                <a:ea typeface="Calibri" panose="020F0502020204030204" pitchFamily="34" charset="0"/>
                <a:cs typeface="Tahoma" panose="020B0604030504040204" pitchFamily="34" charset="0"/>
              </a:rPr>
              <a:t>bản</a:t>
            </a:r>
            <a:r>
              <a:rPr lang="en-US" sz="2400" b="1"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400" b="1" dirty="0" err="1">
                <a:effectLst/>
                <a:latin typeface="Bahnschrift SemiBold Condensed" panose="020B0502040204020203" pitchFamily="34" charset="0"/>
                <a:ea typeface="Calibri" panose="020F0502020204030204" pitchFamily="34" charset="0"/>
                <a:cs typeface="Tahoma" panose="020B0604030504040204" pitchFamily="34" charset="0"/>
              </a:rPr>
              <a:t>của</a:t>
            </a:r>
            <a:r>
              <a:rPr lang="en-US" sz="2400" b="1"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400" b="1" dirty="0" err="1">
                <a:effectLst/>
                <a:latin typeface="Bahnschrift SemiBold Condensed" panose="020B0502040204020203" pitchFamily="34" charset="0"/>
                <a:ea typeface="Calibri" panose="020F0502020204030204" pitchFamily="34" charset="0"/>
                <a:cs typeface="Tahoma" panose="020B0604030504040204" pitchFamily="34" charset="0"/>
              </a:rPr>
              <a:t>một</a:t>
            </a:r>
            <a:r>
              <a:rPr lang="en-US" sz="2400" b="1"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400" b="1" dirty="0" err="1">
                <a:effectLst/>
                <a:latin typeface="Bahnschrift SemiBold Condensed" panose="020B0502040204020203" pitchFamily="34" charset="0"/>
                <a:ea typeface="Calibri" panose="020F0502020204030204" pitchFamily="34" charset="0"/>
                <a:cs typeface="Tahoma" panose="020B0604030504040204" pitchFamily="34" charset="0"/>
              </a:rPr>
              <a:t>hệ</a:t>
            </a:r>
            <a:r>
              <a:rPr lang="en-US" sz="2400" b="1"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400" b="1" dirty="0" err="1">
                <a:effectLst/>
                <a:latin typeface="Bahnschrift SemiBold Condensed" panose="020B0502040204020203" pitchFamily="34" charset="0"/>
                <a:ea typeface="Calibri" panose="020F0502020204030204" pitchFamily="34" charset="0"/>
                <a:cs typeface="Tahoma" panose="020B0604030504040204" pitchFamily="34" charset="0"/>
              </a:rPr>
              <a:t>thống</a:t>
            </a:r>
            <a:r>
              <a:rPr lang="en-US" sz="2400" b="1"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400" b="1" dirty="0" err="1">
                <a:effectLst/>
                <a:latin typeface="Bahnschrift SemiBold Condensed" panose="020B0502040204020203" pitchFamily="34" charset="0"/>
                <a:ea typeface="Calibri" panose="020F0502020204030204" pitchFamily="34" charset="0"/>
                <a:cs typeface="Tahoma" panose="020B0604030504040204" pitchFamily="34" charset="0"/>
              </a:rPr>
              <a:t>mạng</a:t>
            </a:r>
            <a:endParaRPr lang="en-US" sz="2400" dirty="0">
              <a:effectLst/>
              <a:latin typeface="Bahnschrift SemiBold Condensed" panose="020B0502040204020203" pitchFamily="34" charset="0"/>
              <a:ea typeface="Calibri" panose="020F0502020204030204" pitchFamily="34" charset="0"/>
              <a:cs typeface="Times New Roman" panose="02020603050405020304" pitchFamily="18" charset="0"/>
            </a:endParaRPr>
          </a:p>
        </p:txBody>
      </p:sp>
      <p:grpSp>
        <p:nvGrpSpPr>
          <p:cNvPr id="90" name="Group 89">
            <a:extLst>
              <a:ext uri="{FF2B5EF4-FFF2-40B4-BE49-F238E27FC236}">
                <a16:creationId xmlns:a16="http://schemas.microsoft.com/office/drawing/2014/main" id="{F5BB3069-F13A-4906-8B71-BEA24C9C9CEE}"/>
              </a:ext>
            </a:extLst>
          </p:cNvPr>
          <p:cNvGrpSpPr/>
          <p:nvPr/>
        </p:nvGrpSpPr>
        <p:grpSpPr>
          <a:xfrm>
            <a:off x="7376443" y="3747778"/>
            <a:ext cx="3659769" cy="646331"/>
            <a:chOff x="7376443" y="3747778"/>
            <a:chExt cx="3659769" cy="646331"/>
          </a:xfrm>
        </p:grpSpPr>
        <p:sp>
          <p:nvSpPr>
            <p:cNvPr id="53" name="TextBox 52">
              <a:extLst>
                <a:ext uri="{FF2B5EF4-FFF2-40B4-BE49-F238E27FC236}">
                  <a16:creationId xmlns:a16="http://schemas.microsoft.com/office/drawing/2014/main" id="{49296FC7-7C10-4ADC-95D6-3D6F51121A01}"/>
                </a:ext>
              </a:extLst>
            </p:cNvPr>
            <p:cNvSpPr txBox="1"/>
            <p:nvPr/>
          </p:nvSpPr>
          <p:spPr>
            <a:xfrm>
              <a:off x="7931051" y="3747778"/>
              <a:ext cx="3105161" cy="646331"/>
            </a:xfrm>
            <a:prstGeom prst="rect">
              <a:avLst/>
            </a:prstGeom>
            <a:noFill/>
          </p:spPr>
          <p:txBody>
            <a:bodyPr wrap="square" rtlCol="0">
              <a:spAutoFit/>
            </a:bodyPr>
            <a:lstStyle/>
            <a:p>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User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đầu</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cuối</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phục</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vụ</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truyền</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tải</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dữ</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liệu</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cho</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người</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dùng</a:t>
              </a:r>
              <a:endParaRPr lang="en-US" dirty="0"/>
            </a:p>
          </p:txBody>
        </p:sp>
        <p:pic>
          <p:nvPicPr>
            <p:cNvPr id="45" name="Graphic 44" descr="Computer with solid fill">
              <a:extLst>
                <a:ext uri="{FF2B5EF4-FFF2-40B4-BE49-F238E27FC236}">
                  <a16:creationId xmlns:a16="http://schemas.microsoft.com/office/drawing/2014/main" id="{80788FBA-C08A-47F0-87FB-4BAB75A0E9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76443" y="3803315"/>
              <a:ext cx="457200" cy="457200"/>
            </a:xfrm>
            <a:prstGeom prst="rect">
              <a:avLst/>
            </a:prstGeom>
          </p:spPr>
        </p:pic>
      </p:grpSp>
      <p:grpSp>
        <p:nvGrpSpPr>
          <p:cNvPr id="91" name="Group 90">
            <a:extLst>
              <a:ext uri="{FF2B5EF4-FFF2-40B4-BE49-F238E27FC236}">
                <a16:creationId xmlns:a16="http://schemas.microsoft.com/office/drawing/2014/main" id="{F8C76B9F-8D92-4771-BB78-CE7839E24EFA}"/>
              </a:ext>
            </a:extLst>
          </p:cNvPr>
          <p:cNvGrpSpPr/>
          <p:nvPr/>
        </p:nvGrpSpPr>
        <p:grpSpPr>
          <a:xfrm>
            <a:off x="7376443" y="4481431"/>
            <a:ext cx="2594403" cy="457200"/>
            <a:chOff x="7376443" y="4481431"/>
            <a:chExt cx="2594403" cy="457200"/>
          </a:xfrm>
        </p:grpSpPr>
        <p:sp>
          <p:nvSpPr>
            <p:cNvPr id="54" name="TextBox 53">
              <a:extLst>
                <a:ext uri="{FF2B5EF4-FFF2-40B4-BE49-F238E27FC236}">
                  <a16:creationId xmlns:a16="http://schemas.microsoft.com/office/drawing/2014/main" id="{A5A188C8-A677-44E8-A48A-04C97542109F}"/>
                </a:ext>
              </a:extLst>
            </p:cNvPr>
            <p:cNvSpPr txBox="1"/>
            <p:nvPr/>
          </p:nvSpPr>
          <p:spPr>
            <a:xfrm>
              <a:off x="7931051" y="4565068"/>
              <a:ext cx="2039795" cy="369332"/>
            </a:xfrm>
            <a:prstGeom prst="rect">
              <a:avLst/>
            </a:prstGeom>
            <a:noFill/>
          </p:spPr>
          <p:txBody>
            <a:bodyPr wrap="square" rtlCol="0">
              <a:spAutoFit/>
            </a:bodyPr>
            <a:lstStyle/>
            <a:p>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Các</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đường</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link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kết</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nối</a:t>
              </a:r>
              <a:endParaRPr lang="en-US" dirty="0"/>
            </a:p>
          </p:txBody>
        </p:sp>
        <p:pic>
          <p:nvPicPr>
            <p:cNvPr id="51" name="Graphic 50" descr="USB with solid fill">
              <a:extLst>
                <a:ext uri="{FF2B5EF4-FFF2-40B4-BE49-F238E27FC236}">
                  <a16:creationId xmlns:a16="http://schemas.microsoft.com/office/drawing/2014/main" id="{4F5B699C-6A09-40E7-A1F7-23C40B66B1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7376443" y="4481431"/>
              <a:ext cx="457200" cy="457200"/>
            </a:xfrm>
            <a:prstGeom prst="rect">
              <a:avLst/>
            </a:prstGeom>
          </p:spPr>
        </p:pic>
      </p:grpSp>
      <p:grpSp>
        <p:nvGrpSpPr>
          <p:cNvPr id="92" name="Group 91">
            <a:extLst>
              <a:ext uri="{FF2B5EF4-FFF2-40B4-BE49-F238E27FC236}">
                <a16:creationId xmlns:a16="http://schemas.microsoft.com/office/drawing/2014/main" id="{1DF89817-0D62-40CE-9265-0E35CA87F1D2}"/>
              </a:ext>
            </a:extLst>
          </p:cNvPr>
          <p:cNvGrpSpPr/>
          <p:nvPr/>
        </p:nvGrpSpPr>
        <p:grpSpPr>
          <a:xfrm>
            <a:off x="7376443" y="5096570"/>
            <a:ext cx="4871421" cy="867032"/>
            <a:chOff x="7376443" y="5096570"/>
            <a:chExt cx="4871421" cy="867032"/>
          </a:xfrm>
        </p:grpSpPr>
        <p:sp>
          <p:nvSpPr>
            <p:cNvPr id="55" name="TextBox 54">
              <a:extLst>
                <a:ext uri="{FF2B5EF4-FFF2-40B4-BE49-F238E27FC236}">
                  <a16:creationId xmlns:a16="http://schemas.microsoft.com/office/drawing/2014/main" id="{B53EFE6D-EAAB-407E-95EC-EBF7BB627F85}"/>
                </a:ext>
              </a:extLst>
            </p:cNvPr>
            <p:cNvSpPr txBox="1"/>
            <p:nvPr/>
          </p:nvSpPr>
          <p:spPr>
            <a:xfrm>
              <a:off x="7931051" y="5096570"/>
              <a:ext cx="4316813" cy="867032"/>
            </a:xfrm>
            <a:prstGeom prst="rect">
              <a:avLst/>
            </a:prstGeom>
            <a:noFill/>
          </p:spPr>
          <p:txBody>
            <a:bodyPr wrap="square" rtlCol="0">
              <a:spAutoFit/>
            </a:bodyPr>
            <a:lstStyle/>
            <a:p>
              <a:pPr marR="0" lvl="0">
                <a:lnSpc>
                  <a:spcPct val="150000"/>
                </a:lnSpc>
                <a:spcBef>
                  <a:spcPts val="0"/>
                </a:spcBef>
                <a:spcAft>
                  <a:spcPts val="0"/>
                </a:spcAft>
              </a:pP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Những</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thiết</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bị</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tập</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trung</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tập</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trung</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dữ</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liệu</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từ</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các</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end users</a:t>
              </a:r>
              <a:endParaRPr lang="en-US" sz="1400" dirty="0">
                <a:effectLst/>
                <a:latin typeface="Bahnschrift SemiBold Condensed" panose="020B0502040204020203" pitchFamily="34" charset="0"/>
                <a:ea typeface="Calibri" panose="020F0502020204030204" pitchFamily="34" charset="0"/>
                <a:cs typeface="Times New Roman" panose="02020603050405020304" pitchFamily="18" charset="0"/>
              </a:endParaRPr>
            </a:p>
          </p:txBody>
        </p:sp>
        <p:pic>
          <p:nvPicPr>
            <p:cNvPr id="43" name="Graphic 42" descr="Server with solid fill">
              <a:extLst>
                <a:ext uri="{FF2B5EF4-FFF2-40B4-BE49-F238E27FC236}">
                  <a16:creationId xmlns:a16="http://schemas.microsoft.com/office/drawing/2014/main" id="{BEB16AF0-C11A-47F5-B3B3-931B71599A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76443" y="5298323"/>
              <a:ext cx="457200" cy="457200"/>
            </a:xfrm>
            <a:prstGeom prst="rect">
              <a:avLst/>
            </a:prstGeom>
          </p:spPr>
        </p:pic>
      </p:grpSp>
      <p:grpSp>
        <p:nvGrpSpPr>
          <p:cNvPr id="93" name="Group 92">
            <a:extLst>
              <a:ext uri="{FF2B5EF4-FFF2-40B4-BE49-F238E27FC236}">
                <a16:creationId xmlns:a16="http://schemas.microsoft.com/office/drawing/2014/main" id="{6DB0A116-5D04-4160-912B-F8DD8524DC28}"/>
              </a:ext>
            </a:extLst>
          </p:cNvPr>
          <p:cNvGrpSpPr/>
          <p:nvPr/>
        </p:nvGrpSpPr>
        <p:grpSpPr>
          <a:xfrm>
            <a:off x="7376443" y="6032256"/>
            <a:ext cx="3418993" cy="464746"/>
            <a:chOff x="7376443" y="6032256"/>
            <a:chExt cx="3418993" cy="464746"/>
          </a:xfrm>
        </p:grpSpPr>
        <p:sp>
          <p:nvSpPr>
            <p:cNvPr id="56" name="TextBox 55">
              <a:extLst>
                <a:ext uri="{FF2B5EF4-FFF2-40B4-BE49-F238E27FC236}">
                  <a16:creationId xmlns:a16="http://schemas.microsoft.com/office/drawing/2014/main" id="{30012BBC-13CF-4051-87F9-ABDE015BFCC8}"/>
                </a:ext>
              </a:extLst>
            </p:cNvPr>
            <p:cNvSpPr txBox="1"/>
            <p:nvPr/>
          </p:nvSpPr>
          <p:spPr>
            <a:xfrm>
              <a:off x="7931051" y="6032256"/>
              <a:ext cx="2864385" cy="451534"/>
            </a:xfrm>
            <a:prstGeom prst="rect">
              <a:avLst/>
            </a:prstGeom>
            <a:noFill/>
          </p:spPr>
          <p:txBody>
            <a:bodyPr wrap="square" rtlCol="0">
              <a:spAutoFit/>
            </a:bodyPr>
            <a:lstStyle/>
            <a:p>
              <a:pPr marR="0" lvl="0">
                <a:lnSpc>
                  <a:spcPct val="150000"/>
                </a:lnSpc>
                <a:spcBef>
                  <a:spcPts val="0"/>
                </a:spcBef>
                <a:spcAft>
                  <a:spcPts val="800"/>
                </a:spcAft>
              </a:pP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Thiết</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bị</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định</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tuyến</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đường</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SemiBold Condensed" panose="020B0502040204020203" pitchFamily="34" charset="0"/>
                  <a:ea typeface="Calibri" panose="020F0502020204030204" pitchFamily="34" charset="0"/>
                  <a:cs typeface="Tahoma" panose="020B0604030504040204" pitchFamily="34" charset="0"/>
                </a:rPr>
                <a:t>truyền</a:t>
              </a:r>
              <a:endParaRPr lang="en-US" sz="1400" dirty="0">
                <a:effectLst/>
                <a:latin typeface="Bahnschrift SemiBold Condensed" panose="020B0502040204020203" pitchFamily="34" charset="0"/>
                <a:ea typeface="Calibri" panose="020F0502020204030204" pitchFamily="34" charset="0"/>
                <a:cs typeface="Times New Roman" panose="02020603050405020304" pitchFamily="18" charset="0"/>
              </a:endParaRPr>
            </a:p>
          </p:txBody>
        </p:sp>
        <p:pic>
          <p:nvPicPr>
            <p:cNvPr id="49" name="Graphic 48" descr="Wireless router with solid fill">
              <a:extLst>
                <a:ext uri="{FF2B5EF4-FFF2-40B4-BE49-F238E27FC236}">
                  <a16:creationId xmlns:a16="http://schemas.microsoft.com/office/drawing/2014/main" id="{6F1B4AF4-8D2D-465B-95ED-8AF03EA80DE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376443" y="6039802"/>
              <a:ext cx="457200" cy="457200"/>
            </a:xfrm>
            <a:prstGeom prst="rect">
              <a:avLst/>
            </a:prstGeom>
          </p:spPr>
        </p:pic>
      </p:grpSp>
      <p:pic>
        <p:nvPicPr>
          <p:cNvPr id="72" name="Picture 71" descr="Graphical user interface, website&#10;&#10;Description automatically generated">
            <a:extLst>
              <a:ext uri="{FF2B5EF4-FFF2-40B4-BE49-F238E27FC236}">
                <a16:creationId xmlns:a16="http://schemas.microsoft.com/office/drawing/2014/main" id="{F3C114BC-C998-4FA5-8511-0EB64F4A0440}"/>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3841762" y="3541076"/>
            <a:ext cx="3295735" cy="2585092"/>
          </a:xfrm>
          <a:prstGeom prst="rect">
            <a:avLst/>
          </a:prstGeom>
        </p:spPr>
      </p:pic>
      <p:grpSp>
        <p:nvGrpSpPr>
          <p:cNvPr id="98" name="Group 97">
            <a:extLst>
              <a:ext uri="{FF2B5EF4-FFF2-40B4-BE49-F238E27FC236}">
                <a16:creationId xmlns:a16="http://schemas.microsoft.com/office/drawing/2014/main" id="{2E3E98D7-6F77-40FD-83A2-3C614BED40AB}"/>
              </a:ext>
            </a:extLst>
          </p:cNvPr>
          <p:cNvGrpSpPr/>
          <p:nvPr/>
        </p:nvGrpSpPr>
        <p:grpSpPr>
          <a:xfrm>
            <a:off x="-7429219" y="-5116"/>
            <a:ext cx="10950758" cy="6858000"/>
            <a:chOff x="-7559151" y="0"/>
            <a:chExt cx="10950758" cy="6858000"/>
          </a:xfrm>
        </p:grpSpPr>
        <p:grpSp>
          <p:nvGrpSpPr>
            <p:cNvPr id="99" name="Group 98">
              <a:extLst>
                <a:ext uri="{FF2B5EF4-FFF2-40B4-BE49-F238E27FC236}">
                  <a16:creationId xmlns:a16="http://schemas.microsoft.com/office/drawing/2014/main" id="{BE97271B-52D2-4302-989C-5BD56FC1E337}"/>
                </a:ext>
              </a:extLst>
            </p:cNvPr>
            <p:cNvGrpSpPr/>
            <p:nvPr/>
          </p:nvGrpSpPr>
          <p:grpSpPr>
            <a:xfrm>
              <a:off x="-7559151" y="0"/>
              <a:ext cx="10908792" cy="6858000"/>
              <a:chOff x="0" y="0"/>
              <a:chExt cx="10908792" cy="6858000"/>
            </a:xfrm>
          </p:grpSpPr>
          <p:grpSp>
            <p:nvGrpSpPr>
              <p:cNvPr id="101" name="Group 100">
                <a:extLst>
                  <a:ext uri="{FF2B5EF4-FFF2-40B4-BE49-F238E27FC236}">
                    <a16:creationId xmlns:a16="http://schemas.microsoft.com/office/drawing/2014/main" id="{6704A07D-3DDC-4AD0-8E15-D937F8148002}"/>
                  </a:ext>
                </a:extLst>
              </p:cNvPr>
              <p:cNvGrpSpPr/>
              <p:nvPr/>
            </p:nvGrpSpPr>
            <p:grpSpPr>
              <a:xfrm>
                <a:off x="0" y="0"/>
                <a:ext cx="10908792" cy="6858000"/>
                <a:chOff x="0" y="0"/>
                <a:chExt cx="10908792" cy="6858000"/>
              </a:xfrm>
            </p:grpSpPr>
            <p:sp>
              <p:nvSpPr>
                <p:cNvPr id="103" name="Rectangle 102">
                  <a:extLst>
                    <a:ext uri="{FF2B5EF4-FFF2-40B4-BE49-F238E27FC236}">
                      <a16:creationId xmlns:a16="http://schemas.microsoft.com/office/drawing/2014/main" id="{A2741FF2-C1B1-48C8-B57A-93F15C7EF50D}"/>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Shape 103">
                  <a:extLst>
                    <a:ext uri="{FF2B5EF4-FFF2-40B4-BE49-F238E27FC236}">
                      <a16:creationId xmlns:a16="http://schemas.microsoft.com/office/drawing/2014/main" id="{C1480FA0-7D58-4F2F-A9EC-7D418F034FD7}"/>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7343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02" name="Graphic 101" descr="Lights On with solid fill">
                <a:extLst>
                  <a:ext uri="{FF2B5EF4-FFF2-40B4-BE49-F238E27FC236}">
                    <a16:creationId xmlns:a16="http://schemas.microsoft.com/office/drawing/2014/main" id="{3924E917-6FF2-4371-845B-AAA3C5F8A0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100" name="TextBox 99">
              <a:extLst>
                <a:ext uri="{FF2B5EF4-FFF2-40B4-BE49-F238E27FC236}">
                  <a16:creationId xmlns:a16="http://schemas.microsoft.com/office/drawing/2014/main" id="{773847AD-F0CF-44FD-AEAC-6201B5A9347A}"/>
                </a:ext>
              </a:extLst>
            </p:cNvPr>
            <p:cNvSpPr txBox="1"/>
            <p:nvPr/>
          </p:nvSpPr>
          <p:spPr>
            <a:xfrm rot="16200000">
              <a:off x="2126759" y="3200136"/>
              <a:ext cx="1944921"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OSI</a:t>
              </a:r>
            </a:p>
          </p:txBody>
        </p:sp>
      </p:grpSp>
      <p:grpSp>
        <p:nvGrpSpPr>
          <p:cNvPr id="105" name="Group 104">
            <a:extLst>
              <a:ext uri="{FF2B5EF4-FFF2-40B4-BE49-F238E27FC236}">
                <a16:creationId xmlns:a16="http://schemas.microsoft.com/office/drawing/2014/main" id="{44916F9D-CBB2-4575-B43D-8F67EC6B8D99}"/>
              </a:ext>
            </a:extLst>
          </p:cNvPr>
          <p:cNvGrpSpPr/>
          <p:nvPr/>
        </p:nvGrpSpPr>
        <p:grpSpPr>
          <a:xfrm>
            <a:off x="-8056068" y="-5116"/>
            <a:ext cx="10908792" cy="6858000"/>
            <a:chOff x="-8023867" y="-52159"/>
            <a:chExt cx="10908792" cy="6858000"/>
          </a:xfrm>
        </p:grpSpPr>
        <p:grpSp>
          <p:nvGrpSpPr>
            <p:cNvPr id="106" name="Group 105">
              <a:extLst>
                <a:ext uri="{FF2B5EF4-FFF2-40B4-BE49-F238E27FC236}">
                  <a16:creationId xmlns:a16="http://schemas.microsoft.com/office/drawing/2014/main" id="{26E6944B-1837-4776-BAFC-4BFC2D175349}"/>
                </a:ext>
              </a:extLst>
            </p:cNvPr>
            <p:cNvGrpSpPr/>
            <p:nvPr/>
          </p:nvGrpSpPr>
          <p:grpSpPr>
            <a:xfrm>
              <a:off x="-8023867" y="-52159"/>
              <a:ext cx="10908792" cy="6858000"/>
              <a:chOff x="0" y="0"/>
              <a:chExt cx="10908792" cy="6858000"/>
            </a:xfrm>
          </p:grpSpPr>
          <p:grpSp>
            <p:nvGrpSpPr>
              <p:cNvPr id="108" name="Group 107">
                <a:extLst>
                  <a:ext uri="{FF2B5EF4-FFF2-40B4-BE49-F238E27FC236}">
                    <a16:creationId xmlns:a16="http://schemas.microsoft.com/office/drawing/2014/main" id="{56284B9A-097C-4FF5-B704-1118E36FD18D}"/>
                  </a:ext>
                </a:extLst>
              </p:cNvPr>
              <p:cNvGrpSpPr/>
              <p:nvPr/>
            </p:nvGrpSpPr>
            <p:grpSpPr>
              <a:xfrm>
                <a:off x="0" y="0"/>
                <a:ext cx="10908792" cy="6858000"/>
                <a:chOff x="0" y="0"/>
                <a:chExt cx="10908792" cy="6858000"/>
              </a:xfrm>
            </p:grpSpPr>
            <p:sp>
              <p:nvSpPr>
                <p:cNvPr id="110" name="Rectangle 109">
                  <a:extLst>
                    <a:ext uri="{FF2B5EF4-FFF2-40B4-BE49-F238E27FC236}">
                      <a16:creationId xmlns:a16="http://schemas.microsoft.com/office/drawing/2014/main" id="{835A3DD0-AF46-4CE7-B246-6ABF260AA844}"/>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Shape 110">
                  <a:extLst>
                    <a:ext uri="{FF2B5EF4-FFF2-40B4-BE49-F238E27FC236}">
                      <a16:creationId xmlns:a16="http://schemas.microsoft.com/office/drawing/2014/main" id="{EA139903-816F-4E68-AF22-E55F970DBF5C}"/>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D964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09" name="Graphic 108" descr="Lights On with solid fill">
                <a:extLst>
                  <a:ext uri="{FF2B5EF4-FFF2-40B4-BE49-F238E27FC236}">
                    <a16:creationId xmlns:a16="http://schemas.microsoft.com/office/drawing/2014/main" id="{51058342-F6F6-43AE-AFD0-74F6A899AB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107" name="TextBox 106">
              <a:extLst>
                <a:ext uri="{FF2B5EF4-FFF2-40B4-BE49-F238E27FC236}">
                  <a16:creationId xmlns:a16="http://schemas.microsoft.com/office/drawing/2014/main" id="{61EEC4AB-2CE6-4D87-A820-B18CC2BBB9BB}"/>
                </a:ext>
              </a:extLst>
            </p:cNvPr>
            <p:cNvSpPr txBox="1"/>
            <p:nvPr/>
          </p:nvSpPr>
          <p:spPr>
            <a:xfrm rot="16200000">
              <a:off x="1453122" y="3207168"/>
              <a:ext cx="2245753"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TCP/IP</a:t>
              </a:r>
            </a:p>
          </p:txBody>
        </p:sp>
      </p:grpSp>
      <p:grpSp>
        <p:nvGrpSpPr>
          <p:cNvPr id="112" name="Group 111">
            <a:extLst>
              <a:ext uri="{FF2B5EF4-FFF2-40B4-BE49-F238E27FC236}">
                <a16:creationId xmlns:a16="http://schemas.microsoft.com/office/drawing/2014/main" id="{E458E509-554D-4B12-A600-6F5119441AB0}"/>
              </a:ext>
            </a:extLst>
          </p:cNvPr>
          <p:cNvGrpSpPr/>
          <p:nvPr/>
        </p:nvGrpSpPr>
        <p:grpSpPr>
          <a:xfrm>
            <a:off x="-8690171" y="-5116"/>
            <a:ext cx="10933090" cy="6858000"/>
            <a:chOff x="2694972" y="4246070"/>
            <a:chExt cx="10933090" cy="6858000"/>
          </a:xfrm>
        </p:grpSpPr>
        <p:grpSp>
          <p:nvGrpSpPr>
            <p:cNvPr id="113" name="Group 112">
              <a:extLst>
                <a:ext uri="{FF2B5EF4-FFF2-40B4-BE49-F238E27FC236}">
                  <a16:creationId xmlns:a16="http://schemas.microsoft.com/office/drawing/2014/main" id="{6B8DC317-AD3A-47AF-85FF-99754A1D8CFC}"/>
                </a:ext>
              </a:extLst>
            </p:cNvPr>
            <p:cNvGrpSpPr/>
            <p:nvPr/>
          </p:nvGrpSpPr>
          <p:grpSpPr>
            <a:xfrm>
              <a:off x="2694972" y="4246070"/>
              <a:ext cx="10908792" cy="6858000"/>
              <a:chOff x="0" y="0"/>
              <a:chExt cx="10908792" cy="6858000"/>
            </a:xfrm>
          </p:grpSpPr>
          <p:grpSp>
            <p:nvGrpSpPr>
              <p:cNvPr id="115" name="Group 114">
                <a:extLst>
                  <a:ext uri="{FF2B5EF4-FFF2-40B4-BE49-F238E27FC236}">
                    <a16:creationId xmlns:a16="http://schemas.microsoft.com/office/drawing/2014/main" id="{7DC8C0D6-9086-4A23-B784-056B38D3467B}"/>
                  </a:ext>
                </a:extLst>
              </p:cNvPr>
              <p:cNvGrpSpPr/>
              <p:nvPr/>
            </p:nvGrpSpPr>
            <p:grpSpPr>
              <a:xfrm>
                <a:off x="0" y="0"/>
                <a:ext cx="10908792" cy="6858000"/>
                <a:chOff x="0" y="0"/>
                <a:chExt cx="10908792" cy="6858000"/>
              </a:xfrm>
            </p:grpSpPr>
            <p:sp>
              <p:nvSpPr>
                <p:cNvPr id="117" name="Rectangle 116">
                  <a:extLst>
                    <a:ext uri="{FF2B5EF4-FFF2-40B4-BE49-F238E27FC236}">
                      <a16:creationId xmlns:a16="http://schemas.microsoft.com/office/drawing/2014/main" id="{217EE339-C452-4108-A626-878ADFDAF342}"/>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DCE1962-00A5-47C8-9B01-452840BD2618}"/>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A9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16" name="Graphic 115" descr="Lights On with solid fill">
                <a:extLst>
                  <a:ext uri="{FF2B5EF4-FFF2-40B4-BE49-F238E27FC236}">
                    <a16:creationId xmlns:a16="http://schemas.microsoft.com/office/drawing/2014/main" id="{6801121B-8AC6-41F4-AAC0-600F284FFF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114" name="TextBox 113">
              <a:extLst>
                <a:ext uri="{FF2B5EF4-FFF2-40B4-BE49-F238E27FC236}">
                  <a16:creationId xmlns:a16="http://schemas.microsoft.com/office/drawing/2014/main" id="{1D35DAB5-F82F-47BF-BB25-2A4E399F0DF8}"/>
                </a:ext>
              </a:extLst>
            </p:cNvPr>
            <p:cNvSpPr txBox="1"/>
            <p:nvPr/>
          </p:nvSpPr>
          <p:spPr>
            <a:xfrm rot="16200000">
              <a:off x="12635977" y="7458881"/>
              <a:ext cx="1399395" cy="584775"/>
            </a:xfrm>
            <a:prstGeom prst="rect">
              <a:avLst/>
            </a:prstGeom>
            <a:noFill/>
          </p:spPr>
          <p:txBody>
            <a:bodyPr wrap="square" rtlCol="0">
              <a:spAutoFit/>
            </a:bodyPr>
            <a:lstStyle/>
            <a:p>
              <a:r>
                <a:rPr lang="en-US" sz="3200" dirty="0">
                  <a:solidFill>
                    <a:schemeClr val="bg1"/>
                  </a:solidFill>
                  <a:latin typeface="Bahnschrift SemiBold Condensed" panose="020B0502040204020203" pitchFamily="34" charset="0"/>
                </a:rPr>
                <a:t>Protocol</a:t>
              </a:r>
            </a:p>
          </p:txBody>
        </p:sp>
      </p:grpSp>
      <p:grpSp>
        <p:nvGrpSpPr>
          <p:cNvPr id="119" name="Group 118">
            <a:extLst>
              <a:ext uri="{FF2B5EF4-FFF2-40B4-BE49-F238E27FC236}">
                <a16:creationId xmlns:a16="http://schemas.microsoft.com/office/drawing/2014/main" id="{1A5BAA83-A19B-4FCC-826C-E802BCE7752A}"/>
              </a:ext>
            </a:extLst>
          </p:cNvPr>
          <p:cNvGrpSpPr/>
          <p:nvPr/>
        </p:nvGrpSpPr>
        <p:grpSpPr>
          <a:xfrm>
            <a:off x="-9364106" y="-5116"/>
            <a:ext cx="10916494" cy="6858000"/>
            <a:chOff x="-8965983" y="4349672"/>
            <a:chExt cx="10916494" cy="6858000"/>
          </a:xfrm>
        </p:grpSpPr>
        <p:grpSp>
          <p:nvGrpSpPr>
            <p:cNvPr id="120" name="Group 119">
              <a:extLst>
                <a:ext uri="{FF2B5EF4-FFF2-40B4-BE49-F238E27FC236}">
                  <a16:creationId xmlns:a16="http://schemas.microsoft.com/office/drawing/2014/main" id="{0CAAE35A-F184-410A-81EA-81E6ACB5CBD9}"/>
                </a:ext>
              </a:extLst>
            </p:cNvPr>
            <p:cNvGrpSpPr/>
            <p:nvPr/>
          </p:nvGrpSpPr>
          <p:grpSpPr>
            <a:xfrm>
              <a:off x="-8965983" y="4349672"/>
              <a:ext cx="10908792" cy="6858000"/>
              <a:chOff x="0" y="0"/>
              <a:chExt cx="10908792" cy="6858000"/>
            </a:xfrm>
          </p:grpSpPr>
          <p:grpSp>
            <p:nvGrpSpPr>
              <p:cNvPr id="122" name="Group 121">
                <a:extLst>
                  <a:ext uri="{FF2B5EF4-FFF2-40B4-BE49-F238E27FC236}">
                    <a16:creationId xmlns:a16="http://schemas.microsoft.com/office/drawing/2014/main" id="{4CBF70C3-0230-4110-90F8-58F7E977DF63}"/>
                  </a:ext>
                </a:extLst>
              </p:cNvPr>
              <p:cNvGrpSpPr/>
              <p:nvPr/>
            </p:nvGrpSpPr>
            <p:grpSpPr>
              <a:xfrm>
                <a:off x="0" y="0"/>
                <a:ext cx="10908792" cy="6858000"/>
                <a:chOff x="0" y="0"/>
                <a:chExt cx="10908792" cy="6858000"/>
              </a:xfrm>
            </p:grpSpPr>
            <p:sp>
              <p:nvSpPr>
                <p:cNvPr id="124" name="Rectangle 123">
                  <a:extLst>
                    <a:ext uri="{FF2B5EF4-FFF2-40B4-BE49-F238E27FC236}">
                      <a16:creationId xmlns:a16="http://schemas.microsoft.com/office/drawing/2014/main" id="{761D40E7-E357-48FF-9240-C4653EDDC439}"/>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CA802CCE-BF84-4102-B2C8-24FFA8883FA9}"/>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D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23" name="Graphic 122" descr="Lights On with solid fill">
                <a:extLst>
                  <a:ext uri="{FF2B5EF4-FFF2-40B4-BE49-F238E27FC236}">
                    <a16:creationId xmlns:a16="http://schemas.microsoft.com/office/drawing/2014/main" id="{2555EF17-B18C-4AB1-8899-6AE729E454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121" name="TextBox 120">
              <a:extLst>
                <a:ext uri="{FF2B5EF4-FFF2-40B4-BE49-F238E27FC236}">
                  <a16:creationId xmlns:a16="http://schemas.microsoft.com/office/drawing/2014/main" id="{56C6C7D6-9730-49AB-AB9C-725390073230}"/>
                </a:ext>
              </a:extLst>
            </p:cNvPr>
            <p:cNvSpPr txBox="1"/>
            <p:nvPr/>
          </p:nvSpPr>
          <p:spPr>
            <a:xfrm rot="16200000">
              <a:off x="681013" y="7523950"/>
              <a:ext cx="1954221" cy="584775"/>
            </a:xfrm>
            <a:prstGeom prst="rect">
              <a:avLst/>
            </a:prstGeom>
            <a:noFill/>
          </p:spPr>
          <p:txBody>
            <a:bodyPr wrap="square" rtlCol="0">
              <a:spAutoFit/>
            </a:bodyPr>
            <a:lstStyle/>
            <a:p>
              <a:pPr algn="ctr"/>
              <a:r>
                <a:rPr lang="en-US" sz="3200" dirty="0">
                  <a:solidFill>
                    <a:schemeClr val="bg1"/>
                  </a:solidFill>
                  <a:latin typeface="Bahnschrift SemiBold Condensed" panose="020B0502040204020203" pitchFamily="34" charset="0"/>
                </a:rPr>
                <a:t>SDU &amp; PDU</a:t>
              </a:r>
            </a:p>
          </p:txBody>
        </p:sp>
      </p:grpSp>
      <p:grpSp>
        <p:nvGrpSpPr>
          <p:cNvPr id="132" name="Group 131">
            <a:extLst>
              <a:ext uri="{FF2B5EF4-FFF2-40B4-BE49-F238E27FC236}">
                <a16:creationId xmlns:a16="http://schemas.microsoft.com/office/drawing/2014/main" id="{01142804-A597-495A-B471-7BC3FC50C05A}"/>
              </a:ext>
            </a:extLst>
          </p:cNvPr>
          <p:cNvGrpSpPr/>
          <p:nvPr/>
        </p:nvGrpSpPr>
        <p:grpSpPr>
          <a:xfrm>
            <a:off x="-10018115" y="-7674"/>
            <a:ext cx="10936129" cy="6858000"/>
            <a:chOff x="-10018115" y="-7674"/>
            <a:chExt cx="10936129" cy="6858000"/>
          </a:xfrm>
        </p:grpSpPr>
        <p:sp>
          <p:nvSpPr>
            <p:cNvPr id="133" name="Rectangle 132">
              <a:extLst>
                <a:ext uri="{FF2B5EF4-FFF2-40B4-BE49-F238E27FC236}">
                  <a16:creationId xmlns:a16="http://schemas.microsoft.com/office/drawing/2014/main" id="{12D73429-DD33-4C3F-82C7-FBB61B9D6562}"/>
                </a:ext>
              </a:extLst>
            </p:cNvPr>
            <p:cNvSpPr/>
            <p:nvPr/>
          </p:nvSpPr>
          <p:spPr>
            <a:xfrm>
              <a:off x="-10018115" y="-7674"/>
              <a:ext cx="10917937"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Shape 133">
              <a:extLst>
                <a:ext uri="{FF2B5EF4-FFF2-40B4-BE49-F238E27FC236}">
                  <a16:creationId xmlns:a16="http://schemas.microsoft.com/office/drawing/2014/main" id="{57E623EB-F8E9-4F06-8322-08B3A43C6FF4}"/>
                </a:ext>
              </a:extLst>
            </p:cNvPr>
            <p:cNvSpPr/>
            <p:nvPr/>
          </p:nvSpPr>
          <p:spPr>
            <a:xfrm>
              <a:off x="-412463" y="2132774"/>
              <a:ext cx="1330477"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A7D4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5" name="TextBox 134">
              <a:extLst>
                <a:ext uri="{FF2B5EF4-FFF2-40B4-BE49-F238E27FC236}">
                  <a16:creationId xmlns:a16="http://schemas.microsoft.com/office/drawing/2014/main" id="{44823304-BE93-44A7-8F36-6C8C35DCED7E}"/>
                </a:ext>
              </a:extLst>
            </p:cNvPr>
            <p:cNvSpPr txBox="1"/>
            <p:nvPr/>
          </p:nvSpPr>
          <p:spPr>
            <a:xfrm rot="16200000">
              <a:off x="-371524" y="3206872"/>
              <a:ext cx="1886361" cy="584775"/>
            </a:xfrm>
            <a:prstGeom prst="rect">
              <a:avLst/>
            </a:prstGeom>
            <a:noFill/>
          </p:spPr>
          <p:txBody>
            <a:bodyPr wrap="square" rtlCol="0">
              <a:spAutoFit/>
            </a:bodyPr>
            <a:lstStyle/>
            <a:p>
              <a:pPr algn="ctr"/>
              <a:r>
                <a:rPr lang="en-US" sz="3200" b="1" dirty="0" err="1">
                  <a:solidFill>
                    <a:schemeClr val="bg1"/>
                  </a:solidFill>
                  <a:latin typeface="Bahnschrift SemiBold Condensed" panose="020B0502040204020203" pitchFamily="34" charset="0"/>
                </a:rPr>
                <a:t>Đóng</a:t>
              </a:r>
              <a:r>
                <a:rPr lang="en-US" sz="3200" b="1" dirty="0">
                  <a:solidFill>
                    <a:schemeClr val="bg1"/>
                  </a:solidFill>
                  <a:latin typeface="Bahnschrift SemiBold Condensed" panose="020B0502040204020203" pitchFamily="34" charset="0"/>
                </a:rPr>
                <a:t> </a:t>
              </a:r>
              <a:r>
                <a:rPr lang="en-US" sz="3200" b="1" dirty="0" err="1">
                  <a:solidFill>
                    <a:schemeClr val="bg1"/>
                  </a:solidFill>
                  <a:latin typeface="Bahnschrift SemiBold Condensed" panose="020B0502040204020203" pitchFamily="34" charset="0"/>
                </a:rPr>
                <a:t>gói</a:t>
              </a:r>
              <a:r>
                <a:rPr lang="en-US" sz="3200" b="1" dirty="0">
                  <a:solidFill>
                    <a:schemeClr val="bg1"/>
                  </a:solidFill>
                  <a:latin typeface="Bahnschrift SemiBold Condensed" panose="020B0502040204020203" pitchFamily="34" charset="0"/>
                </a:rPr>
                <a:t> tin</a:t>
              </a:r>
            </a:p>
          </p:txBody>
        </p:sp>
        <p:pic>
          <p:nvPicPr>
            <p:cNvPr id="136" name="Graphic 135" descr="Lights On with solid fill">
              <a:extLst>
                <a:ext uri="{FF2B5EF4-FFF2-40B4-BE49-F238E27FC236}">
                  <a16:creationId xmlns:a16="http://schemas.microsoft.com/office/drawing/2014/main" id="{CCD56F64-FA3F-4385-A203-2FD6FB2769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48436" y="3003966"/>
              <a:ext cx="914400" cy="915167"/>
            </a:xfrm>
            <a:prstGeom prst="rect">
              <a:avLst/>
            </a:prstGeom>
          </p:spPr>
        </p:pic>
      </p:grpSp>
    </p:spTree>
    <p:extLst>
      <p:ext uri="{BB962C8B-B14F-4D97-AF65-F5344CB8AC3E}">
        <p14:creationId xmlns:p14="http://schemas.microsoft.com/office/powerpoint/2010/main" val="30851841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1000"/>
                                        <p:tgtEl>
                                          <p:spTgt spid="89"/>
                                        </p:tgtEl>
                                      </p:cBhvr>
                                    </p:animEffect>
                                    <p:anim calcmode="lin" valueType="num">
                                      <p:cBhvr>
                                        <p:cTn id="8" dur="1000" fill="hold"/>
                                        <p:tgtEl>
                                          <p:spTgt spid="89"/>
                                        </p:tgtEl>
                                        <p:attrNameLst>
                                          <p:attrName>ppt_x</p:attrName>
                                        </p:attrNameLst>
                                      </p:cBhvr>
                                      <p:tavLst>
                                        <p:tav tm="0">
                                          <p:val>
                                            <p:strVal val="#ppt_x"/>
                                          </p:val>
                                        </p:tav>
                                        <p:tav tm="100000">
                                          <p:val>
                                            <p:strVal val="#ppt_x"/>
                                          </p:val>
                                        </p:tav>
                                      </p:tavLst>
                                    </p:anim>
                                    <p:anim calcmode="lin" valueType="num">
                                      <p:cBhvr>
                                        <p:cTn id="9" dur="1000" fill="hold"/>
                                        <p:tgtEl>
                                          <p:spTgt spid="8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1000"/>
                                        <p:tgtEl>
                                          <p:spTgt spid="41"/>
                                        </p:tgtEl>
                                      </p:cBhvr>
                                    </p:animEffect>
                                    <p:anim calcmode="lin" valueType="num">
                                      <p:cBhvr>
                                        <p:cTn id="20" dur="1000" fill="hold"/>
                                        <p:tgtEl>
                                          <p:spTgt spid="41"/>
                                        </p:tgtEl>
                                        <p:attrNameLst>
                                          <p:attrName>ppt_x</p:attrName>
                                        </p:attrNameLst>
                                      </p:cBhvr>
                                      <p:tavLst>
                                        <p:tav tm="0">
                                          <p:val>
                                            <p:strVal val="#ppt_x"/>
                                          </p:val>
                                        </p:tav>
                                        <p:tav tm="100000">
                                          <p:val>
                                            <p:strVal val="#ppt_x"/>
                                          </p:val>
                                        </p:tav>
                                      </p:tavLst>
                                    </p:anim>
                                    <p:anim calcmode="lin" valueType="num">
                                      <p:cBhvr>
                                        <p:cTn id="21" dur="1000" fill="hold"/>
                                        <p:tgtEl>
                                          <p:spTgt spid="4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fade">
                                      <p:cBhvr>
                                        <p:cTn id="24" dur="1000"/>
                                        <p:tgtEl>
                                          <p:spTgt spid="72"/>
                                        </p:tgtEl>
                                      </p:cBhvr>
                                    </p:animEffect>
                                    <p:anim calcmode="lin" valueType="num">
                                      <p:cBhvr>
                                        <p:cTn id="25" dur="1000" fill="hold"/>
                                        <p:tgtEl>
                                          <p:spTgt spid="72"/>
                                        </p:tgtEl>
                                        <p:attrNameLst>
                                          <p:attrName>ppt_x</p:attrName>
                                        </p:attrNameLst>
                                      </p:cBhvr>
                                      <p:tavLst>
                                        <p:tav tm="0">
                                          <p:val>
                                            <p:strVal val="#ppt_x"/>
                                          </p:val>
                                        </p:tav>
                                        <p:tav tm="100000">
                                          <p:val>
                                            <p:strVal val="#ppt_x"/>
                                          </p:val>
                                        </p:tav>
                                      </p:tavLst>
                                    </p:anim>
                                    <p:anim calcmode="lin" valueType="num">
                                      <p:cBhvr>
                                        <p:cTn id="26"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0"/>
                                        </p:tgtEl>
                                        <p:attrNameLst>
                                          <p:attrName>style.visibility</p:attrName>
                                        </p:attrNameLst>
                                      </p:cBhvr>
                                      <p:to>
                                        <p:strVal val="visible"/>
                                      </p:to>
                                    </p:set>
                                    <p:animEffect transition="in" filter="fade">
                                      <p:cBhvr>
                                        <p:cTn id="31" dur="1000"/>
                                        <p:tgtEl>
                                          <p:spTgt spid="90"/>
                                        </p:tgtEl>
                                      </p:cBhvr>
                                    </p:animEffect>
                                    <p:anim calcmode="lin" valueType="num">
                                      <p:cBhvr>
                                        <p:cTn id="32" dur="1000" fill="hold"/>
                                        <p:tgtEl>
                                          <p:spTgt spid="90"/>
                                        </p:tgtEl>
                                        <p:attrNameLst>
                                          <p:attrName>ppt_x</p:attrName>
                                        </p:attrNameLst>
                                      </p:cBhvr>
                                      <p:tavLst>
                                        <p:tav tm="0">
                                          <p:val>
                                            <p:strVal val="#ppt_x"/>
                                          </p:val>
                                        </p:tav>
                                        <p:tav tm="100000">
                                          <p:val>
                                            <p:strVal val="#ppt_x"/>
                                          </p:val>
                                        </p:tav>
                                      </p:tavLst>
                                    </p:anim>
                                    <p:anim calcmode="lin" valueType="num">
                                      <p:cBhvr>
                                        <p:cTn id="33" dur="1000" fill="hold"/>
                                        <p:tgtEl>
                                          <p:spTgt spid="90"/>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fade">
                                      <p:cBhvr>
                                        <p:cTn id="36" dur="1000"/>
                                        <p:tgtEl>
                                          <p:spTgt spid="91"/>
                                        </p:tgtEl>
                                      </p:cBhvr>
                                    </p:animEffect>
                                    <p:anim calcmode="lin" valueType="num">
                                      <p:cBhvr>
                                        <p:cTn id="37" dur="1000" fill="hold"/>
                                        <p:tgtEl>
                                          <p:spTgt spid="91"/>
                                        </p:tgtEl>
                                        <p:attrNameLst>
                                          <p:attrName>ppt_x</p:attrName>
                                        </p:attrNameLst>
                                      </p:cBhvr>
                                      <p:tavLst>
                                        <p:tav tm="0">
                                          <p:val>
                                            <p:strVal val="#ppt_x"/>
                                          </p:val>
                                        </p:tav>
                                        <p:tav tm="100000">
                                          <p:val>
                                            <p:strVal val="#ppt_x"/>
                                          </p:val>
                                        </p:tav>
                                      </p:tavLst>
                                    </p:anim>
                                    <p:anim calcmode="lin" valueType="num">
                                      <p:cBhvr>
                                        <p:cTn id="38" dur="1000" fill="hold"/>
                                        <p:tgtEl>
                                          <p:spTgt spid="91"/>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92"/>
                                        </p:tgtEl>
                                        <p:attrNameLst>
                                          <p:attrName>style.visibility</p:attrName>
                                        </p:attrNameLst>
                                      </p:cBhvr>
                                      <p:to>
                                        <p:strVal val="visible"/>
                                      </p:to>
                                    </p:set>
                                    <p:animEffect transition="in" filter="fade">
                                      <p:cBhvr>
                                        <p:cTn id="41" dur="1000"/>
                                        <p:tgtEl>
                                          <p:spTgt spid="92"/>
                                        </p:tgtEl>
                                      </p:cBhvr>
                                    </p:animEffect>
                                    <p:anim calcmode="lin" valueType="num">
                                      <p:cBhvr>
                                        <p:cTn id="42" dur="1000" fill="hold"/>
                                        <p:tgtEl>
                                          <p:spTgt spid="92"/>
                                        </p:tgtEl>
                                        <p:attrNameLst>
                                          <p:attrName>ppt_x</p:attrName>
                                        </p:attrNameLst>
                                      </p:cBhvr>
                                      <p:tavLst>
                                        <p:tav tm="0">
                                          <p:val>
                                            <p:strVal val="#ppt_x"/>
                                          </p:val>
                                        </p:tav>
                                        <p:tav tm="100000">
                                          <p:val>
                                            <p:strVal val="#ppt_x"/>
                                          </p:val>
                                        </p:tav>
                                      </p:tavLst>
                                    </p:anim>
                                    <p:anim calcmode="lin" valueType="num">
                                      <p:cBhvr>
                                        <p:cTn id="43" dur="1000" fill="hold"/>
                                        <p:tgtEl>
                                          <p:spTgt spid="92"/>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93"/>
                                        </p:tgtEl>
                                        <p:attrNameLst>
                                          <p:attrName>style.visibility</p:attrName>
                                        </p:attrNameLst>
                                      </p:cBhvr>
                                      <p:to>
                                        <p:strVal val="visible"/>
                                      </p:to>
                                    </p:set>
                                    <p:animEffect transition="in" filter="fade">
                                      <p:cBhvr>
                                        <p:cTn id="46" dur="1000"/>
                                        <p:tgtEl>
                                          <p:spTgt spid="93"/>
                                        </p:tgtEl>
                                      </p:cBhvr>
                                    </p:animEffect>
                                    <p:anim calcmode="lin" valueType="num">
                                      <p:cBhvr>
                                        <p:cTn id="47" dur="1000" fill="hold"/>
                                        <p:tgtEl>
                                          <p:spTgt spid="93"/>
                                        </p:tgtEl>
                                        <p:attrNameLst>
                                          <p:attrName>ppt_x</p:attrName>
                                        </p:attrNameLst>
                                      </p:cBhvr>
                                      <p:tavLst>
                                        <p:tav tm="0">
                                          <p:val>
                                            <p:strVal val="#ppt_x"/>
                                          </p:val>
                                        </p:tav>
                                        <p:tav tm="100000">
                                          <p:val>
                                            <p:strVal val="#ppt_x"/>
                                          </p:val>
                                        </p:tav>
                                      </p:tavLst>
                                    </p:anim>
                                    <p:anim calcmode="lin" valueType="num">
                                      <p:cBhvr>
                                        <p:cTn id="48"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36F77773-9A2B-44C1-AE99-854E920D2BAE}"/>
              </a:ext>
            </a:extLst>
          </p:cNvPr>
          <p:cNvGrpSpPr/>
          <p:nvPr/>
        </p:nvGrpSpPr>
        <p:grpSpPr>
          <a:xfrm>
            <a:off x="1285157" y="5116"/>
            <a:ext cx="10941828" cy="6858000"/>
            <a:chOff x="0" y="0"/>
            <a:chExt cx="10941828" cy="6858000"/>
          </a:xfrm>
        </p:grpSpPr>
        <p:grpSp>
          <p:nvGrpSpPr>
            <p:cNvPr id="37" name="Group 36">
              <a:extLst>
                <a:ext uri="{FF2B5EF4-FFF2-40B4-BE49-F238E27FC236}">
                  <a16:creationId xmlns:a16="http://schemas.microsoft.com/office/drawing/2014/main" id="{8CE69173-01AE-4EB0-A3F7-52CFBCD5F3E8}"/>
                </a:ext>
              </a:extLst>
            </p:cNvPr>
            <p:cNvGrpSpPr/>
            <p:nvPr/>
          </p:nvGrpSpPr>
          <p:grpSpPr>
            <a:xfrm>
              <a:off x="0" y="0"/>
              <a:ext cx="10908792" cy="6858000"/>
              <a:chOff x="0" y="0"/>
              <a:chExt cx="10908792" cy="6858000"/>
            </a:xfrm>
          </p:grpSpPr>
          <p:sp>
            <p:nvSpPr>
              <p:cNvPr id="40" name="Rectangle 39">
                <a:extLst>
                  <a:ext uri="{FF2B5EF4-FFF2-40B4-BE49-F238E27FC236}">
                    <a16:creationId xmlns:a16="http://schemas.microsoft.com/office/drawing/2014/main" id="{E9557D6E-D0E2-4E0B-8BEC-A592DC70042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4AF9FA58-A48C-4B78-83ED-9953B9BA4199}"/>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8" name="TextBox 37">
              <a:extLst>
                <a:ext uri="{FF2B5EF4-FFF2-40B4-BE49-F238E27FC236}">
                  <a16:creationId xmlns:a16="http://schemas.microsoft.com/office/drawing/2014/main" id="{75D4ED9E-D5AF-41A2-906C-74531948DF70}"/>
                </a:ext>
              </a:extLst>
            </p:cNvPr>
            <p:cNvSpPr txBox="1"/>
            <p:nvPr/>
          </p:nvSpPr>
          <p:spPr>
            <a:xfrm rot="16200000">
              <a:off x="9448507" y="3134055"/>
              <a:ext cx="2401868"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Mạng</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máy</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tính</a:t>
              </a:r>
              <a:endParaRPr lang="en-US" sz="3200" dirty="0">
                <a:solidFill>
                  <a:schemeClr val="bg1"/>
                </a:solidFill>
                <a:latin typeface="Bahnschrift SemiBold Condensed" panose="020B0502040204020203" pitchFamily="34" charset="0"/>
              </a:endParaRPr>
            </a:p>
          </p:txBody>
        </p:sp>
        <p:pic>
          <p:nvPicPr>
            <p:cNvPr id="39" name="Graphic 38" descr="Lights On with solid fill">
              <a:extLst>
                <a:ext uri="{FF2B5EF4-FFF2-40B4-BE49-F238E27FC236}">
                  <a16:creationId xmlns:a16="http://schemas.microsoft.com/office/drawing/2014/main" id="{2BE74E67-E5F2-4067-9EE8-9CBCACC26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grpSp>
        <p:nvGrpSpPr>
          <p:cNvPr id="42" name="Group 41">
            <a:extLst>
              <a:ext uri="{FF2B5EF4-FFF2-40B4-BE49-F238E27FC236}">
                <a16:creationId xmlns:a16="http://schemas.microsoft.com/office/drawing/2014/main" id="{CFA09ED1-B65C-47A7-8702-66A1EEADACE1}"/>
              </a:ext>
            </a:extLst>
          </p:cNvPr>
          <p:cNvGrpSpPr/>
          <p:nvPr/>
        </p:nvGrpSpPr>
        <p:grpSpPr>
          <a:xfrm>
            <a:off x="634060" y="-5116"/>
            <a:ext cx="10950758" cy="6858000"/>
            <a:chOff x="-7559151" y="0"/>
            <a:chExt cx="10950758" cy="6858000"/>
          </a:xfrm>
        </p:grpSpPr>
        <p:grpSp>
          <p:nvGrpSpPr>
            <p:cNvPr id="43" name="Group 42">
              <a:extLst>
                <a:ext uri="{FF2B5EF4-FFF2-40B4-BE49-F238E27FC236}">
                  <a16:creationId xmlns:a16="http://schemas.microsoft.com/office/drawing/2014/main" id="{FB666947-DC92-4A37-9D67-B40C9CC8FD44}"/>
                </a:ext>
              </a:extLst>
            </p:cNvPr>
            <p:cNvGrpSpPr/>
            <p:nvPr/>
          </p:nvGrpSpPr>
          <p:grpSpPr>
            <a:xfrm>
              <a:off x="-7559151" y="0"/>
              <a:ext cx="10908792" cy="6858000"/>
              <a:chOff x="0" y="0"/>
              <a:chExt cx="10908792" cy="6858000"/>
            </a:xfrm>
          </p:grpSpPr>
          <p:grpSp>
            <p:nvGrpSpPr>
              <p:cNvPr id="45" name="Group 44">
                <a:extLst>
                  <a:ext uri="{FF2B5EF4-FFF2-40B4-BE49-F238E27FC236}">
                    <a16:creationId xmlns:a16="http://schemas.microsoft.com/office/drawing/2014/main" id="{4B7B57B1-67DD-4505-8E6D-A63818D4DC0C}"/>
                  </a:ext>
                </a:extLst>
              </p:cNvPr>
              <p:cNvGrpSpPr/>
              <p:nvPr/>
            </p:nvGrpSpPr>
            <p:grpSpPr>
              <a:xfrm>
                <a:off x="0" y="0"/>
                <a:ext cx="10908792" cy="6858000"/>
                <a:chOff x="0" y="0"/>
                <a:chExt cx="10908792" cy="6858000"/>
              </a:xfrm>
            </p:grpSpPr>
            <p:sp>
              <p:nvSpPr>
                <p:cNvPr id="47" name="Rectangle 46">
                  <a:extLst>
                    <a:ext uri="{FF2B5EF4-FFF2-40B4-BE49-F238E27FC236}">
                      <a16:creationId xmlns:a16="http://schemas.microsoft.com/office/drawing/2014/main" id="{A3C1BEAD-B1E0-4A33-80B8-D6619C980ACF}"/>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E302919B-B3DF-4A37-A41C-DBEFFE60F9AA}"/>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7343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46" name="Graphic 45" descr="Lights On with solid fill">
                <a:extLst>
                  <a:ext uri="{FF2B5EF4-FFF2-40B4-BE49-F238E27FC236}">
                    <a16:creationId xmlns:a16="http://schemas.microsoft.com/office/drawing/2014/main" id="{0282C947-8E11-4CCE-ABA7-049E5A3F00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44" name="TextBox 43">
              <a:extLst>
                <a:ext uri="{FF2B5EF4-FFF2-40B4-BE49-F238E27FC236}">
                  <a16:creationId xmlns:a16="http://schemas.microsoft.com/office/drawing/2014/main" id="{3E4DB177-8F17-4905-A6B4-3A67D32ADFA9}"/>
                </a:ext>
              </a:extLst>
            </p:cNvPr>
            <p:cNvSpPr txBox="1"/>
            <p:nvPr/>
          </p:nvSpPr>
          <p:spPr>
            <a:xfrm rot="16200000">
              <a:off x="2126759" y="3200136"/>
              <a:ext cx="1944921"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OSI</a:t>
              </a:r>
            </a:p>
          </p:txBody>
        </p:sp>
      </p:grpSp>
      <p:grpSp>
        <p:nvGrpSpPr>
          <p:cNvPr id="49" name="Group 48">
            <a:extLst>
              <a:ext uri="{FF2B5EF4-FFF2-40B4-BE49-F238E27FC236}">
                <a16:creationId xmlns:a16="http://schemas.microsoft.com/office/drawing/2014/main" id="{385B8D48-03A0-45CB-93CE-DC67D8A35EF6}"/>
              </a:ext>
            </a:extLst>
          </p:cNvPr>
          <p:cNvGrpSpPr/>
          <p:nvPr/>
        </p:nvGrpSpPr>
        <p:grpSpPr>
          <a:xfrm>
            <a:off x="-16355" y="-5116"/>
            <a:ext cx="10908792" cy="6858000"/>
            <a:chOff x="-8023867" y="-52159"/>
            <a:chExt cx="10908792" cy="6858000"/>
          </a:xfrm>
        </p:grpSpPr>
        <p:grpSp>
          <p:nvGrpSpPr>
            <p:cNvPr id="50" name="Group 49">
              <a:extLst>
                <a:ext uri="{FF2B5EF4-FFF2-40B4-BE49-F238E27FC236}">
                  <a16:creationId xmlns:a16="http://schemas.microsoft.com/office/drawing/2014/main" id="{65141002-8E6D-4E43-9473-C2D0DFE080DC}"/>
                </a:ext>
              </a:extLst>
            </p:cNvPr>
            <p:cNvGrpSpPr/>
            <p:nvPr/>
          </p:nvGrpSpPr>
          <p:grpSpPr>
            <a:xfrm>
              <a:off x="-8023867" y="-52159"/>
              <a:ext cx="10908792" cy="6858000"/>
              <a:chOff x="0" y="0"/>
              <a:chExt cx="10908792" cy="6858000"/>
            </a:xfrm>
          </p:grpSpPr>
          <p:grpSp>
            <p:nvGrpSpPr>
              <p:cNvPr id="52" name="Group 51">
                <a:extLst>
                  <a:ext uri="{FF2B5EF4-FFF2-40B4-BE49-F238E27FC236}">
                    <a16:creationId xmlns:a16="http://schemas.microsoft.com/office/drawing/2014/main" id="{9F2CC87B-46F2-4AD4-ACF2-B3034BF1C291}"/>
                  </a:ext>
                </a:extLst>
              </p:cNvPr>
              <p:cNvGrpSpPr/>
              <p:nvPr/>
            </p:nvGrpSpPr>
            <p:grpSpPr>
              <a:xfrm>
                <a:off x="0" y="0"/>
                <a:ext cx="10908792" cy="6858000"/>
                <a:chOff x="0" y="0"/>
                <a:chExt cx="10908792" cy="6858000"/>
              </a:xfrm>
            </p:grpSpPr>
            <p:sp>
              <p:nvSpPr>
                <p:cNvPr id="54" name="Rectangle 53">
                  <a:extLst>
                    <a:ext uri="{FF2B5EF4-FFF2-40B4-BE49-F238E27FC236}">
                      <a16:creationId xmlns:a16="http://schemas.microsoft.com/office/drawing/2014/main" id="{F42F4107-7A7D-4C42-8D6E-AA56CBA79FA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EF2C61A-FC06-4E62-808D-DD59B91A58B1}"/>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D964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53" name="Graphic 52" descr="Lights On with solid fill">
                <a:extLst>
                  <a:ext uri="{FF2B5EF4-FFF2-40B4-BE49-F238E27FC236}">
                    <a16:creationId xmlns:a16="http://schemas.microsoft.com/office/drawing/2014/main" id="{F7343610-A844-4558-AEEF-5D55D53481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51" name="TextBox 50">
              <a:extLst>
                <a:ext uri="{FF2B5EF4-FFF2-40B4-BE49-F238E27FC236}">
                  <a16:creationId xmlns:a16="http://schemas.microsoft.com/office/drawing/2014/main" id="{F5B7D788-9D38-4765-9B05-6DE0B8F8A6A7}"/>
                </a:ext>
              </a:extLst>
            </p:cNvPr>
            <p:cNvSpPr txBox="1"/>
            <p:nvPr/>
          </p:nvSpPr>
          <p:spPr>
            <a:xfrm rot="16200000">
              <a:off x="1453122" y="3207168"/>
              <a:ext cx="2245753"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TCP/IP</a:t>
              </a:r>
            </a:p>
          </p:txBody>
        </p:sp>
      </p:grpSp>
      <p:grpSp>
        <p:nvGrpSpPr>
          <p:cNvPr id="56" name="Group 55">
            <a:extLst>
              <a:ext uri="{FF2B5EF4-FFF2-40B4-BE49-F238E27FC236}">
                <a16:creationId xmlns:a16="http://schemas.microsoft.com/office/drawing/2014/main" id="{13067CA2-609A-4FB4-A3A7-B1C73B14B7BE}"/>
              </a:ext>
            </a:extLst>
          </p:cNvPr>
          <p:cNvGrpSpPr/>
          <p:nvPr/>
        </p:nvGrpSpPr>
        <p:grpSpPr>
          <a:xfrm>
            <a:off x="-668451" y="-5116"/>
            <a:ext cx="10933090" cy="6858000"/>
            <a:chOff x="2694972" y="4246070"/>
            <a:chExt cx="10933090" cy="6858000"/>
          </a:xfrm>
        </p:grpSpPr>
        <p:grpSp>
          <p:nvGrpSpPr>
            <p:cNvPr id="57" name="Group 56">
              <a:extLst>
                <a:ext uri="{FF2B5EF4-FFF2-40B4-BE49-F238E27FC236}">
                  <a16:creationId xmlns:a16="http://schemas.microsoft.com/office/drawing/2014/main" id="{F43CD58A-0CA0-4E4F-BEA2-F220203A1808}"/>
                </a:ext>
              </a:extLst>
            </p:cNvPr>
            <p:cNvGrpSpPr/>
            <p:nvPr/>
          </p:nvGrpSpPr>
          <p:grpSpPr>
            <a:xfrm>
              <a:off x="2694972" y="4246070"/>
              <a:ext cx="10908792" cy="6858000"/>
              <a:chOff x="0" y="0"/>
              <a:chExt cx="10908792" cy="6858000"/>
            </a:xfrm>
          </p:grpSpPr>
          <p:grpSp>
            <p:nvGrpSpPr>
              <p:cNvPr id="59" name="Group 58">
                <a:extLst>
                  <a:ext uri="{FF2B5EF4-FFF2-40B4-BE49-F238E27FC236}">
                    <a16:creationId xmlns:a16="http://schemas.microsoft.com/office/drawing/2014/main" id="{FBD68238-79EE-4CD3-BFB8-988DCA848564}"/>
                  </a:ext>
                </a:extLst>
              </p:cNvPr>
              <p:cNvGrpSpPr/>
              <p:nvPr/>
            </p:nvGrpSpPr>
            <p:grpSpPr>
              <a:xfrm>
                <a:off x="0" y="0"/>
                <a:ext cx="10908792" cy="6858000"/>
                <a:chOff x="0" y="0"/>
                <a:chExt cx="10908792" cy="6858000"/>
              </a:xfrm>
            </p:grpSpPr>
            <p:sp>
              <p:nvSpPr>
                <p:cNvPr id="61" name="Rectangle 60">
                  <a:extLst>
                    <a:ext uri="{FF2B5EF4-FFF2-40B4-BE49-F238E27FC236}">
                      <a16:creationId xmlns:a16="http://schemas.microsoft.com/office/drawing/2014/main" id="{A7E31CD9-9684-4B2B-93D1-7489C433D935}"/>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C9C01949-22BE-49B1-BB40-A2CB042E7D66}"/>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A9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60" name="Graphic 59" descr="Lights On with solid fill">
                <a:extLst>
                  <a:ext uri="{FF2B5EF4-FFF2-40B4-BE49-F238E27FC236}">
                    <a16:creationId xmlns:a16="http://schemas.microsoft.com/office/drawing/2014/main" id="{1A629320-77BB-4747-A8ED-7A7A7FBBAE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58" name="TextBox 57">
              <a:extLst>
                <a:ext uri="{FF2B5EF4-FFF2-40B4-BE49-F238E27FC236}">
                  <a16:creationId xmlns:a16="http://schemas.microsoft.com/office/drawing/2014/main" id="{13556635-0DB1-4A3C-8D7F-B84882204F3F}"/>
                </a:ext>
              </a:extLst>
            </p:cNvPr>
            <p:cNvSpPr txBox="1"/>
            <p:nvPr/>
          </p:nvSpPr>
          <p:spPr>
            <a:xfrm rot="16200000">
              <a:off x="12635977" y="7458881"/>
              <a:ext cx="1399395" cy="584775"/>
            </a:xfrm>
            <a:prstGeom prst="rect">
              <a:avLst/>
            </a:prstGeom>
            <a:noFill/>
          </p:spPr>
          <p:txBody>
            <a:bodyPr wrap="square" rtlCol="0">
              <a:spAutoFit/>
            </a:bodyPr>
            <a:lstStyle/>
            <a:p>
              <a:r>
                <a:rPr lang="en-US" sz="3200" dirty="0">
                  <a:solidFill>
                    <a:schemeClr val="bg1"/>
                  </a:solidFill>
                  <a:latin typeface="Bahnschrift SemiBold Condensed" panose="020B0502040204020203" pitchFamily="34" charset="0"/>
                </a:rPr>
                <a:t>Protocol</a:t>
              </a:r>
            </a:p>
          </p:txBody>
        </p:sp>
      </p:grpSp>
      <p:sp>
        <p:nvSpPr>
          <p:cNvPr id="6" name="Isosceles Triangle 5">
            <a:extLst>
              <a:ext uri="{FF2B5EF4-FFF2-40B4-BE49-F238E27FC236}">
                <a16:creationId xmlns:a16="http://schemas.microsoft.com/office/drawing/2014/main" id="{4F600C98-99C3-438D-AD2F-339EC231D408}"/>
              </a:ext>
            </a:extLst>
          </p:cNvPr>
          <p:cNvSpPr/>
          <p:nvPr/>
        </p:nvSpPr>
        <p:spPr>
          <a:xfrm>
            <a:off x="979926" y="-1701800"/>
            <a:ext cx="61474"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87236E5B-5D69-47BC-9D5A-18E94302A47E}"/>
              </a:ext>
            </a:extLst>
          </p:cNvPr>
          <p:cNvGrpSpPr/>
          <p:nvPr/>
        </p:nvGrpSpPr>
        <p:grpSpPr>
          <a:xfrm>
            <a:off x="-1308072" y="-5116"/>
            <a:ext cx="10916494" cy="6858000"/>
            <a:chOff x="-8965983" y="4349672"/>
            <a:chExt cx="10916494" cy="6858000"/>
          </a:xfrm>
        </p:grpSpPr>
        <p:grpSp>
          <p:nvGrpSpPr>
            <p:cNvPr id="88" name="Group 87">
              <a:extLst>
                <a:ext uri="{FF2B5EF4-FFF2-40B4-BE49-F238E27FC236}">
                  <a16:creationId xmlns:a16="http://schemas.microsoft.com/office/drawing/2014/main" id="{678CC025-8D42-485E-9E8C-47429074DE44}"/>
                </a:ext>
              </a:extLst>
            </p:cNvPr>
            <p:cNvGrpSpPr/>
            <p:nvPr/>
          </p:nvGrpSpPr>
          <p:grpSpPr>
            <a:xfrm>
              <a:off x="-8965983" y="4349672"/>
              <a:ext cx="10908792" cy="6858000"/>
              <a:chOff x="0" y="0"/>
              <a:chExt cx="10908792" cy="6858000"/>
            </a:xfrm>
          </p:grpSpPr>
          <p:grpSp>
            <p:nvGrpSpPr>
              <p:cNvPr id="90" name="Group 89">
                <a:extLst>
                  <a:ext uri="{FF2B5EF4-FFF2-40B4-BE49-F238E27FC236}">
                    <a16:creationId xmlns:a16="http://schemas.microsoft.com/office/drawing/2014/main" id="{92E6DCD6-8236-4DEE-AFA4-7D7CBE869358}"/>
                  </a:ext>
                </a:extLst>
              </p:cNvPr>
              <p:cNvGrpSpPr/>
              <p:nvPr/>
            </p:nvGrpSpPr>
            <p:grpSpPr>
              <a:xfrm>
                <a:off x="0" y="0"/>
                <a:ext cx="10908792" cy="6858000"/>
                <a:chOff x="0" y="0"/>
                <a:chExt cx="10908792" cy="6858000"/>
              </a:xfrm>
            </p:grpSpPr>
            <p:sp>
              <p:nvSpPr>
                <p:cNvPr id="92" name="Rectangle 91">
                  <a:extLst>
                    <a:ext uri="{FF2B5EF4-FFF2-40B4-BE49-F238E27FC236}">
                      <a16:creationId xmlns:a16="http://schemas.microsoft.com/office/drawing/2014/main" id="{DC80B8A2-FC0E-45C9-9D81-5522326D52C0}"/>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FCBA9524-6022-4542-996F-53B6D30C0300}"/>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D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91" name="Graphic 90" descr="Lights On with solid fill">
                <a:extLst>
                  <a:ext uri="{FF2B5EF4-FFF2-40B4-BE49-F238E27FC236}">
                    <a16:creationId xmlns:a16="http://schemas.microsoft.com/office/drawing/2014/main" id="{F295615C-B5B5-492B-9B76-5E9A7DBB04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89" name="TextBox 88">
              <a:extLst>
                <a:ext uri="{FF2B5EF4-FFF2-40B4-BE49-F238E27FC236}">
                  <a16:creationId xmlns:a16="http://schemas.microsoft.com/office/drawing/2014/main" id="{03B0AB35-44B4-4096-9757-EE7CCCCAF2EE}"/>
                </a:ext>
              </a:extLst>
            </p:cNvPr>
            <p:cNvSpPr txBox="1"/>
            <p:nvPr/>
          </p:nvSpPr>
          <p:spPr>
            <a:xfrm rot="16200000">
              <a:off x="681013" y="7523950"/>
              <a:ext cx="1954221" cy="584775"/>
            </a:xfrm>
            <a:prstGeom prst="rect">
              <a:avLst/>
            </a:prstGeom>
            <a:noFill/>
          </p:spPr>
          <p:txBody>
            <a:bodyPr wrap="square" rtlCol="0">
              <a:spAutoFit/>
            </a:bodyPr>
            <a:lstStyle/>
            <a:p>
              <a:pPr algn="ctr"/>
              <a:r>
                <a:rPr lang="en-US" sz="3200" dirty="0">
                  <a:solidFill>
                    <a:schemeClr val="bg1"/>
                  </a:solidFill>
                  <a:latin typeface="Bahnschrift SemiBold Condensed" panose="020B0502040204020203" pitchFamily="34" charset="0"/>
                </a:rPr>
                <a:t>SDU &amp; PDU</a:t>
              </a:r>
            </a:p>
          </p:txBody>
        </p:sp>
      </p:grpSp>
      <p:grpSp>
        <p:nvGrpSpPr>
          <p:cNvPr id="140" name="Group 139">
            <a:extLst>
              <a:ext uri="{FF2B5EF4-FFF2-40B4-BE49-F238E27FC236}">
                <a16:creationId xmlns:a16="http://schemas.microsoft.com/office/drawing/2014/main" id="{874593BF-D0AC-4407-BF3F-80AB76B1B59C}"/>
              </a:ext>
            </a:extLst>
          </p:cNvPr>
          <p:cNvGrpSpPr/>
          <p:nvPr/>
        </p:nvGrpSpPr>
        <p:grpSpPr>
          <a:xfrm>
            <a:off x="-1970518" y="-7674"/>
            <a:ext cx="10917937" cy="6858000"/>
            <a:chOff x="95170" y="0"/>
            <a:chExt cx="10908792" cy="6858000"/>
          </a:xfrm>
        </p:grpSpPr>
        <p:grpSp>
          <p:nvGrpSpPr>
            <p:cNvPr id="141" name="Group 140">
              <a:extLst>
                <a:ext uri="{FF2B5EF4-FFF2-40B4-BE49-F238E27FC236}">
                  <a16:creationId xmlns:a16="http://schemas.microsoft.com/office/drawing/2014/main" id="{AFC90A8A-A42F-486E-8F28-19A7B82A1533}"/>
                </a:ext>
              </a:extLst>
            </p:cNvPr>
            <p:cNvGrpSpPr/>
            <p:nvPr/>
          </p:nvGrpSpPr>
          <p:grpSpPr>
            <a:xfrm>
              <a:off x="95170" y="0"/>
              <a:ext cx="10908792" cy="6858000"/>
              <a:chOff x="95170" y="0"/>
              <a:chExt cx="10908792" cy="6858000"/>
            </a:xfrm>
          </p:grpSpPr>
          <p:sp>
            <p:nvSpPr>
              <p:cNvPr id="144" name="Rectangle 143">
                <a:extLst>
                  <a:ext uri="{FF2B5EF4-FFF2-40B4-BE49-F238E27FC236}">
                    <a16:creationId xmlns:a16="http://schemas.microsoft.com/office/drawing/2014/main" id="{8537209E-A2AD-48B2-9A43-C333148BDDB1}"/>
                  </a:ext>
                </a:extLst>
              </p:cNvPr>
              <p:cNvSpPr/>
              <p:nvPr/>
            </p:nvSpPr>
            <p:spPr>
              <a:xfrm>
                <a:off x="9517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Shape 144">
                <a:extLst>
                  <a:ext uri="{FF2B5EF4-FFF2-40B4-BE49-F238E27FC236}">
                    <a16:creationId xmlns:a16="http://schemas.microsoft.com/office/drawing/2014/main" id="{E6A47385-1008-4A1E-BA7D-69FDDF32CB8A}"/>
                  </a:ext>
                </a:extLst>
              </p:cNvPr>
              <p:cNvSpPr/>
              <p:nvPr/>
            </p:nvSpPr>
            <p:spPr>
              <a:xfrm>
                <a:off x="9668255"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A7D4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42" name="TextBox 141">
              <a:extLst>
                <a:ext uri="{FF2B5EF4-FFF2-40B4-BE49-F238E27FC236}">
                  <a16:creationId xmlns:a16="http://schemas.microsoft.com/office/drawing/2014/main" id="{A10ED9E6-808D-4E5A-A771-8BCAC7508F2F}"/>
                </a:ext>
              </a:extLst>
            </p:cNvPr>
            <p:cNvSpPr txBox="1"/>
            <p:nvPr/>
          </p:nvSpPr>
          <p:spPr>
            <a:xfrm rot="16200000">
              <a:off x="9734635" y="3213057"/>
              <a:ext cx="1886361" cy="584285"/>
            </a:xfrm>
            <a:prstGeom prst="rect">
              <a:avLst/>
            </a:prstGeom>
            <a:noFill/>
          </p:spPr>
          <p:txBody>
            <a:bodyPr wrap="square" rtlCol="0">
              <a:spAutoFit/>
            </a:bodyPr>
            <a:lstStyle/>
            <a:p>
              <a:pPr algn="ctr"/>
              <a:r>
                <a:rPr lang="en-US" sz="3200" b="1" dirty="0" err="1">
                  <a:solidFill>
                    <a:schemeClr val="bg1"/>
                  </a:solidFill>
                  <a:latin typeface="Bahnschrift SemiBold Condensed" panose="020B0502040204020203" pitchFamily="34" charset="0"/>
                </a:rPr>
                <a:t>Đóng</a:t>
              </a:r>
              <a:r>
                <a:rPr lang="en-US" sz="3200" b="1" dirty="0">
                  <a:solidFill>
                    <a:schemeClr val="bg1"/>
                  </a:solidFill>
                  <a:latin typeface="Bahnschrift SemiBold Condensed" panose="020B0502040204020203" pitchFamily="34" charset="0"/>
                </a:rPr>
                <a:t> </a:t>
              </a:r>
              <a:r>
                <a:rPr lang="en-US" sz="3200" b="1" dirty="0" err="1">
                  <a:solidFill>
                    <a:schemeClr val="bg1"/>
                  </a:solidFill>
                  <a:latin typeface="Bahnschrift SemiBold Condensed" panose="020B0502040204020203" pitchFamily="34" charset="0"/>
                </a:rPr>
                <a:t>gói</a:t>
              </a:r>
              <a:r>
                <a:rPr lang="en-US" sz="3200" b="1" dirty="0">
                  <a:solidFill>
                    <a:schemeClr val="bg1"/>
                  </a:solidFill>
                  <a:latin typeface="Bahnschrift SemiBold Condensed" panose="020B0502040204020203" pitchFamily="34" charset="0"/>
                </a:rPr>
                <a:t> tin</a:t>
              </a:r>
            </a:p>
          </p:txBody>
        </p:sp>
        <p:pic>
          <p:nvPicPr>
            <p:cNvPr id="143" name="Graphic 142" descr="Lights On with solid fill">
              <a:extLst>
                <a:ext uri="{FF2B5EF4-FFF2-40B4-BE49-F238E27FC236}">
                  <a16:creationId xmlns:a16="http://schemas.microsoft.com/office/drawing/2014/main" id="{60E8C0BC-6EAA-4A72-8B91-C46526D5B9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668254" y="3048000"/>
              <a:ext cx="914400" cy="914400"/>
            </a:xfrm>
            <a:prstGeom prst="rect">
              <a:avLst/>
            </a:prstGeom>
          </p:spPr>
        </p:pic>
      </p:grpSp>
      <p:sp>
        <p:nvSpPr>
          <p:cNvPr id="66" name="TextBox 65">
            <a:extLst>
              <a:ext uri="{FF2B5EF4-FFF2-40B4-BE49-F238E27FC236}">
                <a16:creationId xmlns:a16="http://schemas.microsoft.com/office/drawing/2014/main" id="{FA8F008B-45CC-42D0-B30D-0F18CB2588EF}"/>
              </a:ext>
            </a:extLst>
          </p:cNvPr>
          <p:cNvSpPr txBox="1"/>
          <p:nvPr/>
        </p:nvSpPr>
        <p:spPr>
          <a:xfrm>
            <a:off x="130403" y="4011480"/>
            <a:ext cx="4197868" cy="1987532"/>
          </a:xfrm>
          <a:prstGeom prst="rect">
            <a:avLst/>
          </a:prstGeom>
          <a:noFill/>
        </p:spPr>
        <p:txBody>
          <a:bodyPr wrap="square" rtlCol="0">
            <a:spAutoFit/>
          </a:bodyPr>
          <a:lstStyle/>
          <a:p>
            <a:pPr algn="just">
              <a:lnSpc>
                <a:spcPct val="150000"/>
              </a:lnSpc>
            </a:pPr>
            <a:r>
              <a:rPr lang="vi-VN" sz="1400" dirty="0">
                <a:latin typeface="Bahnschrift Light Condensed" panose="020B0502040204020203" pitchFamily="34" charset="0"/>
              </a:rPr>
              <a:t>Tại lớp Transport, dữ liệu sẽ được phân đoạn, các phần phân đoạn được đóng gói với một header, header được thêm vào để xác định thông tin như port nguồn, port đích, thông tin kiểm lỗi,  đánh dấu thứ tự... tất cả để máy đích khi nhận được sẽ ghép lại thành một khối dữ liệu hoàn chỉnh. Các phần phân đoạn này được gọi là segment nếu dùng TCP hoặc diagram nếu dùng UDP.</a:t>
            </a:r>
            <a:endParaRPr lang="vi-VN" sz="1400" b="0" i="0" dirty="0">
              <a:effectLst/>
              <a:latin typeface="Bahnschrift Light Condensed" panose="020B0502040204020203" pitchFamily="34" charset="0"/>
            </a:endParaRPr>
          </a:p>
        </p:txBody>
      </p:sp>
      <p:sp>
        <p:nvSpPr>
          <p:cNvPr id="75" name="TextBox 74">
            <a:extLst>
              <a:ext uri="{FF2B5EF4-FFF2-40B4-BE49-F238E27FC236}">
                <a16:creationId xmlns:a16="http://schemas.microsoft.com/office/drawing/2014/main" id="{56959550-3D90-45D6-93E8-5CF65A494C56}"/>
              </a:ext>
            </a:extLst>
          </p:cNvPr>
          <p:cNvSpPr txBox="1"/>
          <p:nvPr/>
        </p:nvSpPr>
        <p:spPr>
          <a:xfrm>
            <a:off x="184823" y="2017557"/>
            <a:ext cx="4356208" cy="1341201"/>
          </a:xfrm>
          <a:prstGeom prst="rect">
            <a:avLst/>
          </a:prstGeom>
          <a:noFill/>
        </p:spPr>
        <p:txBody>
          <a:bodyPr wrap="square" rtlCol="0">
            <a:spAutoFit/>
          </a:bodyPr>
          <a:lstStyle/>
          <a:p>
            <a:pPr>
              <a:lnSpc>
                <a:spcPct val="150000"/>
              </a:lnSpc>
            </a:pPr>
            <a:r>
              <a:rPr lang="vi-VN" sz="1400" dirty="0">
                <a:latin typeface="Bahnschrift Light Condensed" panose="020B0502040204020203" pitchFamily="34" charset="0"/>
              </a:rPr>
              <a:t>Lớp Application là lớp gần nhất và tương tác với người dùng, cung cấp các giao thức sử dụng để gửi dữ liệu. Ở đây, lớp Application cung cấp dịch vụ, giao thức mà người dùng sử dụng để tương tác, chứng thực</a:t>
            </a:r>
            <a:r>
              <a:rPr lang="en-US" sz="1400" dirty="0">
                <a:latin typeface="Bahnschrift Light Condensed" panose="020B0502040204020203" pitchFamily="34" charset="0"/>
              </a:rPr>
              <a:t> </a:t>
            </a:r>
            <a:r>
              <a:rPr lang="vi-VN" sz="1400" dirty="0">
                <a:latin typeface="Bahnschrift Light Condensed" panose="020B0502040204020203" pitchFamily="34" charset="0"/>
              </a:rPr>
              <a:t> và sử dụng giao thức phù hợp với mục đích người dùng</a:t>
            </a:r>
          </a:p>
        </p:txBody>
      </p:sp>
      <p:grpSp>
        <p:nvGrpSpPr>
          <p:cNvPr id="76" name="Group 75">
            <a:extLst>
              <a:ext uri="{FF2B5EF4-FFF2-40B4-BE49-F238E27FC236}">
                <a16:creationId xmlns:a16="http://schemas.microsoft.com/office/drawing/2014/main" id="{106B183A-2E7D-4B22-BBC8-C45661588487}"/>
              </a:ext>
            </a:extLst>
          </p:cNvPr>
          <p:cNvGrpSpPr/>
          <p:nvPr/>
        </p:nvGrpSpPr>
        <p:grpSpPr>
          <a:xfrm>
            <a:off x="4335972" y="3718974"/>
            <a:ext cx="4219623" cy="1841109"/>
            <a:chOff x="4171583" y="3903486"/>
            <a:chExt cx="4219623" cy="1841109"/>
          </a:xfrm>
        </p:grpSpPr>
        <p:sp>
          <p:nvSpPr>
            <p:cNvPr id="77" name="Rectangle 76">
              <a:extLst>
                <a:ext uri="{FF2B5EF4-FFF2-40B4-BE49-F238E27FC236}">
                  <a16:creationId xmlns:a16="http://schemas.microsoft.com/office/drawing/2014/main" id="{B28E1F56-26CF-4848-9D33-5709A1135D9D}"/>
                </a:ext>
              </a:extLst>
            </p:cNvPr>
            <p:cNvSpPr/>
            <p:nvPr/>
          </p:nvSpPr>
          <p:spPr>
            <a:xfrm>
              <a:off x="5206878" y="3920435"/>
              <a:ext cx="3184328" cy="391428"/>
            </a:xfrm>
            <a:prstGeom prst="rect">
              <a:avLst/>
            </a:prstGeom>
            <a:solidFill>
              <a:srgbClr val="F5F764"/>
            </a:solidFill>
            <a:ln>
              <a:solidFill>
                <a:srgbClr val="F5F7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a:extLst>
                <a:ext uri="{FF2B5EF4-FFF2-40B4-BE49-F238E27FC236}">
                  <a16:creationId xmlns:a16="http://schemas.microsoft.com/office/drawing/2014/main" id="{5D25E867-F5F0-4194-9367-51CB014D746E}"/>
                </a:ext>
              </a:extLst>
            </p:cNvPr>
            <p:cNvSpPr/>
            <p:nvPr/>
          </p:nvSpPr>
          <p:spPr>
            <a:xfrm>
              <a:off x="4171584" y="4318404"/>
              <a:ext cx="4210097" cy="1426191"/>
            </a:xfrm>
            <a:prstGeom prst="parallelogram">
              <a:avLst>
                <a:gd name="adj" fmla="val 72952"/>
              </a:avLst>
            </a:prstGeom>
            <a:solidFill>
              <a:srgbClr val="F5F764"/>
            </a:solidFill>
            <a:ln>
              <a:solidFill>
                <a:srgbClr val="F5F7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CA17CCC3-B0D0-4437-AC7B-B7EC94CAD8B0}"/>
                </a:ext>
              </a:extLst>
            </p:cNvPr>
            <p:cNvSpPr/>
            <p:nvPr/>
          </p:nvSpPr>
          <p:spPr>
            <a:xfrm>
              <a:off x="4171583" y="5337621"/>
              <a:ext cx="3190291" cy="391428"/>
            </a:xfrm>
            <a:prstGeom prst="rect">
              <a:avLst/>
            </a:prstGeom>
            <a:solidFill>
              <a:srgbClr val="F5F764"/>
            </a:solidFill>
            <a:ln>
              <a:solidFill>
                <a:srgbClr val="F5F7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a:extLst>
                <a:ext uri="{FF2B5EF4-FFF2-40B4-BE49-F238E27FC236}">
                  <a16:creationId xmlns:a16="http://schemas.microsoft.com/office/drawing/2014/main" id="{A51818ED-2AAD-4D53-B725-493D581A7E3C}"/>
                </a:ext>
              </a:extLst>
            </p:cNvPr>
            <p:cNvSpPr/>
            <p:nvPr/>
          </p:nvSpPr>
          <p:spPr>
            <a:xfrm>
              <a:off x="4171586" y="3903486"/>
              <a:ext cx="4214129" cy="1426191"/>
            </a:xfrm>
            <a:prstGeom prst="parallelogram">
              <a:avLst>
                <a:gd name="adj" fmla="val 72952"/>
              </a:avLst>
            </a:prstGeom>
            <a:solidFill>
              <a:srgbClr val="F5F764"/>
            </a:solidFill>
            <a:ln>
              <a:solidFill>
                <a:srgbClr val="F5F764"/>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id="{EC246E04-55E6-4120-A1CF-07D49A4848B9}"/>
                </a:ext>
              </a:extLst>
            </p:cNvPr>
            <p:cNvSpPr txBox="1"/>
            <p:nvPr/>
          </p:nvSpPr>
          <p:spPr>
            <a:xfrm>
              <a:off x="5082343" y="4780111"/>
              <a:ext cx="1870940" cy="369332"/>
            </a:xfrm>
            <a:prstGeom prst="rect">
              <a:avLst/>
            </a:prstGeom>
            <a:noFill/>
            <a:ln>
              <a:noFill/>
            </a:ln>
          </p:spPr>
          <p:txBody>
            <a:bodyPr wrap="square" rtlCol="0">
              <a:spAutoFit/>
            </a:bodyPr>
            <a:lstStyle/>
            <a:p>
              <a:r>
                <a:rPr lang="en-US" dirty="0">
                  <a:solidFill>
                    <a:schemeClr val="bg1"/>
                  </a:solidFill>
                </a:rPr>
                <a:t>Transport layer</a:t>
              </a:r>
            </a:p>
          </p:txBody>
        </p:sp>
      </p:grpSp>
      <p:grpSp>
        <p:nvGrpSpPr>
          <p:cNvPr id="100" name="Group 99">
            <a:extLst>
              <a:ext uri="{FF2B5EF4-FFF2-40B4-BE49-F238E27FC236}">
                <a16:creationId xmlns:a16="http://schemas.microsoft.com/office/drawing/2014/main" id="{4965749B-D071-49D3-9B26-6991817CDE32}"/>
              </a:ext>
            </a:extLst>
          </p:cNvPr>
          <p:cNvGrpSpPr/>
          <p:nvPr/>
        </p:nvGrpSpPr>
        <p:grpSpPr>
          <a:xfrm>
            <a:off x="207756" y="0"/>
            <a:ext cx="3564006" cy="1762479"/>
            <a:chOff x="3560036" y="495586"/>
            <a:chExt cx="3564006" cy="1762479"/>
          </a:xfrm>
        </p:grpSpPr>
        <p:grpSp>
          <p:nvGrpSpPr>
            <p:cNvPr id="102" name="Group 101">
              <a:extLst>
                <a:ext uri="{FF2B5EF4-FFF2-40B4-BE49-F238E27FC236}">
                  <a16:creationId xmlns:a16="http://schemas.microsoft.com/office/drawing/2014/main" id="{6CBC43EC-4FDD-440D-90B2-DD5306777262}"/>
                </a:ext>
              </a:extLst>
            </p:cNvPr>
            <p:cNvGrpSpPr/>
            <p:nvPr/>
          </p:nvGrpSpPr>
          <p:grpSpPr>
            <a:xfrm>
              <a:off x="3560036" y="495586"/>
              <a:ext cx="3564006" cy="1762479"/>
              <a:chOff x="3560036" y="495586"/>
              <a:chExt cx="3564006" cy="1762479"/>
            </a:xfrm>
          </p:grpSpPr>
          <p:sp>
            <p:nvSpPr>
              <p:cNvPr id="112" name="TextBox 111">
                <a:extLst>
                  <a:ext uri="{FF2B5EF4-FFF2-40B4-BE49-F238E27FC236}">
                    <a16:creationId xmlns:a16="http://schemas.microsoft.com/office/drawing/2014/main" id="{261049A9-F97E-448A-928B-0A07600C51E2}"/>
                  </a:ext>
                </a:extLst>
              </p:cNvPr>
              <p:cNvSpPr txBox="1"/>
              <p:nvPr/>
            </p:nvSpPr>
            <p:spPr>
              <a:xfrm>
                <a:off x="3560036" y="495586"/>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06</a:t>
                </a:r>
              </a:p>
            </p:txBody>
          </p:sp>
          <p:sp>
            <p:nvSpPr>
              <p:cNvPr id="114" name="TextBox 113">
                <a:extLst>
                  <a:ext uri="{FF2B5EF4-FFF2-40B4-BE49-F238E27FC236}">
                    <a16:creationId xmlns:a16="http://schemas.microsoft.com/office/drawing/2014/main" id="{B97A31F1-0E05-4153-86DC-E48EEEA97A30}"/>
                  </a:ext>
                </a:extLst>
              </p:cNvPr>
              <p:cNvSpPr txBox="1"/>
              <p:nvPr/>
            </p:nvSpPr>
            <p:spPr>
              <a:xfrm>
                <a:off x="4343251" y="880755"/>
                <a:ext cx="2780791" cy="584775"/>
              </a:xfrm>
              <a:prstGeom prst="rect">
                <a:avLst/>
              </a:prstGeom>
              <a:noFill/>
            </p:spPr>
            <p:txBody>
              <a:bodyPr wrap="square" rtlCol="0">
                <a:spAutoFit/>
              </a:bodyPr>
              <a:lstStyle/>
              <a:p>
                <a:r>
                  <a:rPr lang="en-US" sz="3200" dirty="0" err="1">
                    <a:latin typeface="Bahnschrift SemiBold Condensed" panose="020B0502040204020203" pitchFamily="34" charset="0"/>
                  </a:rPr>
                  <a:t>Đóng</a:t>
                </a:r>
                <a:r>
                  <a:rPr lang="en-US" sz="3200" dirty="0">
                    <a:latin typeface="Bahnschrift SemiBold Condensed" panose="020B0502040204020203" pitchFamily="34" charset="0"/>
                  </a:rPr>
                  <a:t> </a:t>
                </a:r>
                <a:r>
                  <a:rPr lang="en-US" sz="3200" dirty="0" err="1">
                    <a:latin typeface="Bahnschrift SemiBold Condensed" panose="020B0502040204020203" pitchFamily="34" charset="0"/>
                  </a:rPr>
                  <a:t>gói</a:t>
                </a:r>
                <a:r>
                  <a:rPr lang="en-US" sz="3200" dirty="0">
                    <a:latin typeface="Bahnschrift SemiBold Condensed" panose="020B0502040204020203" pitchFamily="34" charset="0"/>
                  </a:rPr>
                  <a:t> tin</a:t>
                </a:r>
              </a:p>
            </p:txBody>
          </p:sp>
          <p:sp>
            <p:nvSpPr>
              <p:cNvPr id="122" name="TextBox 121">
                <a:extLst>
                  <a:ext uri="{FF2B5EF4-FFF2-40B4-BE49-F238E27FC236}">
                    <a16:creationId xmlns:a16="http://schemas.microsoft.com/office/drawing/2014/main" id="{FE7F0836-63B4-4010-B07B-4D1FF0988D4F}"/>
                  </a:ext>
                </a:extLst>
              </p:cNvPr>
              <p:cNvSpPr txBox="1"/>
              <p:nvPr/>
            </p:nvSpPr>
            <p:spPr>
              <a:xfrm>
                <a:off x="3575203" y="1673290"/>
                <a:ext cx="2780791" cy="584775"/>
              </a:xfrm>
              <a:prstGeom prst="rect">
                <a:avLst/>
              </a:prstGeom>
              <a:noFill/>
            </p:spPr>
            <p:txBody>
              <a:bodyPr wrap="square" rtlCol="0">
                <a:spAutoFit/>
              </a:bodyPr>
              <a:lstStyle/>
              <a:p>
                <a:r>
                  <a:rPr lang="en-US" sz="3200" dirty="0">
                    <a:latin typeface="Bahnschrift SemiBold Condensed" panose="020B0502040204020203" pitchFamily="34" charset="0"/>
                  </a:rPr>
                  <a:t>TCP/IP</a:t>
                </a:r>
              </a:p>
            </p:txBody>
          </p:sp>
        </p:grpSp>
        <p:sp>
          <p:nvSpPr>
            <p:cNvPr id="104" name="Rectangle 103">
              <a:extLst>
                <a:ext uri="{FF2B5EF4-FFF2-40B4-BE49-F238E27FC236}">
                  <a16:creationId xmlns:a16="http://schemas.microsoft.com/office/drawing/2014/main" id="{FF2C6D9B-27A1-4470-AE09-876DB84C914E}"/>
                </a:ext>
              </a:extLst>
            </p:cNvPr>
            <p:cNvSpPr/>
            <p:nvPr/>
          </p:nvSpPr>
          <p:spPr>
            <a:xfrm>
              <a:off x="3662675" y="1465530"/>
              <a:ext cx="548640"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4" name="Picture 123" descr="Diagram&#10;&#10;Description automatically generated">
            <a:extLst>
              <a:ext uri="{FF2B5EF4-FFF2-40B4-BE49-F238E27FC236}">
                <a16:creationId xmlns:a16="http://schemas.microsoft.com/office/drawing/2014/main" id="{C89FC42F-750B-498F-BA32-12AC8C72A7E0}"/>
              </a:ext>
            </a:extLst>
          </p:cNvPr>
          <p:cNvPicPr>
            <a:picLocks noChangeAspect="1"/>
          </p:cNvPicPr>
          <p:nvPr/>
        </p:nvPicPr>
        <p:blipFill>
          <a:blip r:embed="rId4"/>
          <a:stretch>
            <a:fillRect/>
          </a:stretch>
        </p:blipFill>
        <p:spPr>
          <a:xfrm>
            <a:off x="6203592" y="272517"/>
            <a:ext cx="762106" cy="1000265"/>
          </a:xfrm>
          <a:prstGeom prst="rect">
            <a:avLst/>
          </a:prstGeom>
        </p:spPr>
      </p:pic>
      <p:grpSp>
        <p:nvGrpSpPr>
          <p:cNvPr id="133" name="Group 132">
            <a:extLst>
              <a:ext uri="{FF2B5EF4-FFF2-40B4-BE49-F238E27FC236}">
                <a16:creationId xmlns:a16="http://schemas.microsoft.com/office/drawing/2014/main" id="{1319EADF-49CC-4AC0-8ABD-3330D51CF723}"/>
              </a:ext>
            </a:extLst>
          </p:cNvPr>
          <p:cNvGrpSpPr/>
          <p:nvPr/>
        </p:nvGrpSpPr>
        <p:grpSpPr>
          <a:xfrm>
            <a:off x="4330236" y="1393293"/>
            <a:ext cx="4214132" cy="1827782"/>
            <a:chOff x="4650097" y="1228499"/>
            <a:chExt cx="4214132" cy="1827782"/>
          </a:xfrm>
        </p:grpSpPr>
        <p:sp>
          <p:nvSpPr>
            <p:cNvPr id="135" name="Rectangle 134">
              <a:extLst>
                <a:ext uri="{FF2B5EF4-FFF2-40B4-BE49-F238E27FC236}">
                  <a16:creationId xmlns:a16="http://schemas.microsoft.com/office/drawing/2014/main" id="{45D604F7-0663-4610-82D8-BCE8EADBE6F1}"/>
                </a:ext>
              </a:extLst>
            </p:cNvPr>
            <p:cNvSpPr/>
            <p:nvPr/>
          </p:nvSpPr>
          <p:spPr>
            <a:xfrm>
              <a:off x="5675867" y="1228499"/>
              <a:ext cx="3184328" cy="391428"/>
            </a:xfrm>
            <a:prstGeom prst="rect">
              <a:avLst/>
            </a:prstGeom>
            <a:solidFill>
              <a:srgbClr val="015102"/>
            </a:solidFill>
            <a:ln>
              <a:solidFill>
                <a:srgbClr val="0151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Parallelogram 135">
              <a:extLst>
                <a:ext uri="{FF2B5EF4-FFF2-40B4-BE49-F238E27FC236}">
                  <a16:creationId xmlns:a16="http://schemas.microsoft.com/office/drawing/2014/main" id="{5AFBE9A0-09ED-4377-8EBB-21DB0D2C5C32}"/>
                </a:ext>
              </a:extLst>
            </p:cNvPr>
            <p:cNvSpPr/>
            <p:nvPr/>
          </p:nvSpPr>
          <p:spPr>
            <a:xfrm>
              <a:off x="4650098" y="1626924"/>
              <a:ext cx="4210097" cy="1426191"/>
            </a:xfrm>
            <a:prstGeom prst="parallelogram">
              <a:avLst>
                <a:gd name="adj" fmla="val 72952"/>
              </a:avLst>
            </a:prstGeom>
            <a:solidFill>
              <a:srgbClr val="015102"/>
            </a:solidFill>
            <a:ln>
              <a:solidFill>
                <a:srgbClr val="0151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Parallelogram 136">
              <a:extLst>
                <a:ext uri="{FF2B5EF4-FFF2-40B4-BE49-F238E27FC236}">
                  <a16:creationId xmlns:a16="http://schemas.microsoft.com/office/drawing/2014/main" id="{A46FBC29-3299-4850-85D6-3F20DABCB7E7}"/>
                </a:ext>
              </a:extLst>
            </p:cNvPr>
            <p:cNvSpPr/>
            <p:nvPr/>
          </p:nvSpPr>
          <p:spPr>
            <a:xfrm>
              <a:off x="4650100" y="1231056"/>
              <a:ext cx="4214129" cy="1426191"/>
            </a:xfrm>
            <a:prstGeom prst="parallelogram">
              <a:avLst>
                <a:gd name="adj" fmla="val 72952"/>
              </a:avLst>
            </a:prstGeom>
            <a:solidFill>
              <a:srgbClr val="015102"/>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13AAD769-91F5-47C4-9FB8-741A014B7BFA}"/>
                </a:ext>
              </a:extLst>
            </p:cNvPr>
            <p:cNvSpPr/>
            <p:nvPr/>
          </p:nvSpPr>
          <p:spPr>
            <a:xfrm>
              <a:off x="4650097" y="2664853"/>
              <a:ext cx="3190291" cy="391428"/>
            </a:xfrm>
            <a:prstGeom prst="rect">
              <a:avLst/>
            </a:prstGeom>
            <a:solidFill>
              <a:srgbClr val="015102"/>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71938C9B-81D4-41D7-A6C9-8C30D4956996}"/>
                </a:ext>
              </a:extLst>
            </p:cNvPr>
            <p:cNvSpPr txBox="1"/>
            <p:nvPr/>
          </p:nvSpPr>
          <p:spPr>
            <a:xfrm>
              <a:off x="5675867" y="1892830"/>
              <a:ext cx="1870940" cy="369332"/>
            </a:xfrm>
            <a:prstGeom prst="rect">
              <a:avLst/>
            </a:prstGeom>
            <a:noFill/>
            <a:ln>
              <a:noFill/>
            </a:ln>
          </p:spPr>
          <p:txBody>
            <a:bodyPr wrap="square" rtlCol="0">
              <a:spAutoFit/>
            </a:bodyPr>
            <a:lstStyle/>
            <a:p>
              <a:r>
                <a:rPr lang="en-US" dirty="0">
                  <a:solidFill>
                    <a:schemeClr val="bg1"/>
                  </a:solidFill>
                </a:rPr>
                <a:t>Application layer</a:t>
              </a:r>
            </a:p>
          </p:txBody>
        </p:sp>
      </p:grpSp>
    </p:spTree>
    <p:extLst>
      <p:ext uri="{BB962C8B-B14F-4D97-AF65-F5344CB8AC3E}">
        <p14:creationId xmlns:p14="http://schemas.microsoft.com/office/powerpoint/2010/main" val="121941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anim calcmode="lin" valueType="num">
                                      <p:cBhvr>
                                        <p:cTn id="8" dur="1000" fill="hold"/>
                                        <p:tgtEl>
                                          <p:spTgt spid="75"/>
                                        </p:tgtEl>
                                        <p:attrNameLst>
                                          <p:attrName>ppt_x</p:attrName>
                                        </p:attrNameLst>
                                      </p:cBhvr>
                                      <p:tavLst>
                                        <p:tav tm="0">
                                          <p:val>
                                            <p:strVal val="#ppt_x"/>
                                          </p:val>
                                        </p:tav>
                                        <p:tav tm="100000">
                                          <p:val>
                                            <p:strVal val="#ppt_x"/>
                                          </p:val>
                                        </p:tav>
                                      </p:tavLst>
                                    </p:anim>
                                    <p:anim calcmode="lin" valueType="num">
                                      <p:cBhvr>
                                        <p:cTn id="9" dur="1000" fill="hold"/>
                                        <p:tgtEl>
                                          <p:spTgt spid="7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1000"/>
                                        <p:tgtEl>
                                          <p:spTgt spid="124"/>
                                        </p:tgtEl>
                                      </p:cBhvr>
                                    </p:animEffect>
                                    <p:anim calcmode="lin" valueType="num">
                                      <p:cBhvr>
                                        <p:cTn id="13" dur="1000" fill="hold"/>
                                        <p:tgtEl>
                                          <p:spTgt spid="124"/>
                                        </p:tgtEl>
                                        <p:attrNameLst>
                                          <p:attrName>ppt_x</p:attrName>
                                        </p:attrNameLst>
                                      </p:cBhvr>
                                      <p:tavLst>
                                        <p:tav tm="0">
                                          <p:val>
                                            <p:strVal val="#ppt_x"/>
                                          </p:val>
                                        </p:tav>
                                        <p:tav tm="100000">
                                          <p:val>
                                            <p:strVal val="#ppt_x"/>
                                          </p:val>
                                        </p:tav>
                                      </p:tavLst>
                                    </p:anim>
                                    <p:anim calcmode="lin" valueType="num">
                                      <p:cBhvr>
                                        <p:cTn id="14" dur="1000" fill="hold"/>
                                        <p:tgtEl>
                                          <p:spTgt spid="124"/>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fade">
                                      <p:cBhvr>
                                        <p:cTn id="17" dur="1000"/>
                                        <p:tgtEl>
                                          <p:spTgt spid="133"/>
                                        </p:tgtEl>
                                      </p:cBhvr>
                                    </p:animEffect>
                                    <p:anim calcmode="lin" valueType="num">
                                      <p:cBhvr>
                                        <p:cTn id="18" dur="1000" fill="hold"/>
                                        <p:tgtEl>
                                          <p:spTgt spid="133"/>
                                        </p:tgtEl>
                                        <p:attrNameLst>
                                          <p:attrName>ppt_x</p:attrName>
                                        </p:attrNameLst>
                                      </p:cBhvr>
                                      <p:tavLst>
                                        <p:tav tm="0">
                                          <p:val>
                                            <p:strVal val="#ppt_x"/>
                                          </p:val>
                                        </p:tav>
                                        <p:tav tm="100000">
                                          <p:val>
                                            <p:strVal val="#ppt_x"/>
                                          </p:val>
                                        </p:tav>
                                      </p:tavLst>
                                    </p:anim>
                                    <p:anim calcmode="lin" valueType="num">
                                      <p:cBhvr>
                                        <p:cTn id="19" dur="1000" fill="hold"/>
                                        <p:tgtEl>
                                          <p:spTgt spid="13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fade">
                                      <p:cBhvr>
                                        <p:cTn id="24" dur="1000"/>
                                        <p:tgtEl>
                                          <p:spTgt spid="66"/>
                                        </p:tgtEl>
                                      </p:cBhvr>
                                    </p:animEffect>
                                    <p:anim calcmode="lin" valueType="num">
                                      <p:cBhvr>
                                        <p:cTn id="25" dur="1000" fill="hold"/>
                                        <p:tgtEl>
                                          <p:spTgt spid="66"/>
                                        </p:tgtEl>
                                        <p:attrNameLst>
                                          <p:attrName>ppt_x</p:attrName>
                                        </p:attrNameLst>
                                      </p:cBhvr>
                                      <p:tavLst>
                                        <p:tav tm="0">
                                          <p:val>
                                            <p:strVal val="#ppt_x"/>
                                          </p:val>
                                        </p:tav>
                                        <p:tav tm="100000">
                                          <p:val>
                                            <p:strVal val="#ppt_x"/>
                                          </p:val>
                                        </p:tav>
                                      </p:tavLst>
                                    </p:anim>
                                    <p:anim calcmode="lin" valueType="num">
                                      <p:cBhvr>
                                        <p:cTn id="26" dur="1000" fill="hold"/>
                                        <p:tgtEl>
                                          <p:spTgt spid="66"/>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0"/>
                                  </p:stCondLst>
                                  <p:childTnLst>
                                    <p:set>
                                      <p:cBhvr>
                                        <p:cTn id="28" dur="1" fill="hold">
                                          <p:stCondLst>
                                            <p:cond delay="0"/>
                                          </p:stCondLst>
                                        </p:cTn>
                                        <p:tgtEl>
                                          <p:spTgt spid="76"/>
                                        </p:tgtEl>
                                        <p:attrNameLst>
                                          <p:attrName>style.visibility</p:attrName>
                                        </p:attrNameLst>
                                      </p:cBhvr>
                                      <p:to>
                                        <p:strVal val="visible"/>
                                      </p:to>
                                    </p:set>
                                    <p:animEffect transition="in" filter="fade">
                                      <p:cBhvr>
                                        <p:cTn id="29" dur="1000"/>
                                        <p:tgtEl>
                                          <p:spTgt spid="76"/>
                                        </p:tgtEl>
                                      </p:cBhvr>
                                    </p:animEffect>
                                    <p:anim calcmode="lin" valueType="num">
                                      <p:cBhvr>
                                        <p:cTn id="30" dur="1000" fill="hold"/>
                                        <p:tgtEl>
                                          <p:spTgt spid="76"/>
                                        </p:tgtEl>
                                        <p:attrNameLst>
                                          <p:attrName>ppt_x</p:attrName>
                                        </p:attrNameLst>
                                      </p:cBhvr>
                                      <p:tavLst>
                                        <p:tav tm="0">
                                          <p:val>
                                            <p:strVal val="#ppt_x"/>
                                          </p:val>
                                        </p:tav>
                                        <p:tav tm="100000">
                                          <p:val>
                                            <p:strVal val="#ppt_x"/>
                                          </p:val>
                                        </p:tav>
                                      </p:tavLst>
                                    </p:anim>
                                    <p:anim calcmode="lin" valueType="num">
                                      <p:cBhvr>
                                        <p:cTn id="31"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7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36F77773-9A2B-44C1-AE99-854E920D2BAE}"/>
              </a:ext>
            </a:extLst>
          </p:cNvPr>
          <p:cNvGrpSpPr/>
          <p:nvPr/>
        </p:nvGrpSpPr>
        <p:grpSpPr>
          <a:xfrm>
            <a:off x="1285157" y="5116"/>
            <a:ext cx="10941828" cy="6858000"/>
            <a:chOff x="0" y="0"/>
            <a:chExt cx="10941828" cy="6858000"/>
          </a:xfrm>
        </p:grpSpPr>
        <p:grpSp>
          <p:nvGrpSpPr>
            <p:cNvPr id="37" name="Group 36">
              <a:extLst>
                <a:ext uri="{FF2B5EF4-FFF2-40B4-BE49-F238E27FC236}">
                  <a16:creationId xmlns:a16="http://schemas.microsoft.com/office/drawing/2014/main" id="{8CE69173-01AE-4EB0-A3F7-52CFBCD5F3E8}"/>
                </a:ext>
              </a:extLst>
            </p:cNvPr>
            <p:cNvGrpSpPr/>
            <p:nvPr/>
          </p:nvGrpSpPr>
          <p:grpSpPr>
            <a:xfrm>
              <a:off x="0" y="0"/>
              <a:ext cx="10908792" cy="6858000"/>
              <a:chOff x="0" y="0"/>
              <a:chExt cx="10908792" cy="6858000"/>
            </a:xfrm>
          </p:grpSpPr>
          <p:sp>
            <p:nvSpPr>
              <p:cNvPr id="40" name="Rectangle 39">
                <a:extLst>
                  <a:ext uri="{FF2B5EF4-FFF2-40B4-BE49-F238E27FC236}">
                    <a16:creationId xmlns:a16="http://schemas.microsoft.com/office/drawing/2014/main" id="{E9557D6E-D0E2-4E0B-8BEC-A592DC70042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4AF9FA58-A48C-4B78-83ED-9953B9BA4199}"/>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8" name="TextBox 37">
              <a:extLst>
                <a:ext uri="{FF2B5EF4-FFF2-40B4-BE49-F238E27FC236}">
                  <a16:creationId xmlns:a16="http://schemas.microsoft.com/office/drawing/2014/main" id="{75D4ED9E-D5AF-41A2-906C-74531948DF70}"/>
                </a:ext>
              </a:extLst>
            </p:cNvPr>
            <p:cNvSpPr txBox="1"/>
            <p:nvPr/>
          </p:nvSpPr>
          <p:spPr>
            <a:xfrm rot="16200000">
              <a:off x="9448507" y="3134055"/>
              <a:ext cx="2401868"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Mạng</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máy</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tính</a:t>
              </a:r>
              <a:endParaRPr lang="en-US" sz="3200" dirty="0">
                <a:solidFill>
                  <a:schemeClr val="bg1"/>
                </a:solidFill>
                <a:latin typeface="Bahnschrift SemiBold Condensed" panose="020B0502040204020203" pitchFamily="34" charset="0"/>
              </a:endParaRPr>
            </a:p>
          </p:txBody>
        </p:sp>
        <p:pic>
          <p:nvPicPr>
            <p:cNvPr id="39" name="Graphic 38" descr="Lights On with solid fill">
              <a:extLst>
                <a:ext uri="{FF2B5EF4-FFF2-40B4-BE49-F238E27FC236}">
                  <a16:creationId xmlns:a16="http://schemas.microsoft.com/office/drawing/2014/main" id="{2BE74E67-E5F2-4067-9EE8-9CBCACC26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grpSp>
        <p:nvGrpSpPr>
          <p:cNvPr id="42" name="Group 41">
            <a:extLst>
              <a:ext uri="{FF2B5EF4-FFF2-40B4-BE49-F238E27FC236}">
                <a16:creationId xmlns:a16="http://schemas.microsoft.com/office/drawing/2014/main" id="{CFA09ED1-B65C-47A7-8702-66A1EEADACE1}"/>
              </a:ext>
            </a:extLst>
          </p:cNvPr>
          <p:cNvGrpSpPr/>
          <p:nvPr/>
        </p:nvGrpSpPr>
        <p:grpSpPr>
          <a:xfrm>
            <a:off x="634060" y="-5116"/>
            <a:ext cx="10950758" cy="6858000"/>
            <a:chOff x="-7559151" y="0"/>
            <a:chExt cx="10950758" cy="6858000"/>
          </a:xfrm>
        </p:grpSpPr>
        <p:grpSp>
          <p:nvGrpSpPr>
            <p:cNvPr id="43" name="Group 42">
              <a:extLst>
                <a:ext uri="{FF2B5EF4-FFF2-40B4-BE49-F238E27FC236}">
                  <a16:creationId xmlns:a16="http://schemas.microsoft.com/office/drawing/2014/main" id="{FB666947-DC92-4A37-9D67-B40C9CC8FD44}"/>
                </a:ext>
              </a:extLst>
            </p:cNvPr>
            <p:cNvGrpSpPr/>
            <p:nvPr/>
          </p:nvGrpSpPr>
          <p:grpSpPr>
            <a:xfrm>
              <a:off x="-7559151" y="0"/>
              <a:ext cx="10908792" cy="6858000"/>
              <a:chOff x="0" y="0"/>
              <a:chExt cx="10908792" cy="6858000"/>
            </a:xfrm>
          </p:grpSpPr>
          <p:grpSp>
            <p:nvGrpSpPr>
              <p:cNvPr id="45" name="Group 44">
                <a:extLst>
                  <a:ext uri="{FF2B5EF4-FFF2-40B4-BE49-F238E27FC236}">
                    <a16:creationId xmlns:a16="http://schemas.microsoft.com/office/drawing/2014/main" id="{4B7B57B1-67DD-4505-8E6D-A63818D4DC0C}"/>
                  </a:ext>
                </a:extLst>
              </p:cNvPr>
              <p:cNvGrpSpPr/>
              <p:nvPr/>
            </p:nvGrpSpPr>
            <p:grpSpPr>
              <a:xfrm>
                <a:off x="0" y="0"/>
                <a:ext cx="10908792" cy="6858000"/>
                <a:chOff x="0" y="0"/>
                <a:chExt cx="10908792" cy="6858000"/>
              </a:xfrm>
            </p:grpSpPr>
            <p:sp>
              <p:nvSpPr>
                <p:cNvPr id="47" name="Rectangle 46">
                  <a:extLst>
                    <a:ext uri="{FF2B5EF4-FFF2-40B4-BE49-F238E27FC236}">
                      <a16:creationId xmlns:a16="http://schemas.microsoft.com/office/drawing/2014/main" id="{A3C1BEAD-B1E0-4A33-80B8-D6619C980ACF}"/>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E302919B-B3DF-4A37-A41C-DBEFFE60F9AA}"/>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7343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46" name="Graphic 45" descr="Lights On with solid fill">
                <a:extLst>
                  <a:ext uri="{FF2B5EF4-FFF2-40B4-BE49-F238E27FC236}">
                    <a16:creationId xmlns:a16="http://schemas.microsoft.com/office/drawing/2014/main" id="{0282C947-8E11-4CCE-ABA7-049E5A3F00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44" name="TextBox 43">
              <a:extLst>
                <a:ext uri="{FF2B5EF4-FFF2-40B4-BE49-F238E27FC236}">
                  <a16:creationId xmlns:a16="http://schemas.microsoft.com/office/drawing/2014/main" id="{3E4DB177-8F17-4905-A6B4-3A67D32ADFA9}"/>
                </a:ext>
              </a:extLst>
            </p:cNvPr>
            <p:cNvSpPr txBox="1"/>
            <p:nvPr/>
          </p:nvSpPr>
          <p:spPr>
            <a:xfrm rot="16200000">
              <a:off x="2126759" y="3200136"/>
              <a:ext cx="1944921"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OSI</a:t>
              </a:r>
            </a:p>
          </p:txBody>
        </p:sp>
      </p:grpSp>
      <p:grpSp>
        <p:nvGrpSpPr>
          <p:cNvPr id="49" name="Group 48">
            <a:extLst>
              <a:ext uri="{FF2B5EF4-FFF2-40B4-BE49-F238E27FC236}">
                <a16:creationId xmlns:a16="http://schemas.microsoft.com/office/drawing/2014/main" id="{385B8D48-03A0-45CB-93CE-DC67D8A35EF6}"/>
              </a:ext>
            </a:extLst>
          </p:cNvPr>
          <p:cNvGrpSpPr/>
          <p:nvPr/>
        </p:nvGrpSpPr>
        <p:grpSpPr>
          <a:xfrm>
            <a:off x="-16355" y="-5116"/>
            <a:ext cx="10908792" cy="6858000"/>
            <a:chOff x="-8023867" y="-52159"/>
            <a:chExt cx="10908792" cy="6858000"/>
          </a:xfrm>
        </p:grpSpPr>
        <p:grpSp>
          <p:nvGrpSpPr>
            <p:cNvPr id="50" name="Group 49">
              <a:extLst>
                <a:ext uri="{FF2B5EF4-FFF2-40B4-BE49-F238E27FC236}">
                  <a16:creationId xmlns:a16="http://schemas.microsoft.com/office/drawing/2014/main" id="{65141002-8E6D-4E43-9473-C2D0DFE080DC}"/>
                </a:ext>
              </a:extLst>
            </p:cNvPr>
            <p:cNvGrpSpPr/>
            <p:nvPr/>
          </p:nvGrpSpPr>
          <p:grpSpPr>
            <a:xfrm>
              <a:off x="-8023867" y="-52159"/>
              <a:ext cx="10908792" cy="6858000"/>
              <a:chOff x="0" y="0"/>
              <a:chExt cx="10908792" cy="6858000"/>
            </a:xfrm>
          </p:grpSpPr>
          <p:grpSp>
            <p:nvGrpSpPr>
              <p:cNvPr id="52" name="Group 51">
                <a:extLst>
                  <a:ext uri="{FF2B5EF4-FFF2-40B4-BE49-F238E27FC236}">
                    <a16:creationId xmlns:a16="http://schemas.microsoft.com/office/drawing/2014/main" id="{9F2CC87B-46F2-4AD4-ACF2-B3034BF1C291}"/>
                  </a:ext>
                </a:extLst>
              </p:cNvPr>
              <p:cNvGrpSpPr/>
              <p:nvPr/>
            </p:nvGrpSpPr>
            <p:grpSpPr>
              <a:xfrm>
                <a:off x="0" y="0"/>
                <a:ext cx="10908792" cy="6858000"/>
                <a:chOff x="0" y="0"/>
                <a:chExt cx="10908792" cy="6858000"/>
              </a:xfrm>
            </p:grpSpPr>
            <p:sp>
              <p:nvSpPr>
                <p:cNvPr id="54" name="Rectangle 53">
                  <a:extLst>
                    <a:ext uri="{FF2B5EF4-FFF2-40B4-BE49-F238E27FC236}">
                      <a16:creationId xmlns:a16="http://schemas.microsoft.com/office/drawing/2014/main" id="{F42F4107-7A7D-4C42-8D6E-AA56CBA79FA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EF2C61A-FC06-4E62-808D-DD59B91A58B1}"/>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D964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53" name="Graphic 52" descr="Lights On with solid fill">
                <a:extLst>
                  <a:ext uri="{FF2B5EF4-FFF2-40B4-BE49-F238E27FC236}">
                    <a16:creationId xmlns:a16="http://schemas.microsoft.com/office/drawing/2014/main" id="{F7343610-A844-4558-AEEF-5D55D53481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51" name="TextBox 50">
              <a:extLst>
                <a:ext uri="{FF2B5EF4-FFF2-40B4-BE49-F238E27FC236}">
                  <a16:creationId xmlns:a16="http://schemas.microsoft.com/office/drawing/2014/main" id="{F5B7D788-9D38-4765-9B05-6DE0B8F8A6A7}"/>
                </a:ext>
              </a:extLst>
            </p:cNvPr>
            <p:cNvSpPr txBox="1"/>
            <p:nvPr/>
          </p:nvSpPr>
          <p:spPr>
            <a:xfrm rot="16200000">
              <a:off x="1453122" y="3207168"/>
              <a:ext cx="2245753"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TCP/IP</a:t>
              </a:r>
            </a:p>
          </p:txBody>
        </p:sp>
      </p:grpSp>
      <p:grpSp>
        <p:nvGrpSpPr>
          <p:cNvPr id="56" name="Group 55">
            <a:extLst>
              <a:ext uri="{FF2B5EF4-FFF2-40B4-BE49-F238E27FC236}">
                <a16:creationId xmlns:a16="http://schemas.microsoft.com/office/drawing/2014/main" id="{13067CA2-609A-4FB4-A3A7-B1C73B14B7BE}"/>
              </a:ext>
            </a:extLst>
          </p:cNvPr>
          <p:cNvGrpSpPr/>
          <p:nvPr/>
        </p:nvGrpSpPr>
        <p:grpSpPr>
          <a:xfrm>
            <a:off x="-668451" y="-5116"/>
            <a:ext cx="10933090" cy="6858000"/>
            <a:chOff x="2694972" y="4246070"/>
            <a:chExt cx="10933090" cy="6858000"/>
          </a:xfrm>
        </p:grpSpPr>
        <p:grpSp>
          <p:nvGrpSpPr>
            <p:cNvPr id="57" name="Group 56">
              <a:extLst>
                <a:ext uri="{FF2B5EF4-FFF2-40B4-BE49-F238E27FC236}">
                  <a16:creationId xmlns:a16="http://schemas.microsoft.com/office/drawing/2014/main" id="{F43CD58A-0CA0-4E4F-BEA2-F220203A1808}"/>
                </a:ext>
              </a:extLst>
            </p:cNvPr>
            <p:cNvGrpSpPr/>
            <p:nvPr/>
          </p:nvGrpSpPr>
          <p:grpSpPr>
            <a:xfrm>
              <a:off x="2694972" y="4246070"/>
              <a:ext cx="10908792" cy="6858000"/>
              <a:chOff x="0" y="0"/>
              <a:chExt cx="10908792" cy="6858000"/>
            </a:xfrm>
          </p:grpSpPr>
          <p:grpSp>
            <p:nvGrpSpPr>
              <p:cNvPr id="59" name="Group 58">
                <a:extLst>
                  <a:ext uri="{FF2B5EF4-FFF2-40B4-BE49-F238E27FC236}">
                    <a16:creationId xmlns:a16="http://schemas.microsoft.com/office/drawing/2014/main" id="{FBD68238-79EE-4CD3-BFB8-988DCA848564}"/>
                  </a:ext>
                </a:extLst>
              </p:cNvPr>
              <p:cNvGrpSpPr/>
              <p:nvPr/>
            </p:nvGrpSpPr>
            <p:grpSpPr>
              <a:xfrm>
                <a:off x="0" y="0"/>
                <a:ext cx="10908792" cy="6858000"/>
                <a:chOff x="0" y="0"/>
                <a:chExt cx="10908792" cy="6858000"/>
              </a:xfrm>
            </p:grpSpPr>
            <p:sp>
              <p:nvSpPr>
                <p:cNvPr id="61" name="Rectangle 60">
                  <a:extLst>
                    <a:ext uri="{FF2B5EF4-FFF2-40B4-BE49-F238E27FC236}">
                      <a16:creationId xmlns:a16="http://schemas.microsoft.com/office/drawing/2014/main" id="{A7E31CD9-9684-4B2B-93D1-7489C433D935}"/>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C9C01949-22BE-49B1-BB40-A2CB042E7D66}"/>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A9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60" name="Graphic 59" descr="Lights On with solid fill">
                <a:extLst>
                  <a:ext uri="{FF2B5EF4-FFF2-40B4-BE49-F238E27FC236}">
                    <a16:creationId xmlns:a16="http://schemas.microsoft.com/office/drawing/2014/main" id="{1A629320-77BB-4747-A8ED-7A7A7FBBAE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58" name="TextBox 57">
              <a:extLst>
                <a:ext uri="{FF2B5EF4-FFF2-40B4-BE49-F238E27FC236}">
                  <a16:creationId xmlns:a16="http://schemas.microsoft.com/office/drawing/2014/main" id="{13556635-0DB1-4A3C-8D7F-B84882204F3F}"/>
                </a:ext>
              </a:extLst>
            </p:cNvPr>
            <p:cNvSpPr txBox="1"/>
            <p:nvPr/>
          </p:nvSpPr>
          <p:spPr>
            <a:xfrm rot="16200000">
              <a:off x="12635977" y="7458881"/>
              <a:ext cx="1399395" cy="584775"/>
            </a:xfrm>
            <a:prstGeom prst="rect">
              <a:avLst/>
            </a:prstGeom>
            <a:noFill/>
          </p:spPr>
          <p:txBody>
            <a:bodyPr wrap="square" rtlCol="0">
              <a:spAutoFit/>
            </a:bodyPr>
            <a:lstStyle/>
            <a:p>
              <a:r>
                <a:rPr lang="en-US" sz="3200" dirty="0">
                  <a:solidFill>
                    <a:schemeClr val="bg1"/>
                  </a:solidFill>
                  <a:latin typeface="Bahnschrift SemiBold Condensed" panose="020B0502040204020203" pitchFamily="34" charset="0"/>
                </a:rPr>
                <a:t>Protocol</a:t>
              </a:r>
            </a:p>
          </p:txBody>
        </p:sp>
      </p:grpSp>
      <p:sp>
        <p:nvSpPr>
          <p:cNvPr id="6" name="Isosceles Triangle 5">
            <a:extLst>
              <a:ext uri="{FF2B5EF4-FFF2-40B4-BE49-F238E27FC236}">
                <a16:creationId xmlns:a16="http://schemas.microsoft.com/office/drawing/2014/main" id="{4F600C98-99C3-438D-AD2F-339EC231D408}"/>
              </a:ext>
            </a:extLst>
          </p:cNvPr>
          <p:cNvSpPr/>
          <p:nvPr/>
        </p:nvSpPr>
        <p:spPr>
          <a:xfrm>
            <a:off x="979926" y="-1701800"/>
            <a:ext cx="61474"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87236E5B-5D69-47BC-9D5A-18E94302A47E}"/>
              </a:ext>
            </a:extLst>
          </p:cNvPr>
          <p:cNvGrpSpPr/>
          <p:nvPr/>
        </p:nvGrpSpPr>
        <p:grpSpPr>
          <a:xfrm>
            <a:off x="-1308072" y="-5116"/>
            <a:ext cx="10916494" cy="6858000"/>
            <a:chOff x="-8965983" y="4349672"/>
            <a:chExt cx="10916494" cy="6858000"/>
          </a:xfrm>
        </p:grpSpPr>
        <p:grpSp>
          <p:nvGrpSpPr>
            <p:cNvPr id="88" name="Group 87">
              <a:extLst>
                <a:ext uri="{FF2B5EF4-FFF2-40B4-BE49-F238E27FC236}">
                  <a16:creationId xmlns:a16="http://schemas.microsoft.com/office/drawing/2014/main" id="{678CC025-8D42-485E-9E8C-47429074DE44}"/>
                </a:ext>
              </a:extLst>
            </p:cNvPr>
            <p:cNvGrpSpPr/>
            <p:nvPr/>
          </p:nvGrpSpPr>
          <p:grpSpPr>
            <a:xfrm>
              <a:off x="-8965983" y="4349672"/>
              <a:ext cx="10908792" cy="6858000"/>
              <a:chOff x="0" y="0"/>
              <a:chExt cx="10908792" cy="6858000"/>
            </a:xfrm>
          </p:grpSpPr>
          <p:grpSp>
            <p:nvGrpSpPr>
              <p:cNvPr id="90" name="Group 89">
                <a:extLst>
                  <a:ext uri="{FF2B5EF4-FFF2-40B4-BE49-F238E27FC236}">
                    <a16:creationId xmlns:a16="http://schemas.microsoft.com/office/drawing/2014/main" id="{92E6DCD6-8236-4DEE-AFA4-7D7CBE869358}"/>
                  </a:ext>
                </a:extLst>
              </p:cNvPr>
              <p:cNvGrpSpPr/>
              <p:nvPr/>
            </p:nvGrpSpPr>
            <p:grpSpPr>
              <a:xfrm>
                <a:off x="0" y="0"/>
                <a:ext cx="10908792" cy="6858000"/>
                <a:chOff x="0" y="0"/>
                <a:chExt cx="10908792" cy="6858000"/>
              </a:xfrm>
            </p:grpSpPr>
            <p:sp>
              <p:nvSpPr>
                <p:cNvPr id="92" name="Rectangle 91">
                  <a:extLst>
                    <a:ext uri="{FF2B5EF4-FFF2-40B4-BE49-F238E27FC236}">
                      <a16:creationId xmlns:a16="http://schemas.microsoft.com/office/drawing/2014/main" id="{DC80B8A2-FC0E-45C9-9D81-5522326D52C0}"/>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FCBA9524-6022-4542-996F-53B6D30C0300}"/>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D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91" name="Graphic 90" descr="Lights On with solid fill">
                <a:extLst>
                  <a:ext uri="{FF2B5EF4-FFF2-40B4-BE49-F238E27FC236}">
                    <a16:creationId xmlns:a16="http://schemas.microsoft.com/office/drawing/2014/main" id="{F295615C-B5B5-492B-9B76-5E9A7DBB04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89" name="TextBox 88">
              <a:extLst>
                <a:ext uri="{FF2B5EF4-FFF2-40B4-BE49-F238E27FC236}">
                  <a16:creationId xmlns:a16="http://schemas.microsoft.com/office/drawing/2014/main" id="{03B0AB35-44B4-4096-9757-EE7CCCCAF2EE}"/>
                </a:ext>
              </a:extLst>
            </p:cNvPr>
            <p:cNvSpPr txBox="1"/>
            <p:nvPr/>
          </p:nvSpPr>
          <p:spPr>
            <a:xfrm rot="16200000">
              <a:off x="681013" y="7523950"/>
              <a:ext cx="1954221" cy="584775"/>
            </a:xfrm>
            <a:prstGeom prst="rect">
              <a:avLst/>
            </a:prstGeom>
            <a:noFill/>
          </p:spPr>
          <p:txBody>
            <a:bodyPr wrap="square" rtlCol="0">
              <a:spAutoFit/>
            </a:bodyPr>
            <a:lstStyle/>
            <a:p>
              <a:pPr algn="ctr"/>
              <a:r>
                <a:rPr lang="en-US" sz="3200" dirty="0">
                  <a:solidFill>
                    <a:schemeClr val="bg1"/>
                  </a:solidFill>
                  <a:latin typeface="Bahnschrift SemiBold Condensed" panose="020B0502040204020203" pitchFamily="34" charset="0"/>
                </a:rPr>
                <a:t>SDU &amp; PDU</a:t>
              </a:r>
            </a:p>
          </p:txBody>
        </p:sp>
      </p:grpSp>
      <p:sp>
        <p:nvSpPr>
          <p:cNvPr id="15" name="Arrow: Bent-Up 14">
            <a:extLst>
              <a:ext uri="{FF2B5EF4-FFF2-40B4-BE49-F238E27FC236}">
                <a16:creationId xmlns:a16="http://schemas.microsoft.com/office/drawing/2014/main" id="{CAFA4468-EAA7-46B4-8F69-D7CAB2ED30A0}"/>
              </a:ext>
            </a:extLst>
          </p:cNvPr>
          <p:cNvSpPr/>
          <p:nvPr/>
        </p:nvSpPr>
        <p:spPr>
          <a:xfrm rot="5400000">
            <a:off x="7392832" y="5401127"/>
            <a:ext cx="565054" cy="618144"/>
          </a:xfrm>
          <a:prstGeom prst="bentUpArrow">
            <a:avLst/>
          </a:prstGeom>
          <a:solidFill>
            <a:srgbClr val="C800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BE151269-56A0-4CBA-AF6F-FC92A3DB358C}"/>
              </a:ext>
            </a:extLst>
          </p:cNvPr>
          <p:cNvGrpSpPr/>
          <p:nvPr/>
        </p:nvGrpSpPr>
        <p:grpSpPr>
          <a:xfrm>
            <a:off x="-1970518" y="-7674"/>
            <a:ext cx="10917937" cy="6858000"/>
            <a:chOff x="95170" y="0"/>
            <a:chExt cx="10908792" cy="6858000"/>
          </a:xfrm>
        </p:grpSpPr>
        <p:grpSp>
          <p:nvGrpSpPr>
            <p:cNvPr id="108" name="Group 107">
              <a:extLst>
                <a:ext uri="{FF2B5EF4-FFF2-40B4-BE49-F238E27FC236}">
                  <a16:creationId xmlns:a16="http://schemas.microsoft.com/office/drawing/2014/main" id="{28941A1E-5C1C-4B78-88EA-AFA78F649C5C}"/>
                </a:ext>
              </a:extLst>
            </p:cNvPr>
            <p:cNvGrpSpPr/>
            <p:nvPr/>
          </p:nvGrpSpPr>
          <p:grpSpPr>
            <a:xfrm>
              <a:off x="95170" y="0"/>
              <a:ext cx="10908792" cy="6858000"/>
              <a:chOff x="95170" y="0"/>
              <a:chExt cx="10908792" cy="6858000"/>
            </a:xfrm>
          </p:grpSpPr>
          <p:sp>
            <p:nvSpPr>
              <p:cNvPr id="111" name="Rectangle 110">
                <a:extLst>
                  <a:ext uri="{FF2B5EF4-FFF2-40B4-BE49-F238E27FC236}">
                    <a16:creationId xmlns:a16="http://schemas.microsoft.com/office/drawing/2014/main" id="{D930A4C5-834C-4A2A-9A4A-A51EC4FD8588}"/>
                  </a:ext>
                </a:extLst>
              </p:cNvPr>
              <p:cNvSpPr/>
              <p:nvPr/>
            </p:nvSpPr>
            <p:spPr>
              <a:xfrm>
                <a:off x="9517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Shape 112">
                <a:extLst>
                  <a:ext uri="{FF2B5EF4-FFF2-40B4-BE49-F238E27FC236}">
                    <a16:creationId xmlns:a16="http://schemas.microsoft.com/office/drawing/2014/main" id="{3BA373E9-C0D9-409A-89DD-A1C56372D5F3}"/>
                  </a:ext>
                </a:extLst>
              </p:cNvPr>
              <p:cNvSpPr/>
              <p:nvPr/>
            </p:nvSpPr>
            <p:spPr>
              <a:xfrm>
                <a:off x="9668255"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A7D4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9" name="TextBox 108">
              <a:extLst>
                <a:ext uri="{FF2B5EF4-FFF2-40B4-BE49-F238E27FC236}">
                  <a16:creationId xmlns:a16="http://schemas.microsoft.com/office/drawing/2014/main" id="{4EE97484-4D06-48F4-91F9-A45FCC99CE7A}"/>
                </a:ext>
              </a:extLst>
            </p:cNvPr>
            <p:cNvSpPr txBox="1"/>
            <p:nvPr/>
          </p:nvSpPr>
          <p:spPr>
            <a:xfrm rot="16200000">
              <a:off x="9734635" y="3213057"/>
              <a:ext cx="1886361" cy="584285"/>
            </a:xfrm>
            <a:prstGeom prst="rect">
              <a:avLst/>
            </a:prstGeom>
            <a:noFill/>
          </p:spPr>
          <p:txBody>
            <a:bodyPr wrap="square" rtlCol="0">
              <a:spAutoFit/>
            </a:bodyPr>
            <a:lstStyle/>
            <a:p>
              <a:pPr algn="ctr"/>
              <a:r>
                <a:rPr lang="en-US" sz="3200" b="1" dirty="0" err="1">
                  <a:solidFill>
                    <a:schemeClr val="bg1"/>
                  </a:solidFill>
                  <a:latin typeface="Bahnschrift SemiBold Condensed" panose="020B0502040204020203" pitchFamily="34" charset="0"/>
                </a:rPr>
                <a:t>Đóng</a:t>
              </a:r>
              <a:r>
                <a:rPr lang="en-US" sz="3200" b="1" dirty="0">
                  <a:solidFill>
                    <a:schemeClr val="bg1"/>
                  </a:solidFill>
                  <a:latin typeface="Bahnschrift SemiBold Condensed" panose="020B0502040204020203" pitchFamily="34" charset="0"/>
                </a:rPr>
                <a:t> </a:t>
              </a:r>
              <a:r>
                <a:rPr lang="en-US" sz="3200" b="1" dirty="0" err="1">
                  <a:solidFill>
                    <a:schemeClr val="bg1"/>
                  </a:solidFill>
                  <a:latin typeface="Bahnschrift SemiBold Condensed" panose="020B0502040204020203" pitchFamily="34" charset="0"/>
                </a:rPr>
                <a:t>gói</a:t>
              </a:r>
              <a:r>
                <a:rPr lang="en-US" sz="3200" b="1" dirty="0">
                  <a:solidFill>
                    <a:schemeClr val="bg1"/>
                  </a:solidFill>
                  <a:latin typeface="Bahnschrift SemiBold Condensed" panose="020B0502040204020203" pitchFamily="34" charset="0"/>
                </a:rPr>
                <a:t> tin</a:t>
              </a:r>
            </a:p>
          </p:txBody>
        </p:sp>
        <p:pic>
          <p:nvPicPr>
            <p:cNvPr id="110" name="Graphic 109" descr="Lights On with solid fill">
              <a:extLst>
                <a:ext uri="{FF2B5EF4-FFF2-40B4-BE49-F238E27FC236}">
                  <a16:creationId xmlns:a16="http://schemas.microsoft.com/office/drawing/2014/main" id="{4700670F-A6A3-4955-8597-0D215AE116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668254" y="3048000"/>
              <a:ext cx="914400" cy="914400"/>
            </a:xfrm>
            <a:prstGeom prst="rect">
              <a:avLst/>
            </a:prstGeom>
          </p:spPr>
        </p:pic>
      </p:grpSp>
      <p:grpSp>
        <p:nvGrpSpPr>
          <p:cNvPr id="100" name="Group 99">
            <a:extLst>
              <a:ext uri="{FF2B5EF4-FFF2-40B4-BE49-F238E27FC236}">
                <a16:creationId xmlns:a16="http://schemas.microsoft.com/office/drawing/2014/main" id="{4965749B-D071-49D3-9B26-6991817CDE32}"/>
              </a:ext>
            </a:extLst>
          </p:cNvPr>
          <p:cNvGrpSpPr/>
          <p:nvPr/>
        </p:nvGrpSpPr>
        <p:grpSpPr>
          <a:xfrm>
            <a:off x="127673" y="0"/>
            <a:ext cx="3644089" cy="1762479"/>
            <a:chOff x="3479953" y="495586"/>
            <a:chExt cx="3644089" cy="1762479"/>
          </a:xfrm>
        </p:grpSpPr>
        <p:grpSp>
          <p:nvGrpSpPr>
            <p:cNvPr id="102" name="Group 101">
              <a:extLst>
                <a:ext uri="{FF2B5EF4-FFF2-40B4-BE49-F238E27FC236}">
                  <a16:creationId xmlns:a16="http://schemas.microsoft.com/office/drawing/2014/main" id="{6CBC43EC-4FDD-440D-90B2-DD5306777262}"/>
                </a:ext>
              </a:extLst>
            </p:cNvPr>
            <p:cNvGrpSpPr/>
            <p:nvPr/>
          </p:nvGrpSpPr>
          <p:grpSpPr>
            <a:xfrm>
              <a:off x="3479953" y="495586"/>
              <a:ext cx="3644089" cy="1762479"/>
              <a:chOff x="3479953" y="495586"/>
              <a:chExt cx="3644089" cy="1762479"/>
            </a:xfrm>
          </p:grpSpPr>
          <p:sp>
            <p:nvSpPr>
              <p:cNvPr id="112" name="TextBox 111">
                <a:extLst>
                  <a:ext uri="{FF2B5EF4-FFF2-40B4-BE49-F238E27FC236}">
                    <a16:creationId xmlns:a16="http://schemas.microsoft.com/office/drawing/2014/main" id="{261049A9-F97E-448A-928B-0A07600C51E2}"/>
                  </a:ext>
                </a:extLst>
              </p:cNvPr>
              <p:cNvSpPr txBox="1"/>
              <p:nvPr/>
            </p:nvSpPr>
            <p:spPr>
              <a:xfrm>
                <a:off x="3560036" y="495586"/>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06</a:t>
                </a:r>
              </a:p>
            </p:txBody>
          </p:sp>
          <p:sp>
            <p:nvSpPr>
              <p:cNvPr id="114" name="TextBox 113">
                <a:extLst>
                  <a:ext uri="{FF2B5EF4-FFF2-40B4-BE49-F238E27FC236}">
                    <a16:creationId xmlns:a16="http://schemas.microsoft.com/office/drawing/2014/main" id="{B97A31F1-0E05-4153-86DC-E48EEEA97A30}"/>
                  </a:ext>
                </a:extLst>
              </p:cNvPr>
              <p:cNvSpPr txBox="1"/>
              <p:nvPr/>
            </p:nvSpPr>
            <p:spPr>
              <a:xfrm>
                <a:off x="4343251" y="880755"/>
                <a:ext cx="2780791" cy="584775"/>
              </a:xfrm>
              <a:prstGeom prst="rect">
                <a:avLst/>
              </a:prstGeom>
              <a:noFill/>
            </p:spPr>
            <p:txBody>
              <a:bodyPr wrap="square" rtlCol="0">
                <a:spAutoFit/>
              </a:bodyPr>
              <a:lstStyle/>
              <a:p>
                <a:r>
                  <a:rPr lang="en-US" sz="3200" dirty="0" err="1">
                    <a:latin typeface="Bahnschrift SemiBold Condensed" panose="020B0502040204020203" pitchFamily="34" charset="0"/>
                  </a:rPr>
                  <a:t>Đóng</a:t>
                </a:r>
                <a:r>
                  <a:rPr lang="en-US" sz="3200" dirty="0">
                    <a:latin typeface="Bahnschrift SemiBold Condensed" panose="020B0502040204020203" pitchFamily="34" charset="0"/>
                  </a:rPr>
                  <a:t> </a:t>
                </a:r>
                <a:r>
                  <a:rPr lang="en-US" sz="3200" dirty="0" err="1">
                    <a:latin typeface="Bahnschrift SemiBold Condensed" panose="020B0502040204020203" pitchFamily="34" charset="0"/>
                  </a:rPr>
                  <a:t>gói</a:t>
                </a:r>
                <a:r>
                  <a:rPr lang="en-US" sz="3200" dirty="0">
                    <a:latin typeface="Bahnschrift SemiBold Condensed" panose="020B0502040204020203" pitchFamily="34" charset="0"/>
                  </a:rPr>
                  <a:t> tin</a:t>
                </a:r>
              </a:p>
            </p:txBody>
          </p:sp>
          <p:sp>
            <p:nvSpPr>
              <p:cNvPr id="122" name="TextBox 121">
                <a:extLst>
                  <a:ext uri="{FF2B5EF4-FFF2-40B4-BE49-F238E27FC236}">
                    <a16:creationId xmlns:a16="http://schemas.microsoft.com/office/drawing/2014/main" id="{FE7F0836-63B4-4010-B07B-4D1FF0988D4F}"/>
                  </a:ext>
                </a:extLst>
              </p:cNvPr>
              <p:cNvSpPr txBox="1"/>
              <p:nvPr/>
            </p:nvSpPr>
            <p:spPr>
              <a:xfrm>
                <a:off x="3479953" y="1673290"/>
                <a:ext cx="2780791" cy="584775"/>
              </a:xfrm>
              <a:prstGeom prst="rect">
                <a:avLst/>
              </a:prstGeom>
              <a:noFill/>
            </p:spPr>
            <p:txBody>
              <a:bodyPr wrap="square" rtlCol="0">
                <a:spAutoFit/>
              </a:bodyPr>
              <a:lstStyle/>
              <a:p>
                <a:r>
                  <a:rPr lang="en-US" sz="3200" dirty="0">
                    <a:latin typeface="Bahnschrift SemiBold Condensed" panose="020B0502040204020203" pitchFamily="34" charset="0"/>
                  </a:rPr>
                  <a:t>TCP/IP</a:t>
                </a:r>
              </a:p>
            </p:txBody>
          </p:sp>
        </p:grpSp>
        <p:sp>
          <p:nvSpPr>
            <p:cNvPr id="104" name="Rectangle 103">
              <a:extLst>
                <a:ext uri="{FF2B5EF4-FFF2-40B4-BE49-F238E27FC236}">
                  <a16:creationId xmlns:a16="http://schemas.microsoft.com/office/drawing/2014/main" id="{FF2C6D9B-27A1-4470-AE09-876DB84C914E}"/>
                </a:ext>
              </a:extLst>
            </p:cNvPr>
            <p:cNvSpPr/>
            <p:nvPr/>
          </p:nvSpPr>
          <p:spPr>
            <a:xfrm>
              <a:off x="3662675" y="1465530"/>
              <a:ext cx="548640"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5" name="TextBox 114">
            <a:extLst>
              <a:ext uri="{FF2B5EF4-FFF2-40B4-BE49-F238E27FC236}">
                <a16:creationId xmlns:a16="http://schemas.microsoft.com/office/drawing/2014/main" id="{2978B3AD-E0C4-4E18-AD26-9B1D6DE321BC}"/>
              </a:ext>
            </a:extLst>
          </p:cNvPr>
          <p:cNvSpPr txBox="1"/>
          <p:nvPr/>
        </p:nvSpPr>
        <p:spPr>
          <a:xfrm>
            <a:off x="83069" y="1900091"/>
            <a:ext cx="4031944" cy="1018036"/>
          </a:xfrm>
          <a:prstGeom prst="rect">
            <a:avLst/>
          </a:prstGeom>
          <a:noFill/>
        </p:spPr>
        <p:txBody>
          <a:bodyPr wrap="square" rtlCol="0">
            <a:spAutoFit/>
          </a:bodyPr>
          <a:lstStyle/>
          <a:p>
            <a:pPr>
              <a:lnSpc>
                <a:spcPct val="150000"/>
              </a:lnSpc>
            </a:pPr>
            <a:r>
              <a:rPr lang="vi-VN" sz="1400" dirty="0">
                <a:latin typeface="Bahnschrift Light Condensed" panose="020B0502040204020203" pitchFamily="34" charset="0"/>
              </a:rPr>
              <a:t>Tại </a:t>
            </a:r>
            <a:r>
              <a:rPr lang="en-US" sz="1400" dirty="0" err="1">
                <a:latin typeface="Bahnschrift Light Condensed" panose="020B0502040204020203" pitchFamily="34" charset="0"/>
              </a:rPr>
              <a:t>lớp</a:t>
            </a:r>
            <a:r>
              <a:rPr lang="en-US" sz="1400" dirty="0">
                <a:latin typeface="Bahnschrift Light Condensed" panose="020B0502040204020203" pitchFamily="34" charset="0"/>
              </a:rPr>
              <a:t> Internet</a:t>
            </a:r>
            <a:r>
              <a:rPr lang="vi-VN" sz="1400" dirty="0">
                <a:latin typeface="Bahnschrift Light Condensed" panose="020B0502040204020203" pitchFamily="34" charset="0"/>
              </a:rPr>
              <a:t>, các Segment sẽ được gắn thêm một header gọi là IP Header, bao gồm hai thông tin chính là địa chỉ Source IP và Destination IP. Các gói tin bây giờ được gọi là Datagram.</a:t>
            </a:r>
          </a:p>
        </p:txBody>
      </p:sp>
      <p:sp>
        <p:nvSpPr>
          <p:cNvPr id="116" name="TextBox 115">
            <a:extLst>
              <a:ext uri="{FF2B5EF4-FFF2-40B4-BE49-F238E27FC236}">
                <a16:creationId xmlns:a16="http://schemas.microsoft.com/office/drawing/2014/main" id="{0C80F5FB-DDA8-4565-A995-A595CD68C9A2}"/>
              </a:ext>
            </a:extLst>
          </p:cNvPr>
          <p:cNvSpPr txBox="1"/>
          <p:nvPr/>
        </p:nvSpPr>
        <p:spPr>
          <a:xfrm>
            <a:off x="103009" y="3600651"/>
            <a:ext cx="3942538" cy="1664366"/>
          </a:xfrm>
          <a:prstGeom prst="rect">
            <a:avLst/>
          </a:prstGeom>
          <a:noFill/>
        </p:spPr>
        <p:txBody>
          <a:bodyPr wrap="square" rtlCol="0">
            <a:spAutoFit/>
          </a:bodyPr>
          <a:lstStyle/>
          <a:p>
            <a:pPr>
              <a:lnSpc>
                <a:spcPct val="150000"/>
              </a:lnSpc>
            </a:pPr>
            <a:r>
              <a:rPr lang="vi-VN" sz="1400" dirty="0">
                <a:latin typeface="Bahnschrift Light Condensed" panose="020B0502040204020203" pitchFamily="34" charset="0"/>
              </a:rPr>
              <a:t>Để một gói tin có thể gửi tới đích, chúng ta cần thêm một loại địa chỉ nữa đó là địa chỉ MAC hay địa chỉ vật lý. Địa chỉ này là độc nhất cho mọi thiết bị. Một header lại được thêm vào Datagram, hai thông tin chính là Source MAC và Destination MAC. Các gói tin bây giờ được gọi là Frame.</a:t>
            </a:r>
          </a:p>
        </p:txBody>
      </p:sp>
      <p:grpSp>
        <p:nvGrpSpPr>
          <p:cNvPr id="117" name="Group 116">
            <a:extLst>
              <a:ext uri="{FF2B5EF4-FFF2-40B4-BE49-F238E27FC236}">
                <a16:creationId xmlns:a16="http://schemas.microsoft.com/office/drawing/2014/main" id="{259027D8-45E3-4A3B-B546-5B133692AB5C}"/>
              </a:ext>
            </a:extLst>
          </p:cNvPr>
          <p:cNvGrpSpPr/>
          <p:nvPr/>
        </p:nvGrpSpPr>
        <p:grpSpPr>
          <a:xfrm>
            <a:off x="3893147" y="3259852"/>
            <a:ext cx="4219623" cy="1841109"/>
            <a:chOff x="4258468" y="3555017"/>
            <a:chExt cx="4219623" cy="1841109"/>
          </a:xfrm>
          <a:solidFill>
            <a:srgbClr val="C80031"/>
          </a:solidFill>
        </p:grpSpPr>
        <p:sp>
          <p:nvSpPr>
            <p:cNvPr id="118" name="Rectangle 117">
              <a:extLst>
                <a:ext uri="{FF2B5EF4-FFF2-40B4-BE49-F238E27FC236}">
                  <a16:creationId xmlns:a16="http://schemas.microsoft.com/office/drawing/2014/main" id="{E1FD190F-8360-4126-94A2-F7280934A594}"/>
                </a:ext>
              </a:extLst>
            </p:cNvPr>
            <p:cNvSpPr/>
            <p:nvPr/>
          </p:nvSpPr>
          <p:spPr>
            <a:xfrm>
              <a:off x="5293763" y="3571966"/>
              <a:ext cx="3184328" cy="391428"/>
            </a:xfrm>
            <a:prstGeom prst="rect">
              <a:avLst/>
            </a:prstGeom>
            <a:grpFill/>
            <a:ln>
              <a:solidFill>
                <a:srgbClr val="C80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E1C7A3D1-C729-4C79-B4F1-E9337AACC120}"/>
                </a:ext>
              </a:extLst>
            </p:cNvPr>
            <p:cNvGrpSpPr/>
            <p:nvPr/>
          </p:nvGrpSpPr>
          <p:grpSpPr>
            <a:xfrm>
              <a:off x="4258468" y="3555017"/>
              <a:ext cx="4214132" cy="1841109"/>
              <a:chOff x="4258468" y="3555473"/>
              <a:chExt cx="4214132" cy="1841109"/>
            </a:xfrm>
            <a:grpFill/>
          </p:grpSpPr>
          <p:grpSp>
            <p:nvGrpSpPr>
              <p:cNvPr id="120" name="Group 119">
                <a:extLst>
                  <a:ext uri="{FF2B5EF4-FFF2-40B4-BE49-F238E27FC236}">
                    <a16:creationId xmlns:a16="http://schemas.microsoft.com/office/drawing/2014/main" id="{1F28BE92-C676-44DE-B5FB-ADE97DC6205A}"/>
                  </a:ext>
                </a:extLst>
              </p:cNvPr>
              <p:cNvGrpSpPr/>
              <p:nvPr/>
            </p:nvGrpSpPr>
            <p:grpSpPr>
              <a:xfrm>
                <a:off x="4258468" y="3555473"/>
                <a:ext cx="4214132" cy="1841109"/>
                <a:chOff x="4258468" y="3555473"/>
                <a:chExt cx="4214132" cy="1841109"/>
              </a:xfrm>
              <a:grpFill/>
            </p:grpSpPr>
            <p:sp>
              <p:nvSpPr>
                <p:cNvPr id="123" name="Parallelogram 122">
                  <a:extLst>
                    <a:ext uri="{FF2B5EF4-FFF2-40B4-BE49-F238E27FC236}">
                      <a16:creationId xmlns:a16="http://schemas.microsoft.com/office/drawing/2014/main" id="{07F54FE7-F61A-40FD-8BEE-72BAF2CC68B9}"/>
                    </a:ext>
                  </a:extLst>
                </p:cNvPr>
                <p:cNvSpPr/>
                <p:nvPr/>
              </p:nvSpPr>
              <p:spPr>
                <a:xfrm>
                  <a:off x="4258469" y="3970391"/>
                  <a:ext cx="4210097" cy="1426191"/>
                </a:xfrm>
                <a:prstGeom prst="parallelogram">
                  <a:avLst>
                    <a:gd name="adj" fmla="val 72952"/>
                  </a:avLst>
                </a:prstGeom>
                <a:grpFill/>
                <a:ln>
                  <a:solidFill>
                    <a:srgbClr val="C80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0A3ACD47-12E8-4747-AEB5-FF34BDC43B65}"/>
                    </a:ext>
                  </a:extLst>
                </p:cNvPr>
                <p:cNvSpPr/>
                <p:nvPr/>
              </p:nvSpPr>
              <p:spPr>
                <a:xfrm>
                  <a:off x="4258468" y="4989270"/>
                  <a:ext cx="3190291" cy="391428"/>
                </a:xfrm>
                <a:prstGeom prst="rect">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Bit </a:t>
                  </a:r>
                </a:p>
              </p:txBody>
            </p:sp>
            <p:sp>
              <p:nvSpPr>
                <p:cNvPr id="126" name="Parallelogram 125">
                  <a:extLst>
                    <a:ext uri="{FF2B5EF4-FFF2-40B4-BE49-F238E27FC236}">
                      <a16:creationId xmlns:a16="http://schemas.microsoft.com/office/drawing/2014/main" id="{E2B86095-F2C1-4192-85C4-B872884CC911}"/>
                    </a:ext>
                  </a:extLst>
                </p:cNvPr>
                <p:cNvSpPr/>
                <p:nvPr/>
              </p:nvSpPr>
              <p:spPr>
                <a:xfrm>
                  <a:off x="4258471" y="3555473"/>
                  <a:ext cx="4214129" cy="1426191"/>
                </a:xfrm>
                <a:prstGeom prst="parallelogram">
                  <a:avLst>
                    <a:gd name="adj" fmla="val 72952"/>
                  </a:avLst>
                </a:prstGeom>
                <a:grpFill/>
                <a:ln>
                  <a:solidFill>
                    <a:srgbClr val="C80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1" name="TextBox 120">
                <a:extLst>
                  <a:ext uri="{FF2B5EF4-FFF2-40B4-BE49-F238E27FC236}">
                    <a16:creationId xmlns:a16="http://schemas.microsoft.com/office/drawing/2014/main" id="{1DA8D4D2-12D5-412C-9BB7-FD706D9CCFBC}"/>
                  </a:ext>
                </a:extLst>
              </p:cNvPr>
              <p:cNvSpPr txBox="1"/>
              <p:nvPr/>
            </p:nvSpPr>
            <p:spPr>
              <a:xfrm>
                <a:off x="4890123" y="4596410"/>
                <a:ext cx="2407138" cy="369332"/>
              </a:xfrm>
              <a:prstGeom prst="rect">
                <a:avLst/>
              </a:prstGeom>
              <a:grpFill/>
              <a:ln>
                <a:solidFill>
                  <a:srgbClr val="C80030"/>
                </a:solidFill>
              </a:ln>
            </p:spPr>
            <p:txBody>
              <a:bodyPr wrap="square" rtlCol="0">
                <a:spAutoFit/>
              </a:bodyPr>
              <a:lstStyle/>
              <a:p>
                <a:r>
                  <a:rPr lang="en-US" dirty="0">
                    <a:solidFill>
                      <a:schemeClr val="bg1"/>
                    </a:solidFill>
                  </a:rPr>
                  <a:t>Network Access layer</a:t>
                </a:r>
              </a:p>
            </p:txBody>
          </p:sp>
        </p:grpSp>
      </p:grpSp>
      <p:grpSp>
        <p:nvGrpSpPr>
          <p:cNvPr id="127" name="Group 126">
            <a:extLst>
              <a:ext uri="{FF2B5EF4-FFF2-40B4-BE49-F238E27FC236}">
                <a16:creationId xmlns:a16="http://schemas.microsoft.com/office/drawing/2014/main" id="{91EFB7E3-6914-433E-88BF-A539F99B53C7}"/>
              </a:ext>
            </a:extLst>
          </p:cNvPr>
          <p:cNvGrpSpPr/>
          <p:nvPr/>
        </p:nvGrpSpPr>
        <p:grpSpPr>
          <a:xfrm>
            <a:off x="3902672" y="1134286"/>
            <a:ext cx="4219623" cy="1841109"/>
            <a:chOff x="4258468" y="3555017"/>
            <a:chExt cx="4219623" cy="1841109"/>
          </a:xfrm>
          <a:solidFill>
            <a:srgbClr val="F69565"/>
          </a:solidFill>
        </p:grpSpPr>
        <p:sp>
          <p:nvSpPr>
            <p:cNvPr id="128" name="Rectangle 127">
              <a:extLst>
                <a:ext uri="{FF2B5EF4-FFF2-40B4-BE49-F238E27FC236}">
                  <a16:creationId xmlns:a16="http://schemas.microsoft.com/office/drawing/2014/main" id="{CD9457EE-6D44-4439-968C-2E4A1C2E913D}"/>
                </a:ext>
              </a:extLst>
            </p:cNvPr>
            <p:cNvSpPr/>
            <p:nvPr/>
          </p:nvSpPr>
          <p:spPr>
            <a:xfrm>
              <a:off x="5293763" y="3571966"/>
              <a:ext cx="3184328" cy="391428"/>
            </a:xfrm>
            <a:prstGeom prst="rect">
              <a:avLst/>
            </a:prstGeom>
            <a:grpFill/>
            <a:ln>
              <a:solidFill>
                <a:srgbClr val="F695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128">
              <a:extLst>
                <a:ext uri="{FF2B5EF4-FFF2-40B4-BE49-F238E27FC236}">
                  <a16:creationId xmlns:a16="http://schemas.microsoft.com/office/drawing/2014/main" id="{C45AF979-4FFE-4067-BA44-80CDE98C23A2}"/>
                </a:ext>
              </a:extLst>
            </p:cNvPr>
            <p:cNvGrpSpPr/>
            <p:nvPr/>
          </p:nvGrpSpPr>
          <p:grpSpPr>
            <a:xfrm>
              <a:off x="4258468" y="3555017"/>
              <a:ext cx="4214132" cy="1841109"/>
              <a:chOff x="4258468" y="3555473"/>
              <a:chExt cx="4214132" cy="1841109"/>
            </a:xfrm>
            <a:grpFill/>
          </p:grpSpPr>
          <p:grpSp>
            <p:nvGrpSpPr>
              <p:cNvPr id="130" name="Group 129">
                <a:extLst>
                  <a:ext uri="{FF2B5EF4-FFF2-40B4-BE49-F238E27FC236}">
                    <a16:creationId xmlns:a16="http://schemas.microsoft.com/office/drawing/2014/main" id="{8A48236F-CF92-44A2-AC85-A5AED33464BB}"/>
                  </a:ext>
                </a:extLst>
              </p:cNvPr>
              <p:cNvGrpSpPr/>
              <p:nvPr/>
            </p:nvGrpSpPr>
            <p:grpSpPr>
              <a:xfrm>
                <a:off x="4258468" y="3555473"/>
                <a:ext cx="4214132" cy="1841109"/>
                <a:chOff x="4258468" y="3555473"/>
                <a:chExt cx="4214132" cy="1841109"/>
              </a:xfrm>
              <a:grpFill/>
            </p:grpSpPr>
            <p:sp>
              <p:nvSpPr>
                <p:cNvPr id="140" name="Parallelogram 139">
                  <a:extLst>
                    <a:ext uri="{FF2B5EF4-FFF2-40B4-BE49-F238E27FC236}">
                      <a16:creationId xmlns:a16="http://schemas.microsoft.com/office/drawing/2014/main" id="{8E573413-6E4D-4853-8EBF-5F74ADEB0371}"/>
                    </a:ext>
                  </a:extLst>
                </p:cNvPr>
                <p:cNvSpPr/>
                <p:nvPr/>
              </p:nvSpPr>
              <p:spPr>
                <a:xfrm>
                  <a:off x="4258469" y="3970391"/>
                  <a:ext cx="4210097" cy="1426191"/>
                </a:xfrm>
                <a:prstGeom prst="parallelogram">
                  <a:avLst>
                    <a:gd name="adj" fmla="val 72952"/>
                  </a:avLst>
                </a:prstGeom>
                <a:grpFill/>
                <a:ln>
                  <a:solidFill>
                    <a:srgbClr val="F695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84B231D0-A218-4239-A852-7E5C454F9AD8}"/>
                    </a:ext>
                  </a:extLst>
                </p:cNvPr>
                <p:cNvSpPr/>
                <p:nvPr/>
              </p:nvSpPr>
              <p:spPr>
                <a:xfrm>
                  <a:off x="4258468" y="4989270"/>
                  <a:ext cx="3190291" cy="391428"/>
                </a:xfrm>
                <a:prstGeom prst="rect">
                  <a:avLst/>
                </a:prstGeom>
                <a:grpFill/>
                <a:ln>
                  <a:solidFill>
                    <a:srgbClr val="F695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Parallelogram 141">
                  <a:extLst>
                    <a:ext uri="{FF2B5EF4-FFF2-40B4-BE49-F238E27FC236}">
                      <a16:creationId xmlns:a16="http://schemas.microsoft.com/office/drawing/2014/main" id="{2F14D7BC-FAF9-428B-8675-CFE6C0E5E36C}"/>
                    </a:ext>
                  </a:extLst>
                </p:cNvPr>
                <p:cNvSpPr/>
                <p:nvPr/>
              </p:nvSpPr>
              <p:spPr>
                <a:xfrm>
                  <a:off x="4258471" y="3555473"/>
                  <a:ext cx="4214129" cy="1426191"/>
                </a:xfrm>
                <a:prstGeom prst="parallelogram">
                  <a:avLst>
                    <a:gd name="adj" fmla="val 72952"/>
                  </a:avLst>
                </a:prstGeom>
                <a:grpFill/>
                <a:ln>
                  <a:solidFill>
                    <a:srgbClr val="F695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1" name="TextBox 130">
                <a:extLst>
                  <a:ext uri="{FF2B5EF4-FFF2-40B4-BE49-F238E27FC236}">
                    <a16:creationId xmlns:a16="http://schemas.microsoft.com/office/drawing/2014/main" id="{F6AE8AE9-E691-408B-9D41-23D670A62AE4}"/>
                  </a:ext>
                </a:extLst>
              </p:cNvPr>
              <p:cNvSpPr txBox="1"/>
              <p:nvPr/>
            </p:nvSpPr>
            <p:spPr>
              <a:xfrm>
                <a:off x="5092403" y="4595647"/>
                <a:ext cx="1870940" cy="369332"/>
              </a:xfrm>
              <a:prstGeom prst="rect">
                <a:avLst/>
              </a:prstGeom>
              <a:grpFill/>
              <a:ln>
                <a:solidFill>
                  <a:srgbClr val="F69565"/>
                </a:solidFill>
              </a:ln>
            </p:spPr>
            <p:txBody>
              <a:bodyPr wrap="square" rtlCol="0">
                <a:spAutoFit/>
              </a:bodyPr>
              <a:lstStyle/>
              <a:p>
                <a:r>
                  <a:rPr lang="en-US" dirty="0">
                    <a:solidFill>
                      <a:schemeClr val="bg1"/>
                    </a:solidFill>
                  </a:rPr>
                  <a:t>Internet layer</a:t>
                </a:r>
              </a:p>
            </p:txBody>
          </p:sp>
        </p:grpSp>
      </p:grpSp>
      <p:sp>
        <p:nvSpPr>
          <p:cNvPr id="143" name="Arrow: Bent-Up 142">
            <a:extLst>
              <a:ext uri="{FF2B5EF4-FFF2-40B4-BE49-F238E27FC236}">
                <a16:creationId xmlns:a16="http://schemas.microsoft.com/office/drawing/2014/main" id="{15458B7B-FD25-4060-8260-9C71B4398046}"/>
              </a:ext>
            </a:extLst>
          </p:cNvPr>
          <p:cNvSpPr/>
          <p:nvPr/>
        </p:nvSpPr>
        <p:spPr>
          <a:xfrm rot="5400000">
            <a:off x="6957757" y="5293471"/>
            <a:ext cx="565054" cy="618144"/>
          </a:xfrm>
          <a:prstGeom prst="bentUpArrow">
            <a:avLst/>
          </a:prstGeom>
          <a:solidFill>
            <a:srgbClr val="C800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FD12F4C-73A5-4474-9F99-047A50CDBB52}"/>
              </a:ext>
            </a:extLst>
          </p:cNvPr>
          <p:cNvSpPr txBox="1"/>
          <p:nvPr/>
        </p:nvSpPr>
        <p:spPr>
          <a:xfrm>
            <a:off x="103008" y="5602543"/>
            <a:ext cx="6656939" cy="1022331"/>
          </a:xfrm>
          <a:prstGeom prst="rect">
            <a:avLst/>
          </a:prstGeom>
          <a:noFill/>
        </p:spPr>
        <p:txBody>
          <a:bodyPr wrap="square" rtlCol="0">
            <a:spAutoFit/>
          </a:bodyPr>
          <a:lstStyle/>
          <a:p>
            <a:pPr algn="just">
              <a:lnSpc>
                <a:spcPct val="150000"/>
              </a:lnSpc>
            </a:pPr>
            <a:r>
              <a:rPr lang="vi-VN" sz="1400" dirty="0">
                <a:latin typeface="Bahnschrift Light Condensed" panose="020B0502040204020203" pitchFamily="34" charset="0"/>
              </a:rPr>
              <a:t>Sau khi xác định đầy đủ địa chỉ Source MAC và Destination MAC, các Frame bây giờ sẽ được đưa xuống lớp Physical, được mã hóa và chuyển đổi thành các tín hiệu vật lý thích hợp, để đưa lên đường truyền.</a:t>
            </a:r>
          </a:p>
          <a:p>
            <a:pPr algn="just">
              <a:lnSpc>
                <a:spcPct val="150000"/>
              </a:lnSpc>
            </a:pPr>
            <a:endParaRPr lang="en-US" sz="1400" dirty="0"/>
          </a:p>
        </p:txBody>
      </p:sp>
    </p:spTree>
    <p:extLst>
      <p:ext uri="{BB962C8B-B14F-4D97-AF65-F5344CB8AC3E}">
        <p14:creationId xmlns:p14="http://schemas.microsoft.com/office/powerpoint/2010/main" val="1252757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1000"/>
                                        <p:tgtEl>
                                          <p:spTgt spid="127"/>
                                        </p:tgtEl>
                                      </p:cBhvr>
                                    </p:animEffect>
                                    <p:anim calcmode="lin" valueType="num">
                                      <p:cBhvr>
                                        <p:cTn id="13" dur="1000" fill="hold"/>
                                        <p:tgtEl>
                                          <p:spTgt spid="127"/>
                                        </p:tgtEl>
                                        <p:attrNameLst>
                                          <p:attrName>ppt_x</p:attrName>
                                        </p:attrNameLst>
                                      </p:cBhvr>
                                      <p:tavLst>
                                        <p:tav tm="0">
                                          <p:val>
                                            <p:strVal val="#ppt_x"/>
                                          </p:val>
                                        </p:tav>
                                        <p:tav tm="100000">
                                          <p:val>
                                            <p:strVal val="#ppt_x"/>
                                          </p:val>
                                        </p:tav>
                                      </p:tavLst>
                                    </p:anim>
                                    <p:anim calcmode="lin" valueType="num">
                                      <p:cBhvr>
                                        <p:cTn id="14" dur="1000" fill="hold"/>
                                        <p:tgtEl>
                                          <p:spTgt spid="12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116"/>
                                        </p:tgtEl>
                                        <p:attrNameLst>
                                          <p:attrName>style.visibility</p:attrName>
                                        </p:attrNameLst>
                                      </p:cBhvr>
                                      <p:to>
                                        <p:strVal val="visible"/>
                                      </p:to>
                                    </p:set>
                                    <p:animEffect transition="in" filter="fade">
                                      <p:cBhvr>
                                        <p:cTn id="19" dur="1000"/>
                                        <p:tgtEl>
                                          <p:spTgt spid="116"/>
                                        </p:tgtEl>
                                      </p:cBhvr>
                                    </p:animEffect>
                                    <p:anim calcmode="lin" valueType="num">
                                      <p:cBhvr>
                                        <p:cTn id="20" dur="1000" fill="hold"/>
                                        <p:tgtEl>
                                          <p:spTgt spid="116"/>
                                        </p:tgtEl>
                                        <p:attrNameLst>
                                          <p:attrName>ppt_x</p:attrName>
                                        </p:attrNameLst>
                                      </p:cBhvr>
                                      <p:tavLst>
                                        <p:tav tm="0">
                                          <p:val>
                                            <p:strVal val="#ppt_x"/>
                                          </p:val>
                                        </p:tav>
                                        <p:tav tm="100000">
                                          <p:val>
                                            <p:strVal val="#ppt_x"/>
                                          </p:val>
                                        </p:tav>
                                      </p:tavLst>
                                    </p:anim>
                                    <p:anim calcmode="lin" valueType="num">
                                      <p:cBhvr>
                                        <p:cTn id="21" dur="1000" fill="hold"/>
                                        <p:tgtEl>
                                          <p:spTgt spid="116"/>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fade">
                                      <p:cBhvr>
                                        <p:cTn id="24" dur="1000"/>
                                        <p:tgtEl>
                                          <p:spTgt spid="117"/>
                                        </p:tgtEl>
                                      </p:cBhvr>
                                    </p:animEffect>
                                    <p:anim calcmode="lin" valueType="num">
                                      <p:cBhvr>
                                        <p:cTn id="25" dur="1000" fill="hold"/>
                                        <p:tgtEl>
                                          <p:spTgt spid="117"/>
                                        </p:tgtEl>
                                        <p:attrNameLst>
                                          <p:attrName>ppt_x</p:attrName>
                                        </p:attrNameLst>
                                      </p:cBhvr>
                                      <p:tavLst>
                                        <p:tav tm="0">
                                          <p:val>
                                            <p:strVal val="#ppt_x"/>
                                          </p:val>
                                        </p:tav>
                                        <p:tav tm="100000">
                                          <p:val>
                                            <p:strVal val="#ppt_x"/>
                                          </p:val>
                                        </p:tav>
                                      </p:tavLst>
                                    </p:anim>
                                    <p:anim calcmode="lin" valueType="num">
                                      <p:cBhvr>
                                        <p:cTn id="26" dur="1000" fill="hold"/>
                                        <p:tgtEl>
                                          <p:spTgt spid="117"/>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43"/>
                                        </p:tgtEl>
                                        <p:attrNameLst>
                                          <p:attrName>style.visibility</p:attrName>
                                        </p:attrNameLst>
                                      </p:cBhvr>
                                      <p:to>
                                        <p:strVal val="visible"/>
                                      </p:to>
                                    </p:set>
                                    <p:animEffect transition="in" filter="wipe(left)">
                                      <p:cBhvr>
                                        <p:cTn id="35"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143"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D445B01-7FE4-49CC-AEDF-592986B2394C}"/>
              </a:ext>
            </a:extLst>
          </p:cNvPr>
          <p:cNvGrpSpPr/>
          <p:nvPr/>
        </p:nvGrpSpPr>
        <p:grpSpPr>
          <a:xfrm>
            <a:off x="1247057" y="5116"/>
            <a:ext cx="10941828" cy="6858000"/>
            <a:chOff x="0" y="0"/>
            <a:chExt cx="10941828" cy="6858000"/>
          </a:xfrm>
        </p:grpSpPr>
        <p:grpSp>
          <p:nvGrpSpPr>
            <p:cNvPr id="3" name="Group 2">
              <a:extLst>
                <a:ext uri="{FF2B5EF4-FFF2-40B4-BE49-F238E27FC236}">
                  <a16:creationId xmlns:a16="http://schemas.microsoft.com/office/drawing/2014/main" id="{F1F4E513-D013-4ACF-8D1B-4F6515343C61}"/>
                </a:ext>
              </a:extLst>
            </p:cNvPr>
            <p:cNvGrpSpPr/>
            <p:nvPr/>
          </p:nvGrpSpPr>
          <p:grpSpPr>
            <a:xfrm>
              <a:off x="0" y="0"/>
              <a:ext cx="10908792" cy="6858000"/>
              <a:chOff x="0" y="0"/>
              <a:chExt cx="10908792" cy="6858000"/>
            </a:xfrm>
          </p:grpSpPr>
          <p:sp>
            <p:nvSpPr>
              <p:cNvPr id="6" name="Rectangle 5">
                <a:extLst>
                  <a:ext uri="{FF2B5EF4-FFF2-40B4-BE49-F238E27FC236}">
                    <a16:creationId xmlns:a16="http://schemas.microsoft.com/office/drawing/2014/main" id="{C868B22B-A601-4725-B823-0DB6737BDD0C}"/>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96E0BCC5-E72E-453A-B93D-65B1D9076E4B}"/>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37B79BC2-CB8B-43D3-937C-F5A874BD7CCE}"/>
                </a:ext>
              </a:extLst>
            </p:cNvPr>
            <p:cNvSpPr txBox="1"/>
            <p:nvPr/>
          </p:nvSpPr>
          <p:spPr>
            <a:xfrm rot="16200000">
              <a:off x="9448507" y="3134055"/>
              <a:ext cx="2401868"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Mạng</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máy</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tính</a:t>
              </a:r>
              <a:endParaRPr lang="en-US" sz="3200" dirty="0">
                <a:solidFill>
                  <a:schemeClr val="bg1"/>
                </a:solidFill>
                <a:latin typeface="Bahnschrift SemiBold Condensed" panose="020B0502040204020203" pitchFamily="34" charset="0"/>
              </a:endParaRPr>
            </a:p>
          </p:txBody>
        </p:sp>
        <p:pic>
          <p:nvPicPr>
            <p:cNvPr id="5" name="Graphic 4" descr="Lights On with solid fill">
              <a:extLst>
                <a:ext uri="{FF2B5EF4-FFF2-40B4-BE49-F238E27FC236}">
                  <a16:creationId xmlns:a16="http://schemas.microsoft.com/office/drawing/2014/main" id="{D7E9E4B0-16D6-4E39-B575-4DC72DAD5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grpSp>
        <p:nvGrpSpPr>
          <p:cNvPr id="89" name="Group 88">
            <a:extLst>
              <a:ext uri="{FF2B5EF4-FFF2-40B4-BE49-F238E27FC236}">
                <a16:creationId xmlns:a16="http://schemas.microsoft.com/office/drawing/2014/main" id="{70A763C9-9C3B-4205-A0B0-C9D27377B25C}"/>
              </a:ext>
            </a:extLst>
          </p:cNvPr>
          <p:cNvGrpSpPr/>
          <p:nvPr/>
        </p:nvGrpSpPr>
        <p:grpSpPr>
          <a:xfrm>
            <a:off x="3560036" y="79955"/>
            <a:ext cx="3564006" cy="1034135"/>
            <a:chOff x="3560036" y="477114"/>
            <a:chExt cx="3564006" cy="1034135"/>
          </a:xfrm>
        </p:grpSpPr>
        <p:grpSp>
          <p:nvGrpSpPr>
            <p:cNvPr id="88" name="Group 87">
              <a:extLst>
                <a:ext uri="{FF2B5EF4-FFF2-40B4-BE49-F238E27FC236}">
                  <a16:creationId xmlns:a16="http://schemas.microsoft.com/office/drawing/2014/main" id="{066DCDD5-7590-41BE-9F08-10DC800AD13E}"/>
                </a:ext>
              </a:extLst>
            </p:cNvPr>
            <p:cNvGrpSpPr/>
            <p:nvPr/>
          </p:nvGrpSpPr>
          <p:grpSpPr>
            <a:xfrm>
              <a:off x="3560036" y="477114"/>
              <a:ext cx="3564006" cy="1015663"/>
              <a:chOff x="3560036" y="477114"/>
              <a:chExt cx="3564006" cy="1015663"/>
            </a:xfrm>
          </p:grpSpPr>
          <p:sp>
            <p:nvSpPr>
              <p:cNvPr id="36" name="TextBox 35">
                <a:extLst>
                  <a:ext uri="{FF2B5EF4-FFF2-40B4-BE49-F238E27FC236}">
                    <a16:creationId xmlns:a16="http://schemas.microsoft.com/office/drawing/2014/main" id="{0D8F9CF9-392C-440D-A768-62DEF5A5A32B}"/>
                  </a:ext>
                </a:extLst>
              </p:cNvPr>
              <p:cNvSpPr txBox="1"/>
              <p:nvPr/>
            </p:nvSpPr>
            <p:spPr>
              <a:xfrm>
                <a:off x="3560036" y="477114"/>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01</a:t>
                </a:r>
              </a:p>
            </p:txBody>
          </p:sp>
          <p:sp>
            <p:nvSpPr>
              <p:cNvPr id="37" name="TextBox 36">
                <a:extLst>
                  <a:ext uri="{FF2B5EF4-FFF2-40B4-BE49-F238E27FC236}">
                    <a16:creationId xmlns:a16="http://schemas.microsoft.com/office/drawing/2014/main" id="{E61B9AC1-D8B5-49FB-AFD9-2AD6507854B7}"/>
                  </a:ext>
                </a:extLst>
              </p:cNvPr>
              <p:cNvSpPr txBox="1"/>
              <p:nvPr/>
            </p:nvSpPr>
            <p:spPr>
              <a:xfrm>
                <a:off x="4343251" y="880755"/>
                <a:ext cx="2780791" cy="584775"/>
              </a:xfrm>
              <a:prstGeom prst="rect">
                <a:avLst/>
              </a:prstGeom>
              <a:noFill/>
            </p:spPr>
            <p:txBody>
              <a:bodyPr wrap="square" rtlCol="0">
                <a:spAutoFit/>
              </a:bodyPr>
              <a:lstStyle/>
              <a:p>
                <a:r>
                  <a:rPr lang="en-US" sz="3200" dirty="0" err="1">
                    <a:latin typeface="Bahnschrift SemiBold Condensed" panose="020B0502040204020203" pitchFamily="34" charset="0"/>
                  </a:rPr>
                  <a:t>Mạng</a:t>
                </a:r>
                <a:r>
                  <a:rPr lang="en-US" sz="3200" dirty="0">
                    <a:latin typeface="Bahnschrift SemiBold Condensed" panose="020B0502040204020203" pitchFamily="34" charset="0"/>
                  </a:rPr>
                  <a:t> </a:t>
                </a:r>
                <a:r>
                  <a:rPr lang="en-US" sz="3200" dirty="0" err="1">
                    <a:latin typeface="Bahnschrift SemiBold Condensed" panose="020B0502040204020203" pitchFamily="34" charset="0"/>
                  </a:rPr>
                  <a:t>máy</a:t>
                </a:r>
                <a:r>
                  <a:rPr lang="en-US" sz="3200" dirty="0">
                    <a:latin typeface="Bahnschrift SemiBold Condensed" panose="020B0502040204020203" pitchFamily="34" charset="0"/>
                  </a:rPr>
                  <a:t> </a:t>
                </a:r>
                <a:r>
                  <a:rPr lang="en-US" sz="3200" dirty="0" err="1">
                    <a:latin typeface="Bahnschrift SemiBold Condensed" panose="020B0502040204020203" pitchFamily="34" charset="0"/>
                  </a:rPr>
                  <a:t>tính</a:t>
                </a:r>
                <a:endParaRPr lang="en-US" sz="3200" dirty="0">
                  <a:latin typeface="Bahnschrift SemiBold Condensed" panose="020B0502040204020203" pitchFamily="34" charset="0"/>
                </a:endParaRPr>
              </a:p>
            </p:txBody>
          </p:sp>
        </p:grpSp>
        <p:sp>
          <p:nvSpPr>
            <p:cNvPr id="38" name="Rectangle 37">
              <a:extLst>
                <a:ext uri="{FF2B5EF4-FFF2-40B4-BE49-F238E27FC236}">
                  <a16:creationId xmlns:a16="http://schemas.microsoft.com/office/drawing/2014/main" id="{F50A888A-5BB6-44C3-9149-ADB6E5B36CAA}"/>
                </a:ext>
              </a:extLst>
            </p:cNvPr>
            <p:cNvSpPr/>
            <p:nvPr/>
          </p:nvSpPr>
          <p:spPr>
            <a:xfrm>
              <a:off x="3662675" y="1465530"/>
              <a:ext cx="548640"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2B3C8E90-7F3F-4AB7-B4BF-E7F94F2BCA49}"/>
              </a:ext>
            </a:extLst>
          </p:cNvPr>
          <p:cNvSpPr txBox="1"/>
          <p:nvPr/>
        </p:nvSpPr>
        <p:spPr>
          <a:xfrm>
            <a:off x="3560036" y="1170457"/>
            <a:ext cx="1676683" cy="571247"/>
          </a:xfrm>
          <a:prstGeom prst="rect">
            <a:avLst/>
          </a:prstGeom>
          <a:noFill/>
        </p:spPr>
        <p:txBody>
          <a:bodyPr wrap="square">
            <a:spAutoFit/>
          </a:bodyPr>
          <a:lstStyle/>
          <a:p>
            <a:pPr marL="0" marR="0">
              <a:lnSpc>
                <a:spcPct val="150000"/>
              </a:lnSpc>
              <a:spcBef>
                <a:spcPts val="0"/>
              </a:spcBef>
              <a:spcAft>
                <a:spcPts val="800"/>
              </a:spcAft>
            </a:pPr>
            <a:r>
              <a:rPr lang="en-US" sz="2400" b="1" dirty="0" err="1">
                <a:effectLst/>
                <a:latin typeface="Bahnschrift SemiBold Condensed" panose="020B0502040204020203" pitchFamily="34" charset="0"/>
                <a:ea typeface="Calibri" panose="020F0502020204030204" pitchFamily="34" charset="0"/>
                <a:cs typeface="Tahoma" panose="020B0604030504040204" pitchFamily="34" charset="0"/>
              </a:rPr>
              <a:t>Các</a:t>
            </a:r>
            <a:r>
              <a:rPr lang="en-US" sz="2400" b="1"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400" b="1" dirty="0" err="1">
                <a:effectLst/>
                <a:latin typeface="Bahnschrift SemiBold Condensed" panose="020B0502040204020203" pitchFamily="34" charset="0"/>
                <a:ea typeface="Calibri" panose="020F0502020204030204" pitchFamily="34" charset="0"/>
                <a:cs typeface="Tahoma" panose="020B0604030504040204" pitchFamily="34" charset="0"/>
              </a:rPr>
              <a:t>loại</a:t>
            </a:r>
            <a:r>
              <a:rPr lang="en-US" sz="2400" b="1" dirty="0">
                <a:effectLst/>
                <a:latin typeface="Bahnschrift SemiBold Condensed" panose="020B0502040204020203" pitchFamily="34" charset="0"/>
                <a:ea typeface="Calibri" panose="020F0502020204030204" pitchFamily="34" charset="0"/>
                <a:cs typeface="Tahoma" panose="020B0604030504040204" pitchFamily="34" charset="0"/>
              </a:rPr>
              <a:t> </a:t>
            </a:r>
            <a:r>
              <a:rPr lang="en-US" sz="2400" b="1" dirty="0" err="1">
                <a:effectLst/>
                <a:latin typeface="Bahnschrift SemiBold Condensed" panose="020B0502040204020203" pitchFamily="34" charset="0"/>
                <a:ea typeface="Calibri" panose="020F0502020204030204" pitchFamily="34" charset="0"/>
                <a:cs typeface="Tahoma" panose="020B0604030504040204" pitchFamily="34" charset="0"/>
              </a:rPr>
              <a:t>mạng</a:t>
            </a:r>
            <a:endParaRPr lang="en-US" sz="2400" dirty="0">
              <a:effectLst/>
              <a:latin typeface="Bahnschrift SemiBold Condensed" panose="020B0502040204020203" pitchFamily="34" charset="0"/>
              <a:ea typeface="Calibri" panose="020F0502020204030204" pitchFamily="34" charset="0"/>
              <a:cs typeface="Times New Roman" panose="02020603050405020304" pitchFamily="18" charset="0"/>
            </a:endParaRPr>
          </a:p>
        </p:txBody>
      </p:sp>
      <p:sp>
        <p:nvSpPr>
          <p:cNvPr id="58" name="TextBox 57">
            <a:extLst>
              <a:ext uri="{FF2B5EF4-FFF2-40B4-BE49-F238E27FC236}">
                <a16:creationId xmlns:a16="http://schemas.microsoft.com/office/drawing/2014/main" id="{49858BA8-5B7A-4294-9983-8FDF64E6C71C}"/>
              </a:ext>
            </a:extLst>
          </p:cNvPr>
          <p:cNvSpPr txBox="1"/>
          <p:nvPr/>
        </p:nvSpPr>
        <p:spPr>
          <a:xfrm>
            <a:off x="3769518" y="2730316"/>
            <a:ext cx="3364001" cy="1677382"/>
          </a:xfrm>
          <a:prstGeom prst="rect">
            <a:avLst/>
          </a:prstGeom>
          <a:noFill/>
          <a:ln>
            <a:noFill/>
            <a:prstDash val="dash"/>
          </a:ln>
        </p:spPr>
        <p:txBody>
          <a:bodyPr wrap="square">
            <a:spAutoFit/>
          </a:bodyPr>
          <a:lstStyle/>
          <a:p>
            <a:pPr algn="just">
              <a:lnSpc>
                <a:spcPct val="150000"/>
              </a:lnSpc>
            </a:pPr>
            <a:r>
              <a:rPr lang="vi-VN" sz="1400" b="0" dirty="0">
                <a:effectLst/>
                <a:latin typeface="Bahnschrift Light SemiCondensed" panose="020B0502040204020203" pitchFamily="34" charset="0"/>
              </a:rPr>
              <a:t>Tương đối linh hoạt, hiệu quả cao.</a:t>
            </a:r>
          </a:p>
          <a:p>
            <a:pPr algn="just">
              <a:lnSpc>
                <a:spcPct val="150000"/>
              </a:lnSpc>
            </a:pPr>
            <a:r>
              <a:rPr lang="vi-VN" sz="1400" b="0" dirty="0">
                <a:effectLst/>
                <a:latin typeface="Bahnschrift Light SemiCondensed" panose="020B0502040204020203" pitchFamily="34" charset="0"/>
              </a:rPr>
              <a:t>Thiết lập dễ dàng, chi phí tương đối thấp</a:t>
            </a:r>
            <a:r>
              <a:rPr lang="en-US" sz="1400" b="0" dirty="0">
                <a:effectLst/>
                <a:latin typeface="Bahnschrift Light SemiCondensed" panose="020B0502040204020203" pitchFamily="34" charset="0"/>
              </a:rPr>
              <a:t>.</a:t>
            </a:r>
            <a:endParaRPr lang="vi-VN" sz="1400" b="0" dirty="0">
              <a:effectLst/>
              <a:latin typeface="Bahnschrift Light SemiCondensed" panose="020B0502040204020203" pitchFamily="34" charset="0"/>
            </a:endParaRPr>
          </a:p>
          <a:p>
            <a:pPr algn="just">
              <a:lnSpc>
                <a:spcPct val="150000"/>
              </a:lnSpc>
            </a:pPr>
            <a:r>
              <a:rPr lang="vi-VN" sz="1400" b="0" dirty="0">
                <a:effectLst/>
                <a:latin typeface="Bahnschrift Light SemiCondensed" panose="020B0502040204020203" pitchFamily="34" charset="0"/>
              </a:rPr>
              <a:t>Phạm vi phủ sóng mạng thấp.</a:t>
            </a:r>
          </a:p>
          <a:p>
            <a:pPr algn="just">
              <a:lnSpc>
                <a:spcPct val="150000"/>
              </a:lnSpc>
            </a:pPr>
            <a:r>
              <a:rPr lang="vi-VN" sz="1400" b="0" dirty="0">
                <a:effectLst/>
                <a:latin typeface="Bahnschrift Light SemiCondensed" panose="020B0502040204020203" pitchFamily="34" charset="0"/>
              </a:rPr>
              <a:t>Giới hạn tốc độ dữ liệu tương đối thấp</a:t>
            </a:r>
            <a:r>
              <a:rPr lang="vi-VN" sz="1600" b="0" dirty="0">
                <a:effectLst/>
                <a:latin typeface="Bahnschrift Light SemiCondensed" panose="020B0502040204020203" pitchFamily="34" charset="0"/>
              </a:rPr>
              <a:t>.</a:t>
            </a:r>
          </a:p>
          <a:p>
            <a:pPr algn="just"/>
            <a:endParaRPr lang="en-US" sz="1600" dirty="0"/>
          </a:p>
        </p:txBody>
      </p:sp>
      <p:sp>
        <p:nvSpPr>
          <p:cNvPr id="60" name="TextBox 59">
            <a:extLst>
              <a:ext uri="{FF2B5EF4-FFF2-40B4-BE49-F238E27FC236}">
                <a16:creationId xmlns:a16="http://schemas.microsoft.com/office/drawing/2014/main" id="{5F8E8ED1-6483-4452-97B8-1F9E78BC9E59}"/>
              </a:ext>
            </a:extLst>
          </p:cNvPr>
          <p:cNvSpPr txBox="1"/>
          <p:nvPr/>
        </p:nvSpPr>
        <p:spPr>
          <a:xfrm>
            <a:off x="7347953" y="4836210"/>
            <a:ext cx="3397307" cy="1120628"/>
          </a:xfrm>
          <a:prstGeom prst="rect">
            <a:avLst/>
          </a:prstGeom>
          <a:noFill/>
          <a:ln>
            <a:noFill/>
            <a:prstDash val="dash"/>
          </a:ln>
        </p:spPr>
        <p:txBody>
          <a:bodyPr wrap="square">
            <a:spAutoFit/>
          </a:bodyPr>
          <a:lstStyle/>
          <a:p>
            <a:pPr marL="0" marR="0" algn="just">
              <a:lnSpc>
                <a:spcPct val="150000"/>
              </a:lnSpc>
              <a:spcBef>
                <a:spcPts val="0"/>
              </a:spcBef>
              <a:spcAft>
                <a:spcPts val="800"/>
              </a:spcAft>
            </a:pP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Băng</a:t>
            </a: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thông</a:t>
            </a: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cao</a:t>
            </a: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nhưng</a:t>
            </a: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đường</a:t>
            </a: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truyền</a:t>
            </a: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ngắn</a:t>
            </a:r>
            <a:endParaRPr lang="en-US" sz="1400" dirty="0">
              <a:effectLst/>
              <a:latin typeface="Bahnschrift Light SemiCondensed" panose="020B0502040204020203"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Chỉ</a:t>
            </a: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cho</a:t>
            </a: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phép</a:t>
            </a: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người</a:t>
            </a: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dùng</a:t>
            </a: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trao</a:t>
            </a: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đổi</a:t>
            </a: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dữ</a:t>
            </a: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liệu</a:t>
            </a: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trong</a:t>
            </a: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một</a:t>
            </a: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nhóm</a:t>
            </a: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tổ</a:t>
            </a: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chức</a:t>
            </a:r>
            <a:r>
              <a:rPr lang="en-US" sz="1400" dirty="0">
                <a:effectLst/>
                <a:latin typeface="Bahnschrift SemiBold Condensed" panose="020B0502040204020203" pitchFamily="34" charset="0"/>
                <a:ea typeface="Calibri" panose="020F0502020204030204" pitchFamily="34" charset="0"/>
                <a:cs typeface="Tahoma" panose="020B0604030504040204" pitchFamily="34" charset="0"/>
              </a:rPr>
              <a:t>.</a:t>
            </a:r>
            <a:endParaRPr lang="en-US" sz="1400" dirty="0">
              <a:effectLst/>
              <a:latin typeface="Bahnschrift SemiBold Condensed" panose="020B0502040204020203" pitchFamily="34" charset="0"/>
              <a:ea typeface="Calibri" panose="020F0502020204030204" pitchFamily="34" charset="0"/>
              <a:cs typeface="Times New Roman" panose="02020603050405020304" pitchFamily="18" charset="0"/>
            </a:endParaRPr>
          </a:p>
        </p:txBody>
      </p:sp>
      <p:cxnSp>
        <p:nvCxnSpPr>
          <p:cNvPr id="63" name="Straight Connector 62">
            <a:extLst>
              <a:ext uri="{FF2B5EF4-FFF2-40B4-BE49-F238E27FC236}">
                <a16:creationId xmlns:a16="http://schemas.microsoft.com/office/drawing/2014/main" id="{2427ECDE-627D-4347-9DF1-0048EE97FD00}"/>
              </a:ext>
            </a:extLst>
          </p:cNvPr>
          <p:cNvCxnSpPr/>
          <p:nvPr/>
        </p:nvCxnSpPr>
        <p:spPr>
          <a:xfrm>
            <a:off x="7012536" y="0"/>
            <a:ext cx="0" cy="7263284"/>
          </a:xfrm>
          <a:prstGeom prst="line">
            <a:avLst/>
          </a:prstGeom>
          <a:ln w="76200">
            <a:gradFill>
              <a:gsLst>
                <a:gs pos="11000">
                  <a:srgbClr val="467302"/>
                </a:gs>
                <a:gs pos="36000">
                  <a:srgbClr val="83A603"/>
                </a:gs>
                <a:gs pos="82000">
                  <a:srgbClr val="83A603"/>
                </a:gs>
              </a:gsLst>
              <a:lin ang="5400000" scaled="1"/>
            </a:gra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4EFDEC5F-0F15-4D6A-98A4-A5A26AA6E298}"/>
              </a:ext>
            </a:extLst>
          </p:cNvPr>
          <p:cNvSpPr/>
          <p:nvPr/>
        </p:nvSpPr>
        <p:spPr>
          <a:xfrm>
            <a:off x="6921096" y="2916145"/>
            <a:ext cx="182880" cy="182880"/>
          </a:xfrm>
          <a:prstGeom prst="ellipse">
            <a:avLst/>
          </a:prstGeom>
          <a:solidFill>
            <a:schemeClr val="bg1"/>
          </a:solidFill>
          <a:ln w="76200">
            <a:solidFill>
              <a:srgbClr val="4673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FFC09843-4894-4FF6-8E3A-01073BA15291}"/>
              </a:ext>
            </a:extLst>
          </p:cNvPr>
          <p:cNvSpPr/>
          <p:nvPr/>
        </p:nvSpPr>
        <p:spPr>
          <a:xfrm>
            <a:off x="6921096" y="4821862"/>
            <a:ext cx="182880" cy="182880"/>
          </a:xfrm>
          <a:prstGeom prst="ellipse">
            <a:avLst/>
          </a:prstGeom>
          <a:solidFill>
            <a:schemeClr val="bg1"/>
          </a:solidFill>
          <a:ln w="76200">
            <a:solidFill>
              <a:srgbClr val="83A6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C8718D14-65ED-4041-864E-7F184BDD80ED}"/>
              </a:ext>
            </a:extLst>
          </p:cNvPr>
          <p:cNvSpPr txBox="1"/>
          <p:nvPr/>
        </p:nvSpPr>
        <p:spPr>
          <a:xfrm>
            <a:off x="7243799" y="2775859"/>
            <a:ext cx="2962879" cy="1703543"/>
          </a:xfrm>
          <a:prstGeom prst="rect">
            <a:avLst/>
          </a:prstGeom>
          <a:noFill/>
        </p:spPr>
        <p:txBody>
          <a:bodyPr wrap="square" rtlCol="0">
            <a:spAutoFit/>
          </a:bodyPr>
          <a:lstStyle/>
          <a:p>
            <a:pPr>
              <a:lnSpc>
                <a:spcPct val="150000"/>
              </a:lnSpc>
            </a:pPr>
            <a:r>
              <a:rPr lang="en-US" b="1" dirty="0">
                <a:effectLst/>
                <a:latin typeface="Bahnschrift SemiBold Condensed" panose="020B0502040204020203" pitchFamily="34" charset="0"/>
                <a:ea typeface="Calibri" panose="020F0502020204030204" pitchFamily="34" charset="0"/>
                <a:cs typeface="Tahoma" panose="020B0604030504040204" pitchFamily="34" charset="0"/>
              </a:rPr>
              <a:t>PAN</a:t>
            </a:r>
            <a:r>
              <a:rPr lang="en-US" b="1" dirty="0">
                <a:latin typeface="Bahnschrift SemiBold Condensed" panose="020B0502040204020203" pitchFamily="34" charset="0"/>
                <a:ea typeface="Calibri" panose="020F0502020204030204" pitchFamily="34" charset="0"/>
                <a:cs typeface="Tahoma" panose="020B0604030504040204" pitchFamily="34" charset="0"/>
              </a:rPr>
              <a:t> (</a:t>
            </a:r>
            <a:r>
              <a:rPr lang="en-US" dirty="0">
                <a:effectLst/>
                <a:latin typeface="Bahnschrift SemiBold Condensed" panose="020B0502040204020203" pitchFamily="34" charset="0"/>
                <a:ea typeface="Calibri" panose="020F0502020204030204" pitchFamily="34" charset="0"/>
                <a:cs typeface="Tahoma" panose="020B0604030504040204" pitchFamily="34" charset="0"/>
              </a:rPr>
              <a:t>Personal </a:t>
            </a:r>
            <a:r>
              <a:rPr lang="en-US" dirty="0">
                <a:latin typeface="Bahnschrift SemiBold Condensed" panose="020B0502040204020203" pitchFamily="34" charset="0"/>
                <a:ea typeface="Calibri" panose="020F0502020204030204" pitchFamily="34" charset="0"/>
                <a:cs typeface="Tahoma" panose="020B0604030504040204" pitchFamily="34" charset="0"/>
              </a:rPr>
              <a:t>A</a:t>
            </a:r>
            <a:r>
              <a:rPr lang="en-US" dirty="0">
                <a:effectLst/>
                <a:latin typeface="Bahnschrift SemiBold Condensed" panose="020B0502040204020203" pitchFamily="34" charset="0"/>
                <a:ea typeface="Calibri" panose="020F0502020204030204" pitchFamily="34" charset="0"/>
                <a:cs typeface="Tahoma" panose="020B0604030504040204" pitchFamily="34" charset="0"/>
              </a:rPr>
              <a:t>rea </a:t>
            </a:r>
            <a:r>
              <a:rPr lang="en-US" dirty="0">
                <a:latin typeface="Bahnschrift SemiBold Condensed" panose="020B0502040204020203" pitchFamily="34" charset="0"/>
                <a:ea typeface="Calibri" panose="020F0502020204030204" pitchFamily="34" charset="0"/>
                <a:cs typeface="Tahoma" panose="020B0604030504040204" pitchFamily="34" charset="0"/>
              </a:rPr>
              <a:t>N</a:t>
            </a:r>
            <a:r>
              <a:rPr lang="en-US" dirty="0">
                <a:effectLst/>
                <a:latin typeface="Bahnschrift SemiBold Condensed" panose="020B0502040204020203" pitchFamily="34" charset="0"/>
                <a:ea typeface="Calibri" panose="020F0502020204030204" pitchFamily="34" charset="0"/>
                <a:cs typeface="Tahoma" panose="020B0604030504040204" pitchFamily="34" charset="0"/>
              </a:rPr>
              <a:t>etwork)</a:t>
            </a:r>
          </a:p>
          <a:p>
            <a:pPr>
              <a:lnSpc>
                <a:spcPct val="150000"/>
              </a:lnSpc>
            </a:pPr>
            <a:r>
              <a:rPr lang="vi-VN" sz="1800" b="0" dirty="0">
                <a:effectLst/>
                <a:latin typeface="Bahnschrift Light SemiCondensed" panose="020B0502040204020203" pitchFamily="34" charset="0"/>
              </a:rPr>
              <a:t>Là mạng kết nối trong phạm vi cá nhân</a:t>
            </a:r>
            <a:endParaRPr lang="en-US" dirty="0">
              <a:effectLst/>
              <a:latin typeface="Bahnschrift SemiBold Condensed" panose="020B0502040204020203" pitchFamily="34" charset="0"/>
              <a:ea typeface="Calibri" panose="020F0502020204030204" pitchFamily="34" charset="0"/>
              <a:cs typeface="Times New Roman" panose="02020603050405020304" pitchFamily="18" charset="0"/>
            </a:endParaRPr>
          </a:p>
          <a:p>
            <a:pPr>
              <a:lnSpc>
                <a:spcPct val="150000"/>
              </a:lnSpc>
            </a:pPr>
            <a:endParaRPr lang="en-US" dirty="0"/>
          </a:p>
        </p:txBody>
      </p:sp>
      <p:sp>
        <p:nvSpPr>
          <p:cNvPr id="67" name="TextBox 66">
            <a:extLst>
              <a:ext uri="{FF2B5EF4-FFF2-40B4-BE49-F238E27FC236}">
                <a16:creationId xmlns:a16="http://schemas.microsoft.com/office/drawing/2014/main" id="{5634B6DC-F36C-4C22-AEBB-274D5ED8DE78}"/>
              </a:ext>
            </a:extLst>
          </p:cNvPr>
          <p:cNvSpPr txBox="1"/>
          <p:nvPr/>
        </p:nvSpPr>
        <p:spPr>
          <a:xfrm>
            <a:off x="4445748" y="4674586"/>
            <a:ext cx="2125866" cy="889795"/>
          </a:xfrm>
          <a:prstGeom prst="rect">
            <a:avLst/>
          </a:prstGeom>
          <a:noFill/>
        </p:spPr>
        <p:txBody>
          <a:bodyPr wrap="square" rtlCol="0">
            <a:spAutoFit/>
          </a:bodyPr>
          <a:lstStyle/>
          <a:p>
            <a:pPr marL="0" marR="0" algn="just">
              <a:lnSpc>
                <a:spcPct val="150000"/>
              </a:lnSpc>
              <a:spcBef>
                <a:spcPts val="0"/>
              </a:spcBef>
              <a:spcAft>
                <a:spcPts val="800"/>
              </a:spcAft>
            </a:pPr>
            <a:r>
              <a:rPr lang="en-US" sz="1800" b="1" dirty="0">
                <a:effectLst/>
                <a:latin typeface="Bahnschrift SemiBold Condensed" panose="020B0502040204020203" pitchFamily="34" charset="0"/>
                <a:ea typeface="Calibri" panose="020F0502020204030204" pitchFamily="34" charset="0"/>
                <a:cs typeface="Tahoma" panose="020B0604030504040204" pitchFamily="34" charset="0"/>
              </a:rPr>
              <a:t>LAN</a:t>
            </a:r>
            <a:r>
              <a:rPr lang="en-US" b="1" dirty="0">
                <a:latin typeface="Bahnschrift SemiBold Condensed" panose="020B0502040204020203" pitchFamily="34" charset="0"/>
                <a:ea typeface="Calibri" panose="020F0502020204030204" pitchFamily="34" charset="0"/>
                <a:cs typeface="Tahoma" panose="020B0604030504040204" pitchFamily="34" charset="0"/>
              </a:rPr>
              <a:t> (</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Local area network)</a:t>
            </a:r>
          </a:p>
          <a:p>
            <a:pPr algn="just">
              <a:lnSpc>
                <a:spcPct val="150000"/>
              </a:lnSpc>
              <a:spcAft>
                <a:spcPts val="800"/>
              </a:spcAft>
            </a:pP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Là</a:t>
            </a: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mạng</a:t>
            </a: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máy</a:t>
            </a: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tính</a:t>
            </a: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nội</a:t>
            </a: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400" dirty="0" err="1">
                <a:effectLst/>
                <a:latin typeface="Bahnschrift Light SemiCondensed" panose="020B0502040204020203" pitchFamily="34" charset="0"/>
                <a:ea typeface="Calibri" panose="020F0502020204030204" pitchFamily="34" charset="0"/>
                <a:cs typeface="Tahoma" panose="020B0604030504040204" pitchFamily="34" charset="0"/>
              </a:rPr>
              <a:t>bộ</a:t>
            </a:r>
            <a:r>
              <a:rPr lang="en-US" sz="1400" dirty="0">
                <a:effectLst/>
                <a:latin typeface="Bahnschrift Light SemiCondensed" panose="020B0502040204020203" pitchFamily="34" charset="0"/>
                <a:ea typeface="Calibri" panose="020F0502020204030204" pitchFamily="34" charset="0"/>
                <a:cs typeface="Tahoma" panose="020B0604030504040204" pitchFamily="34" charset="0"/>
              </a:rPr>
              <a:t> </a:t>
            </a:r>
            <a:endParaRPr lang="en-US" sz="1400" dirty="0">
              <a:latin typeface="Bahnschrift Light SemiCondensed" panose="020B0502040204020203" pitchFamily="34" charset="0"/>
              <a:ea typeface="Calibri" panose="020F0502020204030204" pitchFamily="34" charset="0"/>
              <a:cs typeface="Times New Roman" panose="02020603050405020304" pitchFamily="18" charset="0"/>
            </a:endParaRPr>
          </a:p>
        </p:txBody>
      </p:sp>
      <p:grpSp>
        <p:nvGrpSpPr>
          <p:cNvPr id="92" name="Group 91">
            <a:extLst>
              <a:ext uri="{FF2B5EF4-FFF2-40B4-BE49-F238E27FC236}">
                <a16:creationId xmlns:a16="http://schemas.microsoft.com/office/drawing/2014/main" id="{26C4FAA6-DD0C-4BC3-972B-1DA3C885B744}"/>
              </a:ext>
            </a:extLst>
          </p:cNvPr>
          <p:cNvGrpSpPr/>
          <p:nvPr/>
        </p:nvGrpSpPr>
        <p:grpSpPr>
          <a:xfrm>
            <a:off x="-7429219" y="-5116"/>
            <a:ext cx="10950758" cy="6858000"/>
            <a:chOff x="-7559151" y="0"/>
            <a:chExt cx="10950758" cy="6858000"/>
          </a:xfrm>
        </p:grpSpPr>
        <p:grpSp>
          <p:nvGrpSpPr>
            <p:cNvPr id="93" name="Group 92">
              <a:extLst>
                <a:ext uri="{FF2B5EF4-FFF2-40B4-BE49-F238E27FC236}">
                  <a16:creationId xmlns:a16="http://schemas.microsoft.com/office/drawing/2014/main" id="{C7CF33F7-576B-4C26-ACB1-CD55DC85D78B}"/>
                </a:ext>
              </a:extLst>
            </p:cNvPr>
            <p:cNvGrpSpPr/>
            <p:nvPr/>
          </p:nvGrpSpPr>
          <p:grpSpPr>
            <a:xfrm>
              <a:off x="-7559151" y="0"/>
              <a:ext cx="10908792" cy="6858000"/>
              <a:chOff x="0" y="0"/>
              <a:chExt cx="10908792" cy="6858000"/>
            </a:xfrm>
          </p:grpSpPr>
          <p:grpSp>
            <p:nvGrpSpPr>
              <p:cNvPr id="95" name="Group 94">
                <a:extLst>
                  <a:ext uri="{FF2B5EF4-FFF2-40B4-BE49-F238E27FC236}">
                    <a16:creationId xmlns:a16="http://schemas.microsoft.com/office/drawing/2014/main" id="{0B524E65-7E4B-4A04-B038-636E32380C7F}"/>
                  </a:ext>
                </a:extLst>
              </p:cNvPr>
              <p:cNvGrpSpPr/>
              <p:nvPr/>
            </p:nvGrpSpPr>
            <p:grpSpPr>
              <a:xfrm>
                <a:off x="0" y="0"/>
                <a:ext cx="10908792" cy="6858000"/>
                <a:chOff x="0" y="0"/>
                <a:chExt cx="10908792" cy="6858000"/>
              </a:xfrm>
            </p:grpSpPr>
            <p:sp>
              <p:nvSpPr>
                <p:cNvPr id="97" name="Rectangle 96">
                  <a:extLst>
                    <a:ext uri="{FF2B5EF4-FFF2-40B4-BE49-F238E27FC236}">
                      <a16:creationId xmlns:a16="http://schemas.microsoft.com/office/drawing/2014/main" id="{2B38C1D0-7C8B-4AA8-8228-DFC818D1CF98}"/>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a:extLst>
                    <a:ext uri="{FF2B5EF4-FFF2-40B4-BE49-F238E27FC236}">
                      <a16:creationId xmlns:a16="http://schemas.microsoft.com/office/drawing/2014/main" id="{CF8EE443-BE12-4998-8CAF-2041F5844634}"/>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7343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96" name="Graphic 95" descr="Lights On with solid fill">
                <a:extLst>
                  <a:ext uri="{FF2B5EF4-FFF2-40B4-BE49-F238E27FC236}">
                    <a16:creationId xmlns:a16="http://schemas.microsoft.com/office/drawing/2014/main" id="{FC1543E5-78F6-4BD7-AE33-76924C4DC5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94" name="TextBox 93">
              <a:extLst>
                <a:ext uri="{FF2B5EF4-FFF2-40B4-BE49-F238E27FC236}">
                  <a16:creationId xmlns:a16="http://schemas.microsoft.com/office/drawing/2014/main" id="{83AF2047-9A30-4C63-AE51-E434BB098DD1}"/>
                </a:ext>
              </a:extLst>
            </p:cNvPr>
            <p:cNvSpPr txBox="1"/>
            <p:nvPr/>
          </p:nvSpPr>
          <p:spPr>
            <a:xfrm rot="16200000">
              <a:off x="2126759" y="3200136"/>
              <a:ext cx="1944921"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OSI</a:t>
              </a:r>
            </a:p>
          </p:txBody>
        </p:sp>
      </p:grpSp>
      <p:grpSp>
        <p:nvGrpSpPr>
          <p:cNvPr id="99" name="Group 98">
            <a:extLst>
              <a:ext uri="{FF2B5EF4-FFF2-40B4-BE49-F238E27FC236}">
                <a16:creationId xmlns:a16="http://schemas.microsoft.com/office/drawing/2014/main" id="{1364D614-E3B3-4C7D-8094-6713AEE48FFA}"/>
              </a:ext>
            </a:extLst>
          </p:cNvPr>
          <p:cNvGrpSpPr/>
          <p:nvPr/>
        </p:nvGrpSpPr>
        <p:grpSpPr>
          <a:xfrm>
            <a:off x="-8056068" y="-5116"/>
            <a:ext cx="10908792" cy="6858000"/>
            <a:chOff x="-8023867" y="-52159"/>
            <a:chExt cx="10908792" cy="6858000"/>
          </a:xfrm>
        </p:grpSpPr>
        <p:grpSp>
          <p:nvGrpSpPr>
            <p:cNvPr id="100" name="Group 99">
              <a:extLst>
                <a:ext uri="{FF2B5EF4-FFF2-40B4-BE49-F238E27FC236}">
                  <a16:creationId xmlns:a16="http://schemas.microsoft.com/office/drawing/2014/main" id="{C529CB61-BFE9-4BDD-ABFC-6943EE7A953A}"/>
                </a:ext>
              </a:extLst>
            </p:cNvPr>
            <p:cNvGrpSpPr/>
            <p:nvPr/>
          </p:nvGrpSpPr>
          <p:grpSpPr>
            <a:xfrm>
              <a:off x="-8023867" y="-52159"/>
              <a:ext cx="10908792" cy="6858000"/>
              <a:chOff x="0" y="0"/>
              <a:chExt cx="10908792" cy="6858000"/>
            </a:xfrm>
          </p:grpSpPr>
          <p:grpSp>
            <p:nvGrpSpPr>
              <p:cNvPr id="102" name="Group 101">
                <a:extLst>
                  <a:ext uri="{FF2B5EF4-FFF2-40B4-BE49-F238E27FC236}">
                    <a16:creationId xmlns:a16="http://schemas.microsoft.com/office/drawing/2014/main" id="{4785A174-46DD-4CBF-B1BE-DB99ADAACAB7}"/>
                  </a:ext>
                </a:extLst>
              </p:cNvPr>
              <p:cNvGrpSpPr/>
              <p:nvPr/>
            </p:nvGrpSpPr>
            <p:grpSpPr>
              <a:xfrm>
                <a:off x="0" y="0"/>
                <a:ext cx="10908792" cy="6858000"/>
                <a:chOff x="0" y="0"/>
                <a:chExt cx="10908792" cy="6858000"/>
              </a:xfrm>
            </p:grpSpPr>
            <p:sp>
              <p:nvSpPr>
                <p:cNvPr id="104" name="Rectangle 103">
                  <a:extLst>
                    <a:ext uri="{FF2B5EF4-FFF2-40B4-BE49-F238E27FC236}">
                      <a16:creationId xmlns:a16="http://schemas.microsoft.com/office/drawing/2014/main" id="{DDD47300-B0AF-4141-8578-3077BE9DCED6}"/>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Shape 104">
                  <a:extLst>
                    <a:ext uri="{FF2B5EF4-FFF2-40B4-BE49-F238E27FC236}">
                      <a16:creationId xmlns:a16="http://schemas.microsoft.com/office/drawing/2014/main" id="{911A45FA-255D-4B62-9AB6-20DC82B2B434}"/>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D964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03" name="Graphic 102" descr="Lights On with solid fill">
                <a:extLst>
                  <a:ext uri="{FF2B5EF4-FFF2-40B4-BE49-F238E27FC236}">
                    <a16:creationId xmlns:a16="http://schemas.microsoft.com/office/drawing/2014/main" id="{312879E1-533C-4BD1-9619-987031769C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101" name="TextBox 100">
              <a:extLst>
                <a:ext uri="{FF2B5EF4-FFF2-40B4-BE49-F238E27FC236}">
                  <a16:creationId xmlns:a16="http://schemas.microsoft.com/office/drawing/2014/main" id="{E7541047-715F-4165-8229-F34271058379}"/>
                </a:ext>
              </a:extLst>
            </p:cNvPr>
            <p:cNvSpPr txBox="1"/>
            <p:nvPr/>
          </p:nvSpPr>
          <p:spPr>
            <a:xfrm rot="16200000">
              <a:off x="1453122" y="3207168"/>
              <a:ext cx="2245753"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TCP/IP</a:t>
              </a:r>
            </a:p>
          </p:txBody>
        </p:sp>
      </p:grpSp>
      <p:grpSp>
        <p:nvGrpSpPr>
          <p:cNvPr id="106" name="Group 105">
            <a:extLst>
              <a:ext uri="{FF2B5EF4-FFF2-40B4-BE49-F238E27FC236}">
                <a16:creationId xmlns:a16="http://schemas.microsoft.com/office/drawing/2014/main" id="{035F128F-0E53-4314-B0B9-77A1D38B9CDD}"/>
              </a:ext>
            </a:extLst>
          </p:cNvPr>
          <p:cNvGrpSpPr/>
          <p:nvPr/>
        </p:nvGrpSpPr>
        <p:grpSpPr>
          <a:xfrm>
            <a:off x="-8690171" y="-5116"/>
            <a:ext cx="10933090" cy="6858000"/>
            <a:chOff x="2694972" y="4246070"/>
            <a:chExt cx="10933090" cy="6858000"/>
          </a:xfrm>
        </p:grpSpPr>
        <p:grpSp>
          <p:nvGrpSpPr>
            <p:cNvPr id="107" name="Group 106">
              <a:extLst>
                <a:ext uri="{FF2B5EF4-FFF2-40B4-BE49-F238E27FC236}">
                  <a16:creationId xmlns:a16="http://schemas.microsoft.com/office/drawing/2014/main" id="{FED4C1D1-A8E4-477A-904D-B7B3612F9233}"/>
                </a:ext>
              </a:extLst>
            </p:cNvPr>
            <p:cNvGrpSpPr/>
            <p:nvPr/>
          </p:nvGrpSpPr>
          <p:grpSpPr>
            <a:xfrm>
              <a:off x="2694972" y="4246070"/>
              <a:ext cx="10908792" cy="6858000"/>
              <a:chOff x="0" y="0"/>
              <a:chExt cx="10908792" cy="6858000"/>
            </a:xfrm>
          </p:grpSpPr>
          <p:grpSp>
            <p:nvGrpSpPr>
              <p:cNvPr id="109" name="Group 108">
                <a:extLst>
                  <a:ext uri="{FF2B5EF4-FFF2-40B4-BE49-F238E27FC236}">
                    <a16:creationId xmlns:a16="http://schemas.microsoft.com/office/drawing/2014/main" id="{8B450326-0900-4294-92F5-1C057A4E8A02}"/>
                  </a:ext>
                </a:extLst>
              </p:cNvPr>
              <p:cNvGrpSpPr/>
              <p:nvPr/>
            </p:nvGrpSpPr>
            <p:grpSpPr>
              <a:xfrm>
                <a:off x="0" y="0"/>
                <a:ext cx="10908792" cy="6858000"/>
                <a:chOff x="0" y="0"/>
                <a:chExt cx="10908792" cy="6858000"/>
              </a:xfrm>
            </p:grpSpPr>
            <p:sp>
              <p:nvSpPr>
                <p:cNvPr id="111" name="Rectangle 110">
                  <a:extLst>
                    <a:ext uri="{FF2B5EF4-FFF2-40B4-BE49-F238E27FC236}">
                      <a16:creationId xmlns:a16="http://schemas.microsoft.com/office/drawing/2014/main" id="{EDDF7822-E867-47E7-87F8-5D32B7D72622}"/>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Shape 111">
                  <a:extLst>
                    <a:ext uri="{FF2B5EF4-FFF2-40B4-BE49-F238E27FC236}">
                      <a16:creationId xmlns:a16="http://schemas.microsoft.com/office/drawing/2014/main" id="{381D49D5-D69E-425F-87E0-1D345847D9A6}"/>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A9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10" name="Graphic 109" descr="Lights On with solid fill">
                <a:extLst>
                  <a:ext uri="{FF2B5EF4-FFF2-40B4-BE49-F238E27FC236}">
                    <a16:creationId xmlns:a16="http://schemas.microsoft.com/office/drawing/2014/main" id="{F3925EB7-69AC-42A6-8D18-8C0CEBE65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108" name="TextBox 107">
              <a:extLst>
                <a:ext uri="{FF2B5EF4-FFF2-40B4-BE49-F238E27FC236}">
                  <a16:creationId xmlns:a16="http://schemas.microsoft.com/office/drawing/2014/main" id="{0F570C45-9AB9-451B-B27C-A570BDA71FBA}"/>
                </a:ext>
              </a:extLst>
            </p:cNvPr>
            <p:cNvSpPr txBox="1"/>
            <p:nvPr/>
          </p:nvSpPr>
          <p:spPr>
            <a:xfrm rot="16200000">
              <a:off x="12635977" y="7458881"/>
              <a:ext cx="1399395" cy="584775"/>
            </a:xfrm>
            <a:prstGeom prst="rect">
              <a:avLst/>
            </a:prstGeom>
            <a:noFill/>
          </p:spPr>
          <p:txBody>
            <a:bodyPr wrap="square" rtlCol="0">
              <a:spAutoFit/>
            </a:bodyPr>
            <a:lstStyle/>
            <a:p>
              <a:r>
                <a:rPr lang="en-US" sz="3200" dirty="0">
                  <a:solidFill>
                    <a:schemeClr val="bg1"/>
                  </a:solidFill>
                  <a:latin typeface="Bahnschrift SemiBold Condensed" panose="020B0502040204020203" pitchFamily="34" charset="0"/>
                </a:rPr>
                <a:t>Protocol</a:t>
              </a:r>
            </a:p>
          </p:txBody>
        </p:sp>
      </p:grpSp>
      <p:grpSp>
        <p:nvGrpSpPr>
          <p:cNvPr id="113" name="Group 112">
            <a:extLst>
              <a:ext uri="{FF2B5EF4-FFF2-40B4-BE49-F238E27FC236}">
                <a16:creationId xmlns:a16="http://schemas.microsoft.com/office/drawing/2014/main" id="{29D5CFAD-781B-40F9-B646-AF76BF11FC65}"/>
              </a:ext>
            </a:extLst>
          </p:cNvPr>
          <p:cNvGrpSpPr/>
          <p:nvPr/>
        </p:nvGrpSpPr>
        <p:grpSpPr>
          <a:xfrm>
            <a:off x="-9364106" y="-5116"/>
            <a:ext cx="10916494" cy="6858000"/>
            <a:chOff x="-8965983" y="4349672"/>
            <a:chExt cx="10916494" cy="6858000"/>
          </a:xfrm>
        </p:grpSpPr>
        <p:grpSp>
          <p:nvGrpSpPr>
            <p:cNvPr id="114" name="Group 113">
              <a:extLst>
                <a:ext uri="{FF2B5EF4-FFF2-40B4-BE49-F238E27FC236}">
                  <a16:creationId xmlns:a16="http://schemas.microsoft.com/office/drawing/2014/main" id="{02CCA7B3-F06F-47FA-A530-01FCCAEA3214}"/>
                </a:ext>
              </a:extLst>
            </p:cNvPr>
            <p:cNvGrpSpPr/>
            <p:nvPr/>
          </p:nvGrpSpPr>
          <p:grpSpPr>
            <a:xfrm>
              <a:off x="-8965983" y="4349672"/>
              <a:ext cx="10908792" cy="6858000"/>
              <a:chOff x="0" y="0"/>
              <a:chExt cx="10908792" cy="6858000"/>
            </a:xfrm>
          </p:grpSpPr>
          <p:grpSp>
            <p:nvGrpSpPr>
              <p:cNvPr id="116" name="Group 115">
                <a:extLst>
                  <a:ext uri="{FF2B5EF4-FFF2-40B4-BE49-F238E27FC236}">
                    <a16:creationId xmlns:a16="http://schemas.microsoft.com/office/drawing/2014/main" id="{A317438B-B7B7-4D23-8741-7FE443964A52}"/>
                  </a:ext>
                </a:extLst>
              </p:cNvPr>
              <p:cNvGrpSpPr/>
              <p:nvPr/>
            </p:nvGrpSpPr>
            <p:grpSpPr>
              <a:xfrm>
                <a:off x="0" y="0"/>
                <a:ext cx="10908792" cy="6858000"/>
                <a:chOff x="0" y="0"/>
                <a:chExt cx="10908792" cy="6858000"/>
              </a:xfrm>
            </p:grpSpPr>
            <p:sp>
              <p:nvSpPr>
                <p:cNvPr id="118" name="Rectangle 117">
                  <a:extLst>
                    <a:ext uri="{FF2B5EF4-FFF2-40B4-BE49-F238E27FC236}">
                      <a16:creationId xmlns:a16="http://schemas.microsoft.com/office/drawing/2014/main" id="{938B6F80-02FC-4D8F-AC65-BBB6DEB7DAB8}"/>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Shape 118">
                  <a:extLst>
                    <a:ext uri="{FF2B5EF4-FFF2-40B4-BE49-F238E27FC236}">
                      <a16:creationId xmlns:a16="http://schemas.microsoft.com/office/drawing/2014/main" id="{97321BB2-6BD3-4362-9813-64BCA702D3C4}"/>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D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17" name="Graphic 116" descr="Lights On with solid fill">
                <a:extLst>
                  <a:ext uri="{FF2B5EF4-FFF2-40B4-BE49-F238E27FC236}">
                    <a16:creationId xmlns:a16="http://schemas.microsoft.com/office/drawing/2014/main" id="{CC3A82C2-F4C2-4955-8C28-39873D3472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115" name="TextBox 114">
              <a:extLst>
                <a:ext uri="{FF2B5EF4-FFF2-40B4-BE49-F238E27FC236}">
                  <a16:creationId xmlns:a16="http://schemas.microsoft.com/office/drawing/2014/main" id="{A2781448-4101-4656-91AF-78ED16E27513}"/>
                </a:ext>
              </a:extLst>
            </p:cNvPr>
            <p:cNvSpPr txBox="1"/>
            <p:nvPr/>
          </p:nvSpPr>
          <p:spPr>
            <a:xfrm rot="16200000">
              <a:off x="681013" y="7523950"/>
              <a:ext cx="1954221" cy="584775"/>
            </a:xfrm>
            <a:prstGeom prst="rect">
              <a:avLst/>
            </a:prstGeom>
            <a:noFill/>
          </p:spPr>
          <p:txBody>
            <a:bodyPr wrap="square" rtlCol="0">
              <a:spAutoFit/>
            </a:bodyPr>
            <a:lstStyle/>
            <a:p>
              <a:pPr algn="ctr"/>
              <a:r>
                <a:rPr lang="en-US" sz="3200" dirty="0">
                  <a:solidFill>
                    <a:schemeClr val="bg1"/>
                  </a:solidFill>
                  <a:latin typeface="Bahnschrift SemiBold Condensed" panose="020B0502040204020203" pitchFamily="34" charset="0"/>
                </a:rPr>
                <a:t>SDU &amp; PDU</a:t>
              </a:r>
            </a:p>
          </p:txBody>
        </p:sp>
      </p:grpSp>
      <p:grpSp>
        <p:nvGrpSpPr>
          <p:cNvPr id="126" name="Group 125">
            <a:extLst>
              <a:ext uri="{FF2B5EF4-FFF2-40B4-BE49-F238E27FC236}">
                <a16:creationId xmlns:a16="http://schemas.microsoft.com/office/drawing/2014/main" id="{DEAB887E-F654-46CD-9B43-2AFBD5E05D65}"/>
              </a:ext>
            </a:extLst>
          </p:cNvPr>
          <p:cNvGrpSpPr/>
          <p:nvPr/>
        </p:nvGrpSpPr>
        <p:grpSpPr>
          <a:xfrm>
            <a:off x="-10018115" y="-7674"/>
            <a:ext cx="10936129" cy="6858000"/>
            <a:chOff x="-10018115" y="-7674"/>
            <a:chExt cx="10936129" cy="6858000"/>
          </a:xfrm>
        </p:grpSpPr>
        <p:sp>
          <p:nvSpPr>
            <p:cNvPr id="127" name="Rectangle 126">
              <a:extLst>
                <a:ext uri="{FF2B5EF4-FFF2-40B4-BE49-F238E27FC236}">
                  <a16:creationId xmlns:a16="http://schemas.microsoft.com/office/drawing/2014/main" id="{AD6DB567-8356-4362-84A0-C1B171735D47}"/>
                </a:ext>
              </a:extLst>
            </p:cNvPr>
            <p:cNvSpPr/>
            <p:nvPr/>
          </p:nvSpPr>
          <p:spPr>
            <a:xfrm>
              <a:off x="-10018115" y="-7674"/>
              <a:ext cx="10917937"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Shape 127">
              <a:extLst>
                <a:ext uri="{FF2B5EF4-FFF2-40B4-BE49-F238E27FC236}">
                  <a16:creationId xmlns:a16="http://schemas.microsoft.com/office/drawing/2014/main" id="{4F145985-ACAC-40A7-B8F9-B570AD99BF15}"/>
                </a:ext>
              </a:extLst>
            </p:cNvPr>
            <p:cNvSpPr/>
            <p:nvPr/>
          </p:nvSpPr>
          <p:spPr>
            <a:xfrm>
              <a:off x="-412463" y="2132774"/>
              <a:ext cx="1330477"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A7D4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9" name="TextBox 128">
              <a:extLst>
                <a:ext uri="{FF2B5EF4-FFF2-40B4-BE49-F238E27FC236}">
                  <a16:creationId xmlns:a16="http://schemas.microsoft.com/office/drawing/2014/main" id="{8C132ACC-61F2-442C-92A2-0BFD3EB191F7}"/>
                </a:ext>
              </a:extLst>
            </p:cNvPr>
            <p:cNvSpPr txBox="1"/>
            <p:nvPr/>
          </p:nvSpPr>
          <p:spPr>
            <a:xfrm rot="16200000">
              <a:off x="-371524" y="3206872"/>
              <a:ext cx="1886361" cy="584775"/>
            </a:xfrm>
            <a:prstGeom prst="rect">
              <a:avLst/>
            </a:prstGeom>
            <a:noFill/>
          </p:spPr>
          <p:txBody>
            <a:bodyPr wrap="square" rtlCol="0">
              <a:spAutoFit/>
            </a:bodyPr>
            <a:lstStyle/>
            <a:p>
              <a:pPr algn="ctr"/>
              <a:r>
                <a:rPr lang="en-US" sz="3200" b="1" dirty="0" err="1">
                  <a:solidFill>
                    <a:schemeClr val="bg1"/>
                  </a:solidFill>
                  <a:latin typeface="Bahnschrift SemiBold Condensed" panose="020B0502040204020203" pitchFamily="34" charset="0"/>
                </a:rPr>
                <a:t>Đóng</a:t>
              </a:r>
              <a:r>
                <a:rPr lang="en-US" sz="3200" b="1" dirty="0">
                  <a:solidFill>
                    <a:schemeClr val="bg1"/>
                  </a:solidFill>
                  <a:latin typeface="Bahnschrift SemiBold Condensed" panose="020B0502040204020203" pitchFamily="34" charset="0"/>
                </a:rPr>
                <a:t> </a:t>
              </a:r>
              <a:r>
                <a:rPr lang="en-US" sz="3200" b="1" dirty="0" err="1">
                  <a:solidFill>
                    <a:schemeClr val="bg1"/>
                  </a:solidFill>
                  <a:latin typeface="Bahnschrift SemiBold Condensed" panose="020B0502040204020203" pitchFamily="34" charset="0"/>
                </a:rPr>
                <a:t>gói</a:t>
              </a:r>
              <a:r>
                <a:rPr lang="en-US" sz="3200" b="1" dirty="0">
                  <a:solidFill>
                    <a:schemeClr val="bg1"/>
                  </a:solidFill>
                  <a:latin typeface="Bahnschrift SemiBold Condensed" panose="020B0502040204020203" pitchFamily="34" charset="0"/>
                </a:rPr>
                <a:t> tin</a:t>
              </a:r>
            </a:p>
          </p:txBody>
        </p:sp>
        <p:pic>
          <p:nvPicPr>
            <p:cNvPr id="130" name="Graphic 129" descr="Lights On with solid fill">
              <a:extLst>
                <a:ext uri="{FF2B5EF4-FFF2-40B4-BE49-F238E27FC236}">
                  <a16:creationId xmlns:a16="http://schemas.microsoft.com/office/drawing/2014/main" id="{9C062768-60C5-4356-BCAC-AB710C1D48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48436" y="3003966"/>
              <a:ext cx="914400" cy="915167"/>
            </a:xfrm>
            <a:prstGeom prst="rect">
              <a:avLst/>
            </a:prstGeom>
          </p:spPr>
        </p:pic>
      </p:grpSp>
    </p:spTree>
    <p:extLst>
      <p:ext uri="{BB962C8B-B14F-4D97-AF65-F5344CB8AC3E}">
        <p14:creationId xmlns:p14="http://schemas.microsoft.com/office/powerpoint/2010/main" val="3264160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anim calcmode="lin" valueType="num">
                                      <p:cBhvr>
                                        <p:cTn id="8" dur="500" fill="hold"/>
                                        <p:tgtEl>
                                          <p:spTgt spid="57"/>
                                        </p:tgtEl>
                                        <p:attrNameLst>
                                          <p:attrName>ppt_x</p:attrName>
                                        </p:attrNameLst>
                                      </p:cBhvr>
                                      <p:tavLst>
                                        <p:tav tm="0">
                                          <p:val>
                                            <p:strVal val="#ppt_x"/>
                                          </p:val>
                                        </p:tav>
                                        <p:tav tm="100000">
                                          <p:val>
                                            <p:strVal val="#ppt_x"/>
                                          </p:val>
                                        </p:tav>
                                      </p:tavLst>
                                    </p:anim>
                                    <p:anim calcmode="lin" valueType="num">
                                      <p:cBhvr>
                                        <p:cTn id="9" dur="5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63"/>
                                        </p:tgtEl>
                                        <p:attrNameLst>
                                          <p:attrName>style.visibility</p:attrName>
                                        </p:attrNameLst>
                                      </p:cBhvr>
                                      <p:to>
                                        <p:strVal val="visible"/>
                                      </p:to>
                                    </p:set>
                                    <p:animEffect transition="in" filter="wipe(up)">
                                      <p:cBhvr>
                                        <p:cTn id="14" dur="500"/>
                                        <p:tgtEl>
                                          <p:spTgt spid="63"/>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up)">
                                      <p:cBhvr>
                                        <p:cTn id="17" dur="500"/>
                                        <p:tgtEl>
                                          <p:spTgt spid="64"/>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up)">
                                      <p:cBhvr>
                                        <p:cTn id="21" dur="500"/>
                                        <p:tgtEl>
                                          <p:spTgt spid="47"/>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wipe(up)">
                                      <p:cBhvr>
                                        <p:cTn id="25" dur="500"/>
                                        <p:tgtEl>
                                          <p:spTgt spid="5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wipe(up)">
                                      <p:cBhvr>
                                        <p:cTn id="30" dur="500"/>
                                        <p:tgtEl>
                                          <p:spTgt spid="65"/>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wipe(up)">
                                      <p:cBhvr>
                                        <p:cTn id="33" dur="500"/>
                                        <p:tgtEl>
                                          <p:spTgt spid="67"/>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wipe(up)">
                                      <p:cBhvr>
                                        <p:cTn id="3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60" grpId="0"/>
      <p:bldP spid="64" grpId="0" animBg="1"/>
      <p:bldP spid="65" grpId="0" animBg="1"/>
      <p:bldP spid="47" grpId="0"/>
      <p:bldP spid="6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D445B01-7FE4-49CC-AEDF-592986B2394C}"/>
              </a:ext>
            </a:extLst>
          </p:cNvPr>
          <p:cNvGrpSpPr/>
          <p:nvPr/>
        </p:nvGrpSpPr>
        <p:grpSpPr>
          <a:xfrm>
            <a:off x="1247057" y="5116"/>
            <a:ext cx="10941828" cy="6858000"/>
            <a:chOff x="0" y="0"/>
            <a:chExt cx="10941828" cy="6858000"/>
          </a:xfrm>
        </p:grpSpPr>
        <p:grpSp>
          <p:nvGrpSpPr>
            <p:cNvPr id="3" name="Group 2">
              <a:extLst>
                <a:ext uri="{FF2B5EF4-FFF2-40B4-BE49-F238E27FC236}">
                  <a16:creationId xmlns:a16="http://schemas.microsoft.com/office/drawing/2014/main" id="{F1F4E513-D013-4ACF-8D1B-4F6515343C61}"/>
                </a:ext>
              </a:extLst>
            </p:cNvPr>
            <p:cNvGrpSpPr/>
            <p:nvPr/>
          </p:nvGrpSpPr>
          <p:grpSpPr>
            <a:xfrm>
              <a:off x="0" y="0"/>
              <a:ext cx="10908792" cy="6858000"/>
              <a:chOff x="0" y="0"/>
              <a:chExt cx="10908792" cy="6858000"/>
            </a:xfrm>
          </p:grpSpPr>
          <p:sp>
            <p:nvSpPr>
              <p:cNvPr id="6" name="Rectangle 5">
                <a:extLst>
                  <a:ext uri="{FF2B5EF4-FFF2-40B4-BE49-F238E27FC236}">
                    <a16:creationId xmlns:a16="http://schemas.microsoft.com/office/drawing/2014/main" id="{C868B22B-A601-4725-B823-0DB6737BDD0C}"/>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96E0BCC5-E72E-453A-B93D-65B1D9076E4B}"/>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37B79BC2-CB8B-43D3-937C-F5A874BD7CCE}"/>
                </a:ext>
              </a:extLst>
            </p:cNvPr>
            <p:cNvSpPr txBox="1"/>
            <p:nvPr/>
          </p:nvSpPr>
          <p:spPr>
            <a:xfrm rot="16200000">
              <a:off x="9448507" y="3134055"/>
              <a:ext cx="2401868"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Mạng</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máy</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tính</a:t>
              </a:r>
              <a:endParaRPr lang="en-US" sz="3200" dirty="0">
                <a:solidFill>
                  <a:schemeClr val="bg1"/>
                </a:solidFill>
                <a:latin typeface="Bahnschrift SemiBold Condensed" panose="020B0502040204020203" pitchFamily="34" charset="0"/>
              </a:endParaRPr>
            </a:p>
          </p:txBody>
        </p:sp>
        <p:pic>
          <p:nvPicPr>
            <p:cNvPr id="5" name="Graphic 4" descr="Lights On with solid fill">
              <a:extLst>
                <a:ext uri="{FF2B5EF4-FFF2-40B4-BE49-F238E27FC236}">
                  <a16:creationId xmlns:a16="http://schemas.microsoft.com/office/drawing/2014/main" id="{D7E9E4B0-16D6-4E39-B575-4DC72DAD5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grpSp>
        <p:nvGrpSpPr>
          <p:cNvPr id="89" name="Group 88">
            <a:extLst>
              <a:ext uri="{FF2B5EF4-FFF2-40B4-BE49-F238E27FC236}">
                <a16:creationId xmlns:a16="http://schemas.microsoft.com/office/drawing/2014/main" id="{70A763C9-9C3B-4205-A0B0-C9D27377B25C}"/>
              </a:ext>
            </a:extLst>
          </p:cNvPr>
          <p:cNvGrpSpPr/>
          <p:nvPr/>
        </p:nvGrpSpPr>
        <p:grpSpPr>
          <a:xfrm>
            <a:off x="3560036" y="70717"/>
            <a:ext cx="3564006" cy="1015663"/>
            <a:chOff x="3560036" y="495586"/>
            <a:chExt cx="3564006" cy="1015663"/>
          </a:xfrm>
        </p:grpSpPr>
        <p:grpSp>
          <p:nvGrpSpPr>
            <p:cNvPr id="88" name="Group 87">
              <a:extLst>
                <a:ext uri="{FF2B5EF4-FFF2-40B4-BE49-F238E27FC236}">
                  <a16:creationId xmlns:a16="http://schemas.microsoft.com/office/drawing/2014/main" id="{066DCDD5-7590-41BE-9F08-10DC800AD13E}"/>
                </a:ext>
              </a:extLst>
            </p:cNvPr>
            <p:cNvGrpSpPr/>
            <p:nvPr/>
          </p:nvGrpSpPr>
          <p:grpSpPr>
            <a:xfrm>
              <a:off x="3560036" y="495586"/>
              <a:ext cx="3564006" cy="1015663"/>
              <a:chOff x="3560036" y="495586"/>
              <a:chExt cx="3564006" cy="1015663"/>
            </a:xfrm>
          </p:grpSpPr>
          <p:sp>
            <p:nvSpPr>
              <p:cNvPr id="36" name="TextBox 35">
                <a:extLst>
                  <a:ext uri="{FF2B5EF4-FFF2-40B4-BE49-F238E27FC236}">
                    <a16:creationId xmlns:a16="http://schemas.microsoft.com/office/drawing/2014/main" id="{0D8F9CF9-392C-440D-A768-62DEF5A5A32B}"/>
                  </a:ext>
                </a:extLst>
              </p:cNvPr>
              <p:cNvSpPr txBox="1"/>
              <p:nvPr/>
            </p:nvSpPr>
            <p:spPr>
              <a:xfrm>
                <a:off x="3560036" y="495586"/>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01</a:t>
                </a:r>
              </a:p>
            </p:txBody>
          </p:sp>
          <p:sp>
            <p:nvSpPr>
              <p:cNvPr id="37" name="TextBox 36">
                <a:extLst>
                  <a:ext uri="{FF2B5EF4-FFF2-40B4-BE49-F238E27FC236}">
                    <a16:creationId xmlns:a16="http://schemas.microsoft.com/office/drawing/2014/main" id="{E61B9AC1-D8B5-49FB-AFD9-2AD6507854B7}"/>
                  </a:ext>
                </a:extLst>
              </p:cNvPr>
              <p:cNvSpPr txBox="1"/>
              <p:nvPr/>
            </p:nvSpPr>
            <p:spPr>
              <a:xfrm>
                <a:off x="4343251" y="880755"/>
                <a:ext cx="2780791" cy="584775"/>
              </a:xfrm>
              <a:prstGeom prst="rect">
                <a:avLst/>
              </a:prstGeom>
              <a:noFill/>
            </p:spPr>
            <p:txBody>
              <a:bodyPr wrap="square" rtlCol="0">
                <a:spAutoFit/>
              </a:bodyPr>
              <a:lstStyle/>
              <a:p>
                <a:r>
                  <a:rPr lang="en-US" sz="3200" dirty="0" err="1">
                    <a:latin typeface="Bahnschrift SemiBold Condensed" panose="020B0502040204020203" pitchFamily="34" charset="0"/>
                  </a:rPr>
                  <a:t>Mạng</a:t>
                </a:r>
                <a:r>
                  <a:rPr lang="en-US" sz="3200" dirty="0">
                    <a:latin typeface="Bahnschrift SemiBold Condensed" panose="020B0502040204020203" pitchFamily="34" charset="0"/>
                  </a:rPr>
                  <a:t> </a:t>
                </a:r>
                <a:r>
                  <a:rPr lang="en-US" sz="3200" dirty="0" err="1">
                    <a:latin typeface="Bahnschrift SemiBold Condensed" panose="020B0502040204020203" pitchFamily="34" charset="0"/>
                  </a:rPr>
                  <a:t>máy</a:t>
                </a:r>
                <a:r>
                  <a:rPr lang="en-US" sz="3200" dirty="0">
                    <a:latin typeface="Bahnschrift SemiBold Condensed" panose="020B0502040204020203" pitchFamily="34" charset="0"/>
                  </a:rPr>
                  <a:t> </a:t>
                </a:r>
                <a:r>
                  <a:rPr lang="en-US" sz="3200" dirty="0" err="1">
                    <a:latin typeface="Bahnschrift SemiBold Condensed" panose="020B0502040204020203" pitchFamily="34" charset="0"/>
                  </a:rPr>
                  <a:t>tính</a:t>
                </a:r>
                <a:endParaRPr lang="en-US" sz="3200" dirty="0">
                  <a:latin typeface="Bahnschrift SemiBold Condensed" panose="020B0502040204020203" pitchFamily="34" charset="0"/>
                </a:endParaRPr>
              </a:p>
            </p:txBody>
          </p:sp>
        </p:grpSp>
        <p:sp>
          <p:nvSpPr>
            <p:cNvPr id="38" name="Rectangle 37">
              <a:extLst>
                <a:ext uri="{FF2B5EF4-FFF2-40B4-BE49-F238E27FC236}">
                  <a16:creationId xmlns:a16="http://schemas.microsoft.com/office/drawing/2014/main" id="{F50A888A-5BB6-44C3-9149-ADB6E5B36CAA}"/>
                </a:ext>
              </a:extLst>
            </p:cNvPr>
            <p:cNvSpPr/>
            <p:nvPr/>
          </p:nvSpPr>
          <p:spPr>
            <a:xfrm>
              <a:off x="3662675" y="1465530"/>
              <a:ext cx="548640"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6A18E335-18FE-4DA5-AF64-ABA4A089BE13}"/>
              </a:ext>
            </a:extLst>
          </p:cNvPr>
          <p:cNvSpPr txBox="1"/>
          <p:nvPr/>
        </p:nvSpPr>
        <p:spPr>
          <a:xfrm>
            <a:off x="7220297" y="1309282"/>
            <a:ext cx="3579648" cy="2652008"/>
          </a:xfrm>
          <a:prstGeom prst="rect">
            <a:avLst/>
          </a:prstGeom>
          <a:noFill/>
        </p:spPr>
        <p:txBody>
          <a:bodyPr wrap="square" rtlCol="0">
            <a:spAutoFit/>
          </a:bodyPr>
          <a:lstStyle/>
          <a:p>
            <a:pPr marL="0" marR="0" algn="just">
              <a:lnSpc>
                <a:spcPct val="150000"/>
              </a:lnSpc>
              <a:spcBef>
                <a:spcPts val="0"/>
              </a:spcBef>
              <a:spcAft>
                <a:spcPts val="800"/>
              </a:spcAft>
            </a:pP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Phạm</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vi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kết</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nối</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là</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khu</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vực</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rộng</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như</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trong</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một</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thành</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phố</a:t>
            </a:r>
            <a:endParaRPr lang="en-US" sz="1800" dirty="0">
              <a:effectLst/>
              <a:latin typeface="Bahnschrift Light SemiCondensed" panose="020B0502040204020203"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Đối</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tượng</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sử</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dụng</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là</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các</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tổ</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chức</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doanh</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nghiệp</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có</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nhiều</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chi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nhánh</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hoặc</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nhiều</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bộ</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phận</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kết</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nối</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với</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nhau</a:t>
            </a:r>
            <a:endParaRPr lang="en-US" sz="1800" dirty="0">
              <a:effectLst/>
              <a:latin typeface="Bahnschrift Light SemiCondensed" panose="020B0502040204020203" pitchFamily="34" charset="0"/>
              <a:ea typeface="Calibri" panose="020F0502020204030204" pitchFamily="34" charset="0"/>
              <a:cs typeface="Times New Roman" panose="02020603050405020304" pitchFamily="18" charset="0"/>
            </a:endParaRPr>
          </a:p>
          <a:p>
            <a:pPr algn="just"/>
            <a:endParaRPr lang="en-US" dirty="0"/>
          </a:p>
        </p:txBody>
      </p:sp>
      <p:sp>
        <p:nvSpPr>
          <p:cNvPr id="46" name="TextBox 45">
            <a:extLst>
              <a:ext uri="{FF2B5EF4-FFF2-40B4-BE49-F238E27FC236}">
                <a16:creationId xmlns:a16="http://schemas.microsoft.com/office/drawing/2014/main" id="{E00D184C-0E81-4338-BFE3-14E4B3E10E27}"/>
              </a:ext>
            </a:extLst>
          </p:cNvPr>
          <p:cNvSpPr txBox="1"/>
          <p:nvPr/>
        </p:nvSpPr>
        <p:spPr>
          <a:xfrm>
            <a:off x="3540716" y="3972249"/>
            <a:ext cx="3454005" cy="3170099"/>
          </a:xfrm>
          <a:prstGeom prst="rect">
            <a:avLst/>
          </a:prstGeom>
          <a:noFill/>
        </p:spPr>
        <p:txBody>
          <a:bodyPr wrap="square" rtlCol="0">
            <a:spAutoFit/>
          </a:bodyPr>
          <a:lstStyle/>
          <a:p>
            <a:pPr marL="0" marR="0" algn="just">
              <a:lnSpc>
                <a:spcPct val="150000"/>
              </a:lnSpc>
              <a:spcBef>
                <a:spcPts val="0"/>
              </a:spcBef>
              <a:spcAft>
                <a:spcPts val="800"/>
              </a:spcAft>
            </a:pP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Dữ</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liệu</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được</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thiết</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kế</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để</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kết</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nối</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giữa</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các</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mạng</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đô</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thị</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giữa</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các</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khu</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vực</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địa</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lý</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cách</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xa</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nhau</a:t>
            </a:r>
            <a:endParaRPr lang="en-US" sz="1800" dirty="0">
              <a:effectLst/>
              <a:latin typeface="Bahnschrift Light SemiCondensed" panose="020B0502040204020203"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Khả</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năng</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truyền</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tín</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hiệu</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kết</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nối</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rất</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rộng</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và</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không</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giới</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hạn</a:t>
            </a:r>
            <a:endParaRPr lang="en-US" dirty="0">
              <a:latin typeface="Bahnschrift Light SemiCondensed" panose="020B0502040204020203" pitchFamily="34" charset="0"/>
              <a:ea typeface="Calibri" panose="020F0502020204030204" pitchFamily="34" charset="0"/>
              <a:cs typeface="Tahoma" panose="020B0604030504040204" pitchFamily="34" charset="0"/>
            </a:endParaRPr>
          </a:p>
          <a:p>
            <a:pPr marL="0" marR="0" algn="just">
              <a:lnSpc>
                <a:spcPct val="15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grpSp>
        <p:nvGrpSpPr>
          <p:cNvPr id="49" name="Group 48">
            <a:extLst>
              <a:ext uri="{FF2B5EF4-FFF2-40B4-BE49-F238E27FC236}">
                <a16:creationId xmlns:a16="http://schemas.microsoft.com/office/drawing/2014/main" id="{A6D964F9-DE63-46EB-ABC7-8C27692638B4}"/>
              </a:ext>
            </a:extLst>
          </p:cNvPr>
          <p:cNvGrpSpPr/>
          <p:nvPr/>
        </p:nvGrpSpPr>
        <p:grpSpPr>
          <a:xfrm>
            <a:off x="6922459" y="0"/>
            <a:ext cx="182880" cy="7243512"/>
            <a:chOff x="5877560" y="-36984"/>
            <a:chExt cx="182880" cy="7243512"/>
          </a:xfrm>
        </p:grpSpPr>
        <p:cxnSp>
          <p:nvCxnSpPr>
            <p:cNvPr id="50" name="Straight Connector 49">
              <a:extLst>
                <a:ext uri="{FF2B5EF4-FFF2-40B4-BE49-F238E27FC236}">
                  <a16:creationId xmlns:a16="http://schemas.microsoft.com/office/drawing/2014/main" id="{B77957CC-3A51-45D0-B8B7-EDBB521C8A3B}"/>
                </a:ext>
              </a:extLst>
            </p:cNvPr>
            <p:cNvCxnSpPr>
              <a:cxnSpLocks/>
            </p:cNvCxnSpPr>
            <p:nvPr/>
          </p:nvCxnSpPr>
          <p:spPr>
            <a:xfrm>
              <a:off x="5969000" y="-36984"/>
              <a:ext cx="0" cy="7243512"/>
            </a:xfrm>
            <a:prstGeom prst="line">
              <a:avLst/>
            </a:prstGeom>
            <a:ln w="76200">
              <a:gradFill>
                <a:gsLst>
                  <a:gs pos="0">
                    <a:srgbClr val="83A603"/>
                  </a:gs>
                  <a:gs pos="7000">
                    <a:srgbClr val="F29F05"/>
                  </a:gs>
                  <a:gs pos="94000">
                    <a:srgbClr val="D95204"/>
                  </a:gs>
                </a:gsLst>
                <a:lin ang="5400000" scaled="1"/>
              </a:gradFill>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4B33CF48-FFA0-46F2-9C44-1203DD62E4CA}"/>
                </a:ext>
              </a:extLst>
            </p:cNvPr>
            <p:cNvSpPr/>
            <p:nvPr/>
          </p:nvSpPr>
          <p:spPr>
            <a:xfrm>
              <a:off x="5877560" y="1435976"/>
              <a:ext cx="182880" cy="182880"/>
            </a:xfrm>
            <a:prstGeom prst="ellipse">
              <a:avLst/>
            </a:prstGeom>
            <a:solidFill>
              <a:schemeClr val="bg1"/>
            </a:solidFill>
            <a:ln w="76200">
              <a:solidFill>
                <a:srgbClr val="F29F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ira Sans Condensed Medium" panose="020B0603050000020004" pitchFamily="34" charset="0"/>
              </a:endParaRPr>
            </a:p>
          </p:txBody>
        </p:sp>
        <p:sp>
          <p:nvSpPr>
            <p:cNvPr id="52" name="Oval 51">
              <a:extLst>
                <a:ext uri="{FF2B5EF4-FFF2-40B4-BE49-F238E27FC236}">
                  <a16:creationId xmlns:a16="http://schemas.microsoft.com/office/drawing/2014/main" id="{8A8C761A-A9F1-4136-8110-9F602D1CB8EE}"/>
                </a:ext>
              </a:extLst>
            </p:cNvPr>
            <p:cNvSpPr/>
            <p:nvPr/>
          </p:nvSpPr>
          <p:spPr>
            <a:xfrm>
              <a:off x="5877560" y="4223646"/>
              <a:ext cx="182880" cy="182880"/>
            </a:xfrm>
            <a:prstGeom prst="ellipse">
              <a:avLst/>
            </a:prstGeom>
            <a:solidFill>
              <a:schemeClr val="bg1"/>
            </a:solidFill>
            <a:ln w="76200">
              <a:solidFill>
                <a:srgbClr val="D952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ira Sans Condensed Medium" panose="020B0603050000020004" pitchFamily="34" charset="0"/>
              </a:endParaRPr>
            </a:p>
          </p:txBody>
        </p:sp>
      </p:grpSp>
      <p:sp>
        <p:nvSpPr>
          <p:cNvPr id="39" name="TextBox 38">
            <a:extLst>
              <a:ext uri="{FF2B5EF4-FFF2-40B4-BE49-F238E27FC236}">
                <a16:creationId xmlns:a16="http://schemas.microsoft.com/office/drawing/2014/main" id="{D3963F69-3742-4521-8F17-1A27FB657207}"/>
              </a:ext>
            </a:extLst>
          </p:cNvPr>
          <p:cNvSpPr txBox="1"/>
          <p:nvPr/>
        </p:nvSpPr>
        <p:spPr>
          <a:xfrm>
            <a:off x="3636691" y="1345694"/>
            <a:ext cx="3487351" cy="2534540"/>
          </a:xfrm>
          <a:prstGeom prst="rect">
            <a:avLst/>
          </a:prstGeom>
          <a:noFill/>
        </p:spPr>
        <p:txBody>
          <a:bodyPr wrap="square" rtlCol="0">
            <a:spAutoFit/>
          </a:bodyPr>
          <a:lstStyle/>
          <a:p>
            <a:pPr>
              <a:lnSpc>
                <a:spcPct val="150000"/>
              </a:lnSpc>
            </a:pPr>
            <a:r>
              <a:rPr lang="en-US" sz="1800" b="1" dirty="0">
                <a:effectLst/>
                <a:latin typeface="Bahnschrift SemiBold Condensed" panose="020B0502040204020203" pitchFamily="34" charset="0"/>
                <a:ea typeface="Calibri" panose="020F0502020204030204" pitchFamily="34" charset="0"/>
                <a:cs typeface="Tahoma" panose="020B0604030504040204" pitchFamily="34" charset="0"/>
              </a:rPr>
              <a:t>MAN (</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Metropolitan area network)</a:t>
            </a:r>
          </a:p>
          <a:p>
            <a:pPr>
              <a:lnSpc>
                <a:spcPct val="150000"/>
              </a:lnSpc>
            </a:pP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Là</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mạng</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kết</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nối</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từ</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nhiều</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mạng</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LAN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với</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nhau</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thông</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qua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dây</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cáp</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các</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phương</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tiện</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truyền</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dẫn</a:t>
            </a:r>
            <a:endParaRPr lang="en-US" sz="1800" dirty="0">
              <a:effectLst/>
              <a:latin typeface="Bahnschrift Light SemiCondensed" panose="020B0502040204020203" pitchFamily="34" charset="0"/>
              <a:ea typeface="Calibri" panose="020F0502020204030204" pitchFamily="34" charset="0"/>
              <a:cs typeface="Times New Roman" panose="02020603050405020304" pitchFamily="18" charset="0"/>
            </a:endParaRPr>
          </a:p>
          <a:p>
            <a:pPr>
              <a:lnSpc>
                <a:spcPct val="150000"/>
              </a:lnSpc>
            </a:pPr>
            <a:endParaRPr lang="en-US" sz="1800" dirty="0">
              <a:effectLst/>
              <a:latin typeface="Bahnschrift SemiBold Condensed" panose="020B0502040204020203" pitchFamily="34" charset="0"/>
              <a:ea typeface="Calibri" panose="020F0502020204030204" pitchFamily="34" charset="0"/>
              <a:cs typeface="Times New Roman" panose="02020603050405020304" pitchFamily="18" charset="0"/>
            </a:endParaRPr>
          </a:p>
          <a:p>
            <a:pPr>
              <a:lnSpc>
                <a:spcPct val="150000"/>
              </a:lnSpc>
            </a:pPr>
            <a:endParaRPr lang="en-US" dirty="0"/>
          </a:p>
        </p:txBody>
      </p:sp>
      <p:sp>
        <p:nvSpPr>
          <p:cNvPr id="40" name="TextBox 39">
            <a:extLst>
              <a:ext uri="{FF2B5EF4-FFF2-40B4-BE49-F238E27FC236}">
                <a16:creationId xmlns:a16="http://schemas.microsoft.com/office/drawing/2014/main" id="{21ED3484-4762-4AC4-8734-1E3A4B49724A}"/>
              </a:ext>
            </a:extLst>
          </p:cNvPr>
          <p:cNvSpPr txBox="1"/>
          <p:nvPr/>
        </p:nvSpPr>
        <p:spPr>
          <a:xfrm>
            <a:off x="7315999" y="3972249"/>
            <a:ext cx="3967687" cy="2534540"/>
          </a:xfrm>
          <a:prstGeom prst="rect">
            <a:avLst/>
          </a:prstGeom>
          <a:noFill/>
        </p:spPr>
        <p:txBody>
          <a:bodyPr wrap="square" rtlCol="0">
            <a:spAutoFit/>
          </a:bodyPr>
          <a:lstStyle/>
          <a:p>
            <a:pPr>
              <a:lnSpc>
                <a:spcPct val="150000"/>
              </a:lnSpc>
            </a:pPr>
            <a:r>
              <a:rPr lang="en-US" sz="1800" b="1" dirty="0">
                <a:effectLst/>
                <a:latin typeface="Bahnschrift SemiBold Condensed" panose="020B0502040204020203" pitchFamily="34" charset="0"/>
                <a:ea typeface="Calibri" panose="020F0502020204030204" pitchFamily="34" charset="0"/>
                <a:cs typeface="Tahoma" panose="020B0604030504040204" pitchFamily="34" charset="0"/>
              </a:rPr>
              <a:t>WAN (</a:t>
            </a:r>
            <a:r>
              <a:rPr lang="en-US" sz="1800" dirty="0">
                <a:effectLst/>
                <a:latin typeface="Bahnschrift SemiBold Condensed" panose="020B0502040204020203" pitchFamily="34" charset="0"/>
                <a:ea typeface="Calibri" panose="020F0502020204030204" pitchFamily="34" charset="0"/>
                <a:cs typeface="Tahoma" panose="020B0604030504040204" pitchFamily="34" charset="0"/>
              </a:rPr>
              <a:t>Wide area network)</a:t>
            </a:r>
          </a:p>
          <a:p>
            <a:pPr>
              <a:lnSpc>
                <a:spcPct val="150000"/>
              </a:lnSpc>
            </a:pP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Là</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mạng</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kết</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hợp</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giữa</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mạng</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LAN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và</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WAN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nối</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lại</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với</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nhau</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thông</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qua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vệ</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tinh</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cáp</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r>
              <a:rPr lang="en-US" sz="1800" dirty="0" err="1">
                <a:effectLst/>
                <a:latin typeface="Bahnschrift Light SemiCondensed" panose="020B0502040204020203" pitchFamily="34" charset="0"/>
                <a:ea typeface="Calibri" panose="020F0502020204030204" pitchFamily="34" charset="0"/>
                <a:cs typeface="Tahoma" panose="020B0604030504040204" pitchFamily="34" charset="0"/>
              </a:rPr>
              <a:t>quang</a:t>
            </a:r>
            <a:r>
              <a:rPr lang="en-US" sz="1800" dirty="0">
                <a:effectLst/>
                <a:latin typeface="Bahnschrift Light SemiCondensed" panose="020B0502040204020203" pitchFamily="34" charset="0"/>
                <a:ea typeface="Calibri" panose="020F0502020204030204" pitchFamily="34" charset="0"/>
                <a:cs typeface="Tahoma" panose="020B0604030504040204" pitchFamily="34" charset="0"/>
              </a:rPr>
              <a:t>, ….</a:t>
            </a:r>
            <a:endParaRPr lang="en-US" sz="1800" dirty="0">
              <a:effectLst/>
              <a:latin typeface="Bahnschrift Light SemiCondensed" panose="020B0502040204020203" pitchFamily="34" charset="0"/>
              <a:ea typeface="Calibri" panose="020F0502020204030204" pitchFamily="34" charset="0"/>
              <a:cs typeface="Times New Roman" panose="02020603050405020304" pitchFamily="18" charset="0"/>
            </a:endParaRPr>
          </a:p>
          <a:p>
            <a:pPr>
              <a:lnSpc>
                <a:spcPct val="150000"/>
              </a:lnSpc>
            </a:pPr>
            <a:endParaRPr lang="en-US" sz="1800" dirty="0">
              <a:effectLst/>
              <a:latin typeface="Bahnschrift SemiBold Condensed" panose="020B0502040204020203" pitchFamily="34" charset="0"/>
              <a:ea typeface="Calibri" panose="020F0502020204030204" pitchFamily="34" charset="0"/>
              <a:cs typeface="Times New Roman" panose="02020603050405020304" pitchFamily="18" charset="0"/>
            </a:endParaRPr>
          </a:p>
          <a:p>
            <a:pPr>
              <a:lnSpc>
                <a:spcPct val="150000"/>
              </a:lnSpc>
            </a:pPr>
            <a:endParaRPr lang="en-US" dirty="0"/>
          </a:p>
        </p:txBody>
      </p:sp>
      <p:grpSp>
        <p:nvGrpSpPr>
          <p:cNvPr id="87" name="Group 86">
            <a:extLst>
              <a:ext uri="{FF2B5EF4-FFF2-40B4-BE49-F238E27FC236}">
                <a16:creationId xmlns:a16="http://schemas.microsoft.com/office/drawing/2014/main" id="{2D17DCF0-C09A-4BBF-85BA-F5CC084DA0F5}"/>
              </a:ext>
            </a:extLst>
          </p:cNvPr>
          <p:cNvGrpSpPr/>
          <p:nvPr/>
        </p:nvGrpSpPr>
        <p:grpSpPr>
          <a:xfrm>
            <a:off x="-7429219" y="-5116"/>
            <a:ext cx="10950758" cy="6858000"/>
            <a:chOff x="-7559151" y="0"/>
            <a:chExt cx="10950758" cy="6858000"/>
          </a:xfrm>
        </p:grpSpPr>
        <p:grpSp>
          <p:nvGrpSpPr>
            <p:cNvPr id="90" name="Group 89">
              <a:extLst>
                <a:ext uri="{FF2B5EF4-FFF2-40B4-BE49-F238E27FC236}">
                  <a16:creationId xmlns:a16="http://schemas.microsoft.com/office/drawing/2014/main" id="{399D1FED-0D5B-44F3-9771-486B5F58C203}"/>
                </a:ext>
              </a:extLst>
            </p:cNvPr>
            <p:cNvGrpSpPr/>
            <p:nvPr/>
          </p:nvGrpSpPr>
          <p:grpSpPr>
            <a:xfrm>
              <a:off x="-7559151" y="0"/>
              <a:ext cx="10908792" cy="6858000"/>
              <a:chOff x="0" y="0"/>
              <a:chExt cx="10908792" cy="6858000"/>
            </a:xfrm>
          </p:grpSpPr>
          <p:grpSp>
            <p:nvGrpSpPr>
              <p:cNvPr id="92" name="Group 91">
                <a:extLst>
                  <a:ext uri="{FF2B5EF4-FFF2-40B4-BE49-F238E27FC236}">
                    <a16:creationId xmlns:a16="http://schemas.microsoft.com/office/drawing/2014/main" id="{0BFF47C1-041C-4BE2-AFFA-4B157FEF35DB}"/>
                  </a:ext>
                </a:extLst>
              </p:cNvPr>
              <p:cNvGrpSpPr/>
              <p:nvPr/>
            </p:nvGrpSpPr>
            <p:grpSpPr>
              <a:xfrm>
                <a:off x="0" y="0"/>
                <a:ext cx="10908792" cy="6858000"/>
                <a:chOff x="0" y="0"/>
                <a:chExt cx="10908792" cy="6858000"/>
              </a:xfrm>
            </p:grpSpPr>
            <p:sp>
              <p:nvSpPr>
                <p:cNvPr id="94" name="Rectangle 93">
                  <a:extLst>
                    <a:ext uri="{FF2B5EF4-FFF2-40B4-BE49-F238E27FC236}">
                      <a16:creationId xmlns:a16="http://schemas.microsoft.com/office/drawing/2014/main" id="{2D75BA12-18D2-4688-8667-9304A8A7CB2E}"/>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DD8978A2-BAB6-4090-82A5-71429CB1E0D9}"/>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7343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93" name="Graphic 92" descr="Lights On with solid fill">
                <a:extLst>
                  <a:ext uri="{FF2B5EF4-FFF2-40B4-BE49-F238E27FC236}">
                    <a16:creationId xmlns:a16="http://schemas.microsoft.com/office/drawing/2014/main" id="{97D52BB2-C5A6-45AC-9235-7775F50233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91" name="TextBox 90">
              <a:extLst>
                <a:ext uri="{FF2B5EF4-FFF2-40B4-BE49-F238E27FC236}">
                  <a16:creationId xmlns:a16="http://schemas.microsoft.com/office/drawing/2014/main" id="{A5791950-8A28-4403-A815-022362773D10}"/>
                </a:ext>
              </a:extLst>
            </p:cNvPr>
            <p:cNvSpPr txBox="1"/>
            <p:nvPr/>
          </p:nvSpPr>
          <p:spPr>
            <a:xfrm rot="16200000">
              <a:off x="2126759" y="3200136"/>
              <a:ext cx="1944921"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OSI</a:t>
              </a:r>
            </a:p>
          </p:txBody>
        </p:sp>
      </p:grpSp>
      <p:grpSp>
        <p:nvGrpSpPr>
          <p:cNvPr id="96" name="Group 95">
            <a:extLst>
              <a:ext uri="{FF2B5EF4-FFF2-40B4-BE49-F238E27FC236}">
                <a16:creationId xmlns:a16="http://schemas.microsoft.com/office/drawing/2014/main" id="{64D51E55-EDB7-4A7B-BAAB-02B7694EAC18}"/>
              </a:ext>
            </a:extLst>
          </p:cNvPr>
          <p:cNvGrpSpPr/>
          <p:nvPr/>
        </p:nvGrpSpPr>
        <p:grpSpPr>
          <a:xfrm>
            <a:off x="-8056068" y="-5116"/>
            <a:ext cx="10908792" cy="6858000"/>
            <a:chOff x="-8023867" y="-52159"/>
            <a:chExt cx="10908792" cy="6858000"/>
          </a:xfrm>
        </p:grpSpPr>
        <p:grpSp>
          <p:nvGrpSpPr>
            <p:cNvPr id="97" name="Group 96">
              <a:extLst>
                <a:ext uri="{FF2B5EF4-FFF2-40B4-BE49-F238E27FC236}">
                  <a16:creationId xmlns:a16="http://schemas.microsoft.com/office/drawing/2014/main" id="{43B4C065-1758-47E7-96C2-5F61968F199C}"/>
                </a:ext>
              </a:extLst>
            </p:cNvPr>
            <p:cNvGrpSpPr/>
            <p:nvPr/>
          </p:nvGrpSpPr>
          <p:grpSpPr>
            <a:xfrm>
              <a:off x="-8023867" y="-52159"/>
              <a:ext cx="10908792" cy="6858000"/>
              <a:chOff x="0" y="0"/>
              <a:chExt cx="10908792" cy="6858000"/>
            </a:xfrm>
          </p:grpSpPr>
          <p:grpSp>
            <p:nvGrpSpPr>
              <p:cNvPr id="99" name="Group 98">
                <a:extLst>
                  <a:ext uri="{FF2B5EF4-FFF2-40B4-BE49-F238E27FC236}">
                    <a16:creationId xmlns:a16="http://schemas.microsoft.com/office/drawing/2014/main" id="{FA495DCD-D682-4128-9B50-92E415310C2E}"/>
                  </a:ext>
                </a:extLst>
              </p:cNvPr>
              <p:cNvGrpSpPr/>
              <p:nvPr/>
            </p:nvGrpSpPr>
            <p:grpSpPr>
              <a:xfrm>
                <a:off x="0" y="0"/>
                <a:ext cx="10908792" cy="6858000"/>
                <a:chOff x="0" y="0"/>
                <a:chExt cx="10908792" cy="6858000"/>
              </a:xfrm>
            </p:grpSpPr>
            <p:sp>
              <p:nvSpPr>
                <p:cNvPr id="101" name="Rectangle 100">
                  <a:extLst>
                    <a:ext uri="{FF2B5EF4-FFF2-40B4-BE49-F238E27FC236}">
                      <a16:creationId xmlns:a16="http://schemas.microsoft.com/office/drawing/2014/main" id="{AB7851BA-62C3-488B-8DDE-60EFF9C47967}"/>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Shape 101">
                  <a:extLst>
                    <a:ext uri="{FF2B5EF4-FFF2-40B4-BE49-F238E27FC236}">
                      <a16:creationId xmlns:a16="http://schemas.microsoft.com/office/drawing/2014/main" id="{D6F5E163-E050-4947-8B50-932142F64A77}"/>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D964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00" name="Graphic 99" descr="Lights On with solid fill">
                <a:extLst>
                  <a:ext uri="{FF2B5EF4-FFF2-40B4-BE49-F238E27FC236}">
                    <a16:creationId xmlns:a16="http://schemas.microsoft.com/office/drawing/2014/main" id="{E959B2DA-4372-4371-ACFC-368B9B13DE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98" name="TextBox 97">
              <a:extLst>
                <a:ext uri="{FF2B5EF4-FFF2-40B4-BE49-F238E27FC236}">
                  <a16:creationId xmlns:a16="http://schemas.microsoft.com/office/drawing/2014/main" id="{6513250F-2328-482E-BBC7-B1B7D6F12E96}"/>
                </a:ext>
              </a:extLst>
            </p:cNvPr>
            <p:cNvSpPr txBox="1"/>
            <p:nvPr/>
          </p:nvSpPr>
          <p:spPr>
            <a:xfrm rot="16200000">
              <a:off x="1453122" y="3207168"/>
              <a:ext cx="2245753"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TCP/IP</a:t>
              </a:r>
            </a:p>
          </p:txBody>
        </p:sp>
      </p:grpSp>
      <p:grpSp>
        <p:nvGrpSpPr>
          <p:cNvPr id="103" name="Group 102">
            <a:extLst>
              <a:ext uri="{FF2B5EF4-FFF2-40B4-BE49-F238E27FC236}">
                <a16:creationId xmlns:a16="http://schemas.microsoft.com/office/drawing/2014/main" id="{3EBEF563-C259-45CD-8DDE-B526890943B3}"/>
              </a:ext>
            </a:extLst>
          </p:cNvPr>
          <p:cNvGrpSpPr/>
          <p:nvPr/>
        </p:nvGrpSpPr>
        <p:grpSpPr>
          <a:xfrm>
            <a:off x="-8690171" y="-5116"/>
            <a:ext cx="10933090" cy="6858000"/>
            <a:chOff x="2694972" y="4246070"/>
            <a:chExt cx="10933090" cy="6858000"/>
          </a:xfrm>
        </p:grpSpPr>
        <p:grpSp>
          <p:nvGrpSpPr>
            <p:cNvPr id="104" name="Group 103">
              <a:extLst>
                <a:ext uri="{FF2B5EF4-FFF2-40B4-BE49-F238E27FC236}">
                  <a16:creationId xmlns:a16="http://schemas.microsoft.com/office/drawing/2014/main" id="{13B3F070-5466-4013-89ED-9B0FFCFD6C47}"/>
                </a:ext>
              </a:extLst>
            </p:cNvPr>
            <p:cNvGrpSpPr/>
            <p:nvPr/>
          </p:nvGrpSpPr>
          <p:grpSpPr>
            <a:xfrm>
              <a:off x="2694972" y="4246070"/>
              <a:ext cx="10908792" cy="6858000"/>
              <a:chOff x="0" y="0"/>
              <a:chExt cx="10908792" cy="6858000"/>
            </a:xfrm>
          </p:grpSpPr>
          <p:grpSp>
            <p:nvGrpSpPr>
              <p:cNvPr id="106" name="Group 105">
                <a:extLst>
                  <a:ext uri="{FF2B5EF4-FFF2-40B4-BE49-F238E27FC236}">
                    <a16:creationId xmlns:a16="http://schemas.microsoft.com/office/drawing/2014/main" id="{D8CC7F23-5BE6-48D5-A16F-5A8E8FD280A1}"/>
                  </a:ext>
                </a:extLst>
              </p:cNvPr>
              <p:cNvGrpSpPr/>
              <p:nvPr/>
            </p:nvGrpSpPr>
            <p:grpSpPr>
              <a:xfrm>
                <a:off x="0" y="0"/>
                <a:ext cx="10908792" cy="6858000"/>
                <a:chOff x="0" y="0"/>
                <a:chExt cx="10908792" cy="6858000"/>
              </a:xfrm>
            </p:grpSpPr>
            <p:sp>
              <p:nvSpPr>
                <p:cNvPr id="108" name="Rectangle 107">
                  <a:extLst>
                    <a:ext uri="{FF2B5EF4-FFF2-40B4-BE49-F238E27FC236}">
                      <a16:creationId xmlns:a16="http://schemas.microsoft.com/office/drawing/2014/main" id="{8676F087-DA31-4D50-9490-BD142A022B1D}"/>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EA321D67-9FFA-446E-A5F3-A121FF7B94FD}"/>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A9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07" name="Graphic 106" descr="Lights On with solid fill">
                <a:extLst>
                  <a:ext uri="{FF2B5EF4-FFF2-40B4-BE49-F238E27FC236}">
                    <a16:creationId xmlns:a16="http://schemas.microsoft.com/office/drawing/2014/main" id="{74441C27-1BB1-4126-BDB0-F251B61FDC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105" name="TextBox 104">
              <a:extLst>
                <a:ext uri="{FF2B5EF4-FFF2-40B4-BE49-F238E27FC236}">
                  <a16:creationId xmlns:a16="http://schemas.microsoft.com/office/drawing/2014/main" id="{A184B571-2672-43A9-958E-2F917E50B607}"/>
                </a:ext>
              </a:extLst>
            </p:cNvPr>
            <p:cNvSpPr txBox="1"/>
            <p:nvPr/>
          </p:nvSpPr>
          <p:spPr>
            <a:xfrm rot="16200000">
              <a:off x="12635977" y="7458881"/>
              <a:ext cx="1399395" cy="584775"/>
            </a:xfrm>
            <a:prstGeom prst="rect">
              <a:avLst/>
            </a:prstGeom>
            <a:noFill/>
          </p:spPr>
          <p:txBody>
            <a:bodyPr wrap="square" rtlCol="0">
              <a:spAutoFit/>
            </a:bodyPr>
            <a:lstStyle/>
            <a:p>
              <a:r>
                <a:rPr lang="en-US" sz="3200" dirty="0">
                  <a:solidFill>
                    <a:schemeClr val="bg1"/>
                  </a:solidFill>
                  <a:latin typeface="Bahnschrift SemiBold Condensed" panose="020B0502040204020203" pitchFamily="34" charset="0"/>
                </a:rPr>
                <a:t>Protocol</a:t>
              </a:r>
            </a:p>
          </p:txBody>
        </p:sp>
      </p:grpSp>
      <p:grpSp>
        <p:nvGrpSpPr>
          <p:cNvPr id="110" name="Group 109">
            <a:extLst>
              <a:ext uri="{FF2B5EF4-FFF2-40B4-BE49-F238E27FC236}">
                <a16:creationId xmlns:a16="http://schemas.microsoft.com/office/drawing/2014/main" id="{51D447D8-22EA-45DF-9CA7-11E5EFEA0F51}"/>
              </a:ext>
            </a:extLst>
          </p:cNvPr>
          <p:cNvGrpSpPr/>
          <p:nvPr/>
        </p:nvGrpSpPr>
        <p:grpSpPr>
          <a:xfrm>
            <a:off x="-9364106" y="-5116"/>
            <a:ext cx="10916494" cy="6858000"/>
            <a:chOff x="-8965983" y="4349672"/>
            <a:chExt cx="10916494" cy="6858000"/>
          </a:xfrm>
        </p:grpSpPr>
        <p:grpSp>
          <p:nvGrpSpPr>
            <p:cNvPr id="111" name="Group 110">
              <a:extLst>
                <a:ext uri="{FF2B5EF4-FFF2-40B4-BE49-F238E27FC236}">
                  <a16:creationId xmlns:a16="http://schemas.microsoft.com/office/drawing/2014/main" id="{4DF8EAD4-EE55-4C17-AF16-60DB67FC5514}"/>
                </a:ext>
              </a:extLst>
            </p:cNvPr>
            <p:cNvGrpSpPr/>
            <p:nvPr/>
          </p:nvGrpSpPr>
          <p:grpSpPr>
            <a:xfrm>
              <a:off x="-8965983" y="4349672"/>
              <a:ext cx="10908792" cy="6858000"/>
              <a:chOff x="0" y="0"/>
              <a:chExt cx="10908792" cy="6858000"/>
            </a:xfrm>
          </p:grpSpPr>
          <p:grpSp>
            <p:nvGrpSpPr>
              <p:cNvPr id="113" name="Group 112">
                <a:extLst>
                  <a:ext uri="{FF2B5EF4-FFF2-40B4-BE49-F238E27FC236}">
                    <a16:creationId xmlns:a16="http://schemas.microsoft.com/office/drawing/2014/main" id="{F2E57F6D-4417-4FCA-98FC-2A24697C862D}"/>
                  </a:ext>
                </a:extLst>
              </p:cNvPr>
              <p:cNvGrpSpPr/>
              <p:nvPr/>
            </p:nvGrpSpPr>
            <p:grpSpPr>
              <a:xfrm>
                <a:off x="0" y="0"/>
                <a:ext cx="10908792" cy="6858000"/>
                <a:chOff x="0" y="0"/>
                <a:chExt cx="10908792" cy="6858000"/>
              </a:xfrm>
            </p:grpSpPr>
            <p:sp>
              <p:nvSpPr>
                <p:cNvPr id="115" name="Rectangle 114">
                  <a:extLst>
                    <a:ext uri="{FF2B5EF4-FFF2-40B4-BE49-F238E27FC236}">
                      <a16:creationId xmlns:a16="http://schemas.microsoft.com/office/drawing/2014/main" id="{B93A3CF4-5B48-4281-8DF3-EE682451822B}"/>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id="{640F7366-E152-4849-8B1B-90F29CADD619}"/>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D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14" name="Graphic 113" descr="Lights On with solid fill">
                <a:extLst>
                  <a:ext uri="{FF2B5EF4-FFF2-40B4-BE49-F238E27FC236}">
                    <a16:creationId xmlns:a16="http://schemas.microsoft.com/office/drawing/2014/main" id="{29723B8F-B762-4D2C-B838-D26CBCBB25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112" name="TextBox 111">
              <a:extLst>
                <a:ext uri="{FF2B5EF4-FFF2-40B4-BE49-F238E27FC236}">
                  <a16:creationId xmlns:a16="http://schemas.microsoft.com/office/drawing/2014/main" id="{4B60C0B5-8C19-446A-8897-F6A174478C06}"/>
                </a:ext>
              </a:extLst>
            </p:cNvPr>
            <p:cNvSpPr txBox="1"/>
            <p:nvPr/>
          </p:nvSpPr>
          <p:spPr>
            <a:xfrm rot="16200000">
              <a:off x="681013" y="7523950"/>
              <a:ext cx="1954221" cy="584775"/>
            </a:xfrm>
            <a:prstGeom prst="rect">
              <a:avLst/>
            </a:prstGeom>
            <a:noFill/>
          </p:spPr>
          <p:txBody>
            <a:bodyPr wrap="square" rtlCol="0">
              <a:spAutoFit/>
            </a:bodyPr>
            <a:lstStyle/>
            <a:p>
              <a:pPr algn="ctr"/>
              <a:r>
                <a:rPr lang="en-US" sz="3200" dirty="0">
                  <a:solidFill>
                    <a:schemeClr val="bg1"/>
                  </a:solidFill>
                  <a:latin typeface="Bahnschrift SemiBold Condensed" panose="020B0502040204020203" pitchFamily="34" charset="0"/>
                </a:rPr>
                <a:t>SDU &amp; PDU</a:t>
              </a:r>
            </a:p>
          </p:txBody>
        </p:sp>
      </p:grpSp>
      <p:grpSp>
        <p:nvGrpSpPr>
          <p:cNvPr id="123" name="Group 122">
            <a:extLst>
              <a:ext uri="{FF2B5EF4-FFF2-40B4-BE49-F238E27FC236}">
                <a16:creationId xmlns:a16="http://schemas.microsoft.com/office/drawing/2014/main" id="{44F1F987-DE70-425D-9BE6-FFCFF1561F48}"/>
              </a:ext>
            </a:extLst>
          </p:cNvPr>
          <p:cNvGrpSpPr/>
          <p:nvPr/>
        </p:nvGrpSpPr>
        <p:grpSpPr>
          <a:xfrm>
            <a:off x="-10018115" y="-7674"/>
            <a:ext cx="10936129" cy="6858000"/>
            <a:chOff x="-10018115" y="-7674"/>
            <a:chExt cx="10936129" cy="6858000"/>
          </a:xfrm>
        </p:grpSpPr>
        <p:sp>
          <p:nvSpPr>
            <p:cNvPr id="124" name="Rectangle 123">
              <a:extLst>
                <a:ext uri="{FF2B5EF4-FFF2-40B4-BE49-F238E27FC236}">
                  <a16:creationId xmlns:a16="http://schemas.microsoft.com/office/drawing/2014/main" id="{7E43A920-842B-4526-A54C-B43B58D103FB}"/>
                </a:ext>
              </a:extLst>
            </p:cNvPr>
            <p:cNvSpPr/>
            <p:nvPr/>
          </p:nvSpPr>
          <p:spPr>
            <a:xfrm>
              <a:off x="-10018115" y="-7674"/>
              <a:ext cx="10917937"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50BF12CD-005B-425A-BA9C-4E71BB0D9076}"/>
                </a:ext>
              </a:extLst>
            </p:cNvPr>
            <p:cNvSpPr/>
            <p:nvPr/>
          </p:nvSpPr>
          <p:spPr>
            <a:xfrm>
              <a:off x="-412463" y="2132774"/>
              <a:ext cx="1330477"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A7D4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6" name="TextBox 125">
              <a:extLst>
                <a:ext uri="{FF2B5EF4-FFF2-40B4-BE49-F238E27FC236}">
                  <a16:creationId xmlns:a16="http://schemas.microsoft.com/office/drawing/2014/main" id="{F5FD59C2-A38F-40BC-8074-C9E23D591479}"/>
                </a:ext>
              </a:extLst>
            </p:cNvPr>
            <p:cNvSpPr txBox="1"/>
            <p:nvPr/>
          </p:nvSpPr>
          <p:spPr>
            <a:xfrm rot="16200000">
              <a:off x="-371524" y="3206872"/>
              <a:ext cx="1886361" cy="584775"/>
            </a:xfrm>
            <a:prstGeom prst="rect">
              <a:avLst/>
            </a:prstGeom>
            <a:noFill/>
          </p:spPr>
          <p:txBody>
            <a:bodyPr wrap="square" rtlCol="0">
              <a:spAutoFit/>
            </a:bodyPr>
            <a:lstStyle/>
            <a:p>
              <a:pPr algn="ctr"/>
              <a:r>
                <a:rPr lang="en-US" sz="3200" b="1" dirty="0" err="1">
                  <a:solidFill>
                    <a:schemeClr val="bg1"/>
                  </a:solidFill>
                  <a:latin typeface="Bahnschrift SemiBold Condensed" panose="020B0502040204020203" pitchFamily="34" charset="0"/>
                </a:rPr>
                <a:t>Đóng</a:t>
              </a:r>
              <a:r>
                <a:rPr lang="en-US" sz="3200" b="1" dirty="0">
                  <a:solidFill>
                    <a:schemeClr val="bg1"/>
                  </a:solidFill>
                  <a:latin typeface="Bahnschrift SemiBold Condensed" panose="020B0502040204020203" pitchFamily="34" charset="0"/>
                </a:rPr>
                <a:t> </a:t>
              </a:r>
              <a:r>
                <a:rPr lang="en-US" sz="3200" b="1" dirty="0" err="1">
                  <a:solidFill>
                    <a:schemeClr val="bg1"/>
                  </a:solidFill>
                  <a:latin typeface="Bahnschrift SemiBold Condensed" panose="020B0502040204020203" pitchFamily="34" charset="0"/>
                </a:rPr>
                <a:t>gói</a:t>
              </a:r>
              <a:r>
                <a:rPr lang="en-US" sz="3200" b="1" dirty="0">
                  <a:solidFill>
                    <a:schemeClr val="bg1"/>
                  </a:solidFill>
                  <a:latin typeface="Bahnschrift SemiBold Condensed" panose="020B0502040204020203" pitchFamily="34" charset="0"/>
                </a:rPr>
                <a:t> tin</a:t>
              </a:r>
            </a:p>
          </p:txBody>
        </p:sp>
        <p:pic>
          <p:nvPicPr>
            <p:cNvPr id="127" name="Graphic 126" descr="Lights On with solid fill">
              <a:extLst>
                <a:ext uri="{FF2B5EF4-FFF2-40B4-BE49-F238E27FC236}">
                  <a16:creationId xmlns:a16="http://schemas.microsoft.com/office/drawing/2014/main" id="{44242801-A715-4612-8EF2-7EBCAB9A06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48436" y="3003966"/>
              <a:ext cx="914400" cy="915167"/>
            </a:xfrm>
            <a:prstGeom prst="rect">
              <a:avLst/>
            </a:prstGeom>
          </p:spPr>
        </p:pic>
      </p:grpSp>
    </p:spTree>
    <p:extLst>
      <p:ext uri="{BB962C8B-B14F-4D97-AF65-F5344CB8AC3E}">
        <p14:creationId xmlns:p14="http://schemas.microsoft.com/office/powerpoint/2010/main" val="4073507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1000"/>
                                        <p:tgtEl>
                                          <p:spTgt spid="44"/>
                                        </p:tgtEl>
                                      </p:cBhvr>
                                    </p:animEffect>
                                    <p:anim calcmode="lin" valueType="num">
                                      <p:cBhvr>
                                        <p:cTn id="15" dur="1000" fill="hold"/>
                                        <p:tgtEl>
                                          <p:spTgt spid="44"/>
                                        </p:tgtEl>
                                        <p:attrNameLst>
                                          <p:attrName>ppt_x</p:attrName>
                                        </p:attrNameLst>
                                      </p:cBhvr>
                                      <p:tavLst>
                                        <p:tav tm="0">
                                          <p:val>
                                            <p:strVal val="#ppt_x"/>
                                          </p:val>
                                        </p:tav>
                                        <p:tav tm="100000">
                                          <p:val>
                                            <p:strVal val="#ppt_x"/>
                                          </p:val>
                                        </p:tav>
                                      </p:tavLst>
                                    </p:anim>
                                    <p:anim calcmode="lin" valueType="num">
                                      <p:cBhvr>
                                        <p:cTn id="1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1000"/>
                                        <p:tgtEl>
                                          <p:spTgt spid="40"/>
                                        </p:tgtEl>
                                      </p:cBhvr>
                                    </p:animEffect>
                                    <p:anim calcmode="lin" valueType="num">
                                      <p:cBhvr>
                                        <p:cTn id="22" dur="1000" fill="hold"/>
                                        <p:tgtEl>
                                          <p:spTgt spid="40"/>
                                        </p:tgtEl>
                                        <p:attrNameLst>
                                          <p:attrName>ppt_x</p:attrName>
                                        </p:attrNameLst>
                                      </p:cBhvr>
                                      <p:tavLst>
                                        <p:tav tm="0">
                                          <p:val>
                                            <p:strVal val="#ppt_x"/>
                                          </p:val>
                                        </p:tav>
                                        <p:tav tm="100000">
                                          <p:val>
                                            <p:strVal val="#ppt_x"/>
                                          </p:val>
                                        </p:tav>
                                      </p:tavLst>
                                    </p:anim>
                                    <p:anim calcmode="lin" valueType="num">
                                      <p:cBhvr>
                                        <p:cTn id="2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1000"/>
                                        <p:tgtEl>
                                          <p:spTgt spid="46"/>
                                        </p:tgtEl>
                                      </p:cBhvr>
                                    </p:animEffect>
                                    <p:anim calcmode="lin" valueType="num">
                                      <p:cBhvr>
                                        <p:cTn id="29" dur="1000" fill="hold"/>
                                        <p:tgtEl>
                                          <p:spTgt spid="46"/>
                                        </p:tgtEl>
                                        <p:attrNameLst>
                                          <p:attrName>ppt_x</p:attrName>
                                        </p:attrNameLst>
                                      </p:cBhvr>
                                      <p:tavLst>
                                        <p:tav tm="0">
                                          <p:val>
                                            <p:strVal val="#ppt_x"/>
                                          </p:val>
                                        </p:tav>
                                        <p:tav tm="100000">
                                          <p:val>
                                            <p:strVal val="#ppt_x"/>
                                          </p:val>
                                        </p:tav>
                                      </p:tavLst>
                                    </p:anim>
                                    <p:anim calcmode="lin" valueType="num">
                                      <p:cBhvr>
                                        <p:cTn id="3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39" grpId="0"/>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36F77773-9A2B-44C1-AE99-854E920D2BAE}"/>
              </a:ext>
            </a:extLst>
          </p:cNvPr>
          <p:cNvGrpSpPr/>
          <p:nvPr/>
        </p:nvGrpSpPr>
        <p:grpSpPr>
          <a:xfrm>
            <a:off x="1247057" y="5116"/>
            <a:ext cx="10941828" cy="6858000"/>
            <a:chOff x="0" y="0"/>
            <a:chExt cx="10941828" cy="6858000"/>
          </a:xfrm>
        </p:grpSpPr>
        <p:grpSp>
          <p:nvGrpSpPr>
            <p:cNvPr id="37" name="Group 36">
              <a:extLst>
                <a:ext uri="{FF2B5EF4-FFF2-40B4-BE49-F238E27FC236}">
                  <a16:creationId xmlns:a16="http://schemas.microsoft.com/office/drawing/2014/main" id="{8CE69173-01AE-4EB0-A3F7-52CFBCD5F3E8}"/>
                </a:ext>
              </a:extLst>
            </p:cNvPr>
            <p:cNvGrpSpPr/>
            <p:nvPr/>
          </p:nvGrpSpPr>
          <p:grpSpPr>
            <a:xfrm>
              <a:off x="0" y="0"/>
              <a:ext cx="10908792" cy="6858000"/>
              <a:chOff x="0" y="0"/>
              <a:chExt cx="10908792" cy="6858000"/>
            </a:xfrm>
          </p:grpSpPr>
          <p:sp>
            <p:nvSpPr>
              <p:cNvPr id="40" name="Rectangle 39">
                <a:extLst>
                  <a:ext uri="{FF2B5EF4-FFF2-40B4-BE49-F238E27FC236}">
                    <a16:creationId xmlns:a16="http://schemas.microsoft.com/office/drawing/2014/main" id="{E9557D6E-D0E2-4E0B-8BEC-A592DC70042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4AF9FA58-A48C-4B78-83ED-9953B9BA4199}"/>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8" name="TextBox 37">
              <a:extLst>
                <a:ext uri="{FF2B5EF4-FFF2-40B4-BE49-F238E27FC236}">
                  <a16:creationId xmlns:a16="http://schemas.microsoft.com/office/drawing/2014/main" id="{75D4ED9E-D5AF-41A2-906C-74531948DF70}"/>
                </a:ext>
              </a:extLst>
            </p:cNvPr>
            <p:cNvSpPr txBox="1"/>
            <p:nvPr/>
          </p:nvSpPr>
          <p:spPr>
            <a:xfrm rot="16200000">
              <a:off x="9448507" y="3134055"/>
              <a:ext cx="2401868"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Mạng</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máy</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tính</a:t>
              </a:r>
              <a:endParaRPr lang="en-US" sz="3200" dirty="0">
                <a:solidFill>
                  <a:schemeClr val="bg1"/>
                </a:solidFill>
                <a:latin typeface="Bahnschrift SemiBold Condensed" panose="020B0502040204020203" pitchFamily="34" charset="0"/>
              </a:endParaRPr>
            </a:p>
          </p:txBody>
        </p:sp>
        <p:pic>
          <p:nvPicPr>
            <p:cNvPr id="39" name="Graphic 38" descr="Lights On with solid fill">
              <a:extLst>
                <a:ext uri="{FF2B5EF4-FFF2-40B4-BE49-F238E27FC236}">
                  <a16:creationId xmlns:a16="http://schemas.microsoft.com/office/drawing/2014/main" id="{2BE74E67-E5F2-4067-9EE8-9CBCACC26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grpSp>
        <p:nvGrpSpPr>
          <p:cNvPr id="42" name="Group 41">
            <a:extLst>
              <a:ext uri="{FF2B5EF4-FFF2-40B4-BE49-F238E27FC236}">
                <a16:creationId xmlns:a16="http://schemas.microsoft.com/office/drawing/2014/main" id="{CFA09ED1-B65C-47A7-8702-66A1EEADACE1}"/>
              </a:ext>
            </a:extLst>
          </p:cNvPr>
          <p:cNvGrpSpPr/>
          <p:nvPr/>
        </p:nvGrpSpPr>
        <p:grpSpPr>
          <a:xfrm>
            <a:off x="595960" y="-5116"/>
            <a:ext cx="10950758" cy="6858000"/>
            <a:chOff x="-7559151" y="0"/>
            <a:chExt cx="10950758" cy="6858000"/>
          </a:xfrm>
        </p:grpSpPr>
        <p:grpSp>
          <p:nvGrpSpPr>
            <p:cNvPr id="43" name="Group 42">
              <a:extLst>
                <a:ext uri="{FF2B5EF4-FFF2-40B4-BE49-F238E27FC236}">
                  <a16:creationId xmlns:a16="http://schemas.microsoft.com/office/drawing/2014/main" id="{FB666947-DC92-4A37-9D67-B40C9CC8FD44}"/>
                </a:ext>
              </a:extLst>
            </p:cNvPr>
            <p:cNvGrpSpPr/>
            <p:nvPr/>
          </p:nvGrpSpPr>
          <p:grpSpPr>
            <a:xfrm>
              <a:off x="-7559151" y="0"/>
              <a:ext cx="10908792" cy="6858000"/>
              <a:chOff x="0" y="0"/>
              <a:chExt cx="10908792" cy="6858000"/>
            </a:xfrm>
          </p:grpSpPr>
          <p:grpSp>
            <p:nvGrpSpPr>
              <p:cNvPr id="45" name="Group 44">
                <a:extLst>
                  <a:ext uri="{FF2B5EF4-FFF2-40B4-BE49-F238E27FC236}">
                    <a16:creationId xmlns:a16="http://schemas.microsoft.com/office/drawing/2014/main" id="{4B7B57B1-67DD-4505-8E6D-A63818D4DC0C}"/>
                  </a:ext>
                </a:extLst>
              </p:cNvPr>
              <p:cNvGrpSpPr/>
              <p:nvPr/>
            </p:nvGrpSpPr>
            <p:grpSpPr>
              <a:xfrm>
                <a:off x="0" y="0"/>
                <a:ext cx="10908792" cy="6858000"/>
                <a:chOff x="0" y="0"/>
                <a:chExt cx="10908792" cy="6858000"/>
              </a:xfrm>
            </p:grpSpPr>
            <p:sp>
              <p:nvSpPr>
                <p:cNvPr id="47" name="Rectangle 46">
                  <a:extLst>
                    <a:ext uri="{FF2B5EF4-FFF2-40B4-BE49-F238E27FC236}">
                      <a16:creationId xmlns:a16="http://schemas.microsoft.com/office/drawing/2014/main" id="{A3C1BEAD-B1E0-4A33-80B8-D6619C980ACF}"/>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E302919B-B3DF-4A37-A41C-DBEFFE60F9AA}"/>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7343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46" name="Graphic 45" descr="Lights On with solid fill">
                <a:extLst>
                  <a:ext uri="{FF2B5EF4-FFF2-40B4-BE49-F238E27FC236}">
                    <a16:creationId xmlns:a16="http://schemas.microsoft.com/office/drawing/2014/main" id="{0282C947-8E11-4CCE-ABA7-049E5A3F00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44" name="TextBox 43">
              <a:extLst>
                <a:ext uri="{FF2B5EF4-FFF2-40B4-BE49-F238E27FC236}">
                  <a16:creationId xmlns:a16="http://schemas.microsoft.com/office/drawing/2014/main" id="{3E4DB177-8F17-4905-A6B4-3A67D32ADFA9}"/>
                </a:ext>
              </a:extLst>
            </p:cNvPr>
            <p:cNvSpPr txBox="1"/>
            <p:nvPr/>
          </p:nvSpPr>
          <p:spPr>
            <a:xfrm rot="16200000">
              <a:off x="2126759" y="3200136"/>
              <a:ext cx="1944921"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OSI</a:t>
              </a:r>
            </a:p>
          </p:txBody>
        </p:sp>
      </p:grpSp>
      <p:sp>
        <p:nvSpPr>
          <p:cNvPr id="75" name="TextBox 74">
            <a:extLst>
              <a:ext uri="{FF2B5EF4-FFF2-40B4-BE49-F238E27FC236}">
                <a16:creationId xmlns:a16="http://schemas.microsoft.com/office/drawing/2014/main" id="{276681CB-D3E2-4FED-9531-20306C567267}"/>
              </a:ext>
            </a:extLst>
          </p:cNvPr>
          <p:cNvSpPr txBox="1"/>
          <p:nvPr/>
        </p:nvSpPr>
        <p:spPr>
          <a:xfrm>
            <a:off x="3308689" y="1266327"/>
            <a:ext cx="7484760" cy="2529026"/>
          </a:xfrm>
          <a:prstGeom prst="rect">
            <a:avLst/>
          </a:prstGeom>
          <a:noFill/>
        </p:spPr>
        <p:txBody>
          <a:bodyPr wrap="square" rtlCol="0">
            <a:spAutoFit/>
          </a:bodyPr>
          <a:lstStyle/>
          <a:p>
            <a:pPr>
              <a:lnSpc>
                <a:spcPct val="150000"/>
              </a:lnSpc>
            </a:pPr>
            <a:r>
              <a:rPr lang="vi-VN" dirty="0">
                <a:latin typeface="Bahnschrift SemiBold Condensed" panose="020B0502040204020203" pitchFamily="34" charset="0"/>
              </a:rPr>
              <a:t>Là một thiết kế dựa vào nguyên lý tầng cấp, lý giải một cách trừu tượng kỹ thuật kết nối truyền thông giữa các máy tính và thiết kế giao thức mạng giữa chúng.</a:t>
            </a:r>
            <a:endParaRPr lang="en-US" dirty="0">
              <a:latin typeface="Bahnschrift SemiBold Condensed" panose="020B0502040204020203" pitchFamily="34" charset="0"/>
            </a:endParaRPr>
          </a:p>
          <a:p>
            <a:pPr>
              <a:lnSpc>
                <a:spcPct val="150000"/>
              </a:lnSpc>
            </a:pPr>
            <a:r>
              <a:rPr lang="vi-VN" dirty="0">
                <a:latin typeface="Bahnschrift SemiBold Condensed" panose="020B0502040204020203" pitchFamily="34" charset="0"/>
              </a:rPr>
              <a:t>Mô hình OSI sắp xếp một giao thức với chức năng của nó vào một hoặc một nhóm các lớp tương ứng. Mỗi một tầng cấp có một đặc tính là nó chỉ sử dụng chức năng của tầng dưới nó, đồng</a:t>
            </a:r>
            <a:endParaRPr lang="en-US" dirty="0">
              <a:latin typeface="Bahnschrift SemiBold Condensed" panose="020B0502040204020203" pitchFamily="34" charset="0"/>
            </a:endParaRPr>
          </a:p>
          <a:p>
            <a:pPr>
              <a:lnSpc>
                <a:spcPct val="150000"/>
              </a:lnSpc>
            </a:pPr>
            <a:r>
              <a:rPr lang="vi-VN" dirty="0">
                <a:latin typeface="Bahnschrift SemiBold Condensed" panose="020B0502040204020203" pitchFamily="34" charset="0"/>
              </a:rPr>
              <a:t>thời chỉ cho phép tầng trên sử dụng các chức năng của mình </a:t>
            </a:r>
            <a:endParaRPr lang="en-US" dirty="0">
              <a:latin typeface="Bahnschrift SemiBold Condensed" panose="020B0502040204020203" pitchFamily="34" charset="0"/>
            </a:endParaRPr>
          </a:p>
          <a:p>
            <a:pPr>
              <a:lnSpc>
                <a:spcPct val="150000"/>
              </a:lnSpc>
            </a:pPr>
            <a:endParaRPr lang="en-US" dirty="0">
              <a:latin typeface="Bahnschrift SemiBold Condensed" panose="020B0502040204020203" pitchFamily="34" charset="0"/>
            </a:endParaRPr>
          </a:p>
        </p:txBody>
      </p:sp>
      <p:pic>
        <p:nvPicPr>
          <p:cNvPr id="77" name="Picture 76" descr="Chart&#10;&#10;Description automatically generated">
            <a:extLst>
              <a:ext uri="{FF2B5EF4-FFF2-40B4-BE49-F238E27FC236}">
                <a16:creationId xmlns:a16="http://schemas.microsoft.com/office/drawing/2014/main" id="{3212E815-55D4-4A64-9327-FEE87AB5543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757253" y="3421326"/>
            <a:ext cx="3923241" cy="2934584"/>
          </a:xfrm>
          <a:prstGeom prst="rect">
            <a:avLst/>
          </a:prstGeom>
        </p:spPr>
      </p:pic>
      <p:sp>
        <p:nvSpPr>
          <p:cNvPr id="80" name="TextBox 79">
            <a:extLst>
              <a:ext uri="{FF2B5EF4-FFF2-40B4-BE49-F238E27FC236}">
                <a16:creationId xmlns:a16="http://schemas.microsoft.com/office/drawing/2014/main" id="{A802810F-79E2-43E1-B167-FEFCD0241DD0}"/>
              </a:ext>
            </a:extLst>
          </p:cNvPr>
          <p:cNvSpPr txBox="1"/>
          <p:nvPr/>
        </p:nvSpPr>
        <p:spPr>
          <a:xfrm>
            <a:off x="7299600" y="6270374"/>
            <a:ext cx="2380894" cy="553998"/>
          </a:xfrm>
          <a:prstGeom prst="rect">
            <a:avLst/>
          </a:prstGeom>
          <a:noFill/>
        </p:spPr>
        <p:txBody>
          <a:bodyPr wrap="square" rtlCol="0">
            <a:spAutoFit/>
          </a:bodyPr>
          <a:lstStyle/>
          <a:p>
            <a:pPr>
              <a:lnSpc>
                <a:spcPct val="150000"/>
              </a:lnSpc>
            </a:pPr>
            <a:r>
              <a:rPr lang="vi-VN" sz="1200" dirty="0">
                <a:solidFill>
                  <a:schemeClr val="bg1">
                    <a:lumMod val="50000"/>
                  </a:schemeClr>
                </a:solidFill>
                <a:latin typeface="Bahnschrift SemiBold Condensed" panose="020B0502040204020203" pitchFamily="34" charset="0"/>
              </a:rPr>
              <a:t>Mô hình bảy tầng của OSI</a:t>
            </a:r>
          </a:p>
          <a:p>
            <a:endParaRPr lang="en-US" sz="1200" dirty="0">
              <a:solidFill>
                <a:schemeClr val="bg1">
                  <a:lumMod val="50000"/>
                </a:schemeClr>
              </a:solidFill>
            </a:endParaRPr>
          </a:p>
        </p:txBody>
      </p:sp>
      <p:grpSp>
        <p:nvGrpSpPr>
          <p:cNvPr id="81" name="Group 80">
            <a:extLst>
              <a:ext uri="{FF2B5EF4-FFF2-40B4-BE49-F238E27FC236}">
                <a16:creationId xmlns:a16="http://schemas.microsoft.com/office/drawing/2014/main" id="{332BDDAC-1F55-4C17-8DEF-B6497A6B939C}"/>
              </a:ext>
            </a:extLst>
          </p:cNvPr>
          <p:cNvGrpSpPr/>
          <p:nvPr/>
        </p:nvGrpSpPr>
        <p:grpSpPr>
          <a:xfrm>
            <a:off x="3217136" y="89186"/>
            <a:ext cx="3564006" cy="1015663"/>
            <a:chOff x="3560036" y="495586"/>
            <a:chExt cx="3564006" cy="1015663"/>
          </a:xfrm>
        </p:grpSpPr>
        <p:grpSp>
          <p:nvGrpSpPr>
            <p:cNvPr id="82" name="Group 81">
              <a:extLst>
                <a:ext uri="{FF2B5EF4-FFF2-40B4-BE49-F238E27FC236}">
                  <a16:creationId xmlns:a16="http://schemas.microsoft.com/office/drawing/2014/main" id="{1A2C67A9-492D-4F31-8703-FB7C7C643D90}"/>
                </a:ext>
              </a:extLst>
            </p:cNvPr>
            <p:cNvGrpSpPr/>
            <p:nvPr/>
          </p:nvGrpSpPr>
          <p:grpSpPr>
            <a:xfrm>
              <a:off x="3560036" y="495586"/>
              <a:ext cx="3564006" cy="1015663"/>
              <a:chOff x="3560036" y="495586"/>
              <a:chExt cx="3564006" cy="1015663"/>
            </a:xfrm>
          </p:grpSpPr>
          <p:sp>
            <p:nvSpPr>
              <p:cNvPr id="84" name="TextBox 83">
                <a:extLst>
                  <a:ext uri="{FF2B5EF4-FFF2-40B4-BE49-F238E27FC236}">
                    <a16:creationId xmlns:a16="http://schemas.microsoft.com/office/drawing/2014/main" id="{EA390038-CCEF-47F2-9233-AE8B77B11383}"/>
                  </a:ext>
                </a:extLst>
              </p:cNvPr>
              <p:cNvSpPr txBox="1"/>
              <p:nvPr/>
            </p:nvSpPr>
            <p:spPr>
              <a:xfrm>
                <a:off x="3560036" y="495586"/>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02</a:t>
                </a:r>
              </a:p>
            </p:txBody>
          </p:sp>
          <p:sp>
            <p:nvSpPr>
              <p:cNvPr id="85" name="TextBox 84">
                <a:extLst>
                  <a:ext uri="{FF2B5EF4-FFF2-40B4-BE49-F238E27FC236}">
                    <a16:creationId xmlns:a16="http://schemas.microsoft.com/office/drawing/2014/main" id="{8B0BEECB-6EF7-48CC-952C-D5A33D3657D6}"/>
                  </a:ext>
                </a:extLst>
              </p:cNvPr>
              <p:cNvSpPr txBox="1"/>
              <p:nvPr/>
            </p:nvSpPr>
            <p:spPr>
              <a:xfrm>
                <a:off x="4343251" y="880755"/>
                <a:ext cx="2780791" cy="584775"/>
              </a:xfrm>
              <a:prstGeom prst="rect">
                <a:avLst/>
              </a:prstGeom>
              <a:noFill/>
            </p:spPr>
            <p:txBody>
              <a:bodyPr wrap="square" rtlCol="0">
                <a:spAutoFit/>
              </a:bodyPr>
              <a:lstStyle/>
              <a:p>
                <a:r>
                  <a:rPr lang="en-US" sz="3200" dirty="0" err="1">
                    <a:latin typeface="Bahnschrift SemiBold Condensed" panose="020B0502040204020203" pitchFamily="34" charset="0"/>
                  </a:rPr>
                  <a:t>Mô</a:t>
                </a:r>
                <a:r>
                  <a:rPr lang="en-US" sz="3200" dirty="0">
                    <a:latin typeface="Bahnschrift SemiBold Condensed" panose="020B0502040204020203" pitchFamily="34" charset="0"/>
                  </a:rPr>
                  <a:t> </a:t>
                </a:r>
                <a:r>
                  <a:rPr lang="en-US" sz="3200" dirty="0" err="1">
                    <a:latin typeface="Bahnschrift SemiBold Condensed" panose="020B0502040204020203" pitchFamily="34" charset="0"/>
                  </a:rPr>
                  <a:t>hình</a:t>
                </a:r>
                <a:r>
                  <a:rPr lang="en-US" sz="3200" dirty="0">
                    <a:latin typeface="Bahnschrift SemiBold Condensed" panose="020B0502040204020203" pitchFamily="34" charset="0"/>
                  </a:rPr>
                  <a:t> OSI</a:t>
                </a:r>
              </a:p>
            </p:txBody>
          </p:sp>
        </p:grpSp>
        <p:sp>
          <p:nvSpPr>
            <p:cNvPr id="83" name="Rectangle 82">
              <a:extLst>
                <a:ext uri="{FF2B5EF4-FFF2-40B4-BE49-F238E27FC236}">
                  <a16:creationId xmlns:a16="http://schemas.microsoft.com/office/drawing/2014/main" id="{76F9ADDE-EC25-45E7-BF75-C8CDF0BC0D78}"/>
                </a:ext>
              </a:extLst>
            </p:cNvPr>
            <p:cNvSpPr/>
            <p:nvPr/>
          </p:nvSpPr>
          <p:spPr>
            <a:xfrm>
              <a:off x="3662675" y="1465530"/>
              <a:ext cx="548640"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0DD4C560-D2FB-4B75-9442-7F5B90298057}"/>
              </a:ext>
            </a:extLst>
          </p:cNvPr>
          <p:cNvGrpSpPr/>
          <p:nvPr/>
        </p:nvGrpSpPr>
        <p:grpSpPr>
          <a:xfrm>
            <a:off x="-8056068" y="-5116"/>
            <a:ext cx="10908792" cy="6858000"/>
            <a:chOff x="-8023867" y="-52159"/>
            <a:chExt cx="10908792" cy="6858000"/>
          </a:xfrm>
        </p:grpSpPr>
        <p:grpSp>
          <p:nvGrpSpPr>
            <p:cNvPr id="120" name="Group 119">
              <a:extLst>
                <a:ext uri="{FF2B5EF4-FFF2-40B4-BE49-F238E27FC236}">
                  <a16:creationId xmlns:a16="http://schemas.microsoft.com/office/drawing/2014/main" id="{A60B9273-5C98-44CB-878D-A0A58A4FE4F8}"/>
                </a:ext>
              </a:extLst>
            </p:cNvPr>
            <p:cNvGrpSpPr/>
            <p:nvPr/>
          </p:nvGrpSpPr>
          <p:grpSpPr>
            <a:xfrm>
              <a:off x="-8023867" y="-52159"/>
              <a:ext cx="10908792" cy="6858000"/>
              <a:chOff x="0" y="0"/>
              <a:chExt cx="10908792" cy="6858000"/>
            </a:xfrm>
          </p:grpSpPr>
          <p:grpSp>
            <p:nvGrpSpPr>
              <p:cNvPr id="122" name="Group 121">
                <a:extLst>
                  <a:ext uri="{FF2B5EF4-FFF2-40B4-BE49-F238E27FC236}">
                    <a16:creationId xmlns:a16="http://schemas.microsoft.com/office/drawing/2014/main" id="{9E228236-CB45-4657-BB64-F13FDA34CCBF}"/>
                  </a:ext>
                </a:extLst>
              </p:cNvPr>
              <p:cNvGrpSpPr/>
              <p:nvPr/>
            </p:nvGrpSpPr>
            <p:grpSpPr>
              <a:xfrm>
                <a:off x="0" y="0"/>
                <a:ext cx="10908792" cy="6858000"/>
                <a:chOff x="0" y="0"/>
                <a:chExt cx="10908792" cy="6858000"/>
              </a:xfrm>
            </p:grpSpPr>
            <p:sp>
              <p:nvSpPr>
                <p:cNvPr id="124" name="Rectangle 123">
                  <a:extLst>
                    <a:ext uri="{FF2B5EF4-FFF2-40B4-BE49-F238E27FC236}">
                      <a16:creationId xmlns:a16="http://schemas.microsoft.com/office/drawing/2014/main" id="{A6764B4A-FBDB-4F45-968D-09EA00502E9E}"/>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70B86430-7473-46CE-B931-460543DBA273}"/>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D964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23" name="Graphic 122" descr="Lights On with solid fill">
                <a:extLst>
                  <a:ext uri="{FF2B5EF4-FFF2-40B4-BE49-F238E27FC236}">
                    <a16:creationId xmlns:a16="http://schemas.microsoft.com/office/drawing/2014/main" id="{E3F82E18-EF0D-4DC0-B055-1B86FB8CCD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121" name="TextBox 120">
              <a:extLst>
                <a:ext uri="{FF2B5EF4-FFF2-40B4-BE49-F238E27FC236}">
                  <a16:creationId xmlns:a16="http://schemas.microsoft.com/office/drawing/2014/main" id="{00F33CC1-2262-4EFA-A143-A06A17375137}"/>
                </a:ext>
              </a:extLst>
            </p:cNvPr>
            <p:cNvSpPr txBox="1"/>
            <p:nvPr/>
          </p:nvSpPr>
          <p:spPr>
            <a:xfrm rot="16200000">
              <a:off x="1453122" y="3207168"/>
              <a:ext cx="2245753"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TCP/IP</a:t>
              </a:r>
            </a:p>
          </p:txBody>
        </p:sp>
      </p:grpSp>
      <p:grpSp>
        <p:nvGrpSpPr>
          <p:cNvPr id="126" name="Group 125">
            <a:extLst>
              <a:ext uri="{FF2B5EF4-FFF2-40B4-BE49-F238E27FC236}">
                <a16:creationId xmlns:a16="http://schemas.microsoft.com/office/drawing/2014/main" id="{615E8805-55C5-4790-93B9-6292DADC7DB3}"/>
              </a:ext>
            </a:extLst>
          </p:cNvPr>
          <p:cNvGrpSpPr/>
          <p:nvPr/>
        </p:nvGrpSpPr>
        <p:grpSpPr>
          <a:xfrm>
            <a:off x="-8690171" y="-5116"/>
            <a:ext cx="10933090" cy="6858000"/>
            <a:chOff x="2694972" y="4246070"/>
            <a:chExt cx="10933090" cy="6858000"/>
          </a:xfrm>
        </p:grpSpPr>
        <p:grpSp>
          <p:nvGrpSpPr>
            <p:cNvPr id="127" name="Group 126">
              <a:extLst>
                <a:ext uri="{FF2B5EF4-FFF2-40B4-BE49-F238E27FC236}">
                  <a16:creationId xmlns:a16="http://schemas.microsoft.com/office/drawing/2014/main" id="{CC3EBA93-91B7-4B8C-8D65-1DDCBFDEC43C}"/>
                </a:ext>
              </a:extLst>
            </p:cNvPr>
            <p:cNvGrpSpPr/>
            <p:nvPr/>
          </p:nvGrpSpPr>
          <p:grpSpPr>
            <a:xfrm>
              <a:off x="2694972" y="4246070"/>
              <a:ext cx="10908792" cy="6858000"/>
              <a:chOff x="0" y="0"/>
              <a:chExt cx="10908792" cy="6858000"/>
            </a:xfrm>
          </p:grpSpPr>
          <p:grpSp>
            <p:nvGrpSpPr>
              <p:cNvPr id="129" name="Group 128">
                <a:extLst>
                  <a:ext uri="{FF2B5EF4-FFF2-40B4-BE49-F238E27FC236}">
                    <a16:creationId xmlns:a16="http://schemas.microsoft.com/office/drawing/2014/main" id="{2F638113-D170-4AC4-B035-D30AC5847D3A}"/>
                  </a:ext>
                </a:extLst>
              </p:cNvPr>
              <p:cNvGrpSpPr/>
              <p:nvPr/>
            </p:nvGrpSpPr>
            <p:grpSpPr>
              <a:xfrm>
                <a:off x="0" y="0"/>
                <a:ext cx="10908792" cy="6858000"/>
                <a:chOff x="0" y="0"/>
                <a:chExt cx="10908792" cy="6858000"/>
              </a:xfrm>
            </p:grpSpPr>
            <p:sp>
              <p:nvSpPr>
                <p:cNvPr id="131" name="Rectangle 130">
                  <a:extLst>
                    <a:ext uri="{FF2B5EF4-FFF2-40B4-BE49-F238E27FC236}">
                      <a16:creationId xmlns:a16="http://schemas.microsoft.com/office/drawing/2014/main" id="{90284BA1-3038-4681-B8D0-EF7D66FB2B19}"/>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Shape 131">
                  <a:extLst>
                    <a:ext uri="{FF2B5EF4-FFF2-40B4-BE49-F238E27FC236}">
                      <a16:creationId xmlns:a16="http://schemas.microsoft.com/office/drawing/2014/main" id="{03C6A6E6-202D-48A8-8D28-91B663B5A826}"/>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A9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30" name="Graphic 129" descr="Lights On with solid fill">
                <a:extLst>
                  <a:ext uri="{FF2B5EF4-FFF2-40B4-BE49-F238E27FC236}">
                    <a16:creationId xmlns:a16="http://schemas.microsoft.com/office/drawing/2014/main" id="{BD420110-0B72-4D76-9C40-EB99E266D9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128" name="TextBox 127">
              <a:extLst>
                <a:ext uri="{FF2B5EF4-FFF2-40B4-BE49-F238E27FC236}">
                  <a16:creationId xmlns:a16="http://schemas.microsoft.com/office/drawing/2014/main" id="{413162F9-FD44-40D4-828C-AAC4DAC75B48}"/>
                </a:ext>
              </a:extLst>
            </p:cNvPr>
            <p:cNvSpPr txBox="1"/>
            <p:nvPr/>
          </p:nvSpPr>
          <p:spPr>
            <a:xfrm rot="16200000">
              <a:off x="12635977" y="7458881"/>
              <a:ext cx="1399395" cy="584775"/>
            </a:xfrm>
            <a:prstGeom prst="rect">
              <a:avLst/>
            </a:prstGeom>
            <a:noFill/>
          </p:spPr>
          <p:txBody>
            <a:bodyPr wrap="square" rtlCol="0">
              <a:spAutoFit/>
            </a:bodyPr>
            <a:lstStyle/>
            <a:p>
              <a:r>
                <a:rPr lang="en-US" sz="3200" dirty="0">
                  <a:solidFill>
                    <a:schemeClr val="bg1"/>
                  </a:solidFill>
                  <a:latin typeface="Bahnschrift SemiBold Condensed" panose="020B0502040204020203" pitchFamily="34" charset="0"/>
                </a:rPr>
                <a:t>Protocol</a:t>
              </a:r>
            </a:p>
          </p:txBody>
        </p:sp>
      </p:grpSp>
      <p:grpSp>
        <p:nvGrpSpPr>
          <p:cNvPr id="133" name="Group 132">
            <a:extLst>
              <a:ext uri="{FF2B5EF4-FFF2-40B4-BE49-F238E27FC236}">
                <a16:creationId xmlns:a16="http://schemas.microsoft.com/office/drawing/2014/main" id="{25A14129-7C42-4CD4-86A4-9F85A4F3B3EB}"/>
              </a:ext>
            </a:extLst>
          </p:cNvPr>
          <p:cNvGrpSpPr/>
          <p:nvPr/>
        </p:nvGrpSpPr>
        <p:grpSpPr>
          <a:xfrm>
            <a:off x="-9364106" y="-5116"/>
            <a:ext cx="10916494" cy="6858000"/>
            <a:chOff x="-8965983" y="4349672"/>
            <a:chExt cx="10916494" cy="6858000"/>
          </a:xfrm>
        </p:grpSpPr>
        <p:grpSp>
          <p:nvGrpSpPr>
            <p:cNvPr id="134" name="Group 133">
              <a:extLst>
                <a:ext uri="{FF2B5EF4-FFF2-40B4-BE49-F238E27FC236}">
                  <a16:creationId xmlns:a16="http://schemas.microsoft.com/office/drawing/2014/main" id="{2C6025A8-079C-4908-8F17-4885006354AF}"/>
                </a:ext>
              </a:extLst>
            </p:cNvPr>
            <p:cNvGrpSpPr/>
            <p:nvPr/>
          </p:nvGrpSpPr>
          <p:grpSpPr>
            <a:xfrm>
              <a:off x="-8965983" y="4349672"/>
              <a:ext cx="10908792" cy="6858000"/>
              <a:chOff x="0" y="0"/>
              <a:chExt cx="10908792" cy="6858000"/>
            </a:xfrm>
          </p:grpSpPr>
          <p:grpSp>
            <p:nvGrpSpPr>
              <p:cNvPr id="136" name="Group 135">
                <a:extLst>
                  <a:ext uri="{FF2B5EF4-FFF2-40B4-BE49-F238E27FC236}">
                    <a16:creationId xmlns:a16="http://schemas.microsoft.com/office/drawing/2014/main" id="{426C7C42-ACB6-4DC4-8C78-5AEC109FE489}"/>
                  </a:ext>
                </a:extLst>
              </p:cNvPr>
              <p:cNvGrpSpPr/>
              <p:nvPr/>
            </p:nvGrpSpPr>
            <p:grpSpPr>
              <a:xfrm>
                <a:off x="0" y="0"/>
                <a:ext cx="10908792" cy="6858000"/>
                <a:chOff x="0" y="0"/>
                <a:chExt cx="10908792" cy="6858000"/>
              </a:xfrm>
            </p:grpSpPr>
            <p:sp>
              <p:nvSpPr>
                <p:cNvPr id="138" name="Rectangle 137">
                  <a:extLst>
                    <a:ext uri="{FF2B5EF4-FFF2-40B4-BE49-F238E27FC236}">
                      <a16:creationId xmlns:a16="http://schemas.microsoft.com/office/drawing/2014/main" id="{50261AC7-45D9-4D57-97D9-A1E409D03B98}"/>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Shape 138">
                  <a:extLst>
                    <a:ext uri="{FF2B5EF4-FFF2-40B4-BE49-F238E27FC236}">
                      <a16:creationId xmlns:a16="http://schemas.microsoft.com/office/drawing/2014/main" id="{0E3E7987-FD34-4C35-8EF2-7F7AD90C51C6}"/>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D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37" name="Graphic 136" descr="Lights On with solid fill">
                <a:extLst>
                  <a:ext uri="{FF2B5EF4-FFF2-40B4-BE49-F238E27FC236}">
                    <a16:creationId xmlns:a16="http://schemas.microsoft.com/office/drawing/2014/main" id="{0F29C72A-CB14-4665-9B2F-54434B2C6C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135" name="TextBox 134">
              <a:extLst>
                <a:ext uri="{FF2B5EF4-FFF2-40B4-BE49-F238E27FC236}">
                  <a16:creationId xmlns:a16="http://schemas.microsoft.com/office/drawing/2014/main" id="{333F208C-9B4B-4B2E-BCAE-6C0A6887CD8E}"/>
                </a:ext>
              </a:extLst>
            </p:cNvPr>
            <p:cNvSpPr txBox="1"/>
            <p:nvPr/>
          </p:nvSpPr>
          <p:spPr>
            <a:xfrm rot="16200000">
              <a:off x="681013" y="7523950"/>
              <a:ext cx="1954221" cy="584775"/>
            </a:xfrm>
            <a:prstGeom prst="rect">
              <a:avLst/>
            </a:prstGeom>
            <a:noFill/>
          </p:spPr>
          <p:txBody>
            <a:bodyPr wrap="square" rtlCol="0">
              <a:spAutoFit/>
            </a:bodyPr>
            <a:lstStyle/>
            <a:p>
              <a:pPr algn="ctr"/>
              <a:r>
                <a:rPr lang="en-US" sz="3200" dirty="0">
                  <a:solidFill>
                    <a:schemeClr val="bg1"/>
                  </a:solidFill>
                  <a:latin typeface="Bahnschrift SemiBold Condensed" panose="020B0502040204020203" pitchFamily="34" charset="0"/>
                </a:rPr>
                <a:t>SDU &amp; PDU</a:t>
              </a:r>
            </a:p>
          </p:txBody>
        </p:sp>
      </p:grpSp>
      <p:grpSp>
        <p:nvGrpSpPr>
          <p:cNvPr id="146" name="Group 145">
            <a:extLst>
              <a:ext uri="{FF2B5EF4-FFF2-40B4-BE49-F238E27FC236}">
                <a16:creationId xmlns:a16="http://schemas.microsoft.com/office/drawing/2014/main" id="{D9F7476A-AFE4-41EB-9D8B-1FECACE98A38}"/>
              </a:ext>
            </a:extLst>
          </p:cNvPr>
          <p:cNvGrpSpPr/>
          <p:nvPr/>
        </p:nvGrpSpPr>
        <p:grpSpPr>
          <a:xfrm>
            <a:off x="-10018115" y="-7674"/>
            <a:ext cx="10936129" cy="6858000"/>
            <a:chOff x="-10018115" y="-7674"/>
            <a:chExt cx="10936129" cy="6858000"/>
          </a:xfrm>
        </p:grpSpPr>
        <p:sp>
          <p:nvSpPr>
            <p:cNvPr id="147" name="Rectangle 146">
              <a:extLst>
                <a:ext uri="{FF2B5EF4-FFF2-40B4-BE49-F238E27FC236}">
                  <a16:creationId xmlns:a16="http://schemas.microsoft.com/office/drawing/2014/main" id="{A69DBE30-ECF7-4BD2-AEAF-A3E51C55B977}"/>
                </a:ext>
              </a:extLst>
            </p:cNvPr>
            <p:cNvSpPr/>
            <p:nvPr/>
          </p:nvSpPr>
          <p:spPr>
            <a:xfrm>
              <a:off x="-10018115" y="-7674"/>
              <a:ext cx="10917937"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7">
              <a:extLst>
                <a:ext uri="{FF2B5EF4-FFF2-40B4-BE49-F238E27FC236}">
                  <a16:creationId xmlns:a16="http://schemas.microsoft.com/office/drawing/2014/main" id="{5F9266C1-C7E5-45F3-B11D-E631D83BFB92}"/>
                </a:ext>
              </a:extLst>
            </p:cNvPr>
            <p:cNvSpPr/>
            <p:nvPr/>
          </p:nvSpPr>
          <p:spPr>
            <a:xfrm>
              <a:off x="-412463" y="2132774"/>
              <a:ext cx="1330477"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A7D4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9" name="TextBox 148">
              <a:extLst>
                <a:ext uri="{FF2B5EF4-FFF2-40B4-BE49-F238E27FC236}">
                  <a16:creationId xmlns:a16="http://schemas.microsoft.com/office/drawing/2014/main" id="{46826F95-F1E1-4C6E-B2CB-6D94BE2F977B}"/>
                </a:ext>
              </a:extLst>
            </p:cNvPr>
            <p:cNvSpPr txBox="1"/>
            <p:nvPr/>
          </p:nvSpPr>
          <p:spPr>
            <a:xfrm rot="16200000">
              <a:off x="-371524" y="3206872"/>
              <a:ext cx="1886361" cy="584775"/>
            </a:xfrm>
            <a:prstGeom prst="rect">
              <a:avLst/>
            </a:prstGeom>
            <a:noFill/>
          </p:spPr>
          <p:txBody>
            <a:bodyPr wrap="square" rtlCol="0">
              <a:spAutoFit/>
            </a:bodyPr>
            <a:lstStyle/>
            <a:p>
              <a:pPr algn="ctr"/>
              <a:r>
                <a:rPr lang="en-US" sz="3200" b="1" dirty="0" err="1">
                  <a:solidFill>
                    <a:schemeClr val="bg1"/>
                  </a:solidFill>
                  <a:latin typeface="Bahnschrift SemiBold Condensed" panose="020B0502040204020203" pitchFamily="34" charset="0"/>
                </a:rPr>
                <a:t>Đóng</a:t>
              </a:r>
              <a:r>
                <a:rPr lang="en-US" sz="3200" b="1" dirty="0">
                  <a:solidFill>
                    <a:schemeClr val="bg1"/>
                  </a:solidFill>
                  <a:latin typeface="Bahnschrift SemiBold Condensed" panose="020B0502040204020203" pitchFamily="34" charset="0"/>
                </a:rPr>
                <a:t> </a:t>
              </a:r>
              <a:r>
                <a:rPr lang="en-US" sz="3200" b="1" dirty="0" err="1">
                  <a:solidFill>
                    <a:schemeClr val="bg1"/>
                  </a:solidFill>
                  <a:latin typeface="Bahnschrift SemiBold Condensed" panose="020B0502040204020203" pitchFamily="34" charset="0"/>
                </a:rPr>
                <a:t>gói</a:t>
              </a:r>
              <a:r>
                <a:rPr lang="en-US" sz="3200" b="1" dirty="0">
                  <a:solidFill>
                    <a:schemeClr val="bg1"/>
                  </a:solidFill>
                  <a:latin typeface="Bahnschrift SemiBold Condensed" panose="020B0502040204020203" pitchFamily="34" charset="0"/>
                </a:rPr>
                <a:t> tin</a:t>
              </a:r>
            </a:p>
          </p:txBody>
        </p:sp>
        <p:pic>
          <p:nvPicPr>
            <p:cNvPr id="150" name="Graphic 149" descr="Lights On with solid fill">
              <a:extLst>
                <a:ext uri="{FF2B5EF4-FFF2-40B4-BE49-F238E27FC236}">
                  <a16:creationId xmlns:a16="http://schemas.microsoft.com/office/drawing/2014/main" id="{6F7B3E04-DA0F-4F24-A152-C63CD51BC6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48436" y="3003966"/>
              <a:ext cx="914400" cy="915167"/>
            </a:xfrm>
            <a:prstGeom prst="rect">
              <a:avLst/>
            </a:prstGeom>
          </p:spPr>
        </p:pic>
      </p:grpSp>
    </p:spTree>
    <p:extLst>
      <p:ext uri="{BB962C8B-B14F-4D97-AF65-F5344CB8AC3E}">
        <p14:creationId xmlns:p14="http://schemas.microsoft.com/office/powerpoint/2010/main" val="3825239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fade">
                                      <p:cBhvr>
                                        <p:cTn id="14" dur="1000"/>
                                        <p:tgtEl>
                                          <p:spTgt spid="75"/>
                                        </p:tgtEl>
                                      </p:cBhvr>
                                    </p:animEffect>
                                    <p:anim calcmode="lin" valueType="num">
                                      <p:cBhvr>
                                        <p:cTn id="15" dur="1000" fill="hold"/>
                                        <p:tgtEl>
                                          <p:spTgt spid="75"/>
                                        </p:tgtEl>
                                        <p:attrNameLst>
                                          <p:attrName>ppt_x</p:attrName>
                                        </p:attrNameLst>
                                      </p:cBhvr>
                                      <p:tavLst>
                                        <p:tav tm="0">
                                          <p:val>
                                            <p:strVal val="#ppt_x"/>
                                          </p:val>
                                        </p:tav>
                                        <p:tav tm="100000">
                                          <p:val>
                                            <p:strVal val="#ppt_x"/>
                                          </p:val>
                                        </p:tav>
                                      </p:tavLst>
                                    </p:anim>
                                    <p:anim calcmode="lin" valueType="num">
                                      <p:cBhvr>
                                        <p:cTn id="16" dur="1000" fill="hold"/>
                                        <p:tgtEl>
                                          <p:spTgt spid="7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fade">
                                      <p:cBhvr>
                                        <p:cTn id="19" dur="1000"/>
                                        <p:tgtEl>
                                          <p:spTgt spid="77"/>
                                        </p:tgtEl>
                                      </p:cBhvr>
                                    </p:animEffect>
                                    <p:anim calcmode="lin" valueType="num">
                                      <p:cBhvr>
                                        <p:cTn id="20" dur="1000" fill="hold"/>
                                        <p:tgtEl>
                                          <p:spTgt spid="77"/>
                                        </p:tgtEl>
                                        <p:attrNameLst>
                                          <p:attrName>ppt_x</p:attrName>
                                        </p:attrNameLst>
                                      </p:cBhvr>
                                      <p:tavLst>
                                        <p:tav tm="0">
                                          <p:val>
                                            <p:strVal val="#ppt_x"/>
                                          </p:val>
                                        </p:tav>
                                        <p:tav tm="100000">
                                          <p:val>
                                            <p:strVal val="#ppt_x"/>
                                          </p:val>
                                        </p:tav>
                                      </p:tavLst>
                                    </p:anim>
                                    <p:anim calcmode="lin" valueType="num">
                                      <p:cBhvr>
                                        <p:cTn id="21" dur="1000" fill="hold"/>
                                        <p:tgtEl>
                                          <p:spTgt spid="7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fade">
                                      <p:cBhvr>
                                        <p:cTn id="24" dur="1000"/>
                                        <p:tgtEl>
                                          <p:spTgt spid="80"/>
                                        </p:tgtEl>
                                      </p:cBhvr>
                                    </p:animEffect>
                                    <p:anim calcmode="lin" valueType="num">
                                      <p:cBhvr>
                                        <p:cTn id="25" dur="1000" fill="hold"/>
                                        <p:tgtEl>
                                          <p:spTgt spid="80"/>
                                        </p:tgtEl>
                                        <p:attrNameLst>
                                          <p:attrName>ppt_x</p:attrName>
                                        </p:attrNameLst>
                                      </p:cBhvr>
                                      <p:tavLst>
                                        <p:tav tm="0">
                                          <p:val>
                                            <p:strVal val="#ppt_x"/>
                                          </p:val>
                                        </p:tav>
                                        <p:tav tm="100000">
                                          <p:val>
                                            <p:strVal val="#ppt_x"/>
                                          </p:val>
                                        </p:tav>
                                      </p:tavLst>
                                    </p:anim>
                                    <p:anim calcmode="lin" valueType="num">
                                      <p:cBhvr>
                                        <p:cTn id="26"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36F77773-9A2B-44C1-AE99-854E920D2BAE}"/>
              </a:ext>
            </a:extLst>
          </p:cNvPr>
          <p:cNvGrpSpPr/>
          <p:nvPr/>
        </p:nvGrpSpPr>
        <p:grpSpPr>
          <a:xfrm>
            <a:off x="1247057" y="5116"/>
            <a:ext cx="10941828" cy="6858000"/>
            <a:chOff x="0" y="0"/>
            <a:chExt cx="10941828" cy="6858000"/>
          </a:xfrm>
        </p:grpSpPr>
        <p:grpSp>
          <p:nvGrpSpPr>
            <p:cNvPr id="37" name="Group 36">
              <a:extLst>
                <a:ext uri="{FF2B5EF4-FFF2-40B4-BE49-F238E27FC236}">
                  <a16:creationId xmlns:a16="http://schemas.microsoft.com/office/drawing/2014/main" id="{8CE69173-01AE-4EB0-A3F7-52CFBCD5F3E8}"/>
                </a:ext>
              </a:extLst>
            </p:cNvPr>
            <p:cNvGrpSpPr/>
            <p:nvPr/>
          </p:nvGrpSpPr>
          <p:grpSpPr>
            <a:xfrm>
              <a:off x="0" y="0"/>
              <a:ext cx="10908792" cy="6858000"/>
              <a:chOff x="0" y="0"/>
              <a:chExt cx="10908792" cy="6858000"/>
            </a:xfrm>
          </p:grpSpPr>
          <p:sp>
            <p:nvSpPr>
              <p:cNvPr id="40" name="Rectangle 39">
                <a:extLst>
                  <a:ext uri="{FF2B5EF4-FFF2-40B4-BE49-F238E27FC236}">
                    <a16:creationId xmlns:a16="http://schemas.microsoft.com/office/drawing/2014/main" id="{E9557D6E-D0E2-4E0B-8BEC-A592DC70042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4AF9FA58-A48C-4B78-83ED-9953B9BA4199}"/>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8" name="TextBox 37">
              <a:extLst>
                <a:ext uri="{FF2B5EF4-FFF2-40B4-BE49-F238E27FC236}">
                  <a16:creationId xmlns:a16="http://schemas.microsoft.com/office/drawing/2014/main" id="{75D4ED9E-D5AF-41A2-906C-74531948DF70}"/>
                </a:ext>
              </a:extLst>
            </p:cNvPr>
            <p:cNvSpPr txBox="1"/>
            <p:nvPr/>
          </p:nvSpPr>
          <p:spPr>
            <a:xfrm rot="16200000">
              <a:off x="9448507" y="3134055"/>
              <a:ext cx="2401868"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Mạng</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máy</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tính</a:t>
              </a:r>
              <a:endParaRPr lang="en-US" sz="3200" dirty="0">
                <a:solidFill>
                  <a:schemeClr val="bg1"/>
                </a:solidFill>
                <a:latin typeface="Bahnschrift SemiBold Condensed" panose="020B0502040204020203" pitchFamily="34" charset="0"/>
              </a:endParaRPr>
            </a:p>
          </p:txBody>
        </p:sp>
        <p:pic>
          <p:nvPicPr>
            <p:cNvPr id="39" name="Graphic 38" descr="Lights On with solid fill">
              <a:extLst>
                <a:ext uri="{FF2B5EF4-FFF2-40B4-BE49-F238E27FC236}">
                  <a16:creationId xmlns:a16="http://schemas.microsoft.com/office/drawing/2014/main" id="{2BE74E67-E5F2-4067-9EE8-9CBCACC26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grpSp>
        <p:nvGrpSpPr>
          <p:cNvPr id="42" name="Group 41">
            <a:extLst>
              <a:ext uri="{FF2B5EF4-FFF2-40B4-BE49-F238E27FC236}">
                <a16:creationId xmlns:a16="http://schemas.microsoft.com/office/drawing/2014/main" id="{CFA09ED1-B65C-47A7-8702-66A1EEADACE1}"/>
              </a:ext>
            </a:extLst>
          </p:cNvPr>
          <p:cNvGrpSpPr/>
          <p:nvPr/>
        </p:nvGrpSpPr>
        <p:grpSpPr>
          <a:xfrm>
            <a:off x="598482" y="-5116"/>
            <a:ext cx="10950758" cy="6858000"/>
            <a:chOff x="-7559151" y="0"/>
            <a:chExt cx="10950758" cy="6858000"/>
          </a:xfrm>
        </p:grpSpPr>
        <p:grpSp>
          <p:nvGrpSpPr>
            <p:cNvPr id="43" name="Group 42">
              <a:extLst>
                <a:ext uri="{FF2B5EF4-FFF2-40B4-BE49-F238E27FC236}">
                  <a16:creationId xmlns:a16="http://schemas.microsoft.com/office/drawing/2014/main" id="{FB666947-DC92-4A37-9D67-B40C9CC8FD44}"/>
                </a:ext>
              </a:extLst>
            </p:cNvPr>
            <p:cNvGrpSpPr/>
            <p:nvPr/>
          </p:nvGrpSpPr>
          <p:grpSpPr>
            <a:xfrm>
              <a:off x="-7559151" y="0"/>
              <a:ext cx="10908792" cy="6858000"/>
              <a:chOff x="0" y="0"/>
              <a:chExt cx="10908792" cy="6858000"/>
            </a:xfrm>
          </p:grpSpPr>
          <p:grpSp>
            <p:nvGrpSpPr>
              <p:cNvPr id="45" name="Group 44">
                <a:extLst>
                  <a:ext uri="{FF2B5EF4-FFF2-40B4-BE49-F238E27FC236}">
                    <a16:creationId xmlns:a16="http://schemas.microsoft.com/office/drawing/2014/main" id="{4B7B57B1-67DD-4505-8E6D-A63818D4DC0C}"/>
                  </a:ext>
                </a:extLst>
              </p:cNvPr>
              <p:cNvGrpSpPr/>
              <p:nvPr/>
            </p:nvGrpSpPr>
            <p:grpSpPr>
              <a:xfrm>
                <a:off x="0" y="0"/>
                <a:ext cx="10908792" cy="6858000"/>
                <a:chOff x="0" y="0"/>
                <a:chExt cx="10908792" cy="6858000"/>
              </a:xfrm>
            </p:grpSpPr>
            <p:sp>
              <p:nvSpPr>
                <p:cNvPr id="47" name="Rectangle 46">
                  <a:extLst>
                    <a:ext uri="{FF2B5EF4-FFF2-40B4-BE49-F238E27FC236}">
                      <a16:creationId xmlns:a16="http://schemas.microsoft.com/office/drawing/2014/main" id="{A3C1BEAD-B1E0-4A33-80B8-D6619C980ACF}"/>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E302919B-B3DF-4A37-A41C-DBEFFE60F9AA}"/>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7343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46" name="Graphic 45" descr="Lights On with solid fill">
                <a:extLst>
                  <a:ext uri="{FF2B5EF4-FFF2-40B4-BE49-F238E27FC236}">
                    <a16:creationId xmlns:a16="http://schemas.microsoft.com/office/drawing/2014/main" id="{0282C947-8E11-4CCE-ABA7-049E5A3F00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44" name="TextBox 43">
              <a:extLst>
                <a:ext uri="{FF2B5EF4-FFF2-40B4-BE49-F238E27FC236}">
                  <a16:creationId xmlns:a16="http://schemas.microsoft.com/office/drawing/2014/main" id="{3E4DB177-8F17-4905-A6B4-3A67D32ADFA9}"/>
                </a:ext>
              </a:extLst>
            </p:cNvPr>
            <p:cNvSpPr txBox="1"/>
            <p:nvPr/>
          </p:nvSpPr>
          <p:spPr>
            <a:xfrm rot="16200000">
              <a:off x="2126759" y="3200136"/>
              <a:ext cx="1944921"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OSI</a:t>
              </a:r>
            </a:p>
          </p:txBody>
        </p:sp>
      </p:grpSp>
      <p:grpSp>
        <p:nvGrpSpPr>
          <p:cNvPr id="70" name="Group 69">
            <a:extLst>
              <a:ext uri="{FF2B5EF4-FFF2-40B4-BE49-F238E27FC236}">
                <a16:creationId xmlns:a16="http://schemas.microsoft.com/office/drawing/2014/main" id="{21121E99-7979-4213-9522-3E1A30F1B63E}"/>
              </a:ext>
            </a:extLst>
          </p:cNvPr>
          <p:cNvGrpSpPr/>
          <p:nvPr/>
        </p:nvGrpSpPr>
        <p:grpSpPr>
          <a:xfrm>
            <a:off x="3217136" y="89186"/>
            <a:ext cx="3564006" cy="1015663"/>
            <a:chOff x="3560036" y="495586"/>
            <a:chExt cx="3564006" cy="1015663"/>
          </a:xfrm>
        </p:grpSpPr>
        <p:grpSp>
          <p:nvGrpSpPr>
            <p:cNvPr id="71" name="Group 70">
              <a:extLst>
                <a:ext uri="{FF2B5EF4-FFF2-40B4-BE49-F238E27FC236}">
                  <a16:creationId xmlns:a16="http://schemas.microsoft.com/office/drawing/2014/main" id="{18CD89C3-A306-422C-9C3C-49D4FD258C46}"/>
                </a:ext>
              </a:extLst>
            </p:cNvPr>
            <p:cNvGrpSpPr/>
            <p:nvPr/>
          </p:nvGrpSpPr>
          <p:grpSpPr>
            <a:xfrm>
              <a:off x="3560036" y="495586"/>
              <a:ext cx="3564006" cy="1015663"/>
              <a:chOff x="3560036" y="495586"/>
              <a:chExt cx="3564006" cy="1015663"/>
            </a:xfrm>
          </p:grpSpPr>
          <p:sp>
            <p:nvSpPr>
              <p:cNvPr id="73" name="TextBox 72">
                <a:extLst>
                  <a:ext uri="{FF2B5EF4-FFF2-40B4-BE49-F238E27FC236}">
                    <a16:creationId xmlns:a16="http://schemas.microsoft.com/office/drawing/2014/main" id="{6AD03B82-5F1A-4C6C-8FB7-B3880C4C6218}"/>
                  </a:ext>
                </a:extLst>
              </p:cNvPr>
              <p:cNvSpPr txBox="1"/>
              <p:nvPr/>
            </p:nvSpPr>
            <p:spPr>
              <a:xfrm>
                <a:off x="3560036" y="495586"/>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02</a:t>
                </a:r>
              </a:p>
            </p:txBody>
          </p:sp>
          <p:sp>
            <p:nvSpPr>
              <p:cNvPr id="74" name="TextBox 73">
                <a:extLst>
                  <a:ext uri="{FF2B5EF4-FFF2-40B4-BE49-F238E27FC236}">
                    <a16:creationId xmlns:a16="http://schemas.microsoft.com/office/drawing/2014/main" id="{54756F6D-D627-447F-818C-B778C690B5DC}"/>
                  </a:ext>
                </a:extLst>
              </p:cNvPr>
              <p:cNvSpPr txBox="1"/>
              <p:nvPr/>
            </p:nvSpPr>
            <p:spPr>
              <a:xfrm>
                <a:off x="4343251" y="880755"/>
                <a:ext cx="2780791" cy="584775"/>
              </a:xfrm>
              <a:prstGeom prst="rect">
                <a:avLst/>
              </a:prstGeom>
              <a:noFill/>
            </p:spPr>
            <p:txBody>
              <a:bodyPr wrap="square" rtlCol="0">
                <a:spAutoFit/>
              </a:bodyPr>
              <a:lstStyle/>
              <a:p>
                <a:r>
                  <a:rPr lang="en-US" sz="3200" dirty="0" err="1">
                    <a:latin typeface="Bahnschrift SemiBold Condensed" panose="020B0502040204020203" pitchFamily="34" charset="0"/>
                  </a:rPr>
                  <a:t>Mô</a:t>
                </a:r>
                <a:r>
                  <a:rPr lang="en-US" sz="3200" dirty="0">
                    <a:latin typeface="Bahnschrift SemiBold Condensed" panose="020B0502040204020203" pitchFamily="34" charset="0"/>
                  </a:rPr>
                  <a:t> </a:t>
                </a:r>
                <a:r>
                  <a:rPr lang="en-US" sz="3200" dirty="0" err="1">
                    <a:latin typeface="Bahnschrift SemiBold Condensed" panose="020B0502040204020203" pitchFamily="34" charset="0"/>
                  </a:rPr>
                  <a:t>hình</a:t>
                </a:r>
                <a:r>
                  <a:rPr lang="en-US" sz="3200" dirty="0">
                    <a:latin typeface="Bahnschrift SemiBold Condensed" panose="020B0502040204020203" pitchFamily="34" charset="0"/>
                  </a:rPr>
                  <a:t> OSI</a:t>
                </a:r>
              </a:p>
            </p:txBody>
          </p:sp>
        </p:grpSp>
        <p:sp>
          <p:nvSpPr>
            <p:cNvPr id="72" name="Rectangle 71">
              <a:extLst>
                <a:ext uri="{FF2B5EF4-FFF2-40B4-BE49-F238E27FC236}">
                  <a16:creationId xmlns:a16="http://schemas.microsoft.com/office/drawing/2014/main" id="{572AEBA0-983E-4917-A85B-CA3407F486B8}"/>
                </a:ext>
              </a:extLst>
            </p:cNvPr>
            <p:cNvSpPr/>
            <p:nvPr/>
          </p:nvSpPr>
          <p:spPr>
            <a:xfrm>
              <a:off x="3662675" y="1465530"/>
              <a:ext cx="548640"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Arrow: Pentagon 1">
            <a:extLst>
              <a:ext uri="{FF2B5EF4-FFF2-40B4-BE49-F238E27FC236}">
                <a16:creationId xmlns:a16="http://schemas.microsoft.com/office/drawing/2014/main" id="{F1989A59-0544-481C-B7A8-15038649B5E6}"/>
              </a:ext>
            </a:extLst>
          </p:cNvPr>
          <p:cNvSpPr/>
          <p:nvPr/>
        </p:nvSpPr>
        <p:spPr>
          <a:xfrm>
            <a:off x="3321201" y="1435968"/>
            <a:ext cx="2774799" cy="693924"/>
          </a:xfrm>
          <a:prstGeom prst="homePlate">
            <a:avLst/>
          </a:prstGeom>
          <a:solidFill>
            <a:srgbClr val="99FC2F"/>
          </a:solidFill>
          <a:ln w="28575">
            <a:solidFill>
              <a:srgbClr val="99FC2F"/>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1A33360-7DE2-4E9A-A5C8-DFF33276A5A6}"/>
              </a:ext>
            </a:extLst>
          </p:cNvPr>
          <p:cNvSpPr txBox="1"/>
          <p:nvPr/>
        </p:nvSpPr>
        <p:spPr>
          <a:xfrm>
            <a:off x="3377321" y="1542185"/>
            <a:ext cx="2774798" cy="400110"/>
          </a:xfrm>
          <a:prstGeom prst="rect">
            <a:avLst/>
          </a:prstGeom>
          <a:noFill/>
        </p:spPr>
        <p:txBody>
          <a:bodyPr wrap="square" rtlCol="0">
            <a:spAutoFit/>
          </a:bodyPr>
          <a:lstStyle/>
          <a:p>
            <a:r>
              <a:rPr lang="en-US" sz="2000" dirty="0">
                <a:latin typeface="Bahnschrift SemiBold Condensed" panose="020B0502040204020203" pitchFamily="34" charset="0"/>
              </a:rPr>
              <a:t>Application layer (</a:t>
            </a:r>
            <a:r>
              <a:rPr lang="en-US" sz="2000" dirty="0" err="1">
                <a:latin typeface="Bahnschrift SemiBold Condensed" panose="020B0502040204020203" pitchFamily="34" charset="0"/>
              </a:rPr>
              <a:t>Tầng</a:t>
            </a:r>
            <a:r>
              <a:rPr lang="en-US" sz="2000" dirty="0">
                <a:latin typeface="Bahnschrift SemiBold Condensed" panose="020B0502040204020203" pitchFamily="34" charset="0"/>
              </a:rPr>
              <a:t> 7)</a:t>
            </a:r>
          </a:p>
        </p:txBody>
      </p:sp>
      <p:sp>
        <p:nvSpPr>
          <p:cNvPr id="4" name="TextBox 3">
            <a:extLst>
              <a:ext uri="{FF2B5EF4-FFF2-40B4-BE49-F238E27FC236}">
                <a16:creationId xmlns:a16="http://schemas.microsoft.com/office/drawing/2014/main" id="{81DAA2FB-3DF4-4CFC-9013-4F540344A25E}"/>
              </a:ext>
            </a:extLst>
          </p:cNvPr>
          <p:cNvSpPr txBox="1"/>
          <p:nvPr/>
        </p:nvSpPr>
        <p:spPr>
          <a:xfrm>
            <a:off x="3181767" y="-1586845"/>
            <a:ext cx="6858463" cy="2113527"/>
          </a:xfrm>
          <a:prstGeom prst="rect">
            <a:avLst/>
          </a:prstGeom>
          <a:noFill/>
        </p:spPr>
        <p:txBody>
          <a:bodyPr wrap="square" rtlCol="0">
            <a:spAutoFit/>
          </a:bodyPr>
          <a:lstStyle/>
          <a:p>
            <a:pPr>
              <a:lnSpc>
                <a:spcPct val="150000"/>
              </a:lnSpc>
            </a:pPr>
            <a:r>
              <a:rPr lang="en-US" b="0" dirty="0">
                <a:effectLst/>
                <a:latin typeface="Bahnschrift Light SemiCondensed" panose="020B0502040204020203" pitchFamily="34" charset="0"/>
              </a:rPr>
              <a:t>L</a:t>
            </a:r>
            <a:r>
              <a:rPr lang="vi-VN" b="0" dirty="0">
                <a:effectLst/>
                <a:latin typeface="Bahnschrift Light SemiCondensed" panose="020B0502040204020203" pitchFamily="34" charset="0"/>
              </a:rPr>
              <a:t>à tầng gần với người sử dụng nhất. Nó cung cấp phương tiện cho người</a:t>
            </a:r>
            <a:r>
              <a:rPr lang="en-US" b="0" dirty="0">
                <a:effectLst/>
                <a:latin typeface="Bahnschrift Light SemiCondensed" panose="020B0502040204020203" pitchFamily="34" charset="0"/>
              </a:rPr>
              <a:t>  </a:t>
            </a:r>
            <a:r>
              <a:rPr lang="vi-VN" b="0" dirty="0">
                <a:effectLst/>
                <a:latin typeface="Bahnschrift Light SemiCondensed" panose="020B0502040204020203" pitchFamily="34" charset="0"/>
              </a:rPr>
              <a:t>dùng truy nhập </a:t>
            </a:r>
            <a:r>
              <a:rPr lang="en-US" b="0" dirty="0" err="1">
                <a:effectLst/>
                <a:latin typeface="Bahnschrift Light SemiCondensed" panose="020B0502040204020203" pitchFamily="34" charset="0"/>
              </a:rPr>
              <a:t>các</a:t>
            </a:r>
            <a:r>
              <a:rPr lang="en-US" b="0" dirty="0">
                <a:effectLst/>
                <a:latin typeface="Bahnschrift Light SemiCondensed" panose="020B0502040204020203" pitchFamily="34" charset="0"/>
              </a:rPr>
              <a:t> </a:t>
            </a:r>
            <a:r>
              <a:rPr lang="en-US" b="0" dirty="0" err="1">
                <a:effectLst/>
                <a:latin typeface="Bahnschrift Light SemiCondensed" panose="020B0502040204020203" pitchFamily="34" charset="0"/>
              </a:rPr>
              <a:t>thông</a:t>
            </a:r>
            <a:endParaRPr lang="en-US" b="0" dirty="0">
              <a:effectLst/>
              <a:latin typeface="Bahnschrift Light SemiCondensed" panose="020B0502040204020203" pitchFamily="34" charset="0"/>
            </a:endParaRPr>
          </a:p>
          <a:p>
            <a:pPr>
              <a:lnSpc>
                <a:spcPct val="150000"/>
              </a:lnSpc>
            </a:pPr>
            <a:r>
              <a:rPr lang="en-US" b="0" dirty="0">
                <a:effectLst/>
                <a:latin typeface="Bahnschrift Light SemiCondensed" panose="020B0502040204020203" pitchFamily="34" charset="0"/>
              </a:rPr>
              <a:t>tin</a:t>
            </a:r>
            <a:r>
              <a:rPr lang="vi-VN" b="0" dirty="0">
                <a:effectLst/>
                <a:latin typeface="Bahnschrift Light SemiCondensed" panose="020B0502040204020203" pitchFamily="34" charset="0"/>
              </a:rPr>
              <a:t> và dữ liệu trên mạng thông qua chương trình ứng dụng. Tầng </a:t>
            </a:r>
            <a:r>
              <a:rPr lang="en-US" b="0" dirty="0">
                <a:effectLst/>
                <a:latin typeface="Bahnschrift Light SemiCondensed" panose="020B0502040204020203" pitchFamily="34" charset="0"/>
              </a:rPr>
              <a:t> </a:t>
            </a:r>
            <a:r>
              <a:rPr lang="vi-VN" b="0" dirty="0">
                <a:effectLst/>
                <a:latin typeface="Bahnschrift Light SemiCondensed" panose="020B0502040204020203" pitchFamily="34" charset="0"/>
              </a:rPr>
              <a:t>này là giao diện chính </a:t>
            </a:r>
            <a:r>
              <a:rPr lang="en-US" b="0" dirty="0">
                <a:effectLst/>
                <a:latin typeface="Bahnschrift Light SemiCondensed" panose="020B0502040204020203" pitchFamily="34" charset="0"/>
              </a:rPr>
              <a:t>  </a:t>
            </a:r>
            <a:r>
              <a:rPr lang="vi-VN" b="0" dirty="0">
                <a:effectLst/>
                <a:latin typeface="Bahnschrift Light SemiCondensed" panose="020B0502040204020203" pitchFamily="34" charset="0"/>
              </a:rPr>
              <a:t>để người dùng tương tác với chương trình ứng dụng.</a:t>
            </a:r>
          </a:p>
          <a:p>
            <a:pPr>
              <a:lnSpc>
                <a:spcPct val="150000"/>
              </a:lnSpc>
            </a:pPr>
            <a:endParaRPr lang="en-US" dirty="0">
              <a:latin typeface="Bahnschrift Light SemiCondensed" panose="020B0502040204020203" pitchFamily="34" charset="0"/>
            </a:endParaRPr>
          </a:p>
        </p:txBody>
      </p:sp>
      <p:sp>
        <p:nvSpPr>
          <p:cNvPr id="79" name="Arrow: Pentagon 78">
            <a:extLst>
              <a:ext uri="{FF2B5EF4-FFF2-40B4-BE49-F238E27FC236}">
                <a16:creationId xmlns:a16="http://schemas.microsoft.com/office/drawing/2014/main" id="{7BFB4882-2AFA-4C1F-8A97-3BA25E613BC9}"/>
              </a:ext>
            </a:extLst>
          </p:cNvPr>
          <p:cNvSpPr/>
          <p:nvPr/>
        </p:nvSpPr>
        <p:spPr>
          <a:xfrm>
            <a:off x="3321201" y="4057682"/>
            <a:ext cx="2774799" cy="693924"/>
          </a:xfrm>
          <a:prstGeom prst="homePlate">
            <a:avLst/>
          </a:prstGeom>
          <a:solidFill>
            <a:srgbClr val="99FC2F"/>
          </a:solidFill>
          <a:ln w="28575">
            <a:solidFill>
              <a:srgbClr val="99FC2F"/>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2937F863-0401-4880-AD34-65480C495488}"/>
              </a:ext>
            </a:extLst>
          </p:cNvPr>
          <p:cNvSpPr txBox="1"/>
          <p:nvPr/>
        </p:nvSpPr>
        <p:spPr>
          <a:xfrm>
            <a:off x="3377321" y="4195802"/>
            <a:ext cx="2618264" cy="400110"/>
          </a:xfrm>
          <a:prstGeom prst="rect">
            <a:avLst/>
          </a:prstGeom>
          <a:noFill/>
        </p:spPr>
        <p:txBody>
          <a:bodyPr wrap="square" rtlCol="0">
            <a:spAutoFit/>
          </a:bodyPr>
          <a:lstStyle/>
          <a:p>
            <a:r>
              <a:rPr lang="en-US" sz="2000" dirty="0">
                <a:latin typeface="Bahnschrift SemiBold Condensed" panose="020B0502040204020203" pitchFamily="34" charset="0"/>
              </a:rPr>
              <a:t>Presentation layer (</a:t>
            </a:r>
            <a:r>
              <a:rPr lang="en-US" sz="2000" dirty="0" err="1">
                <a:latin typeface="Bahnschrift SemiBold Condensed" panose="020B0502040204020203" pitchFamily="34" charset="0"/>
              </a:rPr>
              <a:t>Tầng</a:t>
            </a:r>
            <a:r>
              <a:rPr lang="en-US" sz="2000" dirty="0">
                <a:latin typeface="Bahnschrift SemiBold Condensed" panose="020B0502040204020203" pitchFamily="34" charset="0"/>
              </a:rPr>
              <a:t> 6)</a:t>
            </a:r>
          </a:p>
        </p:txBody>
      </p:sp>
      <p:sp>
        <p:nvSpPr>
          <p:cNvPr id="82" name="TextBox 81">
            <a:extLst>
              <a:ext uri="{FF2B5EF4-FFF2-40B4-BE49-F238E27FC236}">
                <a16:creationId xmlns:a16="http://schemas.microsoft.com/office/drawing/2014/main" id="{7C2B4B20-60E6-4F21-84B5-C0AEC4D8BC3A}"/>
              </a:ext>
            </a:extLst>
          </p:cNvPr>
          <p:cNvSpPr txBox="1"/>
          <p:nvPr/>
        </p:nvSpPr>
        <p:spPr>
          <a:xfrm>
            <a:off x="3362676" y="4905526"/>
            <a:ext cx="7177862" cy="867032"/>
          </a:xfrm>
          <a:prstGeom prst="rect">
            <a:avLst/>
          </a:prstGeom>
          <a:noFill/>
        </p:spPr>
        <p:txBody>
          <a:bodyPr wrap="square" rtlCol="0">
            <a:spAutoFit/>
          </a:bodyPr>
          <a:lstStyle/>
          <a:p>
            <a:pPr>
              <a:lnSpc>
                <a:spcPct val="150000"/>
              </a:lnSpc>
            </a:pPr>
            <a:r>
              <a:rPr lang="en-US" dirty="0">
                <a:latin typeface="Bahnschrift Light Condensed" panose="020B0502040204020203" pitchFamily="34" charset="0"/>
              </a:rPr>
              <a:t>G</a:t>
            </a:r>
            <a:r>
              <a:rPr lang="vi-VN" dirty="0">
                <a:latin typeface="Bahnschrift Light Condensed" panose="020B0502040204020203" pitchFamily="34" charset="0"/>
              </a:rPr>
              <a:t>iải quyết các vấn đề liên quan đến các cú pháp và ngữ nghĩa của thông tin được truyền.</a:t>
            </a:r>
            <a:endParaRPr lang="en-US" dirty="0">
              <a:latin typeface="Bahnschrift Light Condensed" panose="020B0502040204020203" pitchFamily="34" charset="0"/>
            </a:endParaRPr>
          </a:p>
          <a:p>
            <a:pPr>
              <a:lnSpc>
                <a:spcPct val="150000"/>
              </a:lnSpc>
            </a:pPr>
            <a:r>
              <a:rPr lang="vi-VN" dirty="0">
                <a:latin typeface="Bahnschrift Light Condensed" panose="020B0502040204020203" pitchFamily="34" charset="0"/>
              </a:rPr>
              <a:t> Biểu diễn thông tin người sử dụng phù hợp với thông tin làm việc của mạng và ngược lại</a:t>
            </a:r>
            <a:endParaRPr lang="en-US" dirty="0">
              <a:latin typeface="Bahnschrift Light Condensed" panose="020B0502040204020203" pitchFamily="34" charset="0"/>
            </a:endParaRPr>
          </a:p>
        </p:txBody>
      </p:sp>
      <p:cxnSp>
        <p:nvCxnSpPr>
          <p:cNvPr id="84" name="Straight Connector 83">
            <a:extLst>
              <a:ext uri="{FF2B5EF4-FFF2-40B4-BE49-F238E27FC236}">
                <a16:creationId xmlns:a16="http://schemas.microsoft.com/office/drawing/2014/main" id="{DAFEDE07-4595-409F-9D03-E2BE7F9D5B0F}"/>
              </a:ext>
            </a:extLst>
          </p:cNvPr>
          <p:cNvCxnSpPr>
            <a:cxnSpLocks/>
            <a:stCxn id="85" idx="0"/>
          </p:cNvCxnSpPr>
          <p:nvPr/>
        </p:nvCxnSpPr>
        <p:spPr>
          <a:xfrm>
            <a:off x="3013114" y="1638217"/>
            <a:ext cx="0" cy="5592752"/>
          </a:xfrm>
          <a:prstGeom prst="lin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76200">
            <a:gradFill>
              <a:gsLst>
                <a:gs pos="25000">
                  <a:srgbClr val="00B050"/>
                </a:gs>
                <a:gs pos="59000">
                  <a:srgbClr val="99FC2F"/>
                </a:gs>
              </a:gsLst>
              <a:lin ang="5400000" scaled="1"/>
            </a:gradFill>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F0C7A28D-17DE-4C3D-8896-0AB6327C4504}"/>
              </a:ext>
            </a:extLst>
          </p:cNvPr>
          <p:cNvSpPr/>
          <p:nvPr/>
        </p:nvSpPr>
        <p:spPr>
          <a:xfrm>
            <a:off x="2921674" y="1638217"/>
            <a:ext cx="182880" cy="182880"/>
          </a:xfrm>
          <a:prstGeom prst="ellipse">
            <a:avLst/>
          </a:prstGeom>
          <a:solidFill>
            <a:schemeClr val="bg1"/>
          </a:solidFill>
          <a:ln w="76200">
            <a:solidFill>
              <a:srgbClr val="99F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ira Sans Condensed Medium" panose="020B0603050000020004" pitchFamily="34" charset="0"/>
            </a:endParaRPr>
          </a:p>
        </p:txBody>
      </p:sp>
      <p:sp>
        <p:nvSpPr>
          <p:cNvPr id="86" name="Oval 85">
            <a:extLst>
              <a:ext uri="{FF2B5EF4-FFF2-40B4-BE49-F238E27FC236}">
                <a16:creationId xmlns:a16="http://schemas.microsoft.com/office/drawing/2014/main" id="{CC9BFA31-C7A3-4637-BB22-CDA8C2275039}"/>
              </a:ext>
            </a:extLst>
          </p:cNvPr>
          <p:cNvSpPr/>
          <p:nvPr/>
        </p:nvSpPr>
        <p:spPr>
          <a:xfrm>
            <a:off x="2921674" y="4316895"/>
            <a:ext cx="182880" cy="182880"/>
          </a:xfrm>
          <a:prstGeom prst="ellipse">
            <a:avLst/>
          </a:prstGeom>
          <a:solidFill>
            <a:schemeClr val="bg1"/>
          </a:solidFill>
          <a:ln w="76200">
            <a:solidFill>
              <a:srgbClr val="99F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ira Sans Condensed Medium" panose="020B0603050000020004" pitchFamily="34" charset="0"/>
            </a:endParaRPr>
          </a:p>
        </p:txBody>
      </p:sp>
      <p:grpSp>
        <p:nvGrpSpPr>
          <p:cNvPr id="128" name="Group 127">
            <a:extLst>
              <a:ext uri="{FF2B5EF4-FFF2-40B4-BE49-F238E27FC236}">
                <a16:creationId xmlns:a16="http://schemas.microsoft.com/office/drawing/2014/main" id="{E587FAD6-1416-4DE2-ABD8-330F81FEC602}"/>
              </a:ext>
            </a:extLst>
          </p:cNvPr>
          <p:cNvGrpSpPr/>
          <p:nvPr/>
        </p:nvGrpSpPr>
        <p:grpSpPr>
          <a:xfrm>
            <a:off x="-8056068" y="-5116"/>
            <a:ext cx="10908792" cy="6858000"/>
            <a:chOff x="-8023867" y="-52159"/>
            <a:chExt cx="10908792" cy="6858000"/>
          </a:xfrm>
        </p:grpSpPr>
        <p:grpSp>
          <p:nvGrpSpPr>
            <p:cNvPr id="129" name="Group 128">
              <a:extLst>
                <a:ext uri="{FF2B5EF4-FFF2-40B4-BE49-F238E27FC236}">
                  <a16:creationId xmlns:a16="http://schemas.microsoft.com/office/drawing/2014/main" id="{E3A5AEBF-1E9E-4C5E-A6E4-20B37F3401B9}"/>
                </a:ext>
              </a:extLst>
            </p:cNvPr>
            <p:cNvGrpSpPr/>
            <p:nvPr/>
          </p:nvGrpSpPr>
          <p:grpSpPr>
            <a:xfrm>
              <a:off x="-8023867" y="-52159"/>
              <a:ext cx="10908792" cy="6858000"/>
              <a:chOff x="0" y="0"/>
              <a:chExt cx="10908792" cy="6858000"/>
            </a:xfrm>
          </p:grpSpPr>
          <p:grpSp>
            <p:nvGrpSpPr>
              <p:cNvPr id="131" name="Group 130">
                <a:extLst>
                  <a:ext uri="{FF2B5EF4-FFF2-40B4-BE49-F238E27FC236}">
                    <a16:creationId xmlns:a16="http://schemas.microsoft.com/office/drawing/2014/main" id="{60E8AE97-9733-4F2D-AD46-7DE6985A4AD5}"/>
                  </a:ext>
                </a:extLst>
              </p:cNvPr>
              <p:cNvGrpSpPr/>
              <p:nvPr/>
            </p:nvGrpSpPr>
            <p:grpSpPr>
              <a:xfrm>
                <a:off x="0" y="0"/>
                <a:ext cx="10908792" cy="6858000"/>
                <a:chOff x="0" y="0"/>
                <a:chExt cx="10908792" cy="6858000"/>
              </a:xfrm>
            </p:grpSpPr>
            <p:sp>
              <p:nvSpPr>
                <p:cNvPr id="133" name="Rectangle 132">
                  <a:extLst>
                    <a:ext uri="{FF2B5EF4-FFF2-40B4-BE49-F238E27FC236}">
                      <a16:creationId xmlns:a16="http://schemas.microsoft.com/office/drawing/2014/main" id="{A4C7BA77-DE8D-43C4-8F6F-BE7716808BFA}"/>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Shape 133">
                  <a:extLst>
                    <a:ext uri="{FF2B5EF4-FFF2-40B4-BE49-F238E27FC236}">
                      <a16:creationId xmlns:a16="http://schemas.microsoft.com/office/drawing/2014/main" id="{A251F9F1-4C1B-4CD5-82E9-7C5BE93AD19F}"/>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D964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32" name="Graphic 131" descr="Lights On with solid fill">
                <a:extLst>
                  <a:ext uri="{FF2B5EF4-FFF2-40B4-BE49-F238E27FC236}">
                    <a16:creationId xmlns:a16="http://schemas.microsoft.com/office/drawing/2014/main" id="{98DA2102-0ECF-44E6-9585-0C4BDF436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130" name="TextBox 129">
              <a:extLst>
                <a:ext uri="{FF2B5EF4-FFF2-40B4-BE49-F238E27FC236}">
                  <a16:creationId xmlns:a16="http://schemas.microsoft.com/office/drawing/2014/main" id="{B9D4FEC9-C72D-4D34-A4E8-94541EDF3DA9}"/>
                </a:ext>
              </a:extLst>
            </p:cNvPr>
            <p:cNvSpPr txBox="1"/>
            <p:nvPr/>
          </p:nvSpPr>
          <p:spPr>
            <a:xfrm rot="16200000">
              <a:off x="1453122" y="3207168"/>
              <a:ext cx="2245753"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TCP/IP</a:t>
              </a:r>
            </a:p>
          </p:txBody>
        </p:sp>
      </p:grpSp>
      <p:grpSp>
        <p:nvGrpSpPr>
          <p:cNvPr id="135" name="Group 134">
            <a:extLst>
              <a:ext uri="{FF2B5EF4-FFF2-40B4-BE49-F238E27FC236}">
                <a16:creationId xmlns:a16="http://schemas.microsoft.com/office/drawing/2014/main" id="{16AF7CDE-63BA-4A01-BBEA-9A85FD35B0AF}"/>
              </a:ext>
            </a:extLst>
          </p:cNvPr>
          <p:cNvGrpSpPr/>
          <p:nvPr/>
        </p:nvGrpSpPr>
        <p:grpSpPr>
          <a:xfrm>
            <a:off x="-8690171" y="-5116"/>
            <a:ext cx="10933090" cy="6858000"/>
            <a:chOff x="2694972" y="4246070"/>
            <a:chExt cx="10933090" cy="6858000"/>
          </a:xfrm>
        </p:grpSpPr>
        <p:grpSp>
          <p:nvGrpSpPr>
            <p:cNvPr id="136" name="Group 135">
              <a:extLst>
                <a:ext uri="{FF2B5EF4-FFF2-40B4-BE49-F238E27FC236}">
                  <a16:creationId xmlns:a16="http://schemas.microsoft.com/office/drawing/2014/main" id="{B68E0E3E-6998-4136-87E9-A1899FABCD95}"/>
                </a:ext>
              </a:extLst>
            </p:cNvPr>
            <p:cNvGrpSpPr/>
            <p:nvPr/>
          </p:nvGrpSpPr>
          <p:grpSpPr>
            <a:xfrm>
              <a:off x="2694972" y="4246070"/>
              <a:ext cx="10908792" cy="6858000"/>
              <a:chOff x="0" y="0"/>
              <a:chExt cx="10908792" cy="6858000"/>
            </a:xfrm>
          </p:grpSpPr>
          <p:grpSp>
            <p:nvGrpSpPr>
              <p:cNvPr id="138" name="Group 137">
                <a:extLst>
                  <a:ext uri="{FF2B5EF4-FFF2-40B4-BE49-F238E27FC236}">
                    <a16:creationId xmlns:a16="http://schemas.microsoft.com/office/drawing/2014/main" id="{21A2CABC-0935-4B42-92C0-8A56E9C51AEA}"/>
                  </a:ext>
                </a:extLst>
              </p:cNvPr>
              <p:cNvGrpSpPr/>
              <p:nvPr/>
            </p:nvGrpSpPr>
            <p:grpSpPr>
              <a:xfrm>
                <a:off x="0" y="0"/>
                <a:ext cx="10908792" cy="6858000"/>
                <a:chOff x="0" y="0"/>
                <a:chExt cx="10908792" cy="6858000"/>
              </a:xfrm>
            </p:grpSpPr>
            <p:sp>
              <p:nvSpPr>
                <p:cNvPr id="140" name="Rectangle 139">
                  <a:extLst>
                    <a:ext uri="{FF2B5EF4-FFF2-40B4-BE49-F238E27FC236}">
                      <a16:creationId xmlns:a16="http://schemas.microsoft.com/office/drawing/2014/main" id="{753FB90D-EA82-4A35-8A5E-DC2258FCFE56}"/>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768370A4-CE86-4DDA-A977-3823641B76A4}"/>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A9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39" name="Graphic 138" descr="Lights On with solid fill">
                <a:extLst>
                  <a:ext uri="{FF2B5EF4-FFF2-40B4-BE49-F238E27FC236}">
                    <a16:creationId xmlns:a16="http://schemas.microsoft.com/office/drawing/2014/main" id="{4C38EA59-F30C-4BB7-9AE8-18FDC8F98F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137" name="TextBox 136">
              <a:extLst>
                <a:ext uri="{FF2B5EF4-FFF2-40B4-BE49-F238E27FC236}">
                  <a16:creationId xmlns:a16="http://schemas.microsoft.com/office/drawing/2014/main" id="{24D1F73F-563B-42A5-AACB-D0530C144F25}"/>
                </a:ext>
              </a:extLst>
            </p:cNvPr>
            <p:cNvSpPr txBox="1"/>
            <p:nvPr/>
          </p:nvSpPr>
          <p:spPr>
            <a:xfrm rot="16200000">
              <a:off x="12635977" y="7458881"/>
              <a:ext cx="1399395" cy="584775"/>
            </a:xfrm>
            <a:prstGeom prst="rect">
              <a:avLst/>
            </a:prstGeom>
            <a:noFill/>
          </p:spPr>
          <p:txBody>
            <a:bodyPr wrap="square" rtlCol="0">
              <a:spAutoFit/>
            </a:bodyPr>
            <a:lstStyle/>
            <a:p>
              <a:r>
                <a:rPr lang="en-US" sz="3200" dirty="0">
                  <a:solidFill>
                    <a:schemeClr val="bg1"/>
                  </a:solidFill>
                  <a:latin typeface="Bahnschrift SemiBold Condensed" panose="020B0502040204020203" pitchFamily="34" charset="0"/>
                </a:rPr>
                <a:t>Protocol</a:t>
              </a:r>
            </a:p>
          </p:txBody>
        </p:sp>
      </p:grpSp>
      <p:grpSp>
        <p:nvGrpSpPr>
          <p:cNvPr id="142" name="Group 141">
            <a:extLst>
              <a:ext uri="{FF2B5EF4-FFF2-40B4-BE49-F238E27FC236}">
                <a16:creationId xmlns:a16="http://schemas.microsoft.com/office/drawing/2014/main" id="{22BAA7CE-DAEC-4FCD-80BD-EA1370896BAE}"/>
              </a:ext>
            </a:extLst>
          </p:cNvPr>
          <p:cNvGrpSpPr/>
          <p:nvPr/>
        </p:nvGrpSpPr>
        <p:grpSpPr>
          <a:xfrm>
            <a:off x="-9364106" y="-5116"/>
            <a:ext cx="10916494" cy="6858000"/>
            <a:chOff x="-8965983" y="4349672"/>
            <a:chExt cx="10916494" cy="6858000"/>
          </a:xfrm>
        </p:grpSpPr>
        <p:grpSp>
          <p:nvGrpSpPr>
            <p:cNvPr id="143" name="Group 142">
              <a:extLst>
                <a:ext uri="{FF2B5EF4-FFF2-40B4-BE49-F238E27FC236}">
                  <a16:creationId xmlns:a16="http://schemas.microsoft.com/office/drawing/2014/main" id="{2723980A-50BB-4267-BCFE-0BBD891495CD}"/>
                </a:ext>
              </a:extLst>
            </p:cNvPr>
            <p:cNvGrpSpPr/>
            <p:nvPr/>
          </p:nvGrpSpPr>
          <p:grpSpPr>
            <a:xfrm>
              <a:off x="-8965983" y="4349672"/>
              <a:ext cx="10908792" cy="6858000"/>
              <a:chOff x="0" y="0"/>
              <a:chExt cx="10908792" cy="6858000"/>
            </a:xfrm>
          </p:grpSpPr>
          <p:grpSp>
            <p:nvGrpSpPr>
              <p:cNvPr id="145" name="Group 144">
                <a:extLst>
                  <a:ext uri="{FF2B5EF4-FFF2-40B4-BE49-F238E27FC236}">
                    <a16:creationId xmlns:a16="http://schemas.microsoft.com/office/drawing/2014/main" id="{DF934922-4051-4D3B-ABB6-8753EBC6E7D2}"/>
                  </a:ext>
                </a:extLst>
              </p:cNvPr>
              <p:cNvGrpSpPr/>
              <p:nvPr/>
            </p:nvGrpSpPr>
            <p:grpSpPr>
              <a:xfrm>
                <a:off x="0" y="0"/>
                <a:ext cx="10908792" cy="6858000"/>
                <a:chOff x="0" y="0"/>
                <a:chExt cx="10908792" cy="6858000"/>
              </a:xfrm>
            </p:grpSpPr>
            <p:sp>
              <p:nvSpPr>
                <p:cNvPr id="147" name="Rectangle 146">
                  <a:extLst>
                    <a:ext uri="{FF2B5EF4-FFF2-40B4-BE49-F238E27FC236}">
                      <a16:creationId xmlns:a16="http://schemas.microsoft.com/office/drawing/2014/main" id="{22A04E7A-9604-42DE-B486-372CAD6C116B}"/>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7">
                  <a:extLst>
                    <a:ext uri="{FF2B5EF4-FFF2-40B4-BE49-F238E27FC236}">
                      <a16:creationId xmlns:a16="http://schemas.microsoft.com/office/drawing/2014/main" id="{0DC95AE6-7A35-4F57-8929-BE888C9B6947}"/>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D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46" name="Graphic 145" descr="Lights On with solid fill">
                <a:extLst>
                  <a:ext uri="{FF2B5EF4-FFF2-40B4-BE49-F238E27FC236}">
                    <a16:creationId xmlns:a16="http://schemas.microsoft.com/office/drawing/2014/main" id="{2FBD90E2-2B28-48F6-BB05-1019DA555C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144" name="TextBox 143">
              <a:extLst>
                <a:ext uri="{FF2B5EF4-FFF2-40B4-BE49-F238E27FC236}">
                  <a16:creationId xmlns:a16="http://schemas.microsoft.com/office/drawing/2014/main" id="{5DEFDB11-414F-44DD-9221-2728A490B9A7}"/>
                </a:ext>
              </a:extLst>
            </p:cNvPr>
            <p:cNvSpPr txBox="1"/>
            <p:nvPr/>
          </p:nvSpPr>
          <p:spPr>
            <a:xfrm rot="16200000">
              <a:off x="681013" y="7523950"/>
              <a:ext cx="1954221" cy="584775"/>
            </a:xfrm>
            <a:prstGeom prst="rect">
              <a:avLst/>
            </a:prstGeom>
            <a:noFill/>
          </p:spPr>
          <p:txBody>
            <a:bodyPr wrap="square" rtlCol="0">
              <a:spAutoFit/>
            </a:bodyPr>
            <a:lstStyle/>
            <a:p>
              <a:pPr algn="ctr"/>
              <a:r>
                <a:rPr lang="en-US" sz="3200" dirty="0">
                  <a:solidFill>
                    <a:schemeClr val="bg1"/>
                  </a:solidFill>
                  <a:latin typeface="Bahnschrift SemiBold Condensed" panose="020B0502040204020203" pitchFamily="34" charset="0"/>
                </a:rPr>
                <a:t>SDU &amp; PDU</a:t>
              </a:r>
            </a:p>
          </p:txBody>
        </p:sp>
      </p:grpSp>
      <p:grpSp>
        <p:nvGrpSpPr>
          <p:cNvPr id="155" name="Group 154">
            <a:extLst>
              <a:ext uri="{FF2B5EF4-FFF2-40B4-BE49-F238E27FC236}">
                <a16:creationId xmlns:a16="http://schemas.microsoft.com/office/drawing/2014/main" id="{562333F7-4801-40B2-9EF9-686A9BE2C404}"/>
              </a:ext>
            </a:extLst>
          </p:cNvPr>
          <p:cNvGrpSpPr/>
          <p:nvPr/>
        </p:nvGrpSpPr>
        <p:grpSpPr>
          <a:xfrm>
            <a:off x="-10018115" y="-7674"/>
            <a:ext cx="10936129" cy="6858000"/>
            <a:chOff x="-10018115" y="-7674"/>
            <a:chExt cx="10936129" cy="6858000"/>
          </a:xfrm>
        </p:grpSpPr>
        <p:sp>
          <p:nvSpPr>
            <p:cNvPr id="156" name="Rectangle 155">
              <a:extLst>
                <a:ext uri="{FF2B5EF4-FFF2-40B4-BE49-F238E27FC236}">
                  <a16:creationId xmlns:a16="http://schemas.microsoft.com/office/drawing/2014/main" id="{5787F4F3-36E2-4CF6-8BA4-472F96AC5B9D}"/>
                </a:ext>
              </a:extLst>
            </p:cNvPr>
            <p:cNvSpPr/>
            <p:nvPr/>
          </p:nvSpPr>
          <p:spPr>
            <a:xfrm>
              <a:off x="-10018115" y="-7674"/>
              <a:ext cx="10917937"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A8CEE4A9-0D04-44D6-9232-4EBFBE894474}"/>
                </a:ext>
              </a:extLst>
            </p:cNvPr>
            <p:cNvSpPr/>
            <p:nvPr/>
          </p:nvSpPr>
          <p:spPr>
            <a:xfrm>
              <a:off x="-412463" y="2132774"/>
              <a:ext cx="1330477"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A7D4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8" name="TextBox 157">
              <a:extLst>
                <a:ext uri="{FF2B5EF4-FFF2-40B4-BE49-F238E27FC236}">
                  <a16:creationId xmlns:a16="http://schemas.microsoft.com/office/drawing/2014/main" id="{80D7A2D8-A73A-4508-B062-0450069C714D}"/>
                </a:ext>
              </a:extLst>
            </p:cNvPr>
            <p:cNvSpPr txBox="1"/>
            <p:nvPr/>
          </p:nvSpPr>
          <p:spPr>
            <a:xfrm rot="16200000">
              <a:off x="-371524" y="3206872"/>
              <a:ext cx="1886361" cy="584775"/>
            </a:xfrm>
            <a:prstGeom prst="rect">
              <a:avLst/>
            </a:prstGeom>
            <a:noFill/>
          </p:spPr>
          <p:txBody>
            <a:bodyPr wrap="square" rtlCol="0">
              <a:spAutoFit/>
            </a:bodyPr>
            <a:lstStyle/>
            <a:p>
              <a:pPr algn="ctr"/>
              <a:r>
                <a:rPr lang="en-US" sz="3200" b="1" dirty="0" err="1">
                  <a:solidFill>
                    <a:schemeClr val="bg1"/>
                  </a:solidFill>
                  <a:latin typeface="Bahnschrift SemiBold Condensed" panose="020B0502040204020203" pitchFamily="34" charset="0"/>
                </a:rPr>
                <a:t>Đóng</a:t>
              </a:r>
              <a:r>
                <a:rPr lang="en-US" sz="3200" b="1" dirty="0">
                  <a:solidFill>
                    <a:schemeClr val="bg1"/>
                  </a:solidFill>
                  <a:latin typeface="Bahnschrift SemiBold Condensed" panose="020B0502040204020203" pitchFamily="34" charset="0"/>
                </a:rPr>
                <a:t> </a:t>
              </a:r>
              <a:r>
                <a:rPr lang="en-US" sz="3200" b="1" dirty="0" err="1">
                  <a:solidFill>
                    <a:schemeClr val="bg1"/>
                  </a:solidFill>
                  <a:latin typeface="Bahnschrift SemiBold Condensed" panose="020B0502040204020203" pitchFamily="34" charset="0"/>
                </a:rPr>
                <a:t>gói</a:t>
              </a:r>
              <a:r>
                <a:rPr lang="en-US" sz="3200" b="1" dirty="0">
                  <a:solidFill>
                    <a:schemeClr val="bg1"/>
                  </a:solidFill>
                  <a:latin typeface="Bahnschrift SemiBold Condensed" panose="020B0502040204020203" pitchFamily="34" charset="0"/>
                </a:rPr>
                <a:t> tin</a:t>
              </a:r>
            </a:p>
          </p:txBody>
        </p:sp>
        <p:pic>
          <p:nvPicPr>
            <p:cNvPr id="159" name="Graphic 158" descr="Lights On with solid fill">
              <a:extLst>
                <a:ext uri="{FF2B5EF4-FFF2-40B4-BE49-F238E27FC236}">
                  <a16:creationId xmlns:a16="http://schemas.microsoft.com/office/drawing/2014/main" id="{01C0FEF8-0B04-4214-82B6-C009904F7D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48436" y="3003966"/>
              <a:ext cx="914400" cy="915167"/>
            </a:xfrm>
            <a:prstGeom prst="rect">
              <a:avLst/>
            </a:prstGeom>
          </p:spPr>
        </p:pic>
      </p:grpSp>
      <p:sp>
        <p:nvSpPr>
          <p:cNvPr id="5" name="TextBox 4">
            <a:extLst>
              <a:ext uri="{FF2B5EF4-FFF2-40B4-BE49-F238E27FC236}">
                <a16:creationId xmlns:a16="http://schemas.microsoft.com/office/drawing/2014/main" id="{25E02D06-6315-4A6B-A554-C3391DFEE82C}"/>
              </a:ext>
            </a:extLst>
          </p:cNvPr>
          <p:cNvSpPr txBox="1"/>
          <p:nvPr/>
        </p:nvSpPr>
        <p:spPr>
          <a:xfrm>
            <a:off x="3377321" y="2484439"/>
            <a:ext cx="6141273" cy="1282531"/>
          </a:xfrm>
          <a:prstGeom prst="rect">
            <a:avLst/>
          </a:prstGeom>
          <a:noFill/>
        </p:spPr>
        <p:txBody>
          <a:bodyPr wrap="square" rtlCol="0">
            <a:spAutoFit/>
          </a:bodyPr>
          <a:lstStyle/>
          <a:p>
            <a:pPr>
              <a:lnSpc>
                <a:spcPct val="150000"/>
              </a:lnSpc>
            </a:pPr>
            <a:r>
              <a:rPr lang="en-US" dirty="0" err="1">
                <a:latin typeface="Bahnschrift Light Condensed" panose="020B0502040204020203" pitchFamily="34" charset="0"/>
              </a:rPr>
              <a:t>Là</a:t>
            </a:r>
            <a:r>
              <a:rPr lang="en-US" dirty="0">
                <a:latin typeface="Bahnschrift Light Condensed" panose="020B0502040204020203" pitchFamily="34" charset="0"/>
              </a:rPr>
              <a:t> </a:t>
            </a:r>
            <a:r>
              <a:rPr lang="en-US" dirty="0" err="1">
                <a:latin typeface="Bahnschrift Light Condensed" panose="020B0502040204020203" pitchFamily="34" charset="0"/>
              </a:rPr>
              <a:t>tầng</a:t>
            </a:r>
            <a:r>
              <a:rPr lang="en-US" dirty="0">
                <a:latin typeface="Bahnschrift Light Condensed" panose="020B0502040204020203" pitchFamily="34" charset="0"/>
              </a:rPr>
              <a:t> </a:t>
            </a:r>
            <a:r>
              <a:rPr lang="en-US" dirty="0" err="1">
                <a:latin typeface="Bahnschrift Light Condensed" panose="020B0502040204020203" pitchFamily="34" charset="0"/>
              </a:rPr>
              <a:t>giao</a:t>
            </a:r>
            <a:r>
              <a:rPr lang="en-US" dirty="0">
                <a:latin typeface="Bahnschrift Light Condensed" panose="020B0502040204020203" pitchFamily="34" charset="0"/>
              </a:rPr>
              <a:t> </a:t>
            </a:r>
            <a:r>
              <a:rPr lang="en-US" dirty="0" err="1">
                <a:latin typeface="Bahnschrift Light Condensed" panose="020B0502040204020203" pitchFamily="34" charset="0"/>
              </a:rPr>
              <a:t>diện</a:t>
            </a:r>
            <a:r>
              <a:rPr lang="en-US" dirty="0">
                <a:latin typeface="Bahnschrift Light Condensed" panose="020B0502040204020203" pitchFamily="34" charset="0"/>
              </a:rPr>
              <a:t> </a:t>
            </a:r>
            <a:r>
              <a:rPr lang="en-US" dirty="0" err="1">
                <a:latin typeface="Bahnschrift Light Condensed" panose="020B0502040204020203" pitchFamily="34" charset="0"/>
              </a:rPr>
              <a:t>chính</a:t>
            </a:r>
            <a:r>
              <a:rPr lang="en-US" dirty="0">
                <a:latin typeface="Bahnschrift Light Condensed" panose="020B0502040204020203" pitchFamily="34" charset="0"/>
              </a:rPr>
              <a:t> </a:t>
            </a:r>
            <a:r>
              <a:rPr lang="en-US" dirty="0" err="1">
                <a:latin typeface="Bahnschrift Light Condensed" panose="020B0502040204020203" pitchFamily="34" charset="0"/>
              </a:rPr>
              <a:t>để</a:t>
            </a:r>
            <a:r>
              <a:rPr lang="en-US" dirty="0">
                <a:latin typeface="Bahnschrift Light Condensed" panose="020B0502040204020203" pitchFamily="34" charset="0"/>
              </a:rPr>
              <a:t> </a:t>
            </a:r>
            <a:r>
              <a:rPr lang="en-US" dirty="0" err="1">
                <a:latin typeface="Bahnschrift Light Condensed" panose="020B0502040204020203" pitchFamily="34" charset="0"/>
              </a:rPr>
              <a:t>người</a:t>
            </a:r>
            <a:r>
              <a:rPr lang="en-US" dirty="0">
                <a:latin typeface="Bahnschrift Light Condensed" panose="020B0502040204020203" pitchFamily="34" charset="0"/>
              </a:rPr>
              <a:t> </a:t>
            </a:r>
            <a:r>
              <a:rPr lang="en-US" dirty="0" err="1">
                <a:latin typeface="Bahnschrift Light Condensed" panose="020B0502040204020203" pitchFamily="34" charset="0"/>
              </a:rPr>
              <a:t>dùng</a:t>
            </a:r>
            <a:r>
              <a:rPr lang="en-US" dirty="0">
                <a:latin typeface="Bahnschrift Light Condensed" panose="020B0502040204020203" pitchFamily="34" charset="0"/>
              </a:rPr>
              <a:t> </a:t>
            </a:r>
            <a:r>
              <a:rPr lang="en-US" dirty="0" err="1">
                <a:latin typeface="Bahnschrift Light Condensed" panose="020B0502040204020203" pitchFamily="34" charset="0"/>
              </a:rPr>
              <a:t>tương</a:t>
            </a:r>
            <a:r>
              <a:rPr lang="en-US" dirty="0">
                <a:latin typeface="Bahnschrift Light Condensed" panose="020B0502040204020203" pitchFamily="34" charset="0"/>
              </a:rPr>
              <a:t> </a:t>
            </a:r>
            <a:r>
              <a:rPr lang="en-US" dirty="0" err="1">
                <a:latin typeface="Bahnschrift Light Condensed" panose="020B0502040204020203" pitchFamily="34" charset="0"/>
              </a:rPr>
              <a:t>tác</a:t>
            </a:r>
            <a:r>
              <a:rPr lang="en-US" dirty="0">
                <a:latin typeface="Bahnschrift Light Condensed" panose="020B0502040204020203" pitchFamily="34" charset="0"/>
              </a:rPr>
              <a:t> </a:t>
            </a:r>
            <a:r>
              <a:rPr lang="en-US" dirty="0" err="1">
                <a:latin typeface="Bahnschrift Light Condensed" panose="020B0502040204020203" pitchFamily="34" charset="0"/>
              </a:rPr>
              <a:t>với</a:t>
            </a:r>
            <a:r>
              <a:rPr lang="en-US" dirty="0">
                <a:latin typeface="Bahnschrift Light Condensed" panose="020B0502040204020203" pitchFamily="34" charset="0"/>
              </a:rPr>
              <a:t> </a:t>
            </a:r>
            <a:r>
              <a:rPr lang="en-US" dirty="0" err="1">
                <a:latin typeface="Bahnschrift Light Condensed" panose="020B0502040204020203" pitchFamily="34" charset="0"/>
              </a:rPr>
              <a:t>chương</a:t>
            </a:r>
            <a:r>
              <a:rPr lang="en-US" dirty="0">
                <a:latin typeface="Bahnschrift Light Condensed" panose="020B0502040204020203" pitchFamily="34" charset="0"/>
              </a:rPr>
              <a:t> </a:t>
            </a:r>
            <a:r>
              <a:rPr lang="en-US" dirty="0" err="1">
                <a:latin typeface="Bahnschrift Light Condensed" panose="020B0502040204020203" pitchFamily="34" charset="0"/>
              </a:rPr>
              <a:t>trình</a:t>
            </a:r>
            <a:r>
              <a:rPr lang="en-US" dirty="0">
                <a:latin typeface="Bahnschrift Light Condensed" panose="020B0502040204020203" pitchFamily="34" charset="0"/>
              </a:rPr>
              <a:t> </a:t>
            </a:r>
            <a:r>
              <a:rPr lang="en-US" dirty="0" err="1">
                <a:latin typeface="Bahnschrift Light Condensed" panose="020B0502040204020203" pitchFamily="34" charset="0"/>
              </a:rPr>
              <a:t>ứng</a:t>
            </a:r>
            <a:r>
              <a:rPr lang="en-US" dirty="0">
                <a:latin typeface="Bahnschrift Light Condensed" panose="020B0502040204020203" pitchFamily="34" charset="0"/>
              </a:rPr>
              <a:t> </a:t>
            </a:r>
            <a:r>
              <a:rPr lang="en-US" dirty="0" err="1">
                <a:latin typeface="Bahnschrift Light Condensed" panose="020B0502040204020203" pitchFamily="34" charset="0"/>
              </a:rPr>
              <a:t>dụng</a:t>
            </a:r>
            <a:r>
              <a:rPr lang="en-US" dirty="0">
                <a:latin typeface="Bahnschrift Light Condensed" panose="020B0502040204020203" pitchFamily="34" charset="0"/>
              </a:rPr>
              <a:t>.</a:t>
            </a:r>
          </a:p>
          <a:p>
            <a:pPr>
              <a:lnSpc>
                <a:spcPct val="150000"/>
              </a:lnSpc>
            </a:pPr>
            <a:r>
              <a:rPr lang="en-US" dirty="0" err="1">
                <a:latin typeface="Bahnschrift Light Condensed" panose="020B0502040204020203" pitchFamily="34" charset="0"/>
              </a:rPr>
              <a:t>Cung</a:t>
            </a:r>
            <a:r>
              <a:rPr lang="en-US" dirty="0">
                <a:latin typeface="Bahnschrift Light Condensed" panose="020B0502040204020203" pitchFamily="34" charset="0"/>
              </a:rPr>
              <a:t> </a:t>
            </a:r>
            <a:r>
              <a:rPr lang="en-US" dirty="0" err="1">
                <a:latin typeface="Bahnschrift Light Condensed" panose="020B0502040204020203" pitchFamily="34" charset="0"/>
              </a:rPr>
              <a:t>cấp</a:t>
            </a:r>
            <a:r>
              <a:rPr lang="en-US" dirty="0">
                <a:latin typeface="Bahnschrift Light Condensed" panose="020B0502040204020203" pitchFamily="34" charset="0"/>
              </a:rPr>
              <a:t> </a:t>
            </a:r>
            <a:r>
              <a:rPr lang="en-US" dirty="0" err="1">
                <a:latin typeface="Bahnschrift Light Condensed" panose="020B0502040204020203" pitchFamily="34" charset="0"/>
              </a:rPr>
              <a:t>phương</a:t>
            </a:r>
            <a:r>
              <a:rPr lang="en-US" dirty="0">
                <a:latin typeface="Bahnschrift Light Condensed" panose="020B0502040204020203" pitchFamily="34" charset="0"/>
              </a:rPr>
              <a:t> </a:t>
            </a:r>
            <a:r>
              <a:rPr lang="en-US" dirty="0" err="1">
                <a:latin typeface="Bahnschrift Light Condensed" panose="020B0502040204020203" pitchFamily="34" charset="0"/>
              </a:rPr>
              <a:t>tiện</a:t>
            </a:r>
            <a:r>
              <a:rPr lang="en-US" dirty="0">
                <a:latin typeface="Bahnschrift Light Condensed" panose="020B0502040204020203" pitchFamily="34" charset="0"/>
              </a:rPr>
              <a:t> </a:t>
            </a:r>
            <a:r>
              <a:rPr lang="en-US" dirty="0" err="1">
                <a:latin typeface="Bahnschrift Light Condensed" panose="020B0502040204020203" pitchFamily="34" charset="0"/>
              </a:rPr>
              <a:t>cho</a:t>
            </a:r>
            <a:r>
              <a:rPr lang="en-US" dirty="0">
                <a:latin typeface="Bahnschrift Light Condensed" panose="020B0502040204020203" pitchFamily="34" charset="0"/>
              </a:rPr>
              <a:t> </a:t>
            </a:r>
            <a:r>
              <a:rPr lang="en-US" dirty="0" err="1">
                <a:latin typeface="Bahnschrift Light Condensed" panose="020B0502040204020203" pitchFamily="34" charset="0"/>
              </a:rPr>
              <a:t>người</a:t>
            </a:r>
            <a:r>
              <a:rPr lang="en-US" dirty="0">
                <a:latin typeface="Bahnschrift Light Condensed" panose="020B0502040204020203" pitchFamily="34" charset="0"/>
              </a:rPr>
              <a:t> </a:t>
            </a:r>
            <a:r>
              <a:rPr lang="en-US" dirty="0" err="1">
                <a:latin typeface="Bahnschrift Light Condensed" panose="020B0502040204020203" pitchFamily="34" charset="0"/>
              </a:rPr>
              <a:t>dùng</a:t>
            </a:r>
            <a:r>
              <a:rPr lang="en-US" dirty="0">
                <a:latin typeface="Bahnschrift Light Condensed" panose="020B0502040204020203" pitchFamily="34" charset="0"/>
              </a:rPr>
              <a:t> </a:t>
            </a:r>
            <a:r>
              <a:rPr lang="en-US" dirty="0" err="1">
                <a:latin typeface="Bahnschrift Light Condensed" panose="020B0502040204020203" pitchFamily="34" charset="0"/>
              </a:rPr>
              <a:t>truy</a:t>
            </a:r>
            <a:r>
              <a:rPr lang="en-US" dirty="0">
                <a:latin typeface="Bahnschrift Light Condensed" panose="020B0502040204020203" pitchFamily="34" charset="0"/>
              </a:rPr>
              <a:t> </a:t>
            </a:r>
            <a:r>
              <a:rPr lang="en-US" dirty="0" err="1">
                <a:latin typeface="Bahnschrift Light Condensed" panose="020B0502040204020203" pitchFamily="34" charset="0"/>
              </a:rPr>
              <a:t>cập</a:t>
            </a:r>
            <a:r>
              <a:rPr lang="en-US" dirty="0">
                <a:latin typeface="Bahnschrift Light Condensed" panose="020B0502040204020203" pitchFamily="34" charset="0"/>
              </a:rPr>
              <a:t> </a:t>
            </a:r>
            <a:r>
              <a:rPr lang="en-US" dirty="0" err="1">
                <a:latin typeface="Bahnschrift Light Condensed" panose="020B0502040204020203" pitchFamily="34" charset="0"/>
              </a:rPr>
              <a:t>các</a:t>
            </a:r>
            <a:r>
              <a:rPr lang="en-US" dirty="0">
                <a:latin typeface="Bahnschrift Light Condensed" panose="020B0502040204020203" pitchFamily="34" charset="0"/>
              </a:rPr>
              <a:t> </a:t>
            </a:r>
            <a:r>
              <a:rPr lang="en-US" dirty="0" err="1">
                <a:latin typeface="Bahnschrift Light Condensed" panose="020B0502040204020203" pitchFamily="34" charset="0"/>
              </a:rPr>
              <a:t>thông</a:t>
            </a:r>
            <a:r>
              <a:rPr lang="en-US" dirty="0">
                <a:latin typeface="Bahnschrift Light Condensed" panose="020B0502040204020203" pitchFamily="34" charset="0"/>
              </a:rPr>
              <a:t> tin </a:t>
            </a:r>
            <a:r>
              <a:rPr lang="en-US" dirty="0" err="1">
                <a:latin typeface="Bahnschrift Light Condensed" panose="020B0502040204020203" pitchFamily="34" charset="0"/>
              </a:rPr>
              <a:t>và</a:t>
            </a:r>
            <a:r>
              <a:rPr lang="en-US" dirty="0">
                <a:latin typeface="Bahnschrift Light Condensed" panose="020B0502040204020203" pitchFamily="34" charset="0"/>
              </a:rPr>
              <a:t> </a:t>
            </a:r>
            <a:r>
              <a:rPr lang="en-US" dirty="0" err="1">
                <a:latin typeface="Bahnschrift Light Condensed" panose="020B0502040204020203" pitchFamily="34" charset="0"/>
              </a:rPr>
              <a:t>dữ</a:t>
            </a:r>
            <a:r>
              <a:rPr lang="en-US" dirty="0">
                <a:latin typeface="Bahnschrift Light Condensed" panose="020B0502040204020203" pitchFamily="34" charset="0"/>
              </a:rPr>
              <a:t> </a:t>
            </a:r>
            <a:r>
              <a:rPr lang="en-US" dirty="0" err="1">
                <a:latin typeface="Bahnschrift Light Condensed" panose="020B0502040204020203" pitchFamily="34" charset="0"/>
              </a:rPr>
              <a:t>liệu</a:t>
            </a:r>
            <a:r>
              <a:rPr lang="en-US" dirty="0">
                <a:latin typeface="Bahnschrift Light Condensed" panose="020B0502040204020203" pitchFamily="34" charset="0"/>
              </a:rPr>
              <a:t> </a:t>
            </a:r>
            <a:r>
              <a:rPr lang="en-US" dirty="0" err="1">
                <a:latin typeface="Bahnschrift Light Condensed" panose="020B0502040204020203" pitchFamily="34" charset="0"/>
              </a:rPr>
              <a:t>trên</a:t>
            </a:r>
            <a:r>
              <a:rPr lang="en-US" dirty="0">
                <a:latin typeface="Bahnschrift Light Condensed" panose="020B0502040204020203" pitchFamily="34" charset="0"/>
              </a:rPr>
              <a:t> </a:t>
            </a:r>
            <a:r>
              <a:rPr lang="en-US" dirty="0" err="1">
                <a:latin typeface="Bahnschrift Light Condensed" panose="020B0502040204020203" pitchFamily="34" charset="0"/>
              </a:rPr>
              <a:t>mạng</a:t>
            </a:r>
            <a:r>
              <a:rPr lang="en-US" dirty="0">
                <a:latin typeface="Bahnschrift Light Condensed" panose="020B0502040204020203" pitchFamily="34" charset="0"/>
              </a:rPr>
              <a:t> </a:t>
            </a:r>
            <a:r>
              <a:rPr lang="en-US" dirty="0" err="1">
                <a:latin typeface="Bahnschrift Light Condensed" panose="020B0502040204020203" pitchFamily="34" charset="0"/>
              </a:rPr>
              <a:t>thông</a:t>
            </a:r>
            <a:r>
              <a:rPr lang="en-US" dirty="0">
                <a:latin typeface="Bahnschrift Light Condensed" panose="020B0502040204020203" pitchFamily="34" charset="0"/>
              </a:rPr>
              <a:t> qua </a:t>
            </a:r>
            <a:r>
              <a:rPr lang="en-US" dirty="0" err="1">
                <a:latin typeface="Bahnschrift Light Condensed" panose="020B0502040204020203" pitchFamily="34" charset="0"/>
              </a:rPr>
              <a:t>chương</a:t>
            </a:r>
            <a:r>
              <a:rPr lang="en-US" dirty="0">
                <a:latin typeface="Bahnschrift Light Condensed" panose="020B0502040204020203" pitchFamily="34" charset="0"/>
              </a:rPr>
              <a:t> </a:t>
            </a:r>
            <a:r>
              <a:rPr lang="en-US" dirty="0" err="1">
                <a:latin typeface="Bahnschrift Light Condensed" panose="020B0502040204020203" pitchFamily="34" charset="0"/>
              </a:rPr>
              <a:t>trình</a:t>
            </a:r>
            <a:r>
              <a:rPr lang="en-US" dirty="0">
                <a:latin typeface="Bahnschrift Light Condensed" panose="020B0502040204020203" pitchFamily="34" charset="0"/>
              </a:rPr>
              <a:t> </a:t>
            </a:r>
            <a:r>
              <a:rPr lang="en-US" dirty="0" err="1">
                <a:latin typeface="Bahnschrift Light Condensed" panose="020B0502040204020203" pitchFamily="34" charset="0"/>
              </a:rPr>
              <a:t>úng</a:t>
            </a:r>
            <a:r>
              <a:rPr lang="en-US" dirty="0">
                <a:latin typeface="Bahnschrift Light Condensed" panose="020B0502040204020203" pitchFamily="34" charset="0"/>
              </a:rPr>
              <a:t> </a:t>
            </a:r>
            <a:r>
              <a:rPr lang="en-US" dirty="0" err="1">
                <a:latin typeface="Bahnschrift Light Condensed" panose="020B0502040204020203" pitchFamily="34" charset="0"/>
              </a:rPr>
              <a:t>dụng</a:t>
            </a:r>
            <a:endParaRPr lang="en-US" dirty="0">
              <a:latin typeface="Bahnschrift Light Condensed" panose="020B0502040204020203" pitchFamily="34" charset="0"/>
            </a:endParaRPr>
          </a:p>
        </p:txBody>
      </p:sp>
    </p:spTree>
    <p:extLst>
      <p:ext uri="{BB962C8B-B14F-4D97-AF65-F5344CB8AC3E}">
        <p14:creationId xmlns:p14="http://schemas.microsoft.com/office/powerpoint/2010/main" val="12871582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up)">
                                      <p:cBhvr>
                                        <p:cTn id="7" dur="500"/>
                                        <p:tgtEl>
                                          <p:spTgt spid="85"/>
                                        </p:tgtEl>
                                      </p:cBhvr>
                                    </p:animEffect>
                                  </p:childTnLst>
                                </p:cTn>
                              </p:par>
                              <p:par>
                                <p:cTn id="8" presetID="22" presetClass="entr" presetSubtype="1" fill="hold"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wipe(up)">
                                      <p:cBhvr>
                                        <p:cTn id="10" dur="500"/>
                                        <p:tgtEl>
                                          <p:spTgt spid="8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wipe(up)">
                                      <p:cBhvr>
                                        <p:cTn id="24" dur="500"/>
                                        <p:tgtEl>
                                          <p:spTgt spid="86"/>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wipe(up)">
                                      <p:cBhvr>
                                        <p:cTn id="27" dur="500"/>
                                        <p:tgtEl>
                                          <p:spTgt spid="79"/>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wipe(up)">
                                      <p:cBhvr>
                                        <p:cTn id="30" dur="500"/>
                                        <p:tgtEl>
                                          <p:spTgt spid="81"/>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wipe(up)">
                                      <p:cBhvr>
                                        <p:cTn id="3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79" grpId="0" animBg="1"/>
      <p:bldP spid="81" grpId="0"/>
      <p:bldP spid="82" grpId="0"/>
      <p:bldP spid="85" grpId="0" animBg="1"/>
      <p:bldP spid="8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36F77773-9A2B-44C1-AE99-854E920D2BAE}"/>
              </a:ext>
            </a:extLst>
          </p:cNvPr>
          <p:cNvGrpSpPr/>
          <p:nvPr/>
        </p:nvGrpSpPr>
        <p:grpSpPr>
          <a:xfrm>
            <a:off x="1247057" y="5116"/>
            <a:ext cx="10941828" cy="6858000"/>
            <a:chOff x="0" y="0"/>
            <a:chExt cx="10941828" cy="6858000"/>
          </a:xfrm>
        </p:grpSpPr>
        <p:grpSp>
          <p:nvGrpSpPr>
            <p:cNvPr id="37" name="Group 36">
              <a:extLst>
                <a:ext uri="{FF2B5EF4-FFF2-40B4-BE49-F238E27FC236}">
                  <a16:creationId xmlns:a16="http://schemas.microsoft.com/office/drawing/2014/main" id="{8CE69173-01AE-4EB0-A3F7-52CFBCD5F3E8}"/>
                </a:ext>
              </a:extLst>
            </p:cNvPr>
            <p:cNvGrpSpPr/>
            <p:nvPr/>
          </p:nvGrpSpPr>
          <p:grpSpPr>
            <a:xfrm>
              <a:off x="0" y="0"/>
              <a:ext cx="10908792" cy="6858000"/>
              <a:chOff x="0" y="0"/>
              <a:chExt cx="10908792" cy="6858000"/>
            </a:xfrm>
          </p:grpSpPr>
          <p:sp>
            <p:nvSpPr>
              <p:cNvPr id="40" name="Rectangle 39">
                <a:extLst>
                  <a:ext uri="{FF2B5EF4-FFF2-40B4-BE49-F238E27FC236}">
                    <a16:creationId xmlns:a16="http://schemas.microsoft.com/office/drawing/2014/main" id="{E9557D6E-D0E2-4E0B-8BEC-A592DC70042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4AF9FA58-A48C-4B78-83ED-9953B9BA4199}"/>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8" name="TextBox 37">
              <a:extLst>
                <a:ext uri="{FF2B5EF4-FFF2-40B4-BE49-F238E27FC236}">
                  <a16:creationId xmlns:a16="http://schemas.microsoft.com/office/drawing/2014/main" id="{75D4ED9E-D5AF-41A2-906C-74531948DF70}"/>
                </a:ext>
              </a:extLst>
            </p:cNvPr>
            <p:cNvSpPr txBox="1"/>
            <p:nvPr/>
          </p:nvSpPr>
          <p:spPr>
            <a:xfrm rot="16200000">
              <a:off x="9448507" y="3134055"/>
              <a:ext cx="2401868"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Mạng</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máy</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tính</a:t>
              </a:r>
              <a:endParaRPr lang="en-US" sz="3200" dirty="0">
                <a:solidFill>
                  <a:schemeClr val="bg1"/>
                </a:solidFill>
                <a:latin typeface="Bahnschrift SemiBold Condensed" panose="020B0502040204020203" pitchFamily="34" charset="0"/>
              </a:endParaRPr>
            </a:p>
          </p:txBody>
        </p:sp>
        <p:pic>
          <p:nvPicPr>
            <p:cNvPr id="39" name="Graphic 38" descr="Lights On with solid fill">
              <a:extLst>
                <a:ext uri="{FF2B5EF4-FFF2-40B4-BE49-F238E27FC236}">
                  <a16:creationId xmlns:a16="http://schemas.microsoft.com/office/drawing/2014/main" id="{2BE74E67-E5F2-4067-9EE8-9CBCACC26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grpSp>
        <p:nvGrpSpPr>
          <p:cNvPr id="42" name="Group 41">
            <a:extLst>
              <a:ext uri="{FF2B5EF4-FFF2-40B4-BE49-F238E27FC236}">
                <a16:creationId xmlns:a16="http://schemas.microsoft.com/office/drawing/2014/main" id="{CFA09ED1-B65C-47A7-8702-66A1EEADACE1}"/>
              </a:ext>
            </a:extLst>
          </p:cNvPr>
          <p:cNvGrpSpPr/>
          <p:nvPr/>
        </p:nvGrpSpPr>
        <p:grpSpPr>
          <a:xfrm>
            <a:off x="598482" y="-5116"/>
            <a:ext cx="10950758" cy="6858000"/>
            <a:chOff x="-7559151" y="0"/>
            <a:chExt cx="10950758" cy="6858000"/>
          </a:xfrm>
        </p:grpSpPr>
        <p:grpSp>
          <p:nvGrpSpPr>
            <p:cNvPr id="43" name="Group 42">
              <a:extLst>
                <a:ext uri="{FF2B5EF4-FFF2-40B4-BE49-F238E27FC236}">
                  <a16:creationId xmlns:a16="http://schemas.microsoft.com/office/drawing/2014/main" id="{FB666947-DC92-4A37-9D67-B40C9CC8FD44}"/>
                </a:ext>
              </a:extLst>
            </p:cNvPr>
            <p:cNvGrpSpPr/>
            <p:nvPr/>
          </p:nvGrpSpPr>
          <p:grpSpPr>
            <a:xfrm>
              <a:off x="-7559151" y="0"/>
              <a:ext cx="10908792" cy="6858000"/>
              <a:chOff x="0" y="0"/>
              <a:chExt cx="10908792" cy="6858000"/>
            </a:xfrm>
          </p:grpSpPr>
          <p:grpSp>
            <p:nvGrpSpPr>
              <p:cNvPr id="45" name="Group 44">
                <a:extLst>
                  <a:ext uri="{FF2B5EF4-FFF2-40B4-BE49-F238E27FC236}">
                    <a16:creationId xmlns:a16="http://schemas.microsoft.com/office/drawing/2014/main" id="{4B7B57B1-67DD-4505-8E6D-A63818D4DC0C}"/>
                  </a:ext>
                </a:extLst>
              </p:cNvPr>
              <p:cNvGrpSpPr/>
              <p:nvPr/>
            </p:nvGrpSpPr>
            <p:grpSpPr>
              <a:xfrm>
                <a:off x="0" y="0"/>
                <a:ext cx="10908792" cy="6858000"/>
                <a:chOff x="0" y="0"/>
                <a:chExt cx="10908792" cy="6858000"/>
              </a:xfrm>
            </p:grpSpPr>
            <p:sp>
              <p:nvSpPr>
                <p:cNvPr id="47" name="Rectangle 46">
                  <a:extLst>
                    <a:ext uri="{FF2B5EF4-FFF2-40B4-BE49-F238E27FC236}">
                      <a16:creationId xmlns:a16="http://schemas.microsoft.com/office/drawing/2014/main" id="{A3C1BEAD-B1E0-4A33-80B8-D6619C980ACF}"/>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E302919B-B3DF-4A37-A41C-DBEFFE60F9AA}"/>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7343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46" name="Graphic 45" descr="Lights On with solid fill">
                <a:extLst>
                  <a:ext uri="{FF2B5EF4-FFF2-40B4-BE49-F238E27FC236}">
                    <a16:creationId xmlns:a16="http://schemas.microsoft.com/office/drawing/2014/main" id="{0282C947-8E11-4CCE-ABA7-049E5A3F00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44" name="TextBox 43">
              <a:extLst>
                <a:ext uri="{FF2B5EF4-FFF2-40B4-BE49-F238E27FC236}">
                  <a16:creationId xmlns:a16="http://schemas.microsoft.com/office/drawing/2014/main" id="{3E4DB177-8F17-4905-A6B4-3A67D32ADFA9}"/>
                </a:ext>
              </a:extLst>
            </p:cNvPr>
            <p:cNvSpPr txBox="1"/>
            <p:nvPr/>
          </p:nvSpPr>
          <p:spPr>
            <a:xfrm rot="16200000">
              <a:off x="2126759" y="3200136"/>
              <a:ext cx="1944921"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OSI</a:t>
              </a:r>
            </a:p>
          </p:txBody>
        </p:sp>
      </p:grpSp>
      <p:grpSp>
        <p:nvGrpSpPr>
          <p:cNvPr id="70" name="Group 69">
            <a:extLst>
              <a:ext uri="{FF2B5EF4-FFF2-40B4-BE49-F238E27FC236}">
                <a16:creationId xmlns:a16="http://schemas.microsoft.com/office/drawing/2014/main" id="{21121E99-7979-4213-9522-3E1A30F1B63E}"/>
              </a:ext>
            </a:extLst>
          </p:cNvPr>
          <p:cNvGrpSpPr/>
          <p:nvPr/>
        </p:nvGrpSpPr>
        <p:grpSpPr>
          <a:xfrm>
            <a:off x="3217136" y="89186"/>
            <a:ext cx="3564006" cy="1015663"/>
            <a:chOff x="3560036" y="495586"/>
            <a:chExt cx="3564006" cy="1015663"/>
          </a:xfrm>
        </p:grpSpPr>
        <p:grpSp>
          <p:nvGrpSpPr>
            <p:cNvPr id="71" name="Group 70">
              <a:extLst>
                <a:ext uri="{FF2B5EF4-FFF2-40B4-BE49-F238E27FC236}">
                  <a16:creationId xmlns:a16="http://schemas.microsoft.com/office/drawing/2014/main" id="{18CD89C3-A306-422C-9C3C-49D4FD258C46}"/>
                </a:ext>
              </a:extLst>
            </p:cNvPr>
            <p:cNvGrpSpPr/>
            <p:nvPr/>
          </p:nvGrpSpPr>
          <p:grpSpPr>
            <a:xfrm>
              <a:off x="3560036" y="495586"/>
              <a:ext cx="3564006" cy="1015663"/>
              <a:chOff x="3560036" y="495586"/>
              <a:chExt cx="3564006" cy="1015663"/>
            </a:xfrm>
          </p:grpSpPr>
          <p:sp>
            <p:nvSpPr>
              <p:cNvPr id="73" name="TextBox 72">
                <a:extLst>
                  <a:ext uri="{FF2B5EF4-FFF2-40B4-BE49-F238E27FC236}">
                    <a16:creationId xmlns:a16="http://schemas.microsoft.com/office/drawing/2014/main" id="{6AD03B82-5F1A-4C6C-8FB7-B3880C4C6218}"/>
                  </a:ext>
                </a:extLst>
              </p:cNvPr>
              <p:cNvSpPr txBox="1"/>
              <p:nvPr/>
            </p:nvSpPr>
            <p:spPr>
              <a:xfrm>
                <a:off x="3560036" y="495586"/>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02</a:t>
                </a:r>
              </a:p>
            </p:txBody>
          </p:sp>
          <p:sp>
            <p:nvSpPr>
              <p:cNvPr id="74" name="TextBox 73">
                <a:extLst>
                  <a:ext uri="{FF2B5EF4-FFF2-40B4-BE49-F238E27FC236}">
                    <a16:creationId xmlns:a16="http://schemas.microsoft.com/office/drawing/2014/main" id="{54756F6D-D627-447F-818C-B778C690B5DC}"/>
                  </a:ext>
                </a:extLst>
              </p:cNvPr>
              <p:cNvSpPr txBox="1"/>
              <p:nvPr/>
            </p:nvSpPr>
            <p:spPr>
              <a:xfrm>
                <a:off x="4343251" y="880755"/>
                <a:ext cx="2780791" cy="584775"/>
              </a:xfrm>
              <a:prstGeom prst="rect">
                <a:avLst/>
              </a:prstGeom>
              <a:noFill/>
            </p:spPr>
            <p:txBody>
              <a:bodyPr wrap="square" rtlCol="0">
                <a:spAutoFit/>
              </a:bodyPr>
              <a:lstStyle/>
              <a:p>
                <a:r>
                  <a:rPr lang="en-US" sz="3200" dirty="0" err="1">
                    <a:latin typeface="Bahnschrift SemiBold Condensed" panose="020B0502040204020203" pitchFamily="34" charset="0"/>
                  </a:rPr>
                  <a:t>Mô</a:t>
                </a:r>
                <a:r>
                  <a:rPr lang="en-US" sz="3200" dirty="0">
                    <a:latin typeface="Bahnschrift SemiBold Condensed" panose="020B0502040204020203" pitchFamily="34" charset="0"/>
                  </a:rPr>
                  <a:t> </a:t>
                </a:r>
                <a:r>
                  <a:rPr lang="en-US" sz="3200" dirty="0" err="1">
                    <a:latin typeface="Bahnschrift SemiBold Condensed" panose="020B0502040204020203" pitchFamily="34" charset="0"/>
                  </a:rPr>
                  <a:t>hình</a:t>
                </a:r>
                <a:r>
                  <a:rPr lang="en-US" sz="3200" dirty="0">
                    <a:latin typeface="Bahnschrift SemiBold Condensed" panose="020B0502040204020203" pitchFamily="34" charset="0"/>
                  </a:rPr>
                  <a:t> OSI</a:t>
                </a:r>
              </a:p>
            </p:txBody>
          </p:sp>
        </p:grpSp>
        <p:sp>
          <p:nvSpPr>
            <p:cNvPr id="72" name="Rectangle 71">
              <a:extLst>
                <a:ext uri="{FF2B5EF4-FFF2-40B4-BE49-F238E27FC236}">
                  <a16:creationId xmlns:a16="http://schemas.microsoft.com/office/drawing/2014/main" id="{572AEBA0-983E-4917-A85B-CA3407F486B8}"/>
                </a:ext>
              </a:extLst>
            </p:cNvPr>
            <p:cNvSpPr/>
            <p:nvPr/>
          </p:nvSpPr>
          <p:spPr>
            <a:xfrm>
              <a:off x="3662675" y="1465530"/>
              <a:ext cx="548640"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Arrow: Pentagon 1">
            <a:extLst>
              <a:ext uri="{FF2B5EF4-FFF2-40B4-BE49-F238E27FC236}">
                <a16:creationId xmlns:a16="http://schemas.microsoft.com/office/drawing/2014/main" id="{F1989A59-0544-481C-B7A8-15038649B5E6}"/>
              </a:ext>
            </a:extLst>
          </p:cNvPr>
          <p:cNvSpPr/>
          <p:nvPr/>
        </p:nvSpPr>
        <p:spPr>
          <a:xfrm>
            <a:off x="3321201" y="1435968"/>
            <a:ext cx="2774799" cy="693924"/>
          </a:xfrm>
          <a:prstGeom prst="homePlate">
            <a:avLst/>
          </a:prstGeom>
          <a:solidFill>
            <a:srgbClr val="99FC2F"/>
          </a:solidFill>
          <a:ln w="28575">
            <a:solidFill>
              <a:srgbClr val="99FC2F"/>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1A33360-7DE2-4E9A-A5C8-DFF33276A5A6}"/>
              </a:ext>
            </a:extLst>
          </p:cNvPr>
          <p:cNvSpPr txBox="1"/>
          <p:nvPr/>
        </p:nvSpPr>
        <p:spPr>
          <a:xfrm>
            <a:off x="3515836" y="1574088"/>
            <a:ext cx="2618264" cy="400110"/>
          </a:xfrm>
          <a:prstGeom prst="rect">
            <a:avLst/>
          </a:prstGeom>
          <a:noFill/>
        </p:spPr>
        <p:txBody>
          <a:bodyPr wrap="square" rtlCol="0">
            <a:spAutoFit/>
          </a:bodyPr>
          <a:lstStyle/>
          <a:p>
            <a:r>
              <a:rPr lang="en-US" sz="2000" dirty="0">
                <a:latin typeface="Bahnschrift SemiBold Condensed" panose="020B0502040204020203" pitchFamily="34" charset="0"/>
              </a:rPr>
              <a:t>Session layer (</a:t>
            </a:r>
            <a:r>
              <a:rPr lang="en-US" sz="2000" dirty="0" err="1">
                <a:latin typeface="Bahnschrift SemiBold Condensed" panose="020B0502040204020203" pitchFamily="34" charset="0"/>
              </a:rPr>
              <a:t>Tầng</a:t>
            </a:r>
            <a:r>
              <a:rPr lang="en-US" sz="2000" dirty="0">
                <a:latin typeface="Bahnschrift SemiBold Condensed" panose="020B0502040204020203" pitchFamily="34" charset="0"/>
              </a:rPr>
              <a:t> 5)</a:t>
            </a:r>
          </a:p>
        </p:txBody>
      </p:sp>
      <p:sp>
        <p:nvSpPr>
          <p:cNvPr id="79" name="Arrow: Pentagon 78">
            <a:extLst>
              <a:ext uri="{FF2B5EF4-FFF2-40B4-BE49-F238E27FC236}">
                <a16:creationId xmlns:a16="http://schemas.microsoft.com/office/drawing/2014/main" id="{7BFB4882-2AFA-4C1F-8A97-3BA25E613BC9}"/>
              </a:ext>
            </a:extLst>
          </p:cNvPr>
          <p:cNvSpPr/>
          <p:nvPr/>
        </p:nvSpPr>
        <p:spPr>
          <a:xfrm>
            <a:off x="3321201" y="3887274"/>
            <a:ext cx="2774799" cy="693924"/>
          </a:xfrm>
          <a:prstGeom prst="homePlate">
            <a:avLst/>
          </a:prstGeom>
          <a:solidFill>
            <a:srgbClr val="CEFF30"/>
          </a:solidFill>
          <a:ln w="28575">
            <a:solidFill>
              <a:srgbClr val="CEFF30"/>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2937F863-0401-4880-AD34-65480C495488}"/>
              </a:ext>
            </a:extLst>
          </p:cNvPr>
          <p:cNvSpPr txBox="1"/>
          <p:nvPr/>
        </p:nvSpPr>
        <p:spPr>
          <a:xfrm>
            <a:off x="3515836" y="4025394"/>
            <a:ext cx="2618264" cy="400110"/>
          </a:xfrm>
          <a:prstGeom prst="rect">
            <a:avLst/>
          </a:prstGeom>
          <a:noFill/>
        </p:spPr>
        <p:txBody>
          <a:bodyPr wrap="square" rtlCol="0">
            <a:spAutoFit/>
          </a:bodyPr>
          <a:lstStyle/>
          <a:p>
            <a:r>
              <a:rPr lang="en-US" sz="2000" dirty="0">
                <a:latin typeface="Bahnschrift SemiBold Condensed" panose="020B0502040204020203" pitchFamily="34" charset="0"/>
              </a:rPr>
              <a:t>Transport layer (</a:t>
            </a:r>
            <a:r>
              <a:rPr lang="en-US" sz="2000" dirty="0" err="1">
                <a:latin typeface="Bahnschrift SemiBold Condensed" panose="020B0502040204020203" pitchFamily="34" charset="0"/>
              </a:rPr>
              <a:t>Tầng</a:t>
            </a:r>
            <a:r>
              <a:rPr lang="en-US" sz="2000" dirty="0">
                <a:latin typeface="Bahnschrift SemiBold Condensed" panose="020B0502040204020203" pitchFamily="34" charset="0"/>
              </a:rPr>
              <a:t> 4)</a:t>
            </a:r>
          </a:p>
        </p:txBody>
      </p:sp>
      <p:sp>
        <p:nvSpPr>
          <p:cNvPr id="82" name="TextBox 81">
            <a:extLst>
              <a:ext uri="{FF2B5EF4-FFF2-40B4-BE49-F238E27FC236}">
                <a16:creationId xmlns:a16="http://schemas.microsoft.com/office/drawing/2014/main" id="{7C2B4B20-60E6-4F21-84B5-C0AEC4D8BC3A}"/>
              </a:ext>
            </a:extLst>
          </p:cNvPr>
          <p:cNvSpPr txBox="1"/>
          <p:nvPr/>
        </p:nvSpPr>
        <p:spPr>
          <a:xfrm>
            <a:off x="3303680" y="4555380"/>
            <a:ext cx="7425969" cy="2113527"/>
          </a:xfrm>
          <a:prstGeom prst="rect">
            <a:avLst/>
          </a:prstGeom>
          <a:noFill/>
        </p:spPr>
        <p:txBody>
          <a:bodyPr wrap="square" rtlCol="0">
            <a:spAutoFit/>
          </a:bodyPr>
          <a:lstStyle/>
          <a:p>
            <a:pPr>
              <a:lnSpc>
                <a:spcPct val="150000"/>
              </a:lnSpc>
            </a:pPr>
            <a:r>
              <a:rPr lang="en-US" dirty="0" err="1">
                <a:latin typeface="Bahnschrift Light Condensed" panose="020B0502040204020203" pitchFamily="34" charset="0"/>
              </a:rPr>
              <a:t>Là</a:t>
            </a:r>
            <a:r>
              <a:rPr lang="en-US" dirty="0">
                <a:latin typeface="Bahnschrift Light Condensed" panose="020B0502040204020203" pitchFamily="34" charset="0"/>
              </a:rPr>
              <a:t> </a:t>
            </a:r>
            <a:r>
              <a:rPr lang="en-US" dirty="0" err="1">
                <a:latin typeface="Bahnschrift Light Condensed" panose="020B0502040204020203" pitchFamily="34" charset="0"/>
              </a:rPr>
              <a:t>tầng</a:t>
            </a:r>
            <a:r>
              <a:rPr lang="en-US" dirty="0">
                <a:latin typeface="Bahnschrift Light Condensed" panose="020B0502040204020203" pitchFamily="34" charset="0"/>
              </a:rPr>
              <a:t> </a:t>
            </a:r>
            <a:r>
              <a:rPr lang="en-US" dirty="0" err="1">
                <a:latin typeface="Bahnschrift Light Condensed" panose="020B0502040204020203" pitchFamily="34" charset="0"/>
              </a:rPr>
              <a:t>cao</a:t>
            </a:r>
            <a:r>
              <a:rPr lang="en-US" dirty="0">
                <a:latin typeface="Bahnschrift Light Condensed" panose="020B0502040204020203" pitchFamily="34" charset="0"/>
              </a:rPr>
              <a:t> </a:t>
            </a:r>
            <a:r>
              <a:rPr lang="en-US" dirty="0" err="1">
                <a:latin typeface="Bahnschrift Light Condensed" panose="020B0502040204020203" pitchFamily="34" charset="0"/>
              </a:rPr>
              <a:t>nhất</a:t>
            </a:r>
            <a:r>
              <a:rPr lang="en-US" dirty="0">
                <a:latin typeface="Bahnschrift Light Condensed" panose="020B0502040204020203" pitchFamily="34" charset="0"/>
              </a:rPr>
              <a:t> </a:t>
            </a:r>
            <a:r>
              <a:rPr lang="en-US" dirty="0" err="1">
                <a:latin typeface="Bahnschrift Light Condensed" panose="020B0502040204020203" pitchFamily="34" charset="0"/>
              </a:rPr>
              <a:t>liên</a:t>
            </a:r>
            <a:r>
              <a:rPr lang="en-US" dirty="0">
                <a:latin typeface="Bahnschrift Light Condensed" panose="020B0502040204020203" pitchFamily="34" charset="0"/>
              </a:rPr>
              <a:t> </a:t>
            </a:r>
            <a:r>
              <a:rPr lang="en-US" dirty="0" err="1">
                <a:latin typeface="Bahnschrift Light Condensed" panose="020B0502040204020203" pitchFamily="34" charset="0"/>
              </a:rPr>
              <a:t>có</a:t>
            </a:r>
            <a:r>
              <a:rPr lang="en-US" dirty="0">
                <a:latin typeface="Bahnschrift Light Condensed" panose="020B0502040204020203" pitchFamily="34" charset="0"/>
              </a:rPr>
              <a:t> </a:t>
            </a:r>
            <a:r>
              <a:rPr lang="en-US" dirty="0" err="1">
                <a:latin typeface="Bahnschrift Light Condensed" panose="020B0502040204020203" pitchFamily="34" charset="0"/>
              </a:rPr>
              <a:t>liên</a:t>
            </a:r>
            <a:r>
              <a:rPr lang="en-US" dirty="0">
                <a:latin typeface="Bahnschrift Light Condensed" panose="020B0502040204020203" pitchFamily="34" charset="0"/>
              </a:rPr>
              <a:t> </a:t>
            </a:r>
            <a:r>
              <a:rPr lang="en-US" dirty="0" err="1">
                <a:latin typeface="Bahnschrift Light Condensed" panose="020B0502040204020203" pitchFamily="34" charset="0"/>
              </a:rPr>
              <a:t>quan</a:t>
            </a:r>
            <a:r>
              <a:rPr lang="en-US" dirty="0">
                <a:latin typeface="Bahnschrift Light Condensed" panose="020B0502040204020203" pitchFamily="34" charset="0"/>
              </a:rPr>
              <a:t> </a:t>
            </a:r>
            <a:r>
              <a:rPr lang="en-US" dirty="0" err="1">
                <a:latin typeface="Bahnschrift Light Condensed" panose="020B0502040204020203" pitchFamily="34" charset="0"/>
              </a:rPr>
              <a:t>đến</a:t>
            </a:r>
            <a:r>
              <a:rPr lang="en-US" dirty="0">
                <a:latin typeface="Bahnschrift Light Condensed" panose="020B0502040204020203" pitchFamily="34" charset="0"/>
              </a:rPr>
              <a:t> </a:t>
            </a:r>
            <a:r>
              <a:rPr lang="en-US" dirty="0" err="1">
                <a:latin typeface="Bahnschrift Light Condensed" panose="020B0502040204020203" pitchFamily="34" charset="0"/>
              </a:rPr>
              <a:t>các</a:t>
            </a:r>
            <a:r>
              <a:rPr lang="en-US" dirty="0">
                <a:latin typeface="Bahnschrift Light Condensed" panose="020B0502040204020203" pitchFamily="34" charset="0"/>
              </a:rPr>
              <a:t> </a:t>
            </a:r>
            <a:r>
              <a:rPr lang="en-US" dirty="0" err="1">
                <a:latin typeface="Bahnschrift Light Condensed" panose="020B0502040204020203" pitchFamily="34" charset="0"/>
              </a:rPr>
              <a:t>giao</a:t>
            </a:r>
            <a:r>
              <a:rPr lang="en-US" dirty="0">
                <a:latin typeface="Bahnschrift Light Condensed" panose="020B0502040204020203" pitchFamily="34" charset="0"/>
              </a:rPr>
              <a:t> </a:t>
            </a:r>
            <a:r>
              <a:rPr lang="en-US" dirty="0" err="1">
                <a:latin typeface="Bahnschrift Light Condensed" panose="020B0502040204020203" pitchFamily="34" charset="0"/>
              </a:rPr>
              <a:t>thức</a:t>
            </a:r>
            <a:r>
              <a:rPr lang="en-US" dirty="0">
                <a:latin typeface="Bahnschrift Light Condensed" panose="020B0502040204020203" pitchFamily="34" charset="0"/>
              </a:rPr>
              <a:t> </a:t>
            </a:r>
            <a:r>
              <a:rPr lang="en-US" dirty="0" err="1">
                <a:latin typeface="Bahnschrift Light Condensed" panose="020B0502040204020203" pitchFamily="34" charset="0"/>
              </a:rPr>
              <a:t>trao</a:t>
            </a:r>
            <a:r>
              <a:rPr lang="en-US" dirty="0">
                <a:latin typeface="Bahnschrift Light Condensed" panose="020B0502040204020203" pitchFamily="34" charset="0"/>
              </a:rPr>
              <a:t> </a:t>
            </a:r>
            <a:r>
              <a:rPr lang="en-US" dirty="0" err="1">
                <a:latin typeface="Bahnschrift Light Condensed" panose="020B0502040204020203" pitchFamily="34" charset="0"/>
              </a:rPr>
              <a:t>đổi</a:t>
            </a:r>
            <a:r>
              <a:rPr lang="en-US" dirty="0">
                <a:latin typeface="Bahnschrift Light Condensed" panose="020B0502040204020203" pitchFamily="34" charset="0"/>
              </a:rPr>
              <a:t> </a:t>
            </a:r>
            <a:r>
              <a:rPr lang="en-US" dirty="0" err="1">
                <a:latin typeface="Bahnschrift Light Condensed" panose="020B0502040204020203" pitchFamily="34" charset="0"/>
              </a:rPr>
              <a:t>dữ</a:t>
            </a:r>
            <a:r>
              <a:rPr lang="en-US" dirty="0">
                <a:latin typeface="Bahnschrift Light Condensed" panose="020B0502040204020203" pitchFamily="34" charset="0"/>
              </a:rPr>
              <a:t> </a:t>
            </a:r>
            <a:r>
              <a:rPr lang="en-US" dirty="0" err="1">
                <a:latin typeface="Bahnschrift Light Condensed" panose="020B0502040204020203" pitchFamily="34" charset="0"/>
              </a:rPr>
              <a:t>liệu</a:t>
            </a:r>
            <a:r>
              <a:rPr lang="en-US" dirty="0">
                <a:latin typeface="Bahnschrift Light Condensed" panose="020B0502040204020203" pitchFamily="34" charset="0"/>
              </a:rPr>
              <a:t> </a:t>
            </a:r>
            <a:r>
              <a:rPr lang="en-US" dirty="0" err="1">
                <a:latin typeface="Bahnschrift Light Condensed" panose="020B0502040204020203" pitchFamily="34" charset="0"/>
              </a:rPr>
              <a:t>giữa</a:t>
            </a:r>
            <a:r>
              <a:rPr lang="en-US" dirty="0">
                <a:latin typeface="Bahnschrift Light Condensed" panose="020B0502040204020203" pitchFamily="34" charset="0"/>
              </a:rPr>
              <a:t> </a:t>
            </a:r>
            <a:r>
              <a:rPr lang="en-US" dirty="0" err="1">
                <a:latin typeface="Bahnschrift Light Condensed" panose="020B0502040204020203" pitchFamily="34" charset="0"/>
              </a:rPr>
              <a:t>các</a:t>
            </a:r>
            <a:r>
              <a:rPr lang="en-US" dirty="0">
                <a:latin typeface="Bahnschrift Light Condensed" panose="020B0502040204020203" pitchFamily="34" charset="0"/>
              </a:rPr>
              <a:t> </a:t>
            </a:r>
            <a:r>
              <a:rPr lang="en-US" dirty="0" err="1">
                <a:latin typeface="Bahnschrift Light Condensed" panose="020B0502040204020203" pitchFamily="34" charset="0"/>
              </a:rPr>
              <a:t>hệ</a:t>
            </a:r>
            <a:r>
              <a:rPr lang="en-US" dirty="0">
                <a:latin typeface="Bahnschrift Light Condensed" panose="020B0502040204020203" pitchFamily="34" charset="0"/>
              </a:rPr>
              <a:t> </a:t>
            </a:r>
            <a:r>
              <a:rPr lang="en-US" dirty="0" err="1">
                <a:latin typeface="Bahnschrift Light Condensed" panose="020B0502040204020203" pitchFamily="34" charset="0"/>
              </a:rPr>
              <a:t>thống</a:t>
            </a:r>
            <a:r>
              <a:rPr lang="en-US" dirty="0">
                <a:latin typeface="Bahnschrift Light Condensed" panose="020B0502040204020203" pitchFamily="34" charset="0"/>
              </a:rPr>
              <a:t> </a:t>
            </a:r>
            <a:r>
              <a:rPr lang="en-US" dirty="0" err="1">
                <a:latin typeface="Bahnschrift Light Condensed" panose="020B0502040204020203" pitchFamily="34" charset="0"/>
              </a:rPr>
              <a:t>mở</a:t>
            </a:r>
            <a:r>
              <a:rPr lang="en-US" dirty="0">
                <a:latin typeface="Bahnschrift Light Condensed" panose="020B0502040204020203" pitchFamily="34" charset="0"/>
              </a:rPr>
              <a:t>, </a:t>
            </a:r>
            <a:r>
              <a:rPr lang="en-US" dirty="0" err="1">
                <a:latin typeface="Bahnschrift Light Condensed" panose="020B0502040204020203" pitchFamily="34" charset="0"/>
              </a:rPr>
              <a:t>kiểm</a:t>
            </a:r>
            <a:r>
              <a:rPr lang="en-US" dirty="0">
                <a:latin typeface="Bahnschrift Light Condensed" panose="020B0502040204020203" pitchFamily="34" charset="0"/>
              </a:rPr>
              <a:t> </a:t>
            </a:r>
            <a:r>
              <a:rPr lang="en-US" dirty="0" err="1">
                <a:latin typeface="Bahnschrift Light Condensed" panose="020B0502040204020203" pitchFamily="34" charset="0"/>
              </a:rPr>
              <a:t>soát</a:t>
            </a:r>
            <a:r>
              <a:rPr lang="en-US" dirty="0">
                <a:latin typeface="Bahnschrift Light Condensed" panose="020B0502040204020203" pitchFamily="34" charset="0"/>
              </a:rPr>
              <a:t> </a:t>
            </a:r>
            <a:r>
              <a:rPr lang="en-US" dirty="0" err="1">
                <a:latin typeface="Bahnschrift Light Condensed" panose="020B0502040204020203" pitchFamily="34" charset="0"/>
              </a:rPr>
              <a:t>việc</a:t>
            </a:r>
            <a:r>
              <a:rPr lang="en-US" dirty="0">
                <a:latin typeface="Bahnschrift Light Condensed" panose="020B0502040204020203" pitchFamily="34" charset="0"/>
              </a:rPr>
              <a:t> </a:t>
            </a:r>
            <a:r>
              <a:rPr lang="en-US" dirty="0" err="1">
                <a:latin typeface="Bahnschrift Light Condensed" panose="020B0502040204020203" pitchFamily="34" charset="0"/>
              </a:rPr>
              <a:t>truyền</a:t>
            </a:r>
            <a:r>
              <a:rPr lang="en-US" dirty="0">
                <a:latin typeface="Bahnschrift Light Condensed" panose="020B0502040204020203" pitchFamily="34" charset="0"/>
              </a:rPr>
              <a:t> </a:t>
            </a:r>
            <a:r>
              <a:rPr lang="en-US" dirty="0" err="1">
                <a:latin typeface="Bahnschrift Light Condensed" panose="020B0502040204020203" pitchFamily="34" charset="0"/>
              </a:rPr>
              <a:t>dữ</a:t>
            </a:r>
            <a:r>
              <a:rPr lang="en-US" dirty="0">
                <a:latin typeface="Bahnschrift Light Condensed" panose="020B0502040204020203" pitchFamily="34" charset="0"/>
              </a:rPr>
              <a:t> </a:t>
            </a:r>
            <a:r>
              <a:rPr lang="en-US" dirty="0" err="1">
                <a:latin typeface="Bahnschrift Light Condensed" panose="020B0502040204020203" pitchFamily="34" charset="0"/>
              </a:rPr>
              <a:t>liệu</a:t>
            </a:r>
            <a:r>
              <a:rPr lang="en-US" dirty="0">
                <a:latin typeface="Bahnschrift Light Condensed" panose="020B0502040204020203" pitchFamily="34" charset="0"/>
              </a:rPr>
              <a:t> </a:t>
            </a:r>
            <a:r>
              <a:rPr lang="en-US" dirty="0" err="1">
                <a:latin typeface="Bahnschrift Light Condensed" panose="020B0502040204020203" pitchFamily="34" charset="0"/>
              </a:rPr>
              <a:t>từ</a:t>
            </a:r>
            <a:r>
              <a:rPr lang="en-US" dirty="0">
                <a:latin typeface="Bahnschrift Light Condensed" panose="020B0502040204020203" pitchFamily="34" charset="0"/>
              </a:rPr>
              <a:t> </a:t>
            </a:r>
            <a:r>
              <a:rPr lang="en-US" dirty="0" err="1">
                <a:latin typeface="Bahnschrift Light Condensed" panose="020B0502040204020203" pitchFamily="34" charset="0"/>
              </a:rPr>
              <a:t>nút</a:t>
            </a:r>
            <a:r>
              <a:rPr lang="en-US" dirty="0">
                <a:latin typeface="Bahnschrift Light Condensed" panose="020B0502040204020203" pitchFamily="34" charset="0"/>
              </a:rPr>
              <a:t> </a:t>
            </a:r>
            <a:r>
              <a:rPr lang="en-US" dirty="0" err="1">
                <a:latin typeface="Bahnschrift Light Condensed" panose="020B0502040204020203" pitchFamily="34" charset="0"/>
              </a:rPr>
              <a:t>tới</a:t>
            </a:r>
            <a:r>
              <a:rPr lang="en-US" dirty="0">
                <a:latin typeface="Bahnschrift Light Condensed" panose="020B0502040204020203" pitchFamily="34" charset="0"/>
              </a:rPr>
              <a:t> </a:t>
            </a:r>
            <a:r>
              <a:rPr lang="en-US" dirty="0" err="1">
                <a:latin typeface="Bahnschrift Light Condensed" panose="020B0502040204020203" pitchFamily="34" charset="0"/>
              </a:rPr>
              <a:t>nút</a:t>
            </a:r>
            <a:r>
              <a:rPr lang="en-US" dirty="0">
                <a:latin typeface="Bahnschrift Light Condensed" panose="020B0502040204020203" pitchFamily="34" charset="0"/>
              </a:rPr>
              <a:t> (End-to-End), l</a:t>
            </a:r>
            <a:r>
              <a:rPr lang="vi-VN" dirty="0">
                <a:latin typeface="Bahnschrift Light Condensed" panose="020B0502040204020203" pitchFamily="34" charset="0"/>
              </a:rPr>
              <a:t>à tầng cuối cùng chịu trách nhiệm về mức độ an toàn trong truyền dữ liệu</a:t>
            </a:r>
            <a:endParaRPr lang="en-US" dirty="0">
              <a:latin typeface="Bahnschrift Light Condensed" panose="020B0502040204020203" pitchFamily="34" charset="0"/>
            </a:endParaRPr>
          </a:p>
          <a:p>
            <a:pPr>
              <a:lnSpc>
                <a:spcPct val="150000"/>
              </a:lnSpc>
            </a:pPr>
            <a:r>
              <a:rPr lang="en-US" dirty="0">
                <a:latin typeface="Bahnschrift Light Condensed" panose="020B0502040204020203" pitchFamily="34" charset="0"/>
              </a:rPr>
              <a:t>C</a:t>
            </a:r>
            <a:r>
              <a:rPr lang="vi-VN" dirty="0">
                <a:latin typeface="Bahnschrift Light Condensed" panose="020B0502040204020203" pitchFamily="34" charset="0"/>
              </a:rPr>
              <a:t>hia các gói tin lớn thành các gói tin nhỏ hơn trước khi gửi đi và đánh số các gói tin và đảm bảo chúng chuyển theo đúng thứ tự. </a:t>
            </a:r>
          </a:p>
        </p:txBody>
      </p:sp>
      <p:cxnSp>
        <p:nvCxnSpPr>
          <p:cNvPr id="80" name="Straight Connector 79">
            <a:extLst>
              <a:ext uri="{FF2B5EF4-FFF2-40B4-BE49-F238E27FC236}">
                <a16:creationId xmlns:a16="http://schemas.microsoft.com/office/drawing/2014/main" id="{2D5B34BB-806B-4406-AED2-B7C729E4DE3F}"/>
              </a:ext>
            </a:extLst>
          </p:cNvPr>
          <p:cNvCxnSpPr>
            <a:cxnSpLocks/>
          </p:cNvCxnSpPr>
          <p:nvPr/>
        </p:nvCxnSpPr>
        <p:spPr>
          <a:xfrm>
            <a:off x="3013114" y="-12543"/>
            <a:ext cx="0" cy="7243512"/>
          </a:xfrm>
          <a:prstGeom prst="line">
            <a:avLst/>
          </a:prstGeom>
          <a:ln w="76200">
            <a:gradFill>
              <a:gsLst>
                <a:gs pos="22000">
                  <a:srgbClr val="99FC2F"/>
                </a:gs>
                <a:gs pos="65000">
                  <a:srgbClr val="CEFF30"/>
                </a:gs>
              </a:gsLst>
              <a:lin ang="5400000" scaled="1"/>
            </a:gra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81169C4F-BD9A-477C-965C-7E8C4FD186B9}"/>
              </a:ext>
            </a:extLst>
          </p:cNvPr>
          <p:cNvSpPr/>
          <p:nvPr/>
        </p:nvSpPr>
        <p:spPr>
          <a:xfrm>
            <a:off x="2921674" y="1638217"/>
            <a:ext cx="182880" cy="182880"/>
          </a:xfrm>
          <a:prstGeom prst="ellipse">
            <a:avLst/>
          </a:prstGeom>
          <a:solidFill>
            <a:schemeClr val="bg1"/>
          </a:solidFill>
          <a:ln w="76200">
            <a:solidFill>
              <a:srgbClr val="99F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ira Sans Condensed Medium" panose="020B0603050000020004" pitchFamily="34" charset="0"/>
            </a:endParaRPr>
          </a:p>
        </p:txBody>
      </p:sp>
      <p:sp>
        <p:nvSpPr>
          <p:cNvPr id="84" name="Oval 83">
            <a:extLst>
              <a:ext uri="{FF2B5EF4-FFF2-40B4-BE49-F238E27FC236}">
                <a16:creationId xmlns:a16="http://schemas.microsoft.com/office/drawing/2014/main" id="{98186FEE-C73C-49F6-A39C-2AFDE0C6C7EA}"/>
              </a:ext>
            </a:extLst>
          </p:cNvPr>
          <p:cNvSpPr/>
          <p:nvPr/>
        </p:nvSpPr>
        <p:spPr>
          <a:xfrm>
            <a:off x="2921674" y="4019487"/>
            <a:ext cx="182880" cy="182880"/>
          </a:xfrm>
          <a:prstGeom prst="ellipse">
            <a:avLst/>
          </a:prstGeom>
          <a:solidFill>
            <a:schemeClr val="bg1"/>
          </a:solidFill>
          <a:ln w="76200">
            <a:solidFill>
              <a:srgbClr val="CEFF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ira Sans Condensed Medium" panose="020B0603050000020004" pitchFamily="34" charset="0"/>
            </a:endParaRPr>
          </a:p>
        </p:txBody>
      </p:sp>
      <p:grpSp>
        <p:nvGrpSpPr>
          <p:cNvPr id="101" name="Group 100">
            <a:extLst>
              <a:ext uri="{FF2B5EF4-FFF2-40B4-BE49-F238E27FC236}">
                <a16:creationId xmlns:a16="http://schemas.microsoft.com/office/drawing/2014/main" id="{53B1D885-3417-4980-B11D-1FEEB3FF373D}"/>
              </a:ext>
            </a:extLst>
          </p:cNvPr>
          <p:cNvGrpSpPr/>
          <p:nvPr/>
        </p:nvGrpSpPr>
        <p:grpSpPr>
          <a:xfrm>
            <a:off x="-8056068" y="-5116"/>
            <a:ext cx="10908792" cy="6858000"/>
            <a:chOff x="-8023867" y="-52159"/>
            <a:chExt cx="10908792" cy="6858000"/>
          </a:xfrm>
        </p:grpSpPr>
        <p:grpSp>
          <p:nvGrpSpPr>
            <p:cNvPr id="102" name="Group 101">
              <a:extLst>
                <a:ext uri="{FF2B5EF4-FFF2-40B4-BE49-F238E27FC236}">
                  <a16:creationId xmlns:a16="http://schemas.microsoft.com/office/drawing/2014/main" id="{52A1E97D-DA03-4E3B-B7E1-802222764068}"/>
                </a:ext>
              </a:extLst>
            </p:cNvPr>
            <p:cNvGrpSpPr/>
            <p:nvPr/>
          </p:nvGrpSpPr>
          <p:grpSpPr>
            <a:xfrm>
              <a:off x="-8023867" y="-52159"/>
              <a:ext cx="10908792" cy="6858000"/>
              <a:chOff x="0" y="0"/>
              <a:chExt cx="10908792" cy="6858000"/>
            </a:xfrm>
          </p:grpSpPr>
          <p:grpSp>
            <p:nvGrpSpPr>
              <p:cNvPr id="104" name="Group 103">
                <a:extLst>
                  <a:ext uri="{FF2B5EF4-FFF2-40B4-BE49-F238E27FC236}">
                    <a16:creationId xmlns:a16="http://schemas.microsoft.com/office/drawing/2014/main" id="{1775EFC2-AB35-456A-8630-1649470440B1}"/>
                  </a:ext>
                </a:extLst>
              </p:cNvPr>
              <p:cNvGrpSpPr/>
              <p:nvPr/>
            </p:nvGrpSpPr>
            <p:grpSpPr>
              <a:xfrm>
                <a:off x="0" y="0"/>
                <a:ext cx="10908792" cy="6858000"/>
                <a:chOff x="0" y="0"/>
                <a:chExt cx="10908792" cy="6858000"/>
              </a:xfrm>
            </p:grpSpPr>
            <p:sp>
              <p:nvSpPr>
                <p:cNvPr id="106" name="Rectangle 105">
                  <a:extLst>
                    <a:ext uri="{FF2B5EF4-FFF2-40B4-BE49-F238E27FC236}">
                      <a16:creationId xmlns:a16="http://schemas.microsoft.com/office/drawing/2014/main" id="{43E8AA54-43CD-4C98-8FBB-9DABF9623066}"/>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a:extLst>
                    <a:ext uri="{FF2B5EF4-FFF2-40B4-BE49-F238E27FC236}">
                      <a16:creationId xmlns:a16="http://schemas.microsoft.com/office/drawing/2014/main" id="{161DEA05-18A2-450D-9573-BA7859A866E2}"/>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D964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05" name="Graphic 104" descr="Lights On with solid fill">
                <a:extLst>
                  <a:ext uri="{FF2B5EF4-FFF2-40B4-BE49-F238E27FC236}">
                    <a16:creationId xmlns:a16="http://schemas.microsoft.com/office/drawing/2014/main" id="{7DB6BCFA-1346-42C0-B06F-6C4D46E393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103" name="TextBox 102">
              <a:extLst>
                <a:ext uri="{FF2B5EF4-FFF2-40B4-BE49-F238E27FC236}">
                  <a16:creationId xmlns:a16="http://schemas.microsoft.com/office/drawing/2014/main" id="{161DDB8B-AC12-4FB3-8A53-A2F0829ACA2B}"/>
                </a:ext>
              </a:extLst>
            </p:cNvPr>
            <p:cNvSpPr txBox="1"/>
            <p:nvPr/>
          </p:nvSpPr>
          <p:spPr>
            <a:xfrm rot="16200000">
              <a:off x="1453122" y="3207168"/>
              <a:ext cx="2245753"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TCP/IP</a:t>
              </a:r>
            </a:p>
          </p:txBody>
        </p:sp>
      </p:grpSp>
      <p:grpSp>
        <p:nvGrpSpPr>
          <p:cNvPr id="108" name="Group 107">
            <a:extLst>
              <a:ext uri="{FF2B5EF4-FFF2-40B4-BE49-F238E27FC236}">
                <a16:creationId xmlns:a16="http://schemas.microsoft.com/office/drawing/2014/main" id="{B1FA43CB-16D5-41BA-898B-2126939CF253}"/>
              </a:ext>
            </a:extLst>
          </p:cNvPr>
          <p:cNvGrpSpPr/>
          <p:nvPr/>
        </p:nvGrpSpPr>
        <p:grpSpPr>
          <a:xfrm>
            <a:off x="-8690171" y="-5116"/>
            <a:ext cx="10933090" cy="6858000"/>
            <a:chOff x="2694972" y="4246070"/>
            <a:chExt cx="10933090" cy="6858000"/>
          </a:xfrm>
        </p:grpSpPr>
        <p:grpSp>
          <p:nvGrpSpPr>
            <p:cNvPr id="109" name="Group 108">
              <a:extLst>
                <a:ext uri="{FF2B5EF4-FFF2-40B4-BE49-F238E27FC236}">
                  <a16:creationId xmlns:a16="http://schemas.microsoft.com/office/drawing/2014/main" id="{4FE52D2A-B976-438C-A3F6-24ED975B56FD}"/>
                </a:ext>
              </a:extLst>
            </p:cNvPr>
            <p:cNvGrpSpPr/>
            <p:nvPr/>
          </p:nvGrpSpPr>
          <p:grpSpPr>
            <a:xfrm>
              <a:off x="2694972" y="4246070"/>
              <a:ext cx="10908792" cy="6858000"/>
              <a:chOff x="0" y="0"/>
              <a:chExt cx="10908792" cy="6858000"/>
            </a:xfrm>
          </p:grpSpPr>
          <p:grpSp>
            <p:nvGrpSpPr>
              <p:cNvPr id="111" name="Group 110">
                <a:extLst>
                  <a:ext uri="{FF2B5EF4-FFF2-40B4-BE49-F238E27FC236}">
                    <a16:creationId xmlns:a16="http://schemas.microsoft.com/office/drawing/2014/main" id="{8D51F883-F77C-457A-902E-30C2538712A4}"/>
                  </a:ext>
                </a:extLst>
              </p:cNvPr>
              <p:cNvGrpSpPr/>
              <p:nvPr/>
            </p:nvGrpSpPr>
            <p:grpSpPr>
              <a:xfrm>
                <a:off x="0" y="0"/>
                <a:ext cx="10908792" cy="6858000"/>
                <a:chOff x="0" y="0"/>
                <a:chExt cx="10908792" cy="6858000"/>
              </a:xfrm>
            </p:grpSpPr>
            <p:sp>
              <p:nvSpPr>
                <p:cNvPr id="113" name="Rectangle 112">
                  <a:extLst>
                    <a:ext uri="{FF2B5EF4-FFF2-40B4-BE49-F238E27FC236}">
                      <a16:creationId xmlns:a16="http://schemas.microsoft.com/office/drawing/2014/main" id="{B88E9EAF-1C3E-4733-B339-BBF1724566C6}"/>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D7A372DF-07FF-4CE7-B4E0-069C39C4681E}"/>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A9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12" name="Graphic 111" descr="Lights On with solid fill">
                <a:extLst>
                  <a:ext uri="{FF2B5EF4-FFF2-40B4-BE49-F238E27FC236}">
                    <a16:creationId xmlns:a16="http://schemas.microsoft.com/office/drawing/2014/main" id="{CC539C11-B228-4966-8BA3-A84C454957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110" name="TextBox 109">
              <a:extLst>
                <a:ext uri="{FF2B5EF4-FFF2-40B4-BE49-F238E27FC236}">
                  <a16:creationId xmlns:a16="http://schemas.microsoft.com/office/drawing/2014/main" id="{DE68B611-955E-4CF3-BEA2-FD3FCB16BC1C}"/>
                </a:ext>
              </a:extLst>
            </p:cNvPr>
            <p:cNvSpPr txBox="1"/>
            <p:nvPr/>
          </p:nvSpPr>
          <p:spPr>
            <a:xfrm rot="16200000">
              <a:off x="12635977" y="7458881"/>
              <a:ext cx="1399395" cy="584775"/>
            </a:xfrm>
            <a:prstGeom prst="rect">
              <a:avLst/>
            </a:prstGeom>
            <a:noFill/>
          </p:spPr>
          <p:txBody>
            <a:bodyPr wrap="square" rtlCol="0">
              <a:spAutoFit/>
            </a:bodyPr>
            <a:lstStyle/>
            <a:p>
              <a:r>
                <a:rPr lang="en-US" sz="3200" dirty="0">
                  <a:solidFill>
                    <a:schemeClr val="bg1"/>
                  </a:solidFill>
                  <a:latin typeface="Bahnschrift SemiBold Condensed" panose="020B0502040204020203" pitchFamily="34" charset="0"/>
                </a:rPr>
                <a:t>Protocol</a:t>
              </a:r>
            </a:p>
          </p:txBody>
        </p:sp>
      </p:grpSp>
      <p:grpSp>
        <p:nvGrpSpPr>
          <p:cNvPr id="115" name="Group 114">
            <a:extLst>
              <a:ext uri="{FF2B5EF4-FFF2-40B4-BE49-F238E27FC236}">
                <a16:creationId xmlns:a16="http://schemas.microsoft.com/office/drawing/2014/main" id="{722062E1-C036-4C6D-94BB-C73E4C127AF9}"/>
              </a:ext>
            </a:extLst>
          </p:cNvPr>
          <p:cNvGrpSpPr/>
          <p:nvPr/>
        </p:nvGrpSpPr>
        <p:grpSpPr>
          <a:xfrm>
            <a:off x="-9364106" y="-5116"/>
            <a:ext cx="10916494" cy="6858000"/>
            <a:chOff x="-8965983" y="4349672"/>
            <a:chExt cx="10916494" cy="6858000"/>
          </a:xfrm>
        </p:grpSpPr>
        <p:grpSp>
          <p:nvGrpSpPr>
            <p:cNvPr id="116" name="Group 115">
              <a:extLst>
                <a:ext uri="{FF2B5EF4-FFF2-40B4-BE49-F238E27FC236}">
                  <a16:creationId xmlns:a16="http://schemas.microsoft.com/office/drawing/2014/main" id="{3CA80769-C9EF-4011-9CF6-8FADACD7DE83}"/>
                </a:ext>
              </a:extLst>
            </p:cNvPr>
            <p:cNvGrpSpPr/>
            <p:nvPr/>
          </p:nvGrpSpPr>
          <p:grpSpPr>
            <a:xfrm>
              <a:off x="-8965983" y="4349672"/>
              <a:ext cx="10908792" cy="6858000"/>
              <a:chOff x="0" y="0"/>
              <a:chExt cx="10908792" cy="6858000"/>
            </a:xfrm>
          </p:grpSpPr>
          <p:grpSp>
            <p:nvGrpSpPr>
              <p:cNvPr id="118" name="Group 117">
                <a:extLst>
                  <a:ext uri="{FF2B5EF4-FFF2-40B4-BE49-F238E27FC236}">
                    <a16:creationId xmlns:a16="http://schemas.microsoft.com/office/drawing/2014/main" id="{4DA8CA01-3440-4D0D-A656-8814DD14E916}"/>
                  </a:ext>
                </a:extLst>
              </p:cNvPr>
              <p:cNvGrpSpPr/>
              <p:nvPr/>
            </p:nvGrpSpPr>
            <p:grpSpPr>
              <a:xfrm>
                <a:off x="0" y="0"/>
                <a:ext cx="10908792" cy="6858000"/>
                <a:chOff x="0" y="0"/>
                <a:chExt cx="10908792" cy="6858000"/>
              </a:xfrm>
            </p:grpSpPr>
            <p:sp>
              <p:nvSpPr>
                <p:cNvPr id="120" name="Rectangle 119">
                  <a:extLst>
                    <a:ext uri="{FF2B5EF4-FFF2-40B4-BE49-F238E27FC236}">
                      <a16:creationId xmlns:a16="http://schemas.microsoft.com/office/drawing/2014/main" id="{4728230D-F078-410A-B66E-20CEAA7C8BCA}"/>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120">
                  <a:extLst>
                    <a:ext uri="{FF2B5EF4-FFF2-40B4-BE49-F238E27FC236}">
                      <a16:creationId xmlns:a16="http://schemas.microsoft.com/office/drawing/2014/main" id="{C0C2FC76-97BD-43C6-AECF-63FEACB3245E}"/>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D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19" name="Graphic 118" descr="Lights On with solid fill">
                <a:extLst>
                  <a:ext uri="{FF2B5EF4-FFF2-40B4-BE49-F238E27FC236}">
                    <a16:creationId xmlns:a16="http://schemas.microsoft.com/office/drawing/2014/main" id="{FBE3FD77-6588-4C40-99B0-F4DD23AFC6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117" name="TextBox 116">
              <a:extLst>
                <a:ext uri="{FF2B5EF4-FFF2-40B4-BE49-F238E27FC236}">
                  <a16:creationId xmlns:a16="http://schemas.microsoft.com/office/drawing/2014/main" id="{1ADFABB1-FD5E-4F21-AA77-D3CCBCFCBBFB}"/>
                </a:ext>
              </a:extLst>
            </p:cNvPr>
            <p:cNvSpPr txBox="1"/>
            <p:nvPr/>
          </p:nvSpPr>
          <p:spPr>
            <a:xfrm rot="16200000">
              <a:off x="681013" y="7523950"/>
              <a:ext cx="1954221" cy="584775"/>
            </a:xfrm>
            <a:prstGeom prst="rect">
              <a:avLst/>
            </a:prstGeom>
            <a:noFill/>
          </p:spPr>
          <p:txBody>
            <a:bodyPr wrap="square" rtlCol="0">
              <a:spAutoFit/>
            </a:bodyPr>
            <a:lstStyle/>
            <a:p>
              <a:pPr algn="ctr"/>
              <a:r>
                <a:rPr lang="en-US" sz="3200" dirty="0">
                  <a:solidFill>
                    <a:schemeClr val="bg1"/>
                  </a:solidFill>
                  <a:latin typeface="Bahnschrift SemiBold Condensed" panose="020B0502040204020203" pitchFamily="34" charset="0"/>
                </a:rPr>
                <a:t>SDU &amp; PDU</a:t>
              </a:r>
            </a:p>
          </p:txBody>
        </p:sp>
      </p:grpSp>
      <p:grpSp>
        <p:nvGrpSpPr>
          <p:cNvPr id="128" name="Group 127">
            <a:extLst>
              <a:ext uri="{FF2B5EF4-FFF2-40B4-BE49-F238E27FC236}">
                <a16:creationId xmlns:a16="http://schemas.microsoft.com/office/drawing/2014/main" id="{5DE14BEB-27A1-47C9-BD7F-0A1D0377D434}"/>
              </a:ext>
            </a:extLst>
          </p:cNvPr>
          <p:cNvGrpSpPr/>
          <p:nvPr/>
        </p:nvGrpSpPr>
        <p:grpSpPr>
          <a:xfrm>
            <a:off x="-10018115" y="-7674"/>
            <a:ext cx="10936129" cy="6858000"/>
            <a:chOff x="-10018115" y="-7674"/>
            <a:chExt cx="10936129" cy="6858000"/>
          </a:xfrm>
        </p:grpSpPr>
        <p:sp>
          <p:nvSpPr>
            <p:cNvPr id="129" name="Rectangle 128">
              <a:extLst>
                <a:ext uri="{FF2B5EF4-FFF2-40B4-BE49-F238E27FC236}">
                  <a16:creationId xmlns:a16="http://schemas.microsoft.com/office/drawing/2014/main" id="{CCB94082-2FB4-4610-BCF5-B79789F5DD12}"/>
                </a:ext>
              </a:extLst>
            </p:cNvPr>
            <p:cNvSpPr/>
            <p:nvPr/>
          </p:nvSpPr>
          <p:spPr>
            <a:xfrm>
              <a:off x="-10018115" y="-7674"/>
              <a:ext cx="10917937"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Shape 129">
              <a:extLst>
                <a:ext uri="{FF2B5EF4-FFF2-40B4-BE49-F238E27FC236}">
                  <a16:creationId xmlns:a16="http://schemas.microsoft.com/office/drawing/2014/main" id="{4311115C-0BC8-4D2D-B407-1B2FB1B1258C}"/>
                </a:ext>
              </a:extLst>
            </p:cNvPr>
            <p:cNvSpPr/>
            <p:nvPr/>
          </p:nvSpPr>
          <p:spPr>
            <a:xfrm>
              <a:off x="-412463" y="2132774"/>
              <a:ext cx="1330477"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A7D4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1" name="TextBox 130">
              <a:extLst>
                <a:ext uri="{FF2B5EF4-FFF2-40B4-BE49-F238E27FC236}">
                  <a16:creationId xmlns:a16="http://schemas.microsoft.com/office/drawing/2014/main" id="{4E8CB382-D6C0-40F5-A112-BF6E119863E5}"/>
                </a:ext>
              </a:extLst>
            </p:cNvPr>
            <p:cNvSpPr txBox="1"/>
            <p:nvPr/>
          </p:nvSpPr>
          <p:spPr>
            <a:xfrm rot="16200000">
              <a:off x="-371524" y="3206872"/>
              <a:ext cx="1886361" cy="584775"/>
            </a:xfrm>
            <a:prstGeom prst="rect">
              <a:avLst/>
            </a:prstGeom>
            <a:noFill/>
          </p:spPr>
          <p:txBody>
            <a:bodyPr wrap="square" rtlCol="0">
              <a:spAutoFit/>
            </a:bodyPr>
            <a:lstStyle/>
            <a:p>
              <a:pPr algn="ctr"/>
              <a:r>
                <a:rPr lang="en-US" sz="3200" b="1" dirty="0" err="1">
                  <a:solidFill>
                    <a:schemeClr val="bg1"/>
                  </a:solidFill>
                  <a:latin typeface="Bahnschrift SemiBold Condensed" panose="020B0502040204020203" pitchFamily="34" charset="0"/>
                </a:rPr>
                <a:t>Đóng</a:t>
              </a:r>
              <a:r>
                <a:rPr lang="en-US" sz="3200" b="1" dirty="0">
                  <a:solidFill>
                    <a:schemeClr val="bg1"/>
                  </a:solidFill>
                  <a:latin typeface="Bahnschrift SemiBold Condensed" panose="020B0502040204020203" pitchFamily="34" charset="0"/>
                </a:rPr>
                <a:t> </a:t>
              </a:r>
              <a:r>
                <a:rPr lang="en-US" sz="3200" b="1" dirty="0" err="1">
                  <a:solidFill>
                    <a:schemeClr val="bg1"/>
                  </a:solidFill>
                  <a:latin typeface="Bahnschrift SemiBold Condensed" panose="020B0502040204020203" pitchFamily="34" charset="0"/>
                </a:rPr>
                <a:t>gói</a:t>
              </a:r>
              <a:r>
                <a:rPr lang="en-US" sz="3200" b="1" dirty="0">
                  <a:solidFill>
                    <a:schemeClr val="bg1"/>
                  </a:solidFill>
                  <a:latin typeface="Bahnschrift SemiBold Condensed" panose="020B0502040204020203" pitchFamily="34" charset="0"/>
                </a:rPr>
                <a:t> tin</a:t>
              </a:r>
            </a:p>
          </p:txBody>
        </p:sp>
        <p:pic>
          <p:nvPicPr>
            <p:cNvPr id="132" name="Graphic 131" descr="Lights On with solid fill">
              <a:extLst>
                <a:ext uri="{FF2B5EF4-FFF2-40B4-BE49-F238E27FC236}">
                  <a16:creationId xmlns:a16="http://schemas.microsoft.com/office/drawing/2014/main" id="{C203D1AE-3F72-4295-88A9-821C279B07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48436" y="3003966"/>
              <a:ext cx="914400" cy="915167"/>
            </a:xfrm>
            <a:prstGeom prst="rect">
              <a:avLst/>
            </a:prstGeom>
          </p:spPr>
        </p:pic>
      </p:grpSp>
      <p:sp>
        <p:nvSpPr>
          <p:cNvPr id="5" name="TextBox 4">
            <a:extLst>
              <a:ext uri="{FF2B5EF4-FFF2-40B4-BE49-F238E27FC236}">
                <a16:creationId xmlns:a16="http://schemas.microsoft.com/office/drawing/2014/main" id="{B6F16277-FB61-4A14-95E0-D6B622288254}"/>
              </a:ext>
            </a:extLst>
          </p:cNvPr>
          <p:cNvSpPr txBox="1"/>
          <p:nvPr/>
        </p:nvSpPr>
        <p:spPr>
          <a:xfrm>
            <a:off x="3228357" y="2074000"/>
            <a:ext cx="6912967" cy="2113527"/>
          </a:xfrm>
          <a:prstGeom prst="rect">
            <a:avLst/>
          </a:prstGeom>
          <a:noFill/>
        </p:spPr>
        <p:txBody>
          <a:bodyPr wrap="square" rtlCol="0">
            <a:spAutoFit/>
          </a:bodyPr>
          <a:lstStyle/>
          <a:p>
            <a:pPr>
              <a:lnSpc>
                <a:spcPct val="150000"/>
              </a:lnSpc>
            </a:pPr>
            <a:r>
              <a:rPr lang="en-US" dirty="0" err="1">
                <a:latin typeface="Bahnschrift Light Condensed" panose="020B0502040204020203" pitchFamily="34" charset="0"/>
              </a:rPr>
              <a:t>Thiết</a:t>
            </a:r>
            <a:r>
              <a:rPr lang="en-US" dirty="0">
                <a:latin typeface="Bahnschrift Light Condensed" panose="020B0502040204020203" pitchFamily="34" charset="0"/>
              </a:rPr>
              <a:t> </a:t>
            </a:r>
            <a:r>
              <a:rPr lang="en-US" dirty="0" err="1">
                <a:latin typeface="Bahnschrift Light Condensed" panose="020B0502040204020203" pitchFamily="34" charset="0"/>
              </a:rPr>
              <a:t>lập</a:t>
            </a:r>
            <a:r>
              <a:rPr lang="en-US" dirty="0">
                <a:latin typeface="Bahnschrift Light Condensed" panose="020B0502040204020203" pitchFamily="34" charset="0"/>
              </a:rPr>
              <a:t> “</a:t>
            </a:r>
            <a:r>
              <a:rPr lang="en-US" dirty="0" err="1">
                <a:latin typeface="Bahnschrift Light Condensed" panose="020B0502040204020203" pitchFamily="34" charset="0"/>
              </a:rPr>
              <a:t>các</a:t>
            </a:r>
            <a:r>
              <a:rPr lang="en-US" dirty="0">
                <a:latin typeface="Bahnschrift Light Condensed" panose="020B0502040204020203" pitchFamily="34" charset="0"/>
              </a:rPr>
              <a:t> </a:t>
            </a:r>
            <a:r>
              <a:rPr lang="en-US" dirty="0" err="1">
                <a:latin typeface="Bahnschrift Light Condensed" panose="020B0502040204020203" pitchFamily="34" charset="0"/>
              </a:rPr>
              <a:t>giao</a:t>
            </a:r>
            <a:r>
              <a:rPr lang="en-US" dirty="0">
                <a:latin typeface="Bahnschrift Light Condensed" panose="020B0502040204020203" pitchFamily="34" charset="0"/>
              </a:rPr>
              <a:t> </a:t>
            </a:r>
            <a:r>
              <a:rPr lang="en-US" dirty="0" err="1">
                <a:latin typeface="Bahnschrift Light Condensed" panose="020B0502040204020203" pitchFamily="34" charset="0"/>
              </a:rPr>
              <a:t>dịch</a:t>
            </a:r>
            <a:r>
              <a:rPr lang="en-US" dirty="0">
                <a:latin typeface="Bahnschrift Light Condensed" panose="020B0502040204020203" pitchFamily="34" charset="0"/>
              </a:rPr>
              <a:t>” </a:t>
            </a:r>
            <a:r>
              <a:rPr lang="en-US" dirty="0" err="1">
                <a:latin typeface="Bahnschrift Light Condensed" panose="020B0502040204020203" pitchFamily="34" charset="0"/>
              </a:rPr>
              <a:t>giữa</a:t>
            </a:r>
            <a:r>
              <a:rPr lang="en-US" dirty="0">
                <a:latin typeface="Bahnschrift Light Condensed" panose="020B0502040204020203" pitchFamily="34" charset="0"/>
              </a:rPr>
              <a:t> </a:t>
            </a:r>
            <a:r>
              <a:rPr lang="en-US" dirty="0" err="1">
                <a:latin typeface="Bahnschrift Light Condensed" panose="020B0502040204020203" pitchFamily="34" charset="0"/>
              </a:rPr>
              <a:t>các</a:t>
            </a:r>
            <a:r>
              <a:rPr lang="en-US" dirty="0">
                <a:latin typeface="Bahnschrift Light Condensed" panose="020B0502040204020203" pitchFamily="34" charset="0"/>
              </a:rPr>
              <a:t> </a:t>
            </a:r>
            <a:r>
              <a:rPr lang="en-US" dirty="0" err="1">
                <a:latin typeface="Bahnschrift Light Condensed" panose="020B0502040204020203" pitchFamily="34" charset="0"/>
              </a:rPr>
              <a:t>thực</a:t>
            </a:r>
            <a:r>
              <a:rPr lang="en-US" dirty="0">
                <a:latin typeface="Bahnschrift Light Condensed" panose="020B0502040204020203" pitchFamily="34" charset="0"/>
              </a:rPr>
              <a:t> </a:t>
            </a:r>
            <a:r>
              <a:rPr lang="en-US" dirty="0" err="1">
                <a:latin typeface="Bahnschrift Light Condensed" panose="020B0502040204020203" pitchFamily="34" charset="0"/>
              </a:rPr>
              <a:t>thể</a:t>
            </a:r>
            <a:r>
              <a:rPr lang="en-US" dirty="0">
                <a:latin typeface="Bahnschrift Light Condensed" panose="020B0502040204020203" pitchFamily="34" charset="0"/>
              </a:rPr>
              <a:t> </a:t>
            </a:r>
            <a:r>
              <a:rPr lang="en-US" dirty="0" err="1">
                <a:latin typeface="Bahnschrift Light Condensed" panose="020B0502040204020203" pitchFamily="34" charset="0"/>
              </a:rPr>
              <a:t>đầu</a:t>
            </a:r>
            <a:r>
              <a:rPr lang="en-US" dirty="0">
                <a:latin typeface="Bahnschrift Light Condensed" panose="020B0502040204020203" pitchFamily="34" charset="0"/>
              </a:rPr>
              <a:t> </a:t>
            </a:r>
            <a:r>
              <a:rPr lang="en-US" dirty="0" err="1">
                <a:latin typeface="Bahnschrift Light Condensed" panose="020B0502040204020203" pitchFamily="34" charset="0"/>
              </a:rPr>
              <a:t>cuối</a:t>
            </a:r>
            <a:r>
              <a:rPr lang="en-US" dirty="0">
                <a:latin typeface="Bahnschrift Light Condensed" panose="020B0502040204020203" pitchFamily="34" charset="0"/>
              </a:rPr>
              <a:t>, </a:t>
            </a:r>
            <a:r>
              <a:rPr lang="en-US" dirty="0" err="1">
                <a:latin typeface="Bahnschrift Light Condensed" panose="020B0502040204020203" pitchFamily="34" charset="0"/>
              </a:rPr>
              <a:t>quản</a:t>
            </a:r>
            <a:r>
              <a:rPr lang="en-US" dirty="0">
                <a:latin typeface="Bahnschrift Light Condensed" panose="020B0502040204020203" pitchFamily="34" charset="0"/>
              </a:rPr>
              <a:t> </a:t>
            </a:r>
            <a:r>
              <a:rPr lang="en-US" dirty="0" err="1">
                <a:latin typeface="Bahnschrift Light Condensed" panose="020B0502040204020203" pitchFamily="34" charset="0"/>
              </a:rPr>
              <a:t>lý</a:t>
            </a:r>
            <a:r>
              <a:rPr lang="en-US" dirty="0">
                <a:latin typeface="Bahnschrift Light Condensed" panose="020B0502040204020203" pitchFamily="34" charset="0"/>
              </a:rPr>
              <a:t> </a:t>
            </a:r>
            <a:r>
              <a:rPr lang="en-US" dirty="0" err="1">
                <a:latin typeface="Bahnschrift Light Condensed" panose="020B0502040204020203" pitchFamily="34" charset="0"/>
              </a:rPr>
              <a:t>và</a:t>
            </a:r>
            <a:r>
              <a:rPr lang="en-US" dirty="0">
                <a:latin typeface="Bahnschrift Light Condensed" panose="020B0502040204020203" pitchFamily="34" charset="0"/>
              </a:rPr>
              <a:t> </a:t>
            </a:r>
            <a:r>
              <a:rPr lang="en-US" dirty="0" err="1">
                <a:latin typeface="Bahnschrift Light Condensed" panose="020B0502040204020203" pitchFamily="34" charset="0"/>
              </a:rPr>
              <a:t>hết</a:t>
            </a:r>
            <a:r>
              <a:rPr lang="en-US" dirty="0">
                <a:latin typeface="Bahnschrift Light Condensed" panose="020B0502040204020203" pitchFamily="34" charset="0"/>
              </a:rPr>
              <a:t> </a:t>
            </a:r>
            <a:r>
              <a:rPr lang="en-US" dirty="0" err="1">
                <a:latin typeface="Bahnschrift Light Condensed" panose="020B0502040204020203" pitchFamily="34" charset="0"/>
              </a:rPr>
              <a:t>thúc</a:t>
            </a:r>
            <a:r>
              <a:rPr lang="en-US" dirty="0">
                <a:latin typeface="Bahnschrift Light Condensed" panose="020B0502040204020203" pitchFamily="34" charset="0"/>
              </a:rPr>
              <a:t> </a:t>
            </a:r>
            <a:r>
              <a:rPr lang="en-US" dirty="0" err="1">
                <a:latin typeface="Bahnschrift Light Condensed" panose="020B0502040204020203" pitchFamily="34" charset="0"/>
              </a:rPr>
              <a:t>các</a:t>
            </a:r>
            <a:r>
              <a:rPr lang="en-US" dirty="0">
                <a:latin typeface="Bahnschrift Light Condensed" panose="020B0502040204020203" pitchFamily="34" charset="0"/>
              </a:rPr>
              <a:t> </a:t>
            </a:r>
            <a:r>
              <a:rPr lang="en-US" dirty="0" err="1">
                <a:latin typeface="Bahnschrift Light Condensed" panose="020B0502040204020203" pitchFamily="34" charset="0"/>
              </a:rPr>
              <a:t>kết</a:t>
            </a:r>
            <a:r>
              <a:rPr lang="en-US" dirty="0">
                <a:latin typeface="Bahnschrift Light Condensed" panose="020B0502040204020203" pitchFamily="34" charset="0"/>
              </a:rPr>
              <a:t> </a:t>
            </a:r>
            <a:r>
              <a:rPr lang="en-US" dirty="0" err="1">
                <a:latin typeface="Bahnschrift Light Condensed" panose="020B0502040204020203" pitchFamily="34" charset="0"/>
              </a:rPr>
              <a:t>nối</a:t>
            </a:r>
            <a:r>
              <a:rPr lang="en-US" dirty="0">
                <a:latin typeface="Bahnschrift Light Condensed" panose="020B0502040204020203" pitchFamily="34" charset="0"/>
              </a:rPr>
              <a:t> </a:t>
            </a:r>
            <a:r>
              <a:rPr lang="en-US" dirty="0" err="1">
                <a:latin typeface="Bahnschrift Light Condensed" panose="020B0502040204020203" pitchFamily="34" charset="0"/>
              </a:rPr>
              <a:t>giữa</a:t>
            </a:r>
            <a:r>
              <a:rPr lang="en-US" dirty="0">
                <a:latin typeface="Bahnschrift Light Condensed" panose="020B0502040204020203" pitchFamily="34" charset="0"/>
              </a:rPr>
              <a:t> </a:t>
            </a:r>
            <a:r>
              <a:rPr lang="en-US" dirty="0" err="1">
                <a:latin typeface="Bahnschrift Light Condensed" panose="020B0502040204020203" pitchFamily="34" charset="0"/>
              </a:rPr>
              <a:t>các</a:t>
            </a:r>
            <a:r>
              <a:rPr lang="en-US" dirty="0">
                <a:latin typeface="Bahnschrift Light Condensed" panose="020B0502040204020203" pitchFamily="34" charset="0"/>
              </a:rPr>
              <a:t> </a:t>
            </a:r>
            <a:r>
              <a:rPr lang="en-US" dirty="0" err="1">
                <a:latin typeface="Bahnschrift Light Condensed" panose="020B0502040204020203" pitchFamily="34" charset="0"/>
              </a:rPr>
              <a:t>trình</a:t>
            </a:r>
            <a:r>
              <a:rPr lang="en-US" dirty="0">
                <a:latin typeface="Bahnschrift Light Condensed" panose="020B0502040204020203" pitchFamily="34" charset="0"/>
              </a:rPr>
              <a:t> </a:t>
            </a:r>
            <a:r>
              <a:rPr lang="en-US" dirty="0" err="1">
                <a:latin typeface="Bahnschrift Light Condensed" panose="020B0502040204020203" pitchFamily="34" charset="0"/>
              </a:rPr>
              <a:t>ứng</a:t>
            </a:r>
            <a:r>
              <a:rPr lang="en-US" dirty="0">
                <a:latin typeface="Bahnschrift Light Condensed" panose="020B0502040204020203" pitchFamily="34" charset="0"/>
              </a:rPr>
              <a:t> </a:t>
            </a:r>
            <a:r>
              <a:rPr lang="en-US" dirty="0" err="1">
                <a:latin typeface="Bahnschrift Light Condensed" panose="020B0502040204020203" pitchFamily="34" charset="0"/>
              </a:rPr>
              <a:t>dụng</a:t>
            </a:r>
            <a:r>
              <a:rPr lang="en-US" dirty="0">
                <a:latin typeface="Bahnschrift Light Condensed" panose="020B0502040204020203" pitchFamily="34" charset="0"/>
              </a:rPr>
              <a:t> </a:t>
            </a:r>
            <a:r>
              <a:rPr lang="en-US" dirty="0" err="1">
                <a:latin typeface="Bahnschrift Light Condensed" panose="020B0502040204020203" pitchFamily="34" charset="0"/>
              </a:rPr>
              <a:t>đại</a:t>
            </a:r>
            <a:r>
              <a:rPr lang="en-US" dirty="0">
                <a:latin typeface="Bahnschrift Light Condensed" panose="020B0502040204020203" pitchFamily="34" charset="0"/>
              </a:rPr>
              <a:t> </a:t>
            </a:r>
            <a:r>
              <a:rPr lang="en-US" dirty="0" err="1">
                <a:latin typeface="Bahnschrift Light Condensed" panose="020B0502040204020203" pitchFamily="34" charset="0"/>
              </a:rPr>
              <a:t>phương</a:t>
            </a:r>
            <a:r>
              <a:rPr lang="en-US" dirty="0">
                <a:latin typeface="Bahnschrift Light Condensed" panose="020B0502040204020203" pitchFamily="34" charset="0"/>
              </a:rPr>
              <a:t> </a:t>
            </a:r>
            <a:r>
              <a:rPr lang="en-US" dirty="0" err="1">
                <a:latin typeface="Bahnschrift Light Condensed" panose="020B0502040204020203" pitchFamily="34" charset="0"/>
              </a:rPr>
              <a:t>và</a:t>
            </a:r>
            <a:r>
              <a:rPr lang="en-US" dirty="0">
                <a:latin typeface="Bahnschrift Light Condensed" panose="020B0502040204020203" pitchFamily="34" charset="0"/>
              </a:rPr>
              <a:t> </a:t>
            </a:r>
            <a:r>
              <a:rPr lang="en-US" dirty="0" err="1">
                <a:latin typeface="Bahnschrift Light Condensed" panose="020B0502040204020203" pitchFamily="34" charset="0"/>
              </a:rPr>
              <a:t>trình</a:t>
            </a:r>
            <a:r>
              <a:rPr lang="en-US" dirty="0">
                <a:latin typeface="Bahnschrift Light Condensed" panose="020B0502040204020203" pitchFamily="34" charset="0"/>
              </a:rPr>
              <a:t> </a:t>
            </a:r>
            <a:r>
              <a:rPr lang="en-US" dirty="0" err="1">
                <a:latin typeface="Bahnschrift Light Condensed" panose="020B0502040204020203" pitchFamily="34" charset="0"/>
              </a:rPr>
              <a:t>ứng</a:t>
            </a:r>
            <a:r>
              <a:rPr lang="en-US" dirty="0">
                <a:latin typeface="Bahnschrift Light Condensed" panose="020B0502040204020203" pitchFamily="34" charset="0"/>
              </a:rPr>
              <a:t> </a:t>
            </a:r>
            <a:r>
              <a:rPr lang="en-US" dirty="0" err="1">
                <a:latin typeface="Bahnschrift Light Condensed" panose="020B0502040204020203" pitchFamily="34" charset="0"/>
              </a:rPr>
              <a:t>dụng</a:t>
            </a:r>
            <a:r>
              <a:rPr lang="en-US" dirty="0">
                <a:latin typeface="Bahnschrift Light Condensed" panose="020B0502040204020203" pitchFamily="34" charset="0"/>
              </a:rPr>
              <a:t> </a:t>
            </a:r>
            <a:r>
              <a:rPr lang="en-US" dirty="0" err="1">
                <a:latin typeface="Bahnschrift Light Condensed" panose="020B0502040204020203" pitchFamily="34" charset="0"/>
              </a:rPr>
              <a:t>từ</a:t>
            </a:r>
            <a:r>
              <a:rPr lang="en-US" dirty="0">
                <a:latin typeface="Bahnschrift Light Condensed" panose="020B0502040204020203" pitchFamily="34" charset="0"/>
              </a:rPr>
              <a:t> </a:t>
            </a:r>
            <a:r>
              <a:rPr lang="en-US" dirty="0" err="1">
                <a:latin typeface="Bahnschrift Light Condensed" panose="020B0502040204020203" pitchFamily="34" charset="0"/>
              </a:rPr>
              <a:t>xa</a:t>
            </a:r>
            <a:r>
              <a:rPr lang="en-US" dirty="0">
                <a:latin typeface="Bahnschrift Light Condensed" panose="020B0502040204020203" pitchFamily="34" charset="0"/>
              </a:rPr>
              <a:t>.</a:t>
            </a:r>
          </a:p>
          <a:p>
            <a:pPr>
              <a:lnSpc>
                <a:spcPct val="150000"/>
              </a:lnSpc>
            </a:pPr>
            <a:r>
              <a:rPr lang="en-US" dirty="0" err="1">
                <a:latin typeface="Bahnschrift Light Condensed" panose="020B0502040204020203" pitchFamily="34" charset="0"/>
              </a:rPr>
              <a:t>Cung</a:t>
            </a:r>
            <a:r>
              <a:rPr lang="en-US" dirty="0">
                <a:latin typeface="Bahnschrift Light Condensed" panose="020B0502040204020203" pitchFamily="34" charset="0"/>
              </a:rPr>
              <a:t> </a:t>
            </a:r>
            <a:r>
              <a:rPr lang="en-US" dirty="0" err="1">
                <a:latin typeface="Bahnschrift Light Condensed" panose="020B0502040204020203" pitchFamily="34" charset="0"/>
              </a:rPr>
              <a:t>cấp</a:t>
            </a:r>
            <a:r>
              <a:rPr lang="en-US" dirty="0">
                <a:latin typeface="Bahnschrift Light Condensed" panose="020B0502040204020203" pitchFamily="34" charset="0"/>
              </a:rPr>
              <a:t> </a:t>
            </a:r>
            <a:r>
              <a:rPr lang="en-US" dirty="0" err="1">
                <a:latin typeface="Bahnschrift Light Condensed" panose="020B0502040204020203" pitchFamily="34" charset="0"/>
              </a:rPr>
              <a:t>một</a:t>
            </a:r>
            <a:r>
              <a:rPr lang="en-US" dirty="0">
                <a:latin typeface="Bahnschrift Light Condensed" panose="020B0502040204020203" pitchFamily="34" charset="0"/>
              </a:rPr>
              <a:t> </a:t>
            </a:r>
            <a:r>
              <a:rPr lang="en-US" dirty="0" err="1">
                <a:latin typeface="Bahnschrift Light Condensed" panose="020B0502040204020203" pitchFamily="34" charset="0"/>
              </a:rPr>
              <a:t>liên</a:t>
            </a:r>
            <a:r>
              <a:rPr lang="en-US" dirty="0">
                <a:latin typeface="Bahnschrift Light Condensed" panose="020B0502040204020203" pitchFamily="34" charset="0"/>
              </a:rPr>
              <a:t> </a:t>
            </a:r>
            <a:r>
              <a:rPr lang="en-US" dirty="0" err="1">
                <a:latin typeface="Bahnschrift Light Condensed" panose="020B0502040204020203" pitchFamily="34" charset="0"/>
              </a:rPr>
              <a:t>kết</a:t>
            </a:r>
            <a:r>
              <a:rPr lang="en-US" dirty="0">
                <a:latin typeface="Bahnschrift Light Condensed" panose="020B0502040204020203" pitchFamily="34" charset="0"/>
              </a:rPr>
              <a:t> </a:t>
            </a:r>
            <a:r>
              <a:rPr lang="en-US" dirty="0" err="1">
                <a:latin typeface="Bahnschrift Light Condensed" panose="020B0502040204020203" pitchFamily="34" charset="0"/>
              </a:rPr>
              <a:t>giữa</a:t>
            </a:r>
            <a:r>
              <a:rPr lang="en-US" dirty="0">
                <a:latin typeface="Bahnschrift Light Condensed" panose="020B0502040204020203" pitchFamily="34" charset="0"/>
              </a:rPr>
              <a:t> 2 </a:t>
            </a:r>
            <a:r>
              <a:rPr lang="en-US" dirty="0" err="1">
                <a:latin typeface="Bahnschrift Light Condensed" panose="020B0502040204020203" pitchFamily="34" charset="0"/>
              </a:rPr>
              <a:t>đầu</a:t>
            </a:r>
            <a:r>
              <a:rPr lang="en-US" dirty="0">
                <a:latin typeface="Bahnschrift Light Condensed" panose="020B0502040204020203" pitchFamily="34" charset="0"/>
              </a:rPr>
              <a:t> </a:t>
            </a:r>
            <a:r>
              <a:rPr lang="en-US" dirty="0" err="1">
                <a:latin typeface="Bahnschrift Light Condensed" panose="020B0502040204020203" pitchFamily="34" charset="0"/>
              </a:rPr>
              <a:t>cuối</a:t>
            </a:r>
            <a:r>
              <a:rPr lang="en-US" dirty="0">
                <a:latin typeface="Bahnschrift Light Condensed" panose="020B0502040204020203" pitchFamily="34" charset="0"/>
              </a:rPr>
              <a:t> </a:t>
            </a:r>
            <a:r>
              <a:rPr lang="en-US" dirty="0" err="1">
                <a:latin typeface="Bahnschrift Light Condensed" panose="020B0502040204020203" pitchFamily="34" charset="0"/>
              </a:rPr>
              <a:t>sử</a:t>
            </a:r>
            <a:r>
              <a:rPr lang="en-US" dirty="0">
                <a:latin typeface="Bahnschrift Light Condensed" panose="020B0502040204020203" pitchFamily="34" charset="0"/>
              </a:rPr>
              <a:t> </a:t>
            </a:r>
            <a:r>
              <a:rPr lang="en-US" dirty="0" err="1">
                <a:latin typeface="Bahnschrift Light Condensed" panose="020B0502040204020203" pitchFamily="34" charset="0"/>
              </a:rPr>
              <a:t>dụng</a:t>
            </a:r>
            <a:r>
              <a:rPr lang="en-US" dirty="0">
                <a:latin typeface="Bahnschrift Light Condensed" panose="020B0502040204020203" pitchFamily="34" charset="0"/>
              </a:rPr>
              <a:t> </a:t>
            </a:r>
            <a:r>
              <a:rPr lang="en-US" dirty="0" err="1">
                <a:latin typeface="Bahnschrift Light Condensed" panose="020B0502040204020203" pitchFamily="34" charset="0"/>
              </a:rPr>
              <a:t>dịch</a:t>
            </a:r>
            <a:r>
              <a:rPr lang="en-US" dirty="0">
                <a:latin typeface="Bahnschrift Light Condensed" panose="020B0502040204020203" pitchFamily="34" charset="0"/>
              </a:rPr>
              <a:t> </a:t>
            </a:r>
            <a:r>
              <a:rPr lang="en-US" dirty="0" err="1">
                <a:latin typeface="Bahnschrift Light Condensed" panose="020B0502040204020203" pitchFamily="34" charset="0"/>
              </a:rPr>
              <a:t>vụ</a:t>
            </a:r>
            <a:r>
              <a:rPr lang="en-US" dirty="0">
                <a:latin typeface="Bahnschrift Light Condensed" panose="020B0502040204020203" pitchFamily="34" charset="0"/>
              </a:rPr>
              <a:t> </a:t>
            </a:r>
            <a:r>
              <a:rPr lang="en-US" dirty="0" err="1">
                <a:latin typeface="Bahnschrift Light Condensed" panose="020B0502040204020203" pitchFamily="34" charset="0"/>
              </a:rPr>
              <a:t>phiên</a:t>
            </a:r>
            <a:r>
              <a:rPr lang="en-US" dirty="0">
                <a:latin typeface="Bahnschrift Light Condensed" panose="020B0502040204020203" pitchFamily="34" charset="0"/>
              </a:rPr>
              <a:t> </a:t>
            </a:r>
            <a:r>
              <a:rPr lang="en-US" dirty="0" err="1">
                <a:latin typeface="Bahnschrift Light Condensed" panose="020B0502040204020203" pitchFamily="34" charset="0"/>
              </a:rPr>
              <a:t>sao</a:t>
            </a:r>
            <a:r>
              <a:rPr lang="en-US" dirty="0">
                <a:latin typeface="Bahnschrift Light Condensed" panose="020B0502040204020203" pitchFamily="34" charset="0"/>
              </a:rPr>
              <a:t> </a:t>
            </a:r>
            <a:r>
              <a:rPr lang="en-US" dirty="0" err="1">
                <a:latin typeface="Bahnschrift Light Condensed" panose="020B0502040204020203" pitchFamily="34" charset="0"/>
              </a:rPr>
              <a:t>cho</a:t>
            </a:r>
            <a:r>
              <a:rPr lang="en-US" dirty="0">
                <a:latin typeface="Bahnschrift Light Condensed" panose="020B0502040204020203" pitchFamily="34" charset="0"/>
              </a:rPr>
              <a:t> </a:t>
            </a:r>
            <a:r>
              <a:rPr lang="en-US" dirty="0" err="1">
                <a:latin typeface="Bahnschrift Light Condensed" panose="020B0502040204020203" pitchFamily="34" charset="0"/>
              </a:rPr>
              <a:t>trao</a:t>
            </a:r>
            <a:r>
              <a:rPr lang="en-US" dirty="0">
                <a:latin typeface="Bahnschrift Light Condensed" panose="020B0502040204020203" pitchFamily="34" charset="0"/>
              </a:rPr>
              <a:t> </a:t>
            </a:r>
            <a:r>
              <a:rPr lang="en-US" dirty="0" err="1">
                <a:latin typeface="Bahnschrift Light Condensed" panose="020B0502040204020203" pitchFamily="34" charset="0"/>
              </a:rPr>
              <a:t>đổi</a:t>
            </a:r>
            <a:r>
              <a:rPr lang="en-US" dirty="0">
                <a:latin typeface="Bahnschrift Light Condensed" panose="020B0502040204020203" pitchFamily="34" charset="0"/>
              </a:rPr>
              <a:t> </a:t>
            </a:r>
            <a:r>
              <a:rPr lang="en-US" dirty="0" err="1">
                <a:latin typeface="Bahnschrift Light Condensed" panose="020B0502040204020203" pitchFamily="34" charset="0"/>
              </a:rPr>
              <a:t>dữ</a:t>
            </a:r>
            <a:r>
              <a:rPr lang="en-US" dirty="0">
                <a:latin typeface="Bahnschrift Light Condensed" panose="020B0502040204020203" pitchFamily="34" charset="0"/>
              </a:rPr>
              <a:t> </a:t>
            </a:r>
            <a:r>
              <a:rPr lang="en-US" dirty="0" err="1">
                <a:latin typeface="Bahnschrift Light Condensed" panose="020B0502040204020203" pitchFamily="34" charset="0"/>
              </a:rPr>
              <a:t>liệu</a:t>
            </a:r>
            <a:r>
              <a:rPr lang="en-US" dirty="0">
                <a:latin typeface="Bahnschrift Light Condensed" panose="020B0502040204020203" pitchFamily="34" charset="0"/>
              </a:rPr>
              <a:t> </a:t>
            </a:r>
            <a:r>
              <a:rPr lang="en-US" dirty="0" err="1">
                <a:latin typeface="Bahnschrift Light Condensed" panose="020B0502040204020203" pitchFamily="34" charset="0"/>
              </a:rPr>
              <a:t>một</a:t>
            </a:r>
            <a:r>
              <a:rPr lang="en-US" dirty="0">
                <a:latin typeface="Bahnschrift Light Condensed" panose="020B0502040204020203" pitchFamily="34" charset="0"/>
              </a:rPr>
              <a:t> </a:t>
            </a:r>
            <a:r>
              <a:rPr lang="en-US" dirty="0" err="1">
                <a:latin typeface="Bahnschrift Light Condensed" panose="020B0502040204020203" pitchFamily="34" charset="0"/>
              </a:rPr>
              <a:t>cách</a:t>
            </a:r>
            <a:r>
              <a:rPr lang="en-US" dirty="0">
                <a:latin typeface="Bahnschrift Light Condensed" panose="020B0502040204020203" pitchFamily="34" charset="0"/>
              </a:rPr>
              <a:t> </a:t>
            </a:r>
            <a:r>
              <a:rPr lang="en-US" dirty="0" err="1">
                <a:latin typeface="Bahnschrift Light Condensed" panose="020B0502040204020203" pitchFamily="34" charset="0"/>
              </a:rPr>
              <a:t>đồng</a:t>
            </a:r>
            <a:r>
              <a:rPr lang="en-US" dirty="0">
                <a:latin typeface="Bahnschrift Light Condensed" panose="020B0502040204020203" pitchFamily="34" charset="0"/>
              </a:rPr>
              <a:t> </a:t>
            </a:r>
            <a:r>
              <a:rPr lang="en-US" dirty="0" err="1">
                <a:latin typeface="Bahnschrift Light Condensed" panose="020B0502040204020203" pitchFamily="34" charset="0"/>
              </a:rPr>
              <a:t>bộ</a:t>
            </a:r>
            <a:r>
              <a:rPr lang="en-US" dirty="0">
                <a:latin typeface="Bahnschrift Light Condensed" panose="020B0502040204020203" pitchFamily="34" charset="0"/>
              </a:rPr>
              <a:t> </a:t>
            </a:r>
            <a:r>
              <a:rPr lang="en-US" dirty="0" err="1">
                <a:latin typeface="Bahnschrift Light Condensed" panose="020B0502040204020203" pitchFamily="34" charset="0"/>
              </a:rPr>
              <a:t>và</a:t>
            </a:r>
            <a:r>
              <a:rPr lang="en-US" dirty="0">
                <a:latin typeface="Bahnschrift Light Condensed" panose="020B0502040204020203" pitchFamily="34" charset="0"/>
              </a:rPr>
              <a:t> </a:t>
            </a:r>
            <a:r>
              <a:rPr lang="en-US" dirty="0" err="1">
                <a:latin typeface="Bahnschrift Light Condensed" panose="020B0502040204020203" pitchFamily="34" charset="0"/>
              </a:rPr>
              <a:t>khi</a:t>
            </a:r>
            <a:r>
              <a:rPr lang="en-US" dirty="0">
                <a:latin typeface="Bahnschrift Light Condensed" panose="020B0502040204020203" pitchFamily="34" charset="0"/>
              </a:rPr>
              <a:t> </a:t>
            </a:r>
            <a:r>
              <a:rPr lang="en-US" dirty="0" err="1">
                <a:latin typeface="Bahnschrift Light Condensed" panose="020B0502040204020203" pitchFamily="34" charset="0"/>
              </a:rPr>
              <a:t>kết</a:t>
            </a:r>
            <a:r>
              <a:rPr lang="en-US" dirty="0">
                <a:latin typeface="Bahnschrift Light Condensed" panose="020B0502040204020203" pitchFamily="34" charset="0"/>
              </a:rPr>
              <a:t> </a:t>
            </a:r>
            <a:r>
              <a:rPr lang="en-US" dirty="0" err="1">
                <a:latin typeface="Bahnschrift Light Condensed" panose="020B0502040204020203" pitchFamily="34" charset="0"/>
              </a:rPr>
              <a:t>thúc</a:t>
            </a:r>
            <a:r>
              <a:rPr lang="en-US" dirty="0">
                <a:latin typeface="Bahnschrift Light Condensed" panose="020B0502040204020203" pitchFamily="34" charset="0"/>
              </a:rPr>
              <a:t> </a:t>
            </a:r>
            <a:r>
              <a:rPr lang="en-US" dirty="0" err="1">
                <a:latin typeface="Bahnschrift Light Condensed" panose="020B0502040204020203" pitchFamily="34" charset="0"/>
              </a:rPr>
              <a:t>thì</a:t>
            </a:r>
            <a:r>
              <a:rPr lang="en-US" dirty="0">
                <a:latin typeface="Bahnschrift Light Condensed" panose="020B0502040204020203" pitchFamily="34" charset="0"/>
              </a:rPr>
              <a:t> </a:t>
            </a:r>
            <a:r>
              <a:rPr lang="en-US" dirty="0" err="1">
                <a:latin typeface="Bahnschrift Light Condensed" panose="020B0502040204020203" pitchFamily="34" charset="0"/>
              </a:rPr>
              <a:t>giải</a:t>
            </a:r>
            <a:r>
              <a:rPr lang="en-US" dirty="0">
                <a:latin typeface="Bahnschrift Light Condensed" panose="020B0502040204020203" pitchFamily="34" charset="0"/>
              </a:rPr>
              <a:t> </a:t>
            </a:r>
            <a:r>
              <a:rPr lang="en-US" dirty="0" err="1">
                <a:latin typeface="Bahnschrift Light Condensed" panose="020B0502040204020203" pitchFamily="34" charset="0"/>
              </a:rPr>
              <a:t>phóng</a:t>
            </a:r>
            <a:r>
              <a:rPr lang="en-US" dirty="0">
                <a:latin typeface="Bahnschrift Light Condensed" panose="020B0502040204020203" pitchFamily="34" charset="0"/>
              </a:rPr>
              <a:t> </a:t>
            </a:r>
            <a:r>
              <a:rPr lang="en-US" dirty="0" err="1">
                <a:latin typeface="Bahnschrift Light Condensed" panose="020B0502040204020203" pitchFamily="34" charset="0"/>
              </a:rPr>
              <a:t>liên</a:t>
            </a:r>
            <a:r>
              <a:rPr lang="en-US" dirty="0">
                <a:latin typeface="Bahnschrift Light Condensed" panose="020B0502040204020203" pitchFamily="34" charset="0"/>
              </a:rPr>
              <a:t> </a:t>
            </a:r>
            <a:r>
              <a:rPr lang="en-US" dirty="0" err="1">
                <a:latin typeface="Bahnschrift Light Condensed" panose="020B0502040204020203" pitchFamily="34" charset="0"/>
              </a:rPr>
              <a:t>kết</a:t>
            </a:r>
            <a:endParaRPr lang="en-US" dirty="0">
              <a:latin typeface="Bahnschrift Light Condensed" panose="020B0502040204020203" pitchFamily="34" charset="0"/>
            </a:endParaRPr>
          </a:p>
          <a:p>
            <a:pPr>
              <a:lnSpc>
                <a:spcPct val="150000"/>
              </a:lnSpc>
            </a:pPr>
            <a:endParaRPr lang="en-US" dirty="0">
              <a:latin typeface="Bahnschrift Light Condensed" panose="020B0502040204020203" pitchFamily="34" charset="0"/>
            </a:endParaRPr>
          </a:p>
        </p:txBody>
      </p:sp>
    </p:spTree>
    <p:extLst>
      <p:ext uri="{BB962C8B-B14F-4D97-AF65-F5344CB8AC3E}">
        <p14:creationId xmlns:p14="http://schemas.microsoft.com/office/powerpoint/2010/main" val="21287932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up)">
                                      <p:cBhvr>
                                        <p:cTn id="7" dur="500"/>
                                        <p:tgtEl>
                                          <p:spTgt spid="8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84"/>
                                        </p:tgtEl>
                                        <p:attrNameLst>
                                          <p:attrName>style.visibility</p:attrName>
                                        </p:attrNameLst>
                                      </p:cBhvr>
                                      <p:to>
                                        <p:strVal val="visible"/>
                                      </p:to>
                                    </p:set>
                                    <p:animEffect transition="in" filter="wipe(up)">
                                      <p:cBhvr>
                                        <p:cTn id="18" dur="500"/>
                                        <p:tgtEl>
                                          <p:spTgt spid="84"/>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wipe(up)">
                                      <p:cBhvr>
                                        <p:cTn id="21" dur="500"/>
                                        <p:tgtEl>
                                          <p:spTgt spid="79"/>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81"/>
                                        </p:tgtEl>
                                        <p:attrNameLst>
                                          <p:attrName>style.visibility</p:attrName>
                                        </p:attrNameLst>
                                      </p:cBhvr>
                                      <p:to>
                                        <p:strVal val="visible"/>
                                      </p:to>
                                    </p:set>
                                    <p:animEffect transition="in" filter="wipe(up)">
                                      <p:cBhvr>
                                        <p:cTn id="24" dur="500"/>
                                        <p:tgtEl>
                                          <p:spTgt spid="81"/>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wipe(up)">
                                      <p:cBhvr>
                                        <p:cTn id="2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9" grpId="0" animBg="1"/>
      <p:bldP spid="81" grpId="0"/>
      <p:bldP spid="82" grpId="0"/>
      <p:bldP spid="83" grpId="0" animBg="1"/>
      <p:bldP spid="8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36F77773-9A2B-44C1-AE99-854E920D2BAE}"/>
              </a:ext>
            </a:extLst>
          </p:cNvPr>
          <p:cNvGrpSpPr/>
          <p:nvPr/>
        </p:nvGrpSpPr>
        <p:grpSpPr>
          <a:xfrm>
            <a:off x="1247057" y="5116"/>
            <a:ext cx="10941828" cy="6858000"/>
            <a:chOff x="0" y="0"/>
            <a:chExt cx="10941828" cy="6858000"/>
          </a:xfrm>
        </p:grpSpPr>
        <p:grpSp>
          <p:nvGrpSpPr>
            <p:cNvPr id="37" name="Group 36">
              <a:extLst>
                <a:ext uri="{FF2B5EF4-FFF2-40B4-BE49-F238E27FC236}">
                  <a16:creationId xmlns:a16="http://schemas.microsoft.com/office/drawing/2014/main" id="{8CE69173-01AE-4EB0-A3F7-52CFBCD5F3E8}"/>
                </a:ext>
              </a:extLst>
            </p:cNvPr>
            <p:cNvGrpSpPr/>
            <p:nvPr/>
          </p:nvGrpSpPr>
          <p:grpSpPr>
            <a:xfrm>
              <a:off x="0" y="0"/>
              <a:ext cx="10908792" cy="6858000"/>
              <a:chOff x="0" y="0"/>
              <a:chExt cx="10908792" cy="6858000"/>
            </a:xfrm>
          </p:grpSpPr>
          <p:sp>
            <p:nvSpPr>
              <p:cNvPr id="40" name="Rectangle 39">
                <a:extLst>
                  <a:ext uri="{FF2B5EF4-FFF2-40B4-BE49-F238E27FC236}">
                    <a16:creationId xmlns:a16="http://schemas.microsoft.com/office/drawing/2014/main" id="{E9557D6E-D0E2-4E0B-8BEC-A592DC70042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4AF9FA58-A48C-4B78-83ED-9953B9BA4199}"/>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8" name="TextBox 37">
              <a:extLst>
                <a:ext uri="{FF2B5EF4-FFF2-40B4-BE49-F238E27FC236}">
                  <a16:creationId xmlns:a16="http://schemas.microsoft.com/office/drawing/2014/main" id="{75D4ED9E-D5AF-41A2-906C-74531948DF70}"/>
                </a:ext>
              </a:extLst>
            </p:cNvPr>
            <p:cNvSpPr txBox="1"/>
            <p:nvPr/>
          </p:nvSpPr>
          <p:spPr>
            <a:xfrm rot="16200000">
              <a:off x="9448507" y="3134055"/>
              <a:ext cx="2401868"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Mạng</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máy</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tính</a:t>
              </a:r>
              <a:endParaRPr lang="en-US" sz="3200" dirty="0">
                <a:solidFill>
                  <a:schemeClr val="bg1"/>
                </a:solidFill>
                <a:latin typeface="Bahnschrift SemiBold Condensed" panose="020B0502040204020203" pitchFamily="34" charset="0"/>
              </a:endParaRPr>
            </a:p>
          </p:txBody>
        </p:sp>
        <p:pic>
          <p:nvPicPr>
            <p:cNvPr id="39" name="Graphic 38" descr="Lights On with solid fill">
              <a:extLst>
                <a:ext uri="{FF2B5EF4-FFF2-40B4-BE49-F238E27FC236}">
                  <a16:creationId xmlns:a16="http://schemas.microsoft.com/office/drawing/2014/main" id="{2BE74E67-E5F2-4067-9EE8-9CBCACC26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grpSp>
        <p:nvGrpSpPr>
          <p:cNvPr id="42" name="Group 41">
            <a:extLst>
              <a:ext uri="{FF2B5EF4-FFF2-40B4-BE49-F238E27FC236}">
                <a16:creationId xmlns:a16="http://schemas.microsoft.com/office/drawing/2014/main" id="{CFA09ED1-B65C-47A7-8702-66A1EEADACE1}"/>
              </a:ext>
            </a:extLst>
          </p:cNvPr>
          <p:cNvGrpSpPr/>
          <p:nvPr/>
        </p:nvGrpSpPr>
        <p:grpSpPr>
          <a:xfrm>
            <a:off x="598482" y="-5116"/>
            <a:ext cx="10950758" cy="6858000"/>
            <a:chOff x="-7559151" y="0"/>
            <a:chExt cx="10950758" cy="6858000"/>
          </a:xfrm>
        </p:grpSpPr>
        <p:grpSp>
          <p:nvGrpSpPr>
            <p:cNvPr id="43" name="Group 42">
              <a:extLst>
                <a:ext uri="{FF2B5EF4-FFF2-40B4-BE49-F238E27FC236}">
                  <a16:creationId xmlns:a16="http://schemas.microsoft.com/office/drawing/2014/main" id="{FB666947-DC92-4A37-9D67-B40C9CC8FD44}"/>
                </a:ext>
              </a:extLst>
            </p:cNvPr>
            <p:cNvGrpSpPr/>
            <p:nvPr/>
          </p:nvGrpSpPr>
          <p:grpSpPr>
            <a:xfrm>
              <a:off x="-7559151" y="0"/>
              <a:ext cx="10908792" cy="6858000"/>
              <a:chOff x="0" y="0"/>
              <a:chExt cx="10908792" cy="6858000"/>
            </a:xfrm>
          </p:grpSpPr>
          <p:grpSp>
            <p:nvGrpSpPr>
              <p:cNvPr id="45" name="Group 44">
                <a:extLst>
                  <a:ext uri="{FF2B5EF4-FFF2-40B4-BE49-F238E27FC236}">
                    <a16:creationId xmlns:a16="http://schemas.microsoft.com/office/drawing/2014/main" id="{4B7B57B1-67DD-4505-8E6D-A63818D4DC0C}"/>
                  </a:ext>
                </a:extLst>
              </p:cNvPr>
              <p:cNvGrpSpPr/>
              <p:nvPr/>
            </p:nvGrpSpPr>
            <p:grpSpPr>
              <a:xfrm>
                <a:off x="0" y="0"/>
                <a:ext cx="10908792" cy="6858000"/>
                <a:chOff x="0" y="0"/>
                <a:chExt cx="10908792" cy="6858000"/>
              </a:xfrm>
            </p:grpSpPr>
            <p:sp>
              <p:nvSpPr>
                <p:cNvPr id="47" name="Rectangle 46">
                  <a:extLst>
                    <a:ext uri="{FF2B5EF4-FFF2-40B4-BE49-F238E27FC236}">
                      <a16:creationId xmlns:a16="http://schemas.microsoft.com/office/drawing/2014/main" id="{A3C1BEAD-B1E0-4A33-80B8-D6619C980ACF}"/>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E302919B-B3DF-4A37-A41C-DBEFFE60F9AA}"/>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7343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46" name="Graphic 45" descr="Lights On with solid fill">
                <a:extLst>
                  <a:ext uri="{FF2B5EF4-FFF2-40B4-BE49-F238E27FC236}">
                    <a16:creationId xmlns:a16="http://schemas.microsoft.com/office/drawing/2014/main" id="{0282C947-8E11-4CCE-ABA7-049E5A3F00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44" name="TextBox 43">
              <a:extLst>
                <a:ext uri="{FF2B5EF4-FFF2-40B4-BE49-F238E27FC236}">
                  <a16:creationId xmlns:a16="http://schemas.microsoft.com/office/drawing/2014/main" id="{3E4DB177-8F17-4905-A6B4-3A67D32ADFA9}"/>
                </a:ext>
              </a:extLst>
            </p:cNvPr>
            <p:cNvSpPr txBox="1"/>
            <p:nvPr/>
          </p:nvSpPr>
          <p:spPr>
            <a:xfrm rot="16200000">
              <a:off x="2126759" y="3200136"/>
              <a:ext cx="1944921"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OSI</a:t>
              </a:r>
            </a:p>
          </p:txBody>
        </p:sp>
      </p:grpSp>
      <p:grpSp>
        <p:nvGrpSpPr>
          <p:cNvPr id="70" name="Group 69">
            <a:extLst>
              <a:ext uri="{FF2B5EF4-FFF2-40B4-BE49-F238E27FC236}">
                <a16:creationId xmlns:a16="http://schemas.microsoft.com/office/drawing/2014/main" id="{21121E99-7979-4213-9522-3E1A30F1B63E}"/>
              </a:ext>
            </a:extLst>
          </p:cNvPr>
          <p:cNvGrpSpPr/>
          <p:nvPr/>
        </p:nvGrpSpPr>
        <p:grpSpPr>
          <a:xfrm>
            <a:off x="3217136" y="89186"/>
            <a:ext cx="3564006" cy="1015663"/>
            <a:chOff x="3560036" y="495586"/>
            <a:chExt cx="3564006" cy="1015663"/>
          </a:xfrm>
        </p:grpSpPr>
        <p:grpSp>
          <p:nvGrpSpPr>
            <p:cNvPr id="71" name="Group 70">
              <a:extLst>
                <a:ext uri="{FF2B5EF4-FFF2-40B4-BE49-F238E27FC236}">
                  <a16:creationId xmlns:a16="http://schemas.microsoft.com/office/drawing/2014/main" id="{18CD89C3-A306-422C-9C3C-49D4FD258C46}"/>
                </a:ext>
              </a:extLst>
            </p:cNvPr>
            <p:cNvGrpSpPr/>
            <p:nvPr/>
          </p:nvGrpSpPr>
          <p:grpSpPr>
            <a:xfrm>
              <a:off x="3560036" y="495586"/>
              <a:ext cx="3564006" cy="1015663"/>
              <a:chOff x="3560036" y="495586"/>
              <a:chExt cx="3564006" cy="1015663"/>
            </a:xfrm>
          </p:grpSpPr>
          <p:sp>
            <p:nvSpPr>
              <p:cNvPr id="73" name="TextBox 72">
                <a:extLst>
                  <a:ext uri="{FF2B5EF4-FFF2-40B4-BE49-F238E27FC236}">
                    <a16:creationId xmlns:a16="http://schemas.microsoft.com/office/drawing/2014/main" id="{6AD03B82-5F1A-4C6C-8FB7-B3880C4C6218}"/>
                  </a:ext>
                </a:extLst>
              </p:cNvPr>
              <p:cNvSpPr txBox="1"/>
              <p:nvPr/>
            </p:nvSpPr>
            <p:spPr>
              <a:xfrm>
                <a:off x="3560036" y="495586"/>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02</a:t>
                </a:r>
              </a:p>
            </p:txBody>
          </p:sp>
          <p:sp>
            <p:nvSpPr>
              <p:cNvPr id="74" name="TextBox 73">
                <a:extLst>
                  <a:ext uri="{FF2B5EF4-FFF2-40B4-BE49-F238E27FC236}">
                    <a16:creationId xmlns:a16="http://schemas.microsoft.com/office/drawing/2014/main" id="{54756F6D-D627-447F-818C-B778C690B5DC}"/>
                  </a:ext>
                </a:extLst>
              </p:cNvPr>
              <p:cNvSpPr txBox="1"/>
              <p:nvPr/>
            </p:nvSpPr>
            <p:spPr>
              <a:xfrm>
                <a:off x="4343251" y="880755"/>
                <a:ext cx="2780791" cy="584775"/>
              </a:xfrm>
              <a:prstGeom prst="rect">
                <a:avLst/>
              </a:prstGeom>
              <a:noFill/>
            </p:spPr>
            <p:txBody>
              <a:bodyPr wrap="square" rtlCol="0">
                <a:spAutoFit/>
              </a:bodyPr>
              <a:lstStyle/>
              <a:p>
                <a:r>
                  <a:rPr lang="en-US" sz="3200" dirty="0" err="1">
                    <a:latin typeface="Bahnschrift SemiBold Condensed" panose="020B0502040204020203" pitchFamily="34" charset="0"/>
                  </a:rPr>
                  <a:t>Mô</a:t>
                </a:r>
                <a:r>
                  <a:rPr lang="en-US" sz="3200" dirty="0">
                    <a:latin typeface="Bahnschrift SemiBold Condensed" panose="020B0502040204020203" pitchFamily="34" charset="0"/>
                  </a:rPr>
                  <a:t> </a:t>
                </a:r>
                <a:r>
                  <a:rPr lang="en-US" sz="3200" dirty="0" err="1">
                    <a:latin typeface="Bahnschrift SemiBold Condensed" panose="020B0502040204020203" pitchFamily="34" charset="0"/>
                  </a:rPr>
                  <a:t>hình</a:t>
                </a:r>
                <a:r>
                  <a:rPr lang="en-US" sz="3200" dirty="0">
                    <a:latin typeface="Bahnschrift SemiBold Condensed" panose="020B0502040204020203" pitchFamily="34" charset="0"/>
                  </a:rPr>
                  <a:t> OSI</a:t>
                </a:r>
              </a:p>
            </p:txBody>
          </p:sp>
        </p:grpSp>
        <p:sp>
          <p:nvSpPr>
            <p:cNvPr id="72" name="Rectangle 71">
              <a:extLst>
                <a:ext uri="{FF2B5EF4-FFF2-40B4-BE49-F238E27FC236}">
                  <a16:creationId xmlns:a16="http://schemas.microsoft.com/office/drawing/2014/main" id="{572AEBA0-983E-4917-A85B-CA3407F486B8}"/>
                </a:ext>
              </a:extLst>
            </p:cNvPr>
            <p:cNvSpPr/>
            <p:nvPr/>
          </p:nvSpPr>
          <p:spPr>
            <a:xfrm>
              <a:off x="3662675" y="1465530"/>
              <a:ext cx="548640"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Arrow: Pentagon 1">
            <a:extLst>
              <a:ext uri="{FF2B5EF4-FFF2-40B4-BE49-F238E27FC236}">
                <a16:creationId xmlns:a16="http://schemas.microsoft.com/office/drawing/2014/main" id="{F1989A59-0544-481C-B7A8-15038649B5E6}"/>
              </a:ext>
            </a:extLst>
          </p:cNvPr>
          <p:cNvSpPr/>
          <p:nvPr/>
        </p:nvSpPr>
        <p:spPr>
          <a:xfrm>
            <a:off x="3321201" y="1290825"/>
            <a:ext cx="2774799" cy="693924"/>
          </a:xfrm>
          <a:prstGeom prst="homePlate">
            <a:avLst/>
          </a:prstGeom>
          <a:solidFill>
            <a:srgbClr val="FFFF00"/>
          </a:solidFill>
          <a:ln w="28575">
            <a:solidFill>
              <a:srgbClr val="FFFF00"/>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1A33360-7DE2-4E9A-A5C8-DFF33276A5A6}"/>
              </a:ext>
            </a:extLst>
          </p:cNvPr>
          <p:cNvSpPr txBox="1"/>
          <p:nvPr/>
        </p:nvSpPr>
        <p:spPr>
          <a:xfrm>
            <a:off x="3515836" y="1428945"/>
            <a:ext cx="2618264" cy="400110"/>
          </a:xfrm>
          <a:prstGeom prst="rect">
            <a:avLst/>
          </a:prstGeom>
          <a:noFill/>
        </p:spPr>
        <p:txBody>
          <a:bodyPr wrap="square" rtlCol="0">
            <a:spAutoFit/>
          </a:bodyPr>
          <a:lstStyle/>
          <a:p>
            <a:r>
              <a:rPr lang="en-US" sz="2000" dirty="0">
                <a:latin typeface="Bahnschrift SemiBold Condensed" panose="020B0502040204020203" pitchFamily="34" charset="0"/>
              </a:rPr>
              <a:t>Network layer (</a:t>
            </a:r>
            <a:r>
              <a:rPr lang="en-US" sz="2000" dirty="0" err="1">
                <a:latin typeface="Bahnschrift SemiBold Condensed" panose="020B0502040204020203" pitchFamily="34" charset="0"/>
              </a:rPr>
              <a:t>Tầng</a:t>
            </a:r>
            <a:r>
              <a:rPr lang="en-US" sz="2000" dirty="0">
                <a:latin typeface="Bahnschrift SemiBold Condensed" panose="020B0502040204020203" pitchFamily="34" charset="0"/>
              </a:rPr>
              <a:t> 3)</a:t>
            </a:r>
          </a:p>
        </p:txBody>
      </p:sp>
      <p:sp>
        <p:nvSpPr>
          <p:cNvPr id="4" name="TextBox 3">
            <a:extLst>
              <a:ext uri="{FF2B5EF4-FFF2-40B4-BE49-F238E27FC236}">
                <a16:creationId xmlns:a16="http://schemas.microsoft.com/office/drawing/2014/main" id="{81DAA2FB-3DF4-4CFC-9013-4F540344A25E}"/>
              </a:ext>
            </a:extLst>
          </p:cNvPr>
          <p:cNvSpPr txBox="1"/>
          <p:nvPr/>
        </p:nvSpPr>
        <p:spPr>
          <a:xfrm>
            <a:off x="3366980" y="2093596"/>
            <a:ext cx="6800189" cy="1664366"/>
          </a:xfrm>
          <a:prstGeom prst="rect">
            <a:avLst/>
          </a:prstGeom>
          <a:noFill/>
        </p:spPr>
        <p:txBody>
          <a:bodyPr wrap="square" rtlCol="0">
            <a:spAutoFit/>
          </a:bodyPr>
          <a:lstStyle/>
          <a:p>
            <a:pPr>
              <a:lnSpc>
                <a:spcPct val="150000"/>
              </a:lnSpc>
            </a:pPr>
            <a:r>
              <a:rPr lang="vi-VN" sz="1400" b="0" dirty="0">
                <a:effectLst/>
                <a:latin typeface="Bahnschrift Light Condensed" panose="020B0502040204020203" pitchFamily="34" charset="0"/>
              </a:rPr>
              <a:t>Định tuyến đường truyền. Tìm ra đường đi tối ưu nhất </a:t>
            </a:r>
            <a:r>
              <a:rPr lang="en-US" sz="1400" dirty="0" err="1">
                <a:latin typeface="Bahnschrift Light Condensed" panose="020B0502040204020203" pitchFamily="34" charset="0"/>
              </a:rPr>
              <a:t>cho</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các</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gói</a:t>
            </a:r>
            <a:r>
              <a:rPr lang="en-US" sz="1400" dirty="0">
                <a:latin typeface="Bahnschrift Light Condensed" panose="020B0502040204020203" pitchFamily="34" charset="0"/>
              </a:rPr>
              <a:t> tin </a:t>
            </a:r>
            <a:r>
              <a:rPr lang="en-US" sz="1400" dirty="0" err="1">
                <a:latin typeface="Bahnschrift Light Condensed" panose="020B0502040204020203" pitchFamily="34" charset="0"/>
              </a:rPr>
              <a:t>nguồn</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tới</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đích</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có</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thể</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trong</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cùng</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một</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mạng</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hoặc</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khác</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mạng</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nhau</a:t>
            </a:r>
            <a:r>
              <a:rPr lang="en-US" sz="1400" dirty="0">
                <a:latin typeface="Bahnschrift Light Condensed" panose="020B0502040204020203" pitchFamily="34" charset="0"/>
              </a:rPr>
              <a:t>. </a:t>
            </a:r>
          </a:p>
          <a:p>
            <a:pPr>
              <a:lnSpc>
                <a:spcPct val="150000"/>
              </a:lnSpc>
            </a:pPr>
            <a:r>
              <a:rPr lang="en-US" sz="1400" dirty="0">
                <a:latin typeface="Bahnschrift Light Condensed" panose="020B0502040204020203" pitchFamily="34" charset="0"/>
              </a:rPr>
              <a:t>Đ</a:t>
            </a:r>
            <a:r>
              <a:rPr lang="vi-VN" sz="1400" dirty="0">
                <a:latin typeface="Bahnschrift Light Condensed" panose="020B0502040204020203" pitchFamily="34" charset="0"/>
              </a:rPr>
              <a:t>iều khiển tắc nghẽn (Congestion Control). Nếu có quá nhiều gói tin cùng lưu chuyển trên cùng một đường thì có thể xảy ra tình trạng tắc nghẽn</a:t>
            </a:r>
            <a:r>
              <a:rPr lang="en-US" sz="1400" dirty="0">
                <a:latin typeface="Bahnschrift Light Condensed" panose="020B0502040204020203" pitchFamily="34" charset="0"/>
              </a:rPr>
              <a:t>, Network </a:t>
            </a:r>
            <a:r>
              <a:rPr lang="en-US" sz="1400" dirty="0" err="1">
                <a:latin typeface="Bahnschrift Light Condensed" panose="020B0502040204020203" pitchFamily="34" charset="0"/>
              </a:rPr>
              <a:t>sẽ</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giao</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tiếp</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các</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mạng</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để</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đưa</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gói</a:t>
            </a:r>
            <a:r>
              <a:rPr lang="en-US" sz="1400" dirty="0">
                <a:latin typeface="Bahnschrift Light Condensed" panose="020B0502040204020203" pitchFamily="34" charset="0"/>
              </a:rPr>
              <a:t> tin qua </a:t>
            </a:r>
            <a:r>
              <a:rPr lang="en-US" sz="1400" dirty="0" err="1">
                <a:latin typeface="Bahnschrift Light Condensed" panose="020B0502040204020203" pitchFamily="34" charset="0"/>
              </a:rPr>
              <a:t>mạng</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khác</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chuyển</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tới</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đích</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cuối</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cùng</a:t>
            </a:r>
            <a:r>
              <a:rPr lang="vi-VN" sz="1400" dirty="0">
                <a:latin typeface="Bahnschrift Light Condensed" panose="020B0502040204020203" pitchFamily="34" charset="0"/>
              </a:rPr>
              <a:t>.</a:t>
            </a:r>
            <a:r>
              <a:rPr lang="en-US" sz="1400" dirty="0">
                <a:latin typeface="Bahnschrift Light Condensed" panose="020B0502040204020203" pitchFamily="34" charset="0"/>
              </a:rPr>
              <a:t> </a:t>
            </a:r>
          </a:p>
        </p:txBody>
      </p:sp>
      <p:sp>
        <p:nvSpPr>
          <p:cNvPr id="79" name="Arrow: Pentagon 78">
            <a:extLst>
              <a:ext uri="{FF2B5EF4-FFF2-40B4-BE49-F238E27FC236}">
                <a16:creationId xmlns:a16="http://schemas.microsoft.com/office/drawing/2014/main" id="{7BFB4882-2AFA-4C1F-8A97-3BA25E613BC9}"/>
              </a:ext>
            </a:extLst>
          </p:cNvPr>
          <p:cNvSpPr/>
          <p:nvPr/>
        </p:nvSpPr>
        <p:spPr>
          <a:xfrm>
            <a:off x="3321201" y="3854617"/>
            <a:ext cx="2774799" cy="693924"/>
          </a:xfrm>
          <a:prstGeom prst="homePlate">
            <a:avLst/>
          </a:prstGeom>
          <a:solidFill>
            <a:srgbClr val="EA710C"/>
          </a:solidFill>
          <a:ln w="28575">
            <a:solidFill>
              <a:srgbClr val="EA710C"/>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2937F863-0401-4880-AD34-65480C495488}"/>
              </a:ext>
            </a:extLst>
          </p:cNvPr>
          <p:cNvSpPr txBox="1"/>
          <p:nvPr/>
        </p:nvSpPr>
        <p:spPr>
          <a:xfrm>
            <a:off x="3515836" y="3992737"/>
            <a:ext cx="2618264" cy="400110"/>
          </a:xfrm>
          <a:prstGeom prst="rect">
            <a:avLst/>
          </a:prstGeom>
          <a:noFill/>
        </p:spPr>
        <p:txBody>
          <a:bodyPr wrap="square" rtlCol="0">
            <a:spAutoFit/>
          </a:bodyPr>
          <a:lstStyle/>
          <a:p>
            <a:r>
              <a:rPr lang="en-US" sz="2000" dirty="0">
                <a:latin typeface="Bahnschrift SemiBold Condensed" panose="020B0502040204020203" pitchFamily="34" charset="0"/>
              </a:rPr>
              <a:t>Data-link layer (</a:t>
            </a:r>
            <a:r>
              <a:rPr lang="en-US" sz="2000" dirty="0" err="1">
                <a:latin typeface="Bahnschrift SemiBold Condensed" panose="020B0502040204020203" pitchFamily="34" charset="0"/>
              </a:rPr>
              <a:t>Tầng</a:t>
            </a:r>
            <a:r>
              <a:rPr lang="en-US" sz="2000" dirty="0">
                <a:latin typeface="Bahnschrift SemiBold Condensed" panose="020B0502040204020203" pitchFamily="34" charset="0"/>
              </a:rPr>
              <a:t> 2)</a:t>
            </a:r>
          </a:p>
        </p:txBody>
      </p:sp>
      <p:sp>
        <p:nvSpPr>
          <p:cNvPr id="82" name="TextBox 81">
            <a:extLst>
              <a:ext uri="{FF2B5EF4-FFF2-40B4-BE49-F238E27FC236}">
                <a16:creationId xmlns:a16="http://schemas.microsoft.com/office/drawing/2014/main" id="{7C2B4B20-60E6-4F21-84B5-C0AEC4D8BC3A}"/>
              </a:ext>
            </a:extLst>
          </p:cNvPr>
          <p:cNvSpPr txBox="1"/>
          <p:nvPr/>
        </p:nvSpPr>
        <p:spPr>
          <a:xfrm>
            <a:off x="3353511" y="4604363"/>
            <a:ext cx="7459506" cy="1987532"/>
          </a:xfrm>
          <a:prstGeom prst="rect">
            <a:avLst/>
          </a:prstGeom>
          <a:noFill/>
        </p:spPr>
        <p:txBody>
          <a:bodyPr wrap="square" rtlCol="0">
            <a:spAutoFit/>
          </a:bodyPr>
          <a:lstStyle/>
          <a:p>
            <a:pPr>
              <a:lnSpc>
                <a:spcPct val="150000"/>
              </a:lnSpc>
            </a:pPr>
            <a:r>
              <a:rPr lang="en-US" sz="1400" dirty="0">
                <a:latin typeface="Bahnschrift Light Condensed" panose="020B0502040204020203" pitchFamily="34" charset="0"/>
              </a:rPr>
              <a:t>T</a:t>
            </a:r>
            <a:r>
              <a:rPr lang="vi-VN" sz="1400" dirty="0">
                <a:latin typeface="Bahnschrift Light Condensed" panose="020B0502040204020203" pitchFamily="34" charset="0"/>
              </a:rPr>
              <a:t>hực hiện thiết lập các liên kết, duy trì và hủy bỏ các liên kết dữ liệu. Kiểm soát lỗi và kiểm soát lưu lượng.</a:t>
            </a:r>
            <a:r>
              <a:rPr lang="en-US" sz="1400" dirty="0">
                <a:latin typeface="Bahnschrift Light Condensed" panose="020B0502040204020203" pitchFamily="34" charset="0"/>
              </a:rPr>
              <a:t> </a:t>
            </a:r>
          </a:p>
          <a:p>
            <a:pPr>
              <a:lnSpc>
                <a:spcPct val="150000"/>
              </a:lnSpc>
            </a:pPr>
            <a:r>
              <a:rPr lang="vi-VN" sz="1400" dirty="0">
                <a:latin typeface="Bahnschrift Light Condensed" panose="020B0502040204020203" pitchFamily="34" charset="0"/>
              </a:rPr>
              <a:t>Chia thông tin thành các khung thông tin (Frame), truyền các khung tuần tự và xử lý các thông điệp xác nhận (Acknowledgement Frame) từ bên máy thu gửi về. Tháo gỡ các khung thành chuỗi bit không cấu trúc chuyển xuống tầng vật lý</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và</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ngược</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lại</a:t>
            </a:r>
            <a:r>
              <a:rPr lang="en-US" sz="1400" dirty="0">
                <a:latin typeface="Bahnschrift Light Condensed" panose="020B0502040204020203" pitchFamily="34" charset="0"/>
              </a:rPr>
              <a:t>.</a:t>
            </a:r>
            <a:r>
              <a:rPr lang="vi-VN" sz="1400" dirty="0">
                <a:latin typeface="Bahnschrift Light Condensed" panose="020B0502040204020203" pitchFamily="34" charset="0"/>
              </a:rPr>
              <a:t> </a:t>
            </a:r>
            <a:endParaRPr lang="en-US" sz="1400" dirty="0">
              <a:latin typeface="Bahnschrift Light Condensed" panose="020B0502040204020203" pitchFamily="34" charset="0"/>
            </a:endParaRPr>
          </a:p>
          <a:p>
            <a:pPr>
              <a:lnSpc>
                <a:spcPct val="150000"/>
              </a:lnSpc>
            </a:pPr>
            <a:r>
              <a:rPr lang="en-US" sz="1400" dirty="0">
                <a:latin typeface="Bahnschrift Light Condensed" panose="020B0502040204020203" pitchFamily="34" charset="0"/>
              </a:rPr>
              <a:t>G</a:t>
            </a:r>
            <a:r>
              <a:rPr lang="vi-VN" sz="1400" dirty="0">
                <a:latin typeface="Bahnschrift Light Condensed" panose="020B0502040204020203" pitchFamily="34" charset="0"/>
              </a:rPr>
              <a:t>iải quyết vấn đề kiểm soát lỗi, kiểm soát luồng, kiểm soát lưu lượng</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nếu</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có</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lỗi</a:t>
            </a:r>
            <a:r>
              <a:rPr lang="en-US" sz="1400" dirty="0">
                <a:latin typeface="Bahnschrift Light Condensed" panose="020B0502040204020203" pitchFamily="34" charset="0"/>
              </a:rPr>
              <a:t> ở </a:t>
            </a:r>
            <a:r>
              <a:rPr lang="en-US" sz="1400" dirty="0" err="1">
                <a:latin typeface="Bahnschrift Light Condensed" panose="020B0502040204020203" pitchFamily="34" charset="0"/>
              </a:rPr>
              <a:t>đường</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truyền</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vật</a:t>
            </a:r>
            <a:r>
              <a:rPr lang="en-US" sz="1400" dirty="0">
                <a:latin typeface="Bahnschrift Light Condensed" panose="020B0502040204020203" pitchFamily="34" charset="0"/>
              </a:rPr>
              <a:t> </a:t>
            </a:r>
            <a:r>
              <a:rPr lang="en-US" sz="1400" dirty="0" err="1">
                <a:latin typeface="Bahnschrift Light Condensed" panose="020B0502040204020203" pitchFamily="34" charset="0"/>
              </a:rPr>
              <a:t>lý</a:t>
            </a:r>
            <a:endParaRPr lang="en-US" sz="1400" dirty="0">
              <a:latin typeface="Bahnschrift Light Condensed" panose="020B0502040204020203" pitchFamily="34" charset="0"/>
            </a:endParaRPr>
          </a:p>
          <a:p>
            <a:pPr>
              <a:lnSpc>
                <a:spcPct val="150000"/>
              </a:lnSpc>
            </a:pPr>
            <a:r>
              <a:rPr lang="en-US" sz="1400" b="0" dirty="0">
                <a:effectLst/>
                <a:latin typeface="Bahnschrift Light Condensed" panose="020B0502040204020203" pitchFamily="34" charset="0"/>
              </a:rPr>
              <a:t>S</a:t>
            </a:r>
            <a:r>
              <a:rPr lang="vi-VN" sz="1400" b="0" dirty="0">
                <a:effectLst/>
                <a:latin typeface="Bahnschrift Light Condensed" panose="020B0502040204020203" pitchFamily="34" charset="0"/>
              </a:rPr>
              <a:t>ử dụng địa chỉ MAC (MAC address</a:t>
            </a:r>
            <a:r>
              <a:rPr lang="en-US" sz="1400" dirty="0">
                <a:latin typeface="Bahnschrift Light Condensed" panose="020B0502040204020203" pitchFamily="34" charset="0"/>
              </a:rPr>
              <a:t> - </a:t>
            </a:r>
            <a:r>
              <a:rPr lang="vi-VN" sz="1400" b="0" dirty="0">
                <a:effectLst/>
                <a:latin typeface="Bahnschrift Light Condensed" panose="020B0502040204020203" pitchFamily="34" charset="0"/>
              </a:rPr>
              <a:t>Physical address) là địa chỉ đặc trung trên tầng này. </a:t>
            </a:r>
            <a:endParaRPr lang="en-US" sz="1400" b="0" dirty="0">
              <a:effectLst/>
              <a:latin typeface="Bahnschrift Light Condensed" panose="020B0502040204020203" pitchFamily="34" charset="0"/>
            </a:endParaRPr>
          </a:p>
        </p:txBody>
      </p:sp>
      <p:cxnSp>
        <p:nvCxnSpPr>
          <p:cNvPr id="75" name="Straight Connector 74">
            <a:extLst>
              <a:ext uri="{FF2B5EF4-FFF2-40B4-BE49-F238E27FC236}">
                <a16:creationId xmlns:a16="http://schemas.microsoft.com/office/drawing/2014/main" id="{BA490DD7-13F0-4D58-ADEE-977E0A675238}"/>
              </a:ext>
            </a:extLst>
          </p:cNvPr>
          <p:cNvCxnSpPr>
            <a:cxnSpLocks/>
          </p:cNvCxnSpPr>
          <p:nvPr/>
        </p:nvCxnSpPr>
        <p:spPr>
          <a:xfrm>
            <a:off x="3013114" y="-12543"/>
            <a:ext cx="0" cy="7243512"/>
          </a:xfrm>
          <a:prstGeom prst="lin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76200">
            <a:gradFill>
              <a:gsLst>
                <a:gs pos="32000">
                  <a:srgbClr val="FFFF00"/>
                </a:gs>
                <a:gs pos="78000">
                  <a:srgbClr val="EA710C"/>
                </a:gs>
              </a:gsLst>
              <a:lin ang="5400000" scaled="1"/>
            </a:gradFill>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6D3003FE-40DB-40F3-9D87-B6AF02DBF6E5}"/>
              </a:ext>
            </a:extLst>
          </p:cNvPr>
          <p:cNvSpPr/>
          <p:nvPr/>
        </p:nvSpPr>
        <p:spPr>
          <a:xfrm>
            <a:off x="2921674" y="1493074"/>
            <a:ext cx="182880" cy="18288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ira Sans Condensed Medium" panose="020B0603050000020004" pitchFamily="34" charset="0"/>
            </a:endParaRPr>
          </a:p>
        </p:txBody>
      </p:sp>
      <p:sp>
        <p:nvSpPr>
          <p:cNvPr id="77" name="Oval 76">
            <a:extLst>
              <a:ext uri="{FF2B5EF4-FFF2-40B4-BE49-F238E27FC236}">
                <a16:creationId xmlns:a16="http://schemas.microsoft.com/office/drawing/2014/main" id="{A1607C99-BEEC-418D-AD2E-EAC7A6F1FF06}"/>
              </a:ext>
            </a:extLst>
          </p:cNvPr>
          <p:cNvSpPr/>
          <p:nvPr/>
        </p:nvSpPr>
        <p:spPr>
          <a:xfrm>
            <a:off x="2921674" y="4113830"/>
            <a:ext cx="182880" cy="182880"/>
          </a:xfrm>
          <a:prstGeom prst="ellipse">
            <a:avLst/>
          </a:prstGeom>
          <a:solidFill>
            <a:schemeClr val="bg1"/>
          </a:solidFill>
          <a:ln w="76200">
            <a:solidFill>
              <a:srgbClr val="EA71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ira Sans Condensed Medium" panose="020B0603050000020004" pitchFamily="34" charset="0"/>
            </a:endParaRPr>
          </a:p>
        </p:txBody>
      </p:sp>
      <p:grpSp>
        <p:nvGrpSpPr>
          <p:cNvPr id="78" name="Group 77">
            <a:extLst>
              <a:ext uri="{FF2B5EF4-FFF2-40B4-BE49-F238E27FC236}">
                <a16:creationId xmlns:a16="http://schemas.microsoft.com/office/drawing/2014/main" id="{7B59DF75-81E0-417E-9594-D1C09E401122}"/>
              </a:ext>
            </a:extLst>
          </p:cNvPr>
          <p:cNvGrpSpPr/>
          <p:nvPr/>
        </p:nvGrpSpPr>
        <p:grpSpPr>
          <a:xfrm>
            <a:off x="-8056068" y="-5116"/>
            <a:ext cx="10908792" cy="6858000"/>
            <a:chOff x="-8023867" y="-52159"/>
            <a:chExt cx="10908792" cy="6858000"/>
          </a:xfrm>
        </p:grpSpPr>
        <p:grpSp>
          <p:nvGrpSpPr>
            <p:cNvPr id="80" name="Group 79">
              <a:extLst>
                <a:ext uri="{FF2B5EF4-FFF2-40B4-BE49-F238E27FC236}">
                  <a16:creationId xmlns:a16="http://schemas.microsoft.com/office/drawing/2014/main" id="{A451FBC5-342D-4500-8783-DDAD87282978}"/>
                </a:ext>
              </a:extLst>
            </p:cNvPr>
            <p:cNvGrpSpPr/>
            <p:nvPr/>
          </p:nvGrpSpPr>
          <p:grpSpPr>
            <a:xfrm>
              <a:off x="-8023867" y="-52159"/>
              <a:ext cx="10908792" cy="6858000"/>
              <a:chOff x="0" y="0"/>
              <a:chExt cx="10908792" cy="6858000"/>
            </a:xfrm>
          </p:grpSpPr>
          <p:grpSp>
            <p:nvGrpSpPr>
              <p:cNvPr id="84" name="Group 83">
                <a:extLst>
                  <a:ext uri="{FF2B5EF4-FFF2-40B4-BE49-F238E27FC236}">
                    <a16:creationId xmlns:a16="http://schemas.microsoft.com/office/drawing/2014/main" id="{DA92E493-6A19-4C98-B6BC-5DC523EB9B6D}"/>
                  </a:ext>
                </a:extLst>
              </p:cNvPr>
              <p:cNvGrpSpPr/>
              <p:nvPr/>
            </p:nvGrpSpPr>
            <p:grpSpPr>
              <a:xfrm>
                <a:off x="0" y="0"/>
                <a:ext cx="10908792" cy="6858000"/>
                <a:chOff x="0" y="0"/>
                <a:chExt cx="10908792" cy="6858000"/>
              </a:xfrm>
            </p:grpSpPr>
            <p:sp>
              <p:nvSpPr>
                <p:cNvPr id="86" name="Rectangle 85">
                  <a:extLst>
                    <a:ext uri="{FF2B5EF4-FFF2-40B4-BE49-F238E27FC236}">
                      <a16:creationId xmlns:a16="http://schemas.microsoft.com/office/drawing/2014/main" id="{614352A8-4DCF-4B5A-B783-1A416B72E6A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C43A39D3-9090-4F1E-8006-E39A0583B789}"/>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D964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85" name="Graphic 84" descr="Lights On with solid fill">
                <a:extLst>
                  <a:ext uri="{FF2B5EF4-FFF2-40B4-BE49-F238E27FC236}">
                    <a16:creationId xmlns:a16="http://schemas.microsoft.com/office/drawing/2014/main" id="{E9D89DA7-925A-403F-80AD-5B39B6BEBB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83" name="TextBox 82">
              <a:extLst>
                <a:ext uri="{FF2B5EF4-FFF2-40B4-BE49-F238E27FC236}">
                  <a16:creationId xmlns:a16="http://schemas.microsoft.com/office/drawing/2014/main" id="{B8BB71A2-9654-4A4E-8C21-EDF21394998B}"/>
                </a:ext>
              </a:extLst>
            </p:cNvPr>
            <p:cNvSpPr txBox="1"/>
            <p:nvPr/>
          </p:nvSpPr>
          <p:spPr>
            <a:xfrm rot="16200000">
              <a:off x="1453122" y="3207168"/>
              <a:ext cx="2245753"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TCP/IP</a:t>
              </a:r>
            </a:p>
          </p:txBody>
        </p:sp>
      </p:grpSp>
      <p:grpSp>
        <p:nvGrpSpPr>
          <p:cNvPr id="88" name="Group 87">
            <a:extLst>
              <a:ext uri="{FF2B5EF4-FFF2-40B4-BE49-F238E27FC236}">
                <a16:creationId xmlns:a16="http://schemas.microsoft.com/office/drawing/2014/main" id="{64E757B7-577E-4487-8D7E-66DD9363CA26}"/>
              </a:ext>
            </a:extLst>
          </p:cNvPr>
          <p:cNvGrpSpPr/>
          <p:nvPr/>
        </p:nvGrpSpPr>
        <p:grpSpPr>
          <a:xfrm>
            <a:off x="-8690171" y="-5116"/>
            <a:ext cx="10933090" cy="6858000"/>
            <a:chOff x="2694972" y="4246070"/>
            <a:chExt cx="10933090" cy="6858000"/>
          </a:xfrm>
        </p:grpSpPr>
        <p:grpSp>
          <p:nvGrpSpPr>
            <p:cNvPr id="89" name="Group 88">
              <a:extLst>
                <a:ext uri="{FF2B5EF4-FFF2-40B4-BE49-F238E27FC236}">
                  <a16:creationId xmlns:a16="http://schemas.microsoft.com/office/drawing/2014/main" id="{0C086473-F4FA-4D60-9B63-FB58C85835F4}"/>
                </a:ext>
              </a:extLst>
            </p:cNvPr>
            <p:cNvGrpSpPr/>
            <p:nvPr/>
          </p:nvGrpSpPr>
          <p:grpSpPr>
            <a:xfrm>
              <a:off x="2694972" y="4246070"/>
              <a:ext cx="10908792" cy="6858000"/>
              <a:chOff x="0" y="0"/>
              <a:chExt cx="10908792" cy="6858000"/>
            </a:xfrm>
          </p:grpSpPr>
          <p:grpSp>
            <p:nvGrpSpPr>
              <p:cNvPr id="91" name="Group 90">
                <a:extLst>
                  <a:ext uri="{FF2B5EF4-FFF2-40B4-BE49-F238E27FC236}">
                    <a16:creationId xmlns:a16="http://schemas.microsoft.com/office/drawing/2014/main" id="{FD6E6907-AAFF-4C2B-9CEC-3E3D8B0E9749}"/>
                  </a:ext>
                </a:extLst>
              </p:cNvPr>
              <p:cNvGrpSpPr/>
              <p:nvPr/>
            </p:nvGrpSpPr>
            <p:grpSpPr>
              <a:xfrm>
                <a:off x="0" y="0"/>
                <a:ext cx="10908792" cy="6858000"/>
                <a:chOff x="0" y="0"/>
                <a:chExt cx="10908792" cy="6858000"/>
              </a:xfrm>
            </p:grpSpPr>
            <p:sp>
              <p:nvSpPr>
                <p:cNvPr id="93" name="Rectangle 92">
                  <a:extLst>
                    <a:ext uri="{FF2B5EF4-FFF2-40B4-BE49-F238E27FC236}">
                      <a16:creationId xmlns:a16="http://schemas.microsoft.com/office/drawing/2014/main" id="{AB5FB2FD-8DD9-4F15-A21F-530A24EA8EA0}"/>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Shape 93">
                  <a:extLst>
                    <a:ext uri="{FF2B5EF4-FFF2-40B4-BE49-F238E27FC236}">
                      <a16:creationId xmlns:a16="http://schemas.microsoft.com/office/drawing/2014/main" id="{A1EB0BC0-DBD8-4158-9425-DDAD64F13536}"/>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A9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92" name="Graphic 91" descr="Lights On with solid fill">
                <a:extLst>
                  <a:ext uri="{FF2B5EF4-FFF2-40B4-BE49-F238E27FC236}">
                    <a16:creationId xmlns:a16="http://schemas.microsoft.com/office/drawing/2014/main" id="{94C70C2B-FEC5-471B-80B3-C6B4920A6F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90" name="TextBox 89">
              <a:extLst>
                <a:ext uri="{FF2B5EF4-FFF2-40B4-BE49-F238E27FC236}">
                  <a16:creationId xmlns:a16="http://schemas.microsoft.com/office/drawing/2014/main" id="{E20224E4-7CC5-4D08-9843-0232F2C9B751}"/>
                </a:ext>
              </a:extLst>
            </p:cNvPr>
            <p:cNvSpPr txBox="1"/>
            <p:nvPr/>
          </p:nvSpPr>
          <p:spPr>
            <a:xfrm rot="16200000">
              <a:off x="12635977" y="7458881"/>
              <a:ext cx="1399395" cy="584775"/>
            </a:xfrm>
            <a:prstGeom prst="rect">
              <a:avLst/>
            </a:prstGeom>
            <a:noFill/>
          </p:spPr>
          <p:txBody>
            <a:bodyPr wrap="square" rtlCol="0">
              <a:spAutoFit/>
            </a:bodyPr>
            <a:lstStyle/>
            <a:p>
              <a:r>
                <a:rPr lang="en-US" sz="3200" dirty="0">
                  <a:solidFill>
                    <a:schemeClr val="bg1"/>
                  </a:solidFill>
                  <a:latin typeface="Bahnschrift SemiBold Condensed" panose="020B0502040204020203" pitchFamily="34" charset="0"/>
                </a:rPr>
                <a:t>Protocol</a:t>
              </a:r>
            </a:p>
          </p:txBody>
        </p:sp>
      </p:grpSp>
      <p:grpSp>
        <p:nvGrpSpPr>
          <p:cNvPr id="95" name="Group 94">
            <a:extLst>
              <a:ext uri="{FF2B5EF4-FFF2-40B4-BE49-F238E27FC236}">
                <a16:creationId xmlns:a16="http://schemas.microsoft.com/office/drawing/2014/main" id="{C3609E5D-2B92-4767-BFBC-EB82497C2287}"/>
              </a:ext>
            </a:extLst>
          </p:cNvPr>
          <p:cNvGrpSpPr/>
          <p:nvPr/>
        </p:nvGrpSpPr>
        <p:grpSpPr>
          <a:xfrm>
            <a:off x="-9364106" y="-5116"/>
            <a:ext cx="10916494" cy="6858000"/>
            <a:chOff x="-8965983" y="4349672"/>
            <a:chExt cx="10916494" cy="6858000"/>
          </a:xfrm>
        </p:grpSpPr>
        <p:grpSp>
          <p:nvGrpSpPr>
            <p:cNvPr id="96" name="Group 95">
              <a:extLst>
                <a:ext uri="{FF2B5EF4-FFF2-40B4-BE49-F238E27FC236}">
                  <a16:creationId xmlns:a16="http://schemas.microsoft.com/office/drawing/2014/main" id="{4132AD15-A547-4D13-AEDD-B146FF48D12F}"/>
                </a:ext>
              </a:extLst>
            </p:cNvPr>
            <p:cNvGrpSpPr/>
            <p:nvPr/>
          </p:nvGrpSpPr>
          <p:grpSpPr>
            <a:xfrm>
              <a:off x="-8965983" y="4349672"/>
              <a:ext cx="10908792" cy="6858000"/>
              <a:chOff x="0" y="0"/>
              <a:chExt cx="10908792" cy="6858000"/>
            </a:xfrm>
          </p:grpSpPr>
          <p:grpSp>
            <p:nvGrpSpPr>
              <p:cNvPr id="98" name="Group 97">
                <a:extLst>
                  <a:ext uri="{FF2B5EF4-FFF2-40B4-BE49-F238E27FC236}">
                    <a16:creationId xmlns:a16="http://schemas.microsoft.com/office/drawing/2014/main" id="{DAE2FB8E-26C9-43CB-AB9B-911F4BF3429F}"/>
                  </a:ext>
                </a:extLst>
              </p:cNvPr>
              <p:cNvGrpSpPr/>
              <p:nvPr/>
            </p:nvGrpSpPr>
            <p:grpSpPr>
              <a:xfrm>
                <a:off x="0" y="0"/>
                <a:ext cx="10908792" cy="6858000"/>
                <a:chOff x="0" y="0"/>
                <a:chExt cx="10908792" cy="6858000"/>
              </a:xfrm>
            </p:grpSpPr>
            <p:sp>
              <p:nvSpPr>
                <p:cNvPr id="100" name="Rectangle 99">
                  <a:extLst>
                    <a:ext uri="{FF2B5EF4-FFF2-40B4-BE49-F238E27FC236}">
                      <a16:creationId xmlns:a16="http://schemas.microsoft.com/office/drawing/2014/main" id="{BA6F330C-1A68-48C6-9CD9-71DF2C98AEDC}"/>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B86C62DE-0DE9-48DB-95A3-20E71A0DBEC7}"/>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D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99" name="Graphic 98" descr="Lights On with solid fill">
                <a:extLst>
                  <a:ext uri="{FF2B5EF4-FFF2-40B4-BE49-F238E27FC236}">
                    <a16:creationId xmlns:a16="http://schemas.microsoft.com/office/drawing/2014/main" id="{699C8A3D-D873-4039-8EFA-14499014B0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97" name="TextBox 96">
              <a:extLst>
                <a:ext uri="{FF2B5EF4-FFF2-40B4-BE49-F238E27FC236}">
                  <a16:creationId xmlns:a16="http://schemas.microsoft.com/office/drawing/2014/main" id="{8FCA2663-80C1-42C6-BB80-FB6AD4A0E5D2}"/>
                </a:ext>
              </a:extLst>
            </p:cNvPr>
            <p:cNvSpPr txBox="1"/>
            <p:nvPr/>
          </p:nvSpPr>
          <p:spPr>
            <a:xfrm rot="16200000">
              <a:off x="681013" y="7523950"/>
              <a:ext cx="1954221" cy="584775"/>
            </a:xfrm>
            <a:prstGeom prst="rect">
              <a:avLst/>
            </a:prstGeom>
            <a:noFill/>
          </p:spPr>
          <p:txBody>
            <a:bodyPr wrap="square" rtlCol="0">
              <a:spAutoFit/>
            </a:bodyPr>
            <a:lstStyle/>
            <a:p>
              <a:pPr algn="ctr"/>
              <a:r>
                <a:rPr lang="en-US" sz="3200" dirty="0">
                  <a:solidFill>
                    <a:schemeClr val="bg1"/>
                  </a:solidFill>
                  <a:latin typeface="Bahnschrift SemiBold Condensed" panose="020B0502040204020203" pitchFamily="34" charset="0"/>
                </a:rPr>
                <a:t>SDU &amp; PDU</a:t>
              </a:r>
            </a:p>
          </p:txBody>
        </p:sp>
      </p:grpSp>
      <p:grpSp>
        <p:nvGrpSpPr>
          <p:cNvPr id="108" name="Group 107">
            <a:extLst>
              <a:ext uri="{FF2B5EF4-FFF2-40B4-BE49-F238E27FC236}">
                <a16:creationId xmlns:a16="http://schemas.microsoft.com/office/drawing/2014/main" id="{152334F1-E58C-4C27-9271-C81862F9EBA6}"/>
              </a:ext>
            </a:extLst>
          </p:cNvPr>
          <p:cNvGrpSpPr/>
          <p:nvPr/>
        </p:nvGrpSpPr>
        <p:grpSpPr>
          <a:xfrm>
            <a:off x="-10018115" y="-7674"/>
            <a:ext cx="10936129" cy="6858000"/>
            <a:chOff x="-10018115" y="-7674"/>
            <a:chExt cx="10936129" cy="6858000"/>
          </a:xfrm>
        </p:grpSpPr>
        <p:sp>
          <p:nvSpPr>
            <p:cNvPr id="109" name="Rectangle 108">
              <a:extLst>
                <a:ext uri="{FF2B5EF4-FFF2-40B4-BE49-F238E27FC236}">
                  <a16:creationId xmlns:a16="http://schemas.microsoft.com/office/drawing/2014/main" id="{8DB799C9-0A55-4A93-A9B9-B55B5EE2646D}"/>
                </a:ext>
              </a:extLst>
            </p:cNvPr>
            <p:cNvSpPr/>
            <p:nvPr/>
          </p:nvSpPr>
          <p:spPr>
            <a:xfrm>
              <a:off x="-10018115" y="-7674"/>
              <a:ext cx="10917937"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a:extLst>
                <a:ext uri="{FF2B5EF4-FFF2-40B4-BE49-F238E27FC236}">
                  <a16:creationId xmlns:a16="http://schemas.microsoft.com/office/drawing/2014/main" id="{782A28EA-D0C1-4E5F-8D9D-9AAFA2B71238}"/>
                </a:ext>
              </a:extLst>
            </p:cNvPr>
            <p:cNvSpPr/>
            <p:nvPr/>
          </p:nvSpPr>
          <p:spPr>
            <a:xfrm>
              <a:off x="-412463" y="2132774"/>
              <a:ext cx="1330477"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A7D4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1" name="TextBox 110">
              <a:extLst>
                <a:ext uri="{FF2B5EF4-FFF2-40B4-BE49-F238E27FC236}">
                  <a16:creationId xmlns:a16="http://schemas.microsoft.com/office/drawing/2014/main" id="{BD0C4EEC-6FE3-444A-A35A-EA7450ED30B0}"/>
                </a:ext>
              </a:extLst>
            </p:cNvPr>
            <p:cNvSpPr txBox="1"/>
            <p:nvPr/>
          </p:nvSpPr>
          <p:spPr>
            <a:xfrm rot="16200000">
              <a:off x="-371524" y="3206872"/>
              <a:ext cx="1886361" cy="584775"/>
            </a:xfrm>
            <a:prstGeom prst="rect">
              <a:avLst/>
            </a:prstGeom>
            <a:noFill/>
          </p:spPr>
          <p:txBody>
            <a:bodyPr wrap="square" rtlCol="0">
              <a:spAutoFit/>
            </a:bodyPr>
            <a:lstStyle/>
            <a:p>
              <a:pPr algn="ctr"/>
              <a:r>
                <a:rPr lang="en-US" sz="3200" b="1" dirty="0" err="1">
                  <a:solidFill>
                    <a:schemeClr val="bg1"/>
                  </a:solidFill>
                  <a:latin typeface="Bahnschrift SemiBold Condensed" panose="020B0502040204020203" pitchFamily="34" charset="0"/>
                </a:rPr>
                <a:t>Đóng</a:t>
              </a:r>
              <a:r>
                <a:rPr lang="en-US" sz="3200" b="1" dirty="0">
                  <a:solidFill>
                    <a:schemeClr val="bg1"/>
                  </a:solidFill>
                  <a:latin typeface="Bahnschrift SemiBold Condensed" panose="020B0502040204020203" pitchFamily="34" charset="0"/>
                </a:rPr>
                <a:t> </a:t>
              </a:r>
              <a:r>
                <a:rPr lang="en-US" sz="3200" b="1" dirty="0" err="1">
                  <a:solidFill>
                    <a:schemeClr val="bg1"/>
                  </a:solidFill>
                  <a:latin typeface="Bahnschrift SemiBold Condensed" panose="020B0502040204020203" pitchFamily="34" charset="0"/>
                </a:rPr>
                <a:t>gói</a:t>
              </a:r>
              <a:r>
                <a:rPr lang="en-US" sz="3200" b="1" dirty="0">
                  <a:solidFill>
                    <a:schemeClr val="bg1"/>
                  </a:solidFill>
                  <a:latin typeface="Bahnschrift SemiBold Condensed" panose="020B0502040204020203" pitchFamily="34" charset="0"/>
                </a:rPr>
                <a:t> tin</a:t>
              </a:r>
            </a:p>
          </p:txBody>
        </p:sp>
        <p:pic>
          <p:nvPicPr>
            <p:cNvPr id="112" name="Graphic 111" descr="Lights On with solid fill">
              <a:extLst>
                <a:ext uri="{FF2B5EF4-FFF2-40B4-BE49-F238E27FC236}">
                  <a16:creationId xmlns:a16="http://schemas.microsoft.com/office/drawing/2014/main" id="{71A7D965-906B-4F40-B126-59D1E3F179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48436" y="3003966"/>
              <a:ext cx="914400" cy="915167"/>
            </a:xfrm>
            <a:prstGeom prst="rect">
              <a:avLst/>
            </a:prstGeom>
          </p:spPr>
        </p:pic>
      </p:grpSp>
    </p:spTree>
    <p:extLst>
      <p:ext uri="{BB962C8B-B14F-4D97-AF65-F5344CB8AC3E}">
        <p14:creationId xmlns:p14="http://schemas.microsoft.com/office/powerpoint/2010/main" val="201431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500"/>
                                        <p:tgtEl>
                                          <p:spTgt spid="7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81"/>
                                        </p:tgtEl>
                                        <p:attrNameLst>
                                          <p:attrName>style.visibility</p:attrName>
                                        </p:attrNameLst>
                                      </p:cBhvr>
                                      <p:to>
                                        <p:strVal val="visible"/>
                                      </p:to>
                                    </p:set>
                                    <p:animEffect transition="in" filter="wipe(up)">
                                      <p:cBhvr>
                                        <p:cTn id="21" dur="500"/>
                                        <p:tgtEl>
                                          <p:spTgt spid="81"/>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79"/>
                                        </p:tgtEl>
                                        <p:attrNameLst>
                                          <p:attrName>style.visibility</p:attrName>
                                        </p:attrNameLst>
                                      </p:cBhvr>
                                      <p:to>
                                        <p:strVal val="visible"/>
                                      </p:to>
                                    </p:set>
                                    <p:animEffect transition="in" filter="wipe(up)">
                                      <p:cBhvr>
                                        <p:cTn id="24" dur="500"/>
                                        <p:tgtEl>
                                          <p:spTgt spid="79"/>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wipe(up)">
                                      <p:cBhvr>
                                        <p:cTn id="27" dur="500"/>
                                        <p:tgtEl>
                                          <p:spTgt spid="82"/>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wipe(up)">
                                      <p:cBhvr>
                                        <p:cTn id="30"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79" grpId="0" animBg="1"/>
      <p:bldP spid="81" grpId="0"/>
      <p:bldP spid="82" grpId="0"/>
      <p:bldP spid="76" grpId="0" animBg="1"/>
      <p:bldP spid="7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36F77773-9A2B-44C1-AE99-854E920D2BAE}"/>
              </a:ext>
            </a:extLst>
          </p:cNvPr>
          <p:cNvGrpSpPr/>
          <p:nvPr/>
        </p:nvGrpSpPr>
        <p:grpSpPr>
          <a:xfrm>
            <a:off x="1247057" y="5116"/>
            <a:ext cx="10941828" cy="6858000"/>
            <a:chOff x="0" y="0"/>
            <a:chExt cx="10941828" cy="6858000"/>
          </a:xfrm>
        </p:grpSpPr>
        <p:grpSp>
          <p:nvGrpSpPr>
            <p:cNvPr id="37" name="Group 36">
              <a:extLst>
                <a:ext uri="{FF2B5EF4-FFF2-40B4-BE49-F238E27FC236}">
                  <a16:creationId xmlns:a16="http://schemas.microsoft.com/office/drawing/2014/main" id="{8CE69173-01AE-4EB0-A3F7-52CFBCD5F3E8}"/>
                </a:ext>
              </a:extLst>
            </p:cNvPr>
            <p:cNvGrpSpPr/>
            <p:nvPr/>
          </p:nvGrpSpPr>
          <p:grpSpPr>
            <a:xfrm>
              <a:off x="0" y="0"/>
              <a:ext cx="10908792" cy="6858000"/>
              <a:chOff x="0" y="0"/>
              <a:chExt cx="10908792" cy="6858000"/>
            </a:xfrm>
          </p:grpSpPr>
          <p:sp>
            <p:nvSpPr>
              <p:cNvPr id="40" name="Rectangle 39">
                <a:extLst>
                  <a:ext uri="{FF2B5EF4-FFF2-40B4-BE49-F238E27FC236}">
                    <a16:creationId xmlns:a16="http://schemas.microsoft.com/office/drawing/2014/main" id="{E9557D6E-D0E2-4E0B-8BEC-A592DC700423}"/>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4AF9FA58-A48C-4B78-83ED-9953B9BA4199}"/>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8" name="TextBox 37">
              <a:extLst>
                <a:ext uri="{FF2B5EF4-FFF2-40B4-BE49-F238E27FC236}">
                  <a16:creationId xmlns:a16="http://schemas.microsoft.com/office/drawing/2014/main" id="{75D4ED9E-D5AF-41A2-906C-74531948DF70}"/>
                </a:ext>
              </a:extLst>
            </p:cNvPr>
            <p:cNvSpPr txBox="1"/>
            <p:nvPr/>
          </p:nvSpPr>
          <p:spPr>
            <a:xfrm rot="16200000">
              <a:off x="9448507" y="3134055"/>
              <a:ext cx="2401868"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Mạng</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máy</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tính</a:t>
              </a:r>
              <a:endParaRPr lang="en-US" sz="3200" dirty="0">
                <a:solidFill>
                  <a:schemeClr val="bg1"/>
                </a:solidFill>
                <a:latin typeface="Bahnschrift SemiBold Condensed" panose="020B0502040204020203" pitchFamily="34" charset="0"/>
              </a:endParaRPr>
            </a:p>
          </p:txBody>
        </p:sp>
        <p:pic>
          <p:nvPicPr>
            <p:cNvPr id="39" name="Graphic 38" descr="Lights On with solid fill">
              <a:extLst>
                <a:ext uri="{FF2B5EF4-FFF2-40B4-BE49-F238E27FC236}">
                  <a16:creationId xmlns:a16="http://schemas.microsoft.com/office/drawing/2014/main" id="{2BE74E67-E5F2-4067-9EE8-9CBCACC26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grpSp>
        <p:nvGrpSpPr>
          <p:cNvPr id="42" name="Group 41">
            <a:extLst>
              <a:ext uri="{FF2B5EF4-FFF2-40B4-BE49-F238E27FC236}">
                <a16:creationId xmlns:a16="http://schemas.microsoft.com/office/drawing/2014/main" id="{CFA09ED1-B65C-47A7-8702-66A1EEADACE1}"/>
              </a:ext>
            </a:extLst>
          </p:cNvPr>
          <p:cNvGrpSpPr/>
          <p:nvPr/>
        </p:nvGrpSpPr>
        <p:grpSpPr>
          <a:xfrm>
            <a:off x="588754" y="-5116"/>
            <a:ext cx="10950758" cy="6858000"/>
            <a:chOff x="-7559151" y="0"/>
            <a:chExt cx="10950758" cy="6858000"/>
          </a:xfrm>
        </p:grpSpPr>
        <p:grpSp>
          <p:nvGrpSpPr>
            <p:cNvPr id="43" name="Group 42">
              <a:extLst>
                <a:ext uri="{FF2B5EF4-FFF2-40B4-BE49-F238E27FC236}">
                  <a16:creationId xmlns:a16="http://schemas.microsoft.com/office/drawing/2014/main" id="{FB666947-DC92-4A37-9D67-B40C9CC8FD44}"/>
                </a:ext>
              </a:extLst>
            </p:cNvPr>
            <p:cNvGrpSpPr/>
            <p:nvPr/>
          </p:nvGrpSpPr>
          <p:grpSpPr>
            <a:xfrm>
              <a:off x="-7559151" y="0"/>
              <a:ext cx="10908792" cy="6858000"/>
              <a:chOff x="0" y="0"/>
              <a:chExt cx="10908792" cy="6858000"/>
            </a:xfrm>
          </p:grpSpPr>
          <p:grpSp>
            <p:nvGrpSpPr>
              <p:cNvPr id="45" name="Group 44">
                <a:extLst>
                  <a:ext uri="{FF2B5EF4-FFF2-40B4-BE49-F238E27FC236}">
                    <a16:creationId xmlns:a16="http://schemas.microsoft.com/office/drawing/2014/main" id="{4B7B57B1-67DD-4505-8E6D-A63818D4DC0C}"/>
                  </a:ext>
                </a:extLst>
              </p:cNvPr>
              <p:cNvGrpSpPr/>
              <p:nvPr/>
            </p:nvGrpSpPr>
            <p:grpSpPr>
              <a:xfrm>
                <a:off x="0" y="0"/>
                <a:ext cx="10908792" cy="6858000"/>
                <a:chOff x="0" y="0"/>
                <a:chExt cx="10908792" cy="6858000"/>
              </a:xfrm>
            </p:grpSpPr>
            <p:sp>
              <p:nvSpPr>
                <p:cNvPr id="47" name="Rectangle 46">
                  <a:extLst>
                    <a:ext uri="{FF2B5EF4-FFF2-40B4-BE49-F238E27FC236}">
                      <a16:creationId xmlns:a16="http://schemas.microsoft.com/office/drawing/2014/main" id="{A3C1BEAD-B1E0-4A33-80B8-D6619C980ACF}"/>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E302919B-B3DF-4A37-A41C-DBEFFE60F9AA}"/>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7343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46" name="Graphic 45" descr="Lights On with solid fill">
                <a:extLst>
                  <a:ext uri="{FF2B5EF4-FFF2-40B4-BE49-F238E27FC236}">
                    <a16:creationId xmlns:a16="http://schemas.microsoft.com/office/drawing/2014/main" id="{0282C947-8E11-4CCE-ABA7-049E5A3F00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44" name="TextBox 43">
              <a:extLst>
                <a:ext uri="{FF2B5EF4-FFF2-40B4-BE49-F238E27FC236}">
                  <a16:creationId xmlns:a16="http://schemas.microsoft.com/office/drawing/2014/main" id="{3E4DB177-8F17-4905-A6B4-3A67D32ADFA9}"/>
                </a:ext>
              </a:extLst>
            </p:cNvPr>
            <p:cNvSpPr txBox="1"/>
            <p:nvPr/>
          </p:nvSpPr>
          <p:spPr>
            <a:xfrm rot="16200000">
              <a:off x="2126759" y="3200136"/>
              <a:ext cx="1944921"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OSI</a:t>
              </a:r>
            </a:p>
          </p:txBody>
        </p:sp>
      </p:grpSp>
      <p:grpSp>
        <p:nvGrpSpPr>
          <p:cNvPr id="70" name="Group 69">
            <a:extLst>
              <a:ext uri="{FF2B5EF4-FFF2-40B4-BE49-F238E27FC236}">
                <a16:creationId xmlns:a16="http://schemas.microsoft.com/office/drawing/2014/main" id="{21121E99-7979-4213-9522-3E1A30F1B63E}"/>
              </a:ext>
            </a:extLst>
          </p:cNvPr>
          <p:cNvGrpSpPr/>
          <p:nvPr/>
        </p:nvGrpSpPr>
        <p:grpSpPr>
          <a:xfrm>
            <a:off x="3217136" y="89186"/>
            <a:ext cx="3564006" cy="1015663"/>
            <a:chOff x="3560036" y="495586"/>
            <a:chExt cx="3564006" cy="1015663"/>
          </a:xfrm>
        </p:grpSpPr>
        <p:grpSp>
          <p:nvGrpSpPr>
            <p:cNvPr id="71" name="Group 70">
              <a:extLst>
                <a:ext uri="{FF2B5EF4-FFF2-40B4-BE49-F238E27FC236}">
                  <a16:creationId xmlns:a16="http://schemas.microsoft.com/office/drawing/2014/main" id="{18CD89C3-A306-422C-9C3C-49D4FD258C46}"/>
                </a:ext>
              </a:extLst>
            </p:cNvPr>
            <p:cNvGrpSpPr/>
            <p:nvPr/>
          </p:nvGrpSpPr>
          <p:grpSpPr>
            <a:xfrm>
              <a:off x="3560036" y="495586"/>
              <a:ext cx="3564006" cy="1015663"/>
              <a:chOff x="3560036" y="495586"/>
              <a:chExt cx="3564006" cy="1015663"/>
            </a:xfrm>
          </p:grpSpPr>
          <p:sp>
            <p:nvSpPr>
              <p:cNvPr id="73" name="TextBox 72">
                <a:extLst>
                  <a:ext uri="{FF2B5EF4-FFF2-40B4-BE49-F238E27FC236}">
                    <a16:creationId xmlns:a16="http://schemas.microsoft.com/office/drawing/2014/main" id="{6AD03B82-5F1A-4C6C-8FB7-B3880C4C6218}"/>
                  </a:ext>
                </a:extLst>
              </p:cNvPr>
              <p:cNvSpPr txBox="1"/>
              <p:nvPr/>
            </p:nvSpPr>
            <p:spPr>
              <a:xfrm>
                <a:off x="3560036" y="495586"/>
                <a:ext cx="1103086" cy="1015663"/>
              </a:xfrm>
              <a:prstGeom prst="rect">
                <a:avLst/>
              </a:prstGeom>
              <a:noFill/>
            </p:spPr>
            <p:txBody>
              <a:bodyPr wrap="square" rtlCol="0">
                <a:spAutoFit/>
              </a:bodyPr>
              <a:lstStyle/>
              <a:p>
                <a:r>
                  <a:rPr lang="en-US" sz="6000" dirty="0">
                    <a:solidFill>
                      <a:srgbClr val="C34F4D"/>
                    </a:solidFill>
                    <a:latin typeface="Bahnschrift SemiBold Condensed" panose="020B0502040204020203" pitchFamily="34" charset="0"/>
                  </a:rPr>
                  <a:t>02</a:t>
                </a:r>
              </a:p>
            </p:txBody>
          </p:sp>
          <p:sp>
            <p:nvSpPr>
              <p:cNvPr id="74" name="TextBox 73">
                <a:extLst>
                  <a:ext uri="{FF2B5EF4-FFF2-40B4-BE49-F238E27FC236}">
                    <a16:creationId xmlns:a16="http://schemas.microsoft.com/office/drawing/2014/main" id="{54756F6D-D627-447F-818C-B778C690B5DC}"/>
                  </a:ext>
                </a:extLst>
              </p:cNvPr>
              <p:cNvSpPr txBox="1"/>
              <p:nvPr/>
            </p:nvSpPr>
            <p:spPr>
              <a:xfrm>
                <a:off x="4343251" y="880755"/>
                <a:ext cx="2780791" cy="584775"/>
              </a:xfrm>
              <a:prstGeom prst="rect">
                <a:avLst/>
              </a:prstGeom>
              <a:noFill/>
            </p:spPr>
            <p:txBody>
              <a:bodyPr wrap="square" rtlCol="0">
                <a:spAutoFit/>
              </a:bodyPr>
              <a:lstStyle/>
              <a:p>
                <a:r>
                  <a:rPr lang="en-US" sz="3200" dirty="0" err="1">
                    <a:latin typeface="Bahnschrift SemiBold Condensed" panose="020B0502040204020203" pitchFamily="34" charset="0"/>
                  </a:rPr>
                  <a:t>Mô</a:t>
                </a:r>
                <a:r>
                  <a:rPr lang="en-US" sz="3200" dirty="0">
                    <a:latin typeface="Bahnschrift SemiBold Condensed" panose="020B0502040204020203" pitchFamily="34" charset="0"/>
                  </a:rPr>
                  <a:t> </a:t>
                </a:r>
                <a:r>
                  <a:rPr lang="en-US" sz="3200" dirty="0" err="1">
                    <a:latin typeface="Bahnschrift SemiBold Condensed" panose="020B0502040204020203" pitchFamily="34" charset="0"/>
                  </a:rPr>
                  <a:t>hình</a:t>
                </a:r>
                <a:r>
                  <a:rPr lang="en-US" sz="3200" dirty="0">
                    <a:latin typeface="Bahnschrift SemiBold Condensed" panose="020B0502040204020203" pitchFamily="34" charset="0"/>
                  </a:rPr>
                  <a:t> OSI</a:t>
                </a:r>
              </a:p>
            </p:txBody>
          </p:sp>
        </p:grpSp>
        <p:sp>
          <p:nvSpPr>
            <p:cNvPr id="72" name="Rectangle 71">
              <a:extLst>
                <a:ext uri="{FF2B5EF4-FFF2-40B4-BE49-F238E27FC236}">
                  <a16:creationId xmlns:a16="http://schemas.microsoft.com/office/drawing/2014/main" id="{572AEBA0-983E-4917-A85B-CA3407F486B8}"/>
                </a:ext>
              </a:extLst>
            </p:cNvPr>
            <p:cNvSpPr/>
            <p:nvPr/>
          </p:nvSpPr>
          <p:spPr>
            <a:xfrm>
              <a:off x="3662675" y="1465530"/>
              <a:ext cx="548640" cy="45719"/>
            </a:xfrm>
            <a:prstGeom prst="rect">
              <a:avLst/>
            </a:pr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Arrow: Pentagon 1">
            <a:extLst>
              <a:ext uri="{FF2B5EF4-FFF2-40B4-BE49-F238E27FC236}">
                <a16:creationId xmlns:a16="http://schemas.microsoft.com/office/drawing/2014/main" id="{F1989A59-0544-481C-B7A8-15038649B5E6}"/>
              </a:ext>
            </a:extLst>
          </p:cNvPr>
          <p:cNvSpPr/>
          <p:nvPr/>
        </p:nvSpPr>
        <p:spPr>
          <a:xfrm>
            <a:off x="3321201" y="2540868"/>
            <a:ext cx="2774799" cy="693924"/>
          </a:xfrm>
          <a:prstGeom prst="homePlate">
            <a:avLst/>
          </a:prstGeom>
          <a:solidFill>
            <a:srgbClr val="FF0000"/>
          </a:solidFill>
          <a:ln w="28575">
            <a:solidFill>
              <a:srgbClr val="FF0000"/>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1A33360-7DE2-4E9A-A5C8-DFF33276A5A6}"/>
              </a:ext>
            </a:extLst>
          </p:cNvPr>
          <p:cNvSpPr txBox="1"/>
          <p:nvPr/>
        </p:nvSpPr>
        <p:spPr>
          <a:xfrm>
            <a:off x="3515836" y="2678988"/>
            <a:ext cx="2618264" cy="400110"/>
          </a:xfrm>
          <a:prstGeom prst="rect">
            <a:avLst/>
          </a:prstGeom>
          <a:noFill/>
        </p:spPr>
        <p:txBody>
          <a:bodyPr wrap="square" rtlCol="0">
            <a:spAutoFit/>
          </a:bodyPr>
          <a:lstStyle/>
          <a:p>
            <a:r>
              <a:rPr lang="en-US" sz="2000" dirty="0">
                <a:solidFill>
                  <a:schemeClr val="bg1"/>
                </a:solidFill>
                <a:latin typeface="Bahnschrift SemiBold Condensed" panose="020B0502040204020203" pitchFamily="34" charset="0"/>
              </a:rPr>
              <a:t>Physical layer (</a:t>
            </a:r>
            <a:r>
              <a:rPr lang="en-US" sz="2000" dirty="0" err="1">
                <a:solidFill>
                  <a:schemeClr val="bg1"/>
                </a:solidFill>
                <a:latin typeface="Bahnschrift SemiBold Condensed" panose="020B0502040204020203" pitchFamily="34" charset="0"/>
              </a:rPr>
              <a:t>Tầng</a:t>
            </a:r>
            <a:r>
              <a:rPr lang="en-US" sz="2000" dirty="0">
                <a:solidFill>
                  <a:schemeClr val="bg1"/>
                </a:solidFill>
                <a:latin typeface="Bahnschrift SemiBold Condensed" panose="020B0502040204020203" pitchFamily="34" charset="0"/>
              </a:rPr>
              <a:t> 1)</a:t>
            </a:r>
          </a:p>
        </p:txBody>
      </p:sp>
      <p:sp>
        <p:nvSpPr>
          <p:cNvPr id="4" name="TextBox 3">
            <a:extLst>
              <a:ext uri="{FF2B5EF4-FFF2-40B4-BE49-F238E27FC236}">
                <a16:creationId xmlns:a16="http://schemas.microsoft.com/office/drawing/2014/main" id="{81DAA2FB-3DF4-4CFC-9013-4F540344A25E}"/>
              </a:ext>
            </a:extLst>
          </p:cNvPr>
          <p:cNvSpPr txBox="1"/>
          <p:nvPr/>
        </p:nvSpPr>
        <p:spPr>
          <a:xfrm>
            <a:off x="3362677" y="3372912"/>
            <a:ext cx="6463192" cy="1987532"/>
          </a:xfrm>
          <a:prstGeom prst="rect">
            <a:avLst/>
          </a:prstGeom>
          <a:noFill/>
        </p:spPr>
        <p:txBody>
          <a:bodyPr wrap="square" rtlCol="0">
            <a:spAutoFit/>
          </a:bodyPr>
          <a:lstStyle/>
          <a:p>
            <a:pPr>
              <a:lnSpc>
                <a:spcPct val="150000"/>
              </a:lnSpc>
            </a:pPr>
            <a:r>
              <a:rPr lang="vi-VN" sz="1400" dirty="0">
                <a:latin typeface="Bahnschrift Light Condensed" panose="020B0502040204020203" pitchFamily="34" charset="0"/>
              </a:rPr>
              <a:t>Tầng vật lý xác định các chức năng, thủ tục về điện, cơ, quang để kích hoạt, duy trì và giải phóng các kết nối vật lý giữa các hệ thống mạng. </a:t>
            </a:r>
            <a:r>
              <a:rPr lang="vi-VN" sz="1400" b="0" dirty="0">
                <a:effectLst/>
                <a:latin typeface="Bahnschrift Light Condensed" panose="020B0502040204020203" pitchFamily="34" charset="0"/>
              </a:rPr>
              <a:t>Điều biến (modulation), biến đổi giữa dữ liệu số của các thiết bị người dùng và các tín hiệu tương ứng được truyền qua kênh truyền thông (tín hiệu vật lý)</a:t>
            </a:r>
          </a:p>
          <a:p>
            <a:pPr>
              <a:lnSpc>
                <a:spcPct val="150000"/>
              </a:lnSpc>
            </a:pPr>
            <a:br>
              <a:rPr lang="vi-VN" sz="1400" b="0" dirty="0">
                <a:effectLst/>
                <a:latin typeface="Bahnschrift Light Condensed" panose="020B0502040204020203" pitchFamily="34" charset="0"/>
              </a:rPr>
            </a:br>
            <a:endParaRPr lang="en-US" sz="1400" dirty="0">
              <a:latin typeface="Bahnschrift Light Condensed" panose="020B0502040204020203" pitchFamily="34" charset="0"/>
            </a:endParaRPr>
          </a:p>
        </p:txBody>
      </p:sp>
      <p:cxnSp>
        <p:nvCxnSpPr>
          <p:cNvPr id="76" name="Straight Connector 75">
            <a:extLst>
              <a:ext uri="{FF2B5EF4-FFF2-40B4-BE49-F238E27FC236}">
                <a16:creationId xmlns:a16="http://schemas.microsoft.com/office/drawing/2014/main" id="{BA3E0F58-A456-42F9-879A-8C6A7782829E}"/>
              </a:ext>
            </a:extLst>
          </p:cNvPr>
          <p:cNvCxnSpPr>
            <a:cxnSpLocks/>
            <a:endCxn id="77" idx="4"/>
          </p:cNvCxnSpPr>
          <p:nvPr/>
        </p:nvCxnSpPr>
        <p:spPr>
          <a:xfrm>
            <a:off x="3013114" y="-12543"/>
            <a:ext cx="0" cy="3050980"/>
          </a:xfrm>
          <a:prstGeom prst="line">
            <a:avLst/>
          </a:prstGeom>
          <a:ln w="76200">
            <a:gradFill>
              <a:gsLst>
                <a:gs pos="27000">
                  <a:srgbClr val="EA710C"/>
                </a:gs>
                <a:gs pos="71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93B682C9-DFBC-417E-BDD6-708750DB9EC4}"/>
              </a:ext>
            </a:extLst>
          </p:cNvPr>
          <p:cNvSpPr/>
          <p:nvPr/>
        </p:nvSpPr>
        <p:spPr>
          <a:xfrm>
            <a:off x="2921674" y="2855557"/>
            <a:ext cx="182880" cy="182880"/>
          </a:xfrm>
          <a:prstGeom prst="ellips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ira Sans Condensed Medium" panose="020B0603050000020004" pitchFamily="34" charset="0"/>
            </a:endParaRPr>
          </a:p>
        </p:txBody>
      </p:sp>
      <p:grpSp>
        <p:nvGrpSpPr>
          <p:cNvPr id="75" name="Group 74">
            <a:extLst>
              <a:ext uri="{FF2B5EF4-FFF2-40B4-BE49-F238E27FC236}">
                <a16:creationId xmlns:a16="http://schemas.microsoft.com/office/drawing/2014/main" id="{F49D2BDD-58D1-49E3-9A38-47623AC77273}"/>
              </a:ext>
            </a:extLst>
          </p:cNvPr>
          <p:cNvGrpSpPr/>
          <p:nvPr/>
        </p:nvGrpSpPr>
        <p:grpSpPr>
          <a:xfrm>
            <a:off x="-8056068" y="-5116"/>
            <a:ext cx="10908792" cy="6858000"/>
            <a:chOff x="-8023867" y="-52159"/>
            <a:chExt cx="10908792" cy="6858000"/>
          </a:xfrm>
        </p:grpSpPr>
        <p:grpSp>
          <p:nvGrpSpPr>
            <p:cNvPr id="78" name="Group 77">
              <a:extLst>
                <a:ext uri="{FF2B5EF4-FFF2-40B4-BE49-F238E27FC236}">
                  <a16:creationId xmlns:a16="http://schemas.microsoft.com/office/drawing/2014/main" id="{ABDD5768-2EB0-4647-B4F6-13D870418A8D}"/>
                </a:ext>
              </a:extLst>
            </p:cNvPr>
            <p:cNvGrpSpPr/>
            <p:nvPr/>
          </p:nvGrpSpPr>
          <p:grpSpPr>
            <a:xfrm>
              <a:off x="-8023867" y="-52159"/>
              <a:ext cx="10908792" cy="6858000"/>
              <a:chOff x="0" y="0"/>
              <a:chExt cx="10908792" cy="6858000"/>
            </a:xfrm>
          </p:grpSpPr>
          <p:grpSp>
            <p:nvGrpSpPr>
              <p:cNvPr id="80" name="Group 79">
                <a:extLst>
                  <a:ext uri="{FF2B5EF4-FFF2-40B4-BE49-F238E27FC236}">
                    <a16:creationId xmlns:a16="http://schemas.microsoft.com/office/drawing/2014/main" id="{92240F71-5E9D-4052-929A-278FB6D156F1}"/>
                  </a:ext>
                </a:extLst>
              </p:cNvPr>
              <p:cNvGrpSpPr/>
              <p:nvPr/>
            </p:nvGrpSpPr>
            <p:grpSpPr>
              <a:xfrm>
                <a:off x="0" y="0"/>
                <a:ext cx="10908792" cy="6858000"/>
                <a:chOff x="0" y="0"/>
                <a:chExt cx="10908792" cy="6858000"/>
              </a:xfrm>
            </p:grpSpPr>
            <p:sp>
              <p:nvSpPr>
                <p:cNvPr id="82" name="Rectangle 81">
                  <a:extLst>
                    <a:ext uri="{FF2B5EF4-FFF2-40B4-BE49-F238E27FC236}">
                      <a16:creationId xmlns:a16="http://schemas.microsoft.com/office/drawing/2014/main" id="{EEC5956F-7898-440F-9056-2EB88AD5A755}"/>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E03506C9-A4E4-478C-9F4F-377329BAE0EC}"/>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D964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81" name="Graphic 80" descr="Lights On with solid fill">
                <a:extLst>
                  <a:ext uri="{FF2B5EF4-FFF2-40B4-BE49-F238E27FC236}">
                    <a16:creationId xmlns:a16="http://schemas.microsoft.com/office/drawing/2014/main" id="{CBCA76FD-5A93-4F2B-B444-8EE33ADF39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79" name="TextBox 78">
              <a:extLst>
                <a:ext uri="{FF2B5EF4-FFF2-40B4-BE49-F238E27FC236}">
                  <a16:creationId xmlns:a16="http://schemas.microsoft.com/office/drawing/2014/main" id="{70478394-FCA6-4173-BB67-E0E1095C2068}"/>
                </a:ext>
              </a:extLst>
            </p:cNvPr>
            <p:cNvSpPr txBox="1"/>
            <p:nvPr/>
          </p:nvSpPr>
          <p:spPr>
            <a:xfrm rot="16200000">
              <a:off x="1453122" y="3207168"/>
              <a:ext cx="2245753" cy="584775"/>
            </a:xfrm>
            <a:prstGeom prst="rect">
              <a:avLst/>
            </a:prstGeom>
            <a:noFill/>
          </p:spPr>
          <p:txBody>
            <a:bodyPr wrap="square" rtlCol="0">
              <a:spAutoFit/>
            </a:bodyPr>
            <a:lstStyle/>
            <a:p>
              <a:r>
                <a:rPr lang="en-US" sz="3200" dirty="0" err="1">
                  <a:solidFill>
                    <a:schemeClr val="bg1"/>
                  </a:solidFill>
                  <a:latin typeface="Bahnschrift SemiBold Condensed" panose="020B0502040204020203" pitchFamily="34" charset="0"/>
                </a:rPr>
                <a:t>Mô</a:t>
              </a:r>
              <a:r>
                <a:rPr lang="en-US" sz="3200" dirty="0">
                  <a:solidFill>
                    <a:schemeClr val="bg1"/>
                  </a:solidFill>
                  <a:latin typeface="Bahnschrift SemiBold Condensed" panose="020B0502040204020203" pitchFamily="34" charset="0"/>
                </a:rPr>
                <a:t> </a:t>
              </a:r>
              <a:r>
                <a:rPr lang="en-US" sz="3200" dirty="0" err="1">
                  <a:solidFill>
                    <a:schemeClr val="bg1"/>
                  </a:solidFill>
                  <a:latin typeface="Bahnschrift SemiBold Condensed" panose="020B0502040204020203" pitchFamily="34" charset="0"/>
                </a:rPr>
                <a:t>hình</a:t>
              </a:r>
              <a:r>
                <a:rPr lang="en-US" sz="3200" dirty="0">
                  <a:solidFill>
                    <a:schemeClr val="bg1"/>
                  </a:solidFill>
                  <a:latin typeface="Bahnschrift SemiBold Condensed" panose="020B0502040204020203" pitchFamily="34" charset="0"/>
                </a:rPr>
                <a:t> TCP/IP</a:t>
              </a:r>
            </a:p>
          </p:txBody>
        </p:sp>
      </p:grpSp>
      <p:grpSp>
        <p:nvGrpSpPr>
          <p:cNvPr id="84" name="Group 83">
            <a:extLst>
              <a:ext uri="{FF2B5EF4-FFF2-40B4-BE49-F238E27FC236}">
                <a16:creationId xmlns:a16="http://schemas.microsoft.com/office/drawing/2014/main" id="{217CC943-6D46-492A-8821-E80C31998CCC}"/>
              </a:ext>
            </a:extLst>
          </p:cNvPr>
          <p:cNvGrpSpPr/>
          <p:nvPr/>
        </p:nvGrpSpPr>
        <p:grpSpPr>
          <a:xfrm>
            <a:off x="-8690171" y="-5116"/>
            <a:ext cx="10933090" cy="6858000"/>
            <a:chOff x="2694972" y="4246070"/>
            <a:chExt cx="10933090" cy="6858000"/>
          </a:xfrm>
        </p:grpSpPr>
        <p:grpSp>
          <p:nvGrpSpPr>
            <p:cNvPr id="85" name="Group 84">
              <a:extLst>
                <a:ext uri="{FF2B5EF4-FFF2-40B4-BE49-F238E27FC236}">
                  <a16:creationId xmlns:a16="http://schemas.microsoft.com/office/drawing/2014/main" id="{EBF1636C-8F42-4304-AF76-BED9FA2F3C67}"/>
                </a:ext>
              </a:extLst>
            </p:cNvPr>
            <p:cNvGrpSpPr/>
            <p:nvPr/>
          </p:nvGrpSpPr>
          <p:grpSpPr>
            <a:xfrm>
              <a:off x="2694972" y="4246070"/>
              <a:ext cx="10908792" cy="6858000"/>
              <a:chOff x="0" y="0"/>
              <a:chExt cx="10908792" cy="6858000"/>
            </a:xfrm>
          </p:grpSpPr>
          <p:grpSp>
            <p:nvGrpSpPr>
              <p:cNvPr id="87" name="Group 86">
                <a:extLst>
                  <a:ext uri="{FF2B5EF4-FFF2-40B4-BE49-F238E27FC236}">
                    <a16:creationId xmlns:a16="http://schemas.microsoft.com/office/drawing/2014/main" id="{C6BAF924-3FBF-47AA-8059-97C9065D9706}"/>
                  </a:ext>
                </a:extLst>
              </p:cNvPr>
              <p:cNvGrpSpPr/>
              <p:nvPr/>
            </p:nvGrpSpPr>
            <p:grpSpPr>
              <a:xfrm>
                <a:off x="0" y="0"/>
                <a:ext cx="10908792" cy="6858000"/>
                <a:chOff x="0" y="0"/>
                <a:chExt cx="10908792" cy="6858000"/>
              </a:xfrm>
            </p:grpSpPr>
            <p:sp>
              <p:nvSpPr>
                <p:cNvPr id="89" name="Rectangle 88">
                  <a:extLst>
                    <a:ext uri="{FF2B5EF4-FFF2-40B4-BE49-F238E27FC236}">
                      <a16:creationId xmlns:a16="http://schemas.microsoft.com/office/drawing/2014/main" id="{3A7931EB-3F0A-4EBE-9CB1-16A5F50AC924}"/>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89">
                  <a:extLst>
                    <a:ext uri="{FF2B5EF4-FFF2-40B4-BE49-F238E27FC236}">
                      <a16:creationId xmlns:a16="http://schemas.microsoft.com/office/drawing/2014/main" id="{11E2F649-6DE3-47FC-9670-413F753262D8}"/>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A9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88" name="Graphic 87" descr="Lights On with solid fill">
                <a:extLst>
                  <a:ext uri="{FF2B5EF4-FFF2-40B4-BE49-F238E27FC236}">
                    <a16:creationId xmlns:a16="http://schemas.microsoft.com/office/drawing/2014/main" id="{9048894C-8411-40DC-9008-137152C1B3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86" name="TextBox 85">
              <a:extLst>
                <a:ext uri="{FF2B5EF4-FFF2-40B4-BE49-F238E27FC236}">
                  <a16:creationId xmlns:a16="http://schemas.microsoft.com/office/drawing/2014/main" id="{66F74B3E-32FC-408D-9416-BA95B2AF30F2}"/>
                </a:ext>
              </a:extLst>
            </p:cNvPr>
            <p:cNvSpPr txBox="1"/>
            <p:nvPr/>
          </p:nvSpPr>
          <p:spPr>
            <a:xfrm rot="16200000">
              <a:off x="12635977" y="7458881"/>
              <a:ext cx="1399395" cy="584775"/>
            </a:xfrm>
            <a:prstGeom prst="rect">
              <a:avLst/>
            </a:prstGeom>
            <a:noFill/>
          </p:spPr>
          <p:txBody>
            <a:bodyPr wrap="square" rtlCol="0">
              <a:spAutoFit/>
            </a:bodyPr>
            <a:lstStyle/>
            <a:p>
              <a:r>
                <a:rPr lang="en-US" sz="3200" dirty="0">
                  <a:solidFill>
                    <a:schemeClr val="bg1"/>
                  </a:solidFill>
                  <a:latin typeface="Bahnschrift SemiBold Condensed" panose="020B0502040204020203" pitchFamily="34" charset="0"/>
                </a:rPr>
                <a:t>Protocol</a:t>
              </a:r>
            </a:p>
          </p:txBody>
        </p:sp>
      </p:grpSp>
      <p:grpSp>
        <p:nvGrpSpPr>
          <p:cNvPr id="91" name="Group 90">
            <a:extLst>
              <a:ext uri="{FF2B5EF4-FFF2-40B4-BE49-F238E27FC236}">
                <a16:creationId xmlns:a16="http://schemas.microsoft.com/office/drawing/2014/main" id="{AF2A3A2A-EE1C-4481-9F9E-033B65EC408B}"/>
              </a:ext>
            </a:extLst>
          </p:cNvPr>
          <p:cNvGrpSpPr/>
          <p:nvPr/>
        </p:nvGrpSpPr>
        <p:grpSpPr>
          <a:xfrm>
            <a:off x="-9364106" y="-5116"/>
            <a:ext cx="10916494" cy="6858000"/>
            <a:chOff x="-8965983" y="4349672"/>
            <a:chExt cx="10916494" cy="6858000"/>
          </a:xfrm>
        </p:grpSpPr>
        <p:grpSp>
          <p:nvGrpSpPr>
            <p:cNvPr id="92" name="Group 91">
              <a:extLst>
                <a:ext uri="{FF2B5EF4-FFF2-40B4-BE49-F238E27FC236}">
                  <a16:creationId xmlns:a16="http://schemas.microsoft.com/office/drawing/2014/main" id="{B8761188-E2AB-42EF-A026-41E0FCCDC9DD}"/>
                </a:ext>
              </a:extLst>
            </p:cNvPr>
            <p:cNvGrpSpPr/>
            <p:nvPr/>
          </p:nvGrpSpPr>
          <p:grpSpPr>
            <a:xfrm>
              <a:off x="-8965983" y="4349672"/>
              <a:ext cx="10908792" cy="6858000"/>
              <a:chOff x="0" y="0"/>
              <a:chExt cx="10908792" cy="6858000"/>
            </a:xfrm>
          </p:grpSpPr>
          <p:grpSp>
            <p:nvGrpSpPr>
              <p:cNvPr id="94" name="Group 93">
                <a:extLst>
                  <a:ext uri="{FF2B5EF4-FFF2-40B4-BE49-F238E27FC236}">
                    <a16:creationId xmlns:a16="http://schemas.microsoft.com/office/drawing/2014/main" id="{8E2B5992-7EFF-4EEE-BFBB-77914AAEFDEF}"/>
                  </a:ext>
                </a:extLst>
              </p:cNvPr>
              <p:cNvGrpSpPr/>
              <p:nvPr/>
            </p:nvGrpSpPr>
            <p:grpSpPr>
              <a:xfrm>
                <a:off x="0" y="0"/>
                <a:ext cx="10908792" cy="6858000"/>
                <a:chOff x="0" y="0"/>
                <a:chExt cx="10908792" cy="6858000"/>
              </a:xfrm>
            </p:grpSpPr>
            <p:sp>
              <p:nvSpPr>
                <p:cNvPr id="96" name="Rectangle 95">
                  <a:extLst>
                    <a:ext uri="{FF2B5EF4-FFF2-40B4-BE49-F238E27FC236}">
                      <a16:creationId xmlns:a16="http://schemas.microsoft.com/office/drawing/2014/main" id="{60556FEF-208F-4571-9B57-86CCD429F048}"/>
                    </a:ext>
                  </a:extLst>
                </p:cNvPr>
                <p:cNvSpPr/>
                <p:nvPr/>
              </p:nvSpPr>
              <p:spPr>
                <a:xfrm>
                  <a:off x="0" y="0"/>
                  <a:ext cx="10908792"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69DC9D88-D5EF-4776-A065-B35190E90FFF}"/>
                    </a:ext>
                  </a:extLst>
                </p:cNvPr>
                <p:cNvSpPr/>
                <p:nvPr/>
              </p:nvSpPr>
              <p:spPr>
                <a:xfrm>
                  <a:off x="9579429" y="2138714"/>
                  <a:ext cx="1329363"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F2D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95" name="Graphic 94" descr="Lights On with solid fill">
                <a:extLst>
                  <a:ext uri="{FF2B5EF4-FFF2-40B4-BE49-F238E27FC236}">
                    <a16:creationId xmlns:a16="http://schemas.microsoft.com/office/drawing/2014/main" id="{FB185C2D-C9BB-4138-B6DB-A7E9ADA7AE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9579429" y="3048000"/>
                <a:ext cx="914400" cy="914400"/>
              </a:xfrm>
              <a:prstGeom prst="rect">
                <a:avLst/>
              </a:prstGeom>
            </p:spPr>
          </p:pic>
        </p:grpSp>
        <p:sp>
          <p:nvSpPr>
            <p:cNvPr id="93" name="TextBox 92">
              <a:extLst>
                <a:ext uri="{FF2B5EF4-FFF2-40B4-BE49-F238E27FC236}">
                  <a16:creationId xmlns:a16="http://schemas.microsoft.com/office/drawing/2014/main" id="{EC2E240F-9D7C-4B00-959A-DB7FC4327032}"/>
                </a:ext>
              </a:extLst>
            </p:cNvPr>
            <p:cNvSpPr txBox="1"/>
            <p:nvPr/>
          </p:nvSpPr>
          <p:spPr>
            <a:xfrm rot="16200000">
              <a:off x="681013" y="7523950"/>
              <a:ext cx="1954221" cy="584775"/>
            </a:xfrm>
            <a:prstGeom prst="rect">
              <a:avLst/>
            </a:prstGeom>
            <a:noFill/>
          </p:spPr>
          <p:txBody>
            <a:bodyPr wrap="square" rtlCol="0">
              <a:spAutoFit/>
            </a:bodyPr>
            <a:lstStyle/>
            <a:p>
              <a:pPr algn="ctr"/>
              <a:r>
                <a:rPr lang="en-US" sz="3200" dirty="0">
                  <a:solidFill>
                    <a:schemeClr val="bg1"/>
                  </a:solidFill>
                  <a:latin typeface="Bahnschrift SemiBold Condensed" panose="020B0502040204020203" pitchFamily="34" charset="0"/>
                </a:rPr>
                <a:t>SDU &amp; PDU</a:t>
              </a:r>
            </a:p>
          </p:txBody>
        </p:sp>
      </p:grpSp>
      <p:grpSp>
        <p:nvGrpSpPr>
          <p:cNvPr id="104" name="Group 103">
            <a:extLst>
              <a:ext uri="{FF2B5EF4-FFF2-40B4-BE49-F238E27FC236}">
                <a16:creationId xmlns:a16="http://schemas.microsoft.com/office/drawing/2014/main" id="{A39B9225-BF4A-4D02-8491-25F1BF6E634D}"/>
              </a:ext>
            </a:extLst>
          </p:cNvPr>
          <p:cNvGrpSpPr/>
          <p:nvPr/>
        </p:nvGrpSpPr>
        <p:grpSpPr>
          <a:xfrm>
            <a:off x="-10018115" y="-7674"/>
            <a:ext cx="10936129" cy="6858000"/>
            <a:chOff x="-10018115" y="-7674"/>
            <a:chExt cx="10936129" cy="6858000"/>
          </a:xfrm>
        </p:grpSpPr>
        <p:sp>
          <p:nvSpPr>
            <p:cNvPr id="105" name="Rectangle 104">
              <a:extLst>
                <a:ext uri="{FF2B5EF4-FFF2-40B4-BE49-F238E27FC236}">
                  <a16:creationId xmlns:a16="http://schemas.microsoft.com/office/drawing/2014/main" id="{129ABC3B-3E65-4922-B538-A8AF3C9FA13E}"/>
                </a:ext>
              </a:extLst>
            </p:cNvPr>
            <p:cNvSpPr/>
            <p:nvPr/>
          </p:nvSpPr>
          <p:spPr>
            <a:xfrm>
              <a:off x="-10018115" y="-7674"/>
              <a:ext cx="10917937" cy="6858000"/>
            </a:xfrm>
            <a:prstGeom prst="rect">
              <a:avLst/>
            </a:prstGeom>
            <a:solidFill>
              <a:srgbClr val="E6E6E6"/>
            </a:solidFill>
            <a:ln>
              <a:noFill/>
            </a:ln>
            <a:effectLst>
              <a:outerShdw blurRad="203200" dist="88900" dir="144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Shape 105">
              <a:extLst>
                <a:ext uri="{FF2B5EF4-FFF2-40B4-BE49-F238E27FC236}">
                  <a16:creationId xmlns:a16="http://schemas.microsoft.com/office/drawing/2014/main" id="{A29CCDC6-4689-4567-917B-12E23EDB7313}"/>
                </a:ext>
              </a:extLst>
            </p:cNvPr>
            <p:cNvSpPr/>
            <p:nvPr/>
          </p:nvSpPr>
          <p:spPr>
            <a:xfrm>
              <a:off x="-412463" y="2132774"/>
              <a:ext cx="1330477" cy="2732972"/>
            </a:xfrm>
            <a:custGeom>
              <a:avLst/>
              <a:gdLst>
                <a:gd name="connsiteX0" fmla="*/ 1110344 w 1110344"/>
                <a:gd name="connsiteY0" fmla="*/ 0 h 2282702"/>
                <a:gd name="connsiteX1" fmla="*/ 1110344 w 1110344"/>
                <a:gd name="connsiteY1" fmla="*/ 2282702 h 2282702"/>
                <a:gd name="connsiteX2" fmla="*/ 1026135 w 1110344"/>
                <a:gd name="connsiteY2" fmla="*/ 2278450 h 2282702"/>
                <a:gd name="connsiteX3" fmla="*/ 0 w 1110344"/>
                <a:gd name="connsiteY3" fmla="*/ 1141351 h 2282702"/>
                <a:gd name="connsiteX4" fmla="*/ 1026135 w 1110344"/>
                <a:gd name="connsiteY4" fmla="*/ 4252 h 2282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344" h="2282702">
                  <a:moveTo>
                    <a:pt x="1110344" y="0"/>
                  </a:moveTo>
                  <a:lnTo>
                    <a:pt x="1110344" y="2282702"/>
                  </a:lnTo>
                  <a:lnTo>
                    <a:pt x="1026135" y="2278450"/>
                  </a:lnTo>
                  <a:cubicBezTo>
                    <a:pt x="449771" y="2219917"/>
                    <a:pt x="0" y="1733158"/>
                    <a:pt x="0" y="1141351"/>
                  </a:cubicBezTo>
                  <a:cubicBezTo>
                    <a:pt x="0" y="549544"/>
                    <a:pt x="449771" y="62785"/>
                    <a:pt x="1026135" y="4252"/>
                  </a:cubicBezTo>
                  <a:close/>
                </a:path>
              </a:pathLst>
            </a:custGeom>
            <a:solidFill>
              <a:srgbClr val="A7D4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7" name="TextBox 106">
              <a:extLst>
                <a:ext uri="{FF2B5EF4-FFF2-40B4-BE49-F238E27FC236}">
                  <a16:creationId xmlns:a16="http://schemas.microsoft.com/office/drawing/2014/main" id="{A0542BC2-B582-4BB3-8ABD-7830A2E2A6F4}"/>
                </a:ext>
              </a:extLst>
            </p:cNvPr>
            <p:cNvSpPr txBox="1"/>
            <p:nvPr/>
          </p:nvSpPr>
          <p:spPr>
            <a:xfrm rot="16200000">
              <a:off x="-371524" y="3206872"/>
              <a:ext cx="1886361" cy="584775"/>
            </a:xfrm>
            <a:prstGeom prst="rect">
              <a:avLst/>
            </a:prstGeom>
            <a:noFill/>
          </p:spPr>
          <p:txBody>
            <a:bodyPr wrap="square" rtlCol="0">
              <a:spAutoFit/>
            </a:bodyPr>
            <a:lstStyle/>
            <a:p>
              <a:pPr algn="ctr"/>
              <a:r>
                <a:rPr lang="en-US" sz="3200" b="1" dirty="0" err="1">
                  <a:solidFill>
                    <a:schemeClr val="bg1"/>
                  </a:solidFill>
                  <a:latin typeface="Bahnschrift SemiBold Condensed" panose="020B0502040204020203" pitchFamily="34" charset="0"/>
                </a:rPr>
                <a:t>Đóng</a:t>
              </a:r>
              <a:r>
                <a:rPr lang="en-US" sz="3200" b="1" dirty="0">
                  <a:solidFill>
                    <a:schemeClr val="bg1"/>
                  </a:solidFill>
                  <a:latin typeface="Bahnschrift SemiBold Condensed" panose="020B0502040204020203" pitchFamily="34" charset="0"/>
                </a:rPr>
                <a:t> </a:t>
              </a:r>
              <a:r>
                <a:rPr lang="en-US" sz="3200" b="1" dirty="0" err="1">
                  <a:solidFill>
                    <a:schemeClr val="bg1"/>
                  </a:solidFill>
                  <a:latin typeface="Bahnschrift SemiBold Condensed" panose="020B0502040204020203" pitchFamily="34" charset="0"/>
                </a:rPr>
                <a:t>gói</a:t>
              </a:r>
              <a:r>
                <a:rPr lang="en-US" sz="3200" b="1" dirty="0">
                  <a:solidFill>
                    <a:schemeClr val="bg1"/>
                  </a:solidFill>
                  <a:latin typeface="Bahnschrift SemiBold Condensed" panose="020B0502040204020203" pitchFamily="34" charset="0"/>
                </a:rPr>
                <a:t> tin</a:t>
              </a:r>
            </a:p>
          </p:txBody>
        </p:sp>
        <p:pic>
          <p:nvPicPr>
            <p:cNvPr id="108" name="Graphic 107" descr="Lights On with solid fill">
              <a:extLst>
                <a:ext uri="{FF2B5EF4-FFF2-40B4-BE49-F238E27FC236}">
                  <a16:creationId xmlns:a16="http://schemas.microsoft.com/office/drawing/2014/main" id="{526A0B3F-3C1A-4F8A-86B0-8A41B7CBA9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48436" y="3003966"/>
              <a:ext cx="914400" cy="915167"/>
            </a:xfrm>
            <a:prstGeom prst="rect">
              <a:avLst/>
            </a:prstGeom>
          </p:spPr>
        </p:pic>
      </p:grpSp>
    </p:spTree>
    <p:extLst>
      <p:ext uri="{BB962C8B-B14F-4D97-AF65-F5344CB8AC3E}">
        <p14:creationId xmlns:p14="http://schemas.microsoft.com/office/powerpoint/2010/main" val="1144178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theme/theme1.xml><?xml version="1.0" encoding="utf-8"?>
<a:theme xmlns:a="http://schemas.openxmlformats.org/drawingml/2006/main" name="JuxtaposeVTI">
  <a:themeElements>
    <a:clrScheme name="AnalogousFromDarkSeedLeftStep">
      <a:dk1>
        <a:srgbClr val="000000"/>
      </a:dk1>
      <a:lt1>
        <a:srgbClr val="FFFFFF"/>
      </a:lt1>
      <a:dk2>
        <a:srgbClr val="301B2C"/>
      </a:dk2>
      <a:lt2>
        <a:srgbClr val="F0F3F3"/>
      </a:lt2>
      <a:accent1>
        <a:srgbClr val="C34F4D"/>
      </a:accent1>
      <a:accent2>
        <a:srgbClr val="B13B6A"/>
      </a:accent2>
      <a:accent3>
        <a:srgbClr val="C34DAD"/>
      </a:accent3>
      <a:accent4>
        <a:srgbClr val="963BB1"/>
      </a:accent4>
      <a:accent5>
        <a:srgbClr val="774DC3"/>
      </a:accent5>
      <a:accent6>
        <a:srgbClr val="3E46B3"/>
      </a:accent6>
      <a:hlink>
        <a:srgbClr val="823FBF"/>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646</TotalTime>
  <Words>3200</Words>
  <Application>Microsoft Office PowerPoint</Application>
  <PresentationFormat>Widescreen</PresentationFormat>
  <Paragraphs>321</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Bahnschrift Light Condensed</vt:lpstr>
      <vt:lpstr>Bahnschrift Light SemiCondensed</vt:lpstr>
      <vt:lpstr>Bahnschrift SemiBold Condensed</vt:lpstr>
      <vt:lpstr>Calibri</vt:lpstr>
      <vt:lpstr>Fira Sans Condensed Medium</vt:lpstr>
      <vt:lpstr>Franklin Gothic Demi Cond</vt:lpstr>
      <vt:lpstr>Franklin Gothic Medium</vt:lpstr>
      <vt:lpstr>Wingdings</vt:lpstr>
      <vt:lpstr>JuxtaposeVTI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 THI QUYNH ANH 20192685</dc:creator>
  <cp:lastModifiedBy>MAI THI QUYNH ANH 20192685</cp:lastModifiedBy>
  <cp:revision>19</cp:revision>
  <dcterms:created xsi:type="dcterms:W3CDTF">2021-08-18T13:38:00Z</dcterms:created>
  <dcterms:modified xsi:type="dcterms:W3CDTF">2021-08-20T04:38:02Z</dcterms:modified>
</cp:coreProperties>
</file>