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notesMasterIdLst>
    <p:notesMasterId r:id="rId28"/>
  </p:notesMasterIdLst>
  <p:sldIdLst>
    <p:sldId id="256" r:id="rId2"/>
    <p:sldId id="281" r:id="rId3"/>
    <p:sldId id="320" r:id="rId4"/>
    <p:sldId id="260" r:id="rId5"/>
    <p:sldId id="321" r:id="rId6"/>
    <p:sldId id="257" r:id="rId7"/>
    <p:sldId id="277" r:id="rId8"/>
    <p:sldId id="263" r:id="rId9"/>
    <p:sldId id="271" r:id="rId10"/>
    <p:sldId id="269" r:id="rId11"/>
    <p:sldId id="268" r:id="rId12"/>
    <p:sldId id="280" r:id="rId13"/>
    <p:sldId id="312" r:id="rId14"/>
    <p:sldId id="313" r:id="rId15"/>
    <p:sldId id="314" r:id="rId16"/>
    <p:sldId id="315" r:id="rId17"/>
    <p:sldId id="317" r:id="rId18"/>
    <p:sldId id="318" r:id="rId19"/>
    <p:sldId id="319" r:id="rId20"/>
    <p:sldId id="311" r:id="rId21"/>
    <p:sldId id="303" r:id="rId22"/>
    <p:sldId id="305" r:id="rId23"/>
    <p:sldId id="302" r:id="rId24"/>
    <p:sldId id="275"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400"/>
    <a:srgbClr val="FA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12"/>
    <p:restoredTop sz="94972"/>
  </p:normalViewPr>
  <p:slideViewPr>
    <p:cSldViewPr snapToGrid="0" snapToObjects="1">
      <p:cViewPr varScale="1">
        <p:scale>
          <a:sx n="92" d="100"/>
          <a:sy n="92" d="100"/>
        </p:scale>
        <p:origin x="3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1D7FD-B455-B84F-966D-68C8D28827FA}" type="datetimeFigureOut">
              <a:rPr lang="en-US" smtClean="0"/>
              <a:t>5/15/22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AD2FB-52F7-8546-8416-53F35C73BC4B}" type="slidenum">
              <a:rPr lang="en-US" smtClean="0"/>
              <a:t>‹#›</a:t>
            </a:fld>
            <a:endParaRPr lang="en-US"/>
          </a:p>
        </p:txBody>
      </p:sp>
    </p:spTree>
    <p:extLst>
      <p:ext uri="{BB962C8B-B14F-4D97-AF65-F5344CB8AC3E}">
        <p14:creationId xmlns:p14="http://schemas.microsoft.com/office/powerpoint/2010/main" val="250848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witter.com/afshinea"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witter.com/shervine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www.globaltechoutlook.com</a:t>
            </a:r>
            <a:r>
              <a:rPr lang="en-US" dirty="0"/>
              <a:t>/top-five-trends-in-quantum-computing-in-2021/</a:t>
            </a:r>
          </a:p>
          <a:p>
            <a:r>
              <a:rPr lang="en-US" dirty="0"/>
              <a:t>https://</a:t>
            </a:r>
            <a:r>
              <a:rPr lang="en-US" dirty="0" err="1"/>
              <a:t>www.forbes.com</a:t>
            </a:r>
            <a:r>
              <a:rPr lang="en-US" dirty="0"/>
              <a:t>/sites/</a:t>
            </a:r>
            <a:r>
              <a:rPr lang="en-US" dirty="0" err="1"/>
              <a:t>forbestechcouncil</a:t>
            </a:r>
            <a:r>
              <a:rPr lang="en-US" dirty="0"/>
              <a:t>/2021/07/30/four-ways-quantum-computing-could-change-the-world/?</a:t>
            </a:r>
            <a:r>
              <a:rPr lang="en-US" dirty="0" err="1"/>
              <a:t>sh</a:t>
            </a:r>
            <a:r>
              <a:rPr lang="en-US" dirty="0"/>
              <a:t>=453e41704602</a:t>
            </a:r>
          </a:p>
          <a:p>
            <a:r>
              <a:rPr lang="en-US" dirty="0"/>
              <a:t>https://</a:t>
            </a:r>
            <a:r>
              <a:rPr lang="en-US" dirty="0" err="1"/>
              <a:t>www.investmentmonitor.ai</a:t>
            </a:r>
            <a:r>
              <a:rPr lang="en-US" dirty="0"/>
              <a:t>/tech/what-is-quantum-computing-and-how-will-it-impact-the-future#:~:text=According%20to%20Markets%20and%20Markets,about%20its%20potential%20for%20disruption.</a:t>
            </a:r>
          </a:p>
          <a:p>
            <a:r>
              <a:rPr lang="en-US" sz="1200" b="1" i="0" kern="1200" dirty="0">
                <a:solidFill>
                  <a:schemeClr val="tx1"/>
                </a:solidFill>
                <a:effectLst/>
                <a:latin typeface="+mn-lt"/>
                <a:ea typeface="+mn-ea"/>
                <a:cs typeface="+mn-cs"/>
              </a:rPr>
              <a:t>Drug And Materials Development, Finance, Climate Change, Cyber And Information Security, Preparing For The Quantum Era</a:t>
            </a:r>
          </a:p>
          <a:p>
            <a:r>
              <a:rPr lang="en-US" dirty="0"/>
              <a:t>https://</a:t>
            </a:r>
            <a:r>
              <a:rPr lang="en-US" dirty="0" err="1"/>
              <a:t>news.rice.edu</a:t>
            </a:r>
            <a:r>
              <a:rPr lang="en-US" dirty="0"/>
              <a:t>/news/2021/way-</a:t>
            </a:r>
            <a:r>
              <a:rPr lang="en-US" dirty="0" err="1"/>
              <a:t>i</a:t>
            </a:r>
            <a:r>
              <a:rPr lang="en-US" dirty="0"/>
              <a:t>-see-it-state-quantum-computing</a:t>
            </a:r>
          </a:p>
          <a:p>
            <a:r>
              <a:rPr lang="en-US" dirty="0"/>
              <a:t>https://</a:t>
            </a:r>
            <a:r>
              <a:rPr lang="en-US" dirty="0" err="1"/>
              <a:t>www.globenewswire.com</a:t>
            </a:r>
            <a:r>
              <a:rPr lang="en-US" dirty="0"/>
              <a:t>/news-release/2022/03/04/2396846/0/</a:t>
            </a:r>
            <a:r>
              <a:rPr lang="en-US" dirty="0" err="1"/>
              <a:t>en</a:t>
            </a:r>
            <a:r>
              <a:rPr lang="en-US" dirty="0"/>
              <a:t>/Quantum-Computing-Market-to-Grow-Exponentially-Increasing-Product-Applications-to-Generate-Remunerative-Market-Opportunities-Fortune-Business-Insights.html</a:t>
            </a:r>
          </a:p>
          <a:p>
            <a:r>
              <a:rPr lang="en-US" dirty="0"/>
              <a:t>https://</a:t>
            </a:r>
            <a:r>
              <a:rPr lang="en-US" dirty="0" err="1"/>
              <a:t>www.globaltechoutlook.com</a:t>
            </a:r>
            <a:r>
              <a:rPr lang="en-US" dirty="0"/>
              <a:t>/top-five-trends-in-quantum-computing-in-2021/</a:t>
            </a:r>
          </a:p>
        </p:txBody>
      </p:sp>
      <p:sp>
        <p:nvSpPr>
          <p:cNvPr id="4" name="Slide Number Placeholder 3"/>
          <p:cNvSpPr>
            <a:spLocks noGrp="1"/>
          </p:cNvSpPr>
          <p:nvPr>
            <p:ph type="sldNum" sz="quarter" idx="10"/>
          </p:nvPr>
        </p:nvSpPr>
        <p:spPr/>
        <p:txBody>
          <a:bodyPr/>
          <a:lstStyle/>
          <a:p>
            <a:fld id="{10FAD2FB-52F7-8546-8416-53F35C73BC4B}" type="slidenum">
              <a:rPr lang="en-US" smtClean="0"/>
              <a:t>2</a:t>
            </a:fld>
            <a:endParaRPr lang="en-US"/>
          </a:p>
        </p:txBody>
      </p:sp>
    </p:spTree>
    <p:extLst>
      <p:ext uri="{BB962C8B-B14F-4D97-AF65-F5344CB8AC3E}">
        <p14:creationId xmlns:p14="http://schemas.microsoft.com/office/powerpoint/2010/main" val="745966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Output set:</a:t>
            </a:r>
          </a:p>
          <a:p>
            <a:r>
              <a:rPr lang="en-US" sz="1200" dirty="0"/>
              <a:t>   Close: predicting close price aims to determine the future movement of the stock value of a financial exchange.</a:t>
            </a:r>
          </a:p>
          <a:p>
            <a:r>
              <a:rPr lang="en-US" sz="1200" b="1" dirty="0"/>
              <a:t>input set: </a:t>
            </a:r>
          </a:p>
          <a:p>
            <a:r>
              <a:rPr lang="en-US" sz="1200" dirty="0"/>
              <a:t>   Open: If we have higher closing prices than the opening prices that we have some profit otherwise we saw losses. </a:t>
            </a:r>
          </a:p>
          <a:p>
            <a:r>
              <a:rPr lang="en-US" sz="1200" dirty="0"/>
              <a:t>   Volume: increasing price and decreasing volume show lack of interest, and this is a warning of a potential reversal.</a:t>
            </a:r>
          </a:p>
          <a:p>
            <a:r>
              <a:rPr lang="en-US" sz="1200" dirty="0"/>
              <a:t>   Different models require different input parameters and forms</a:t>
            </a:r>
          </a:p>
          <a:p>
            <a:r>
              <a:rPr lang="en-US" sz="1200" b="1" dirty="0"/>
              <a:t>Train and test</a:t>
            </a:r>
            <a:r>
              <a:rPr lang="en-US" sz="1200" dirty="0"/>
              <a:t>: </a:t>
            </a:r>
          </a:p>
          <a:p>
            <a:pPr marL="0" indent="0">
              <a:buNone/>
            </a:pPr>
            <a:r>
              <a:rPr lang="en-US" sz="1200" dirty="0"/>
              <a:t>       Considering the amount of data, we divide dataset into a training set(90%) and a test set(10%)</a:t>
            </a:r>
          </a:p>
          <a:p>
            <a:pPr marL="0" indent="0">
              <a:buNone/>
            </a:pPr>
            <a:endParaRPr lang="en-US" sz="1200" dirty="0"/>
          </a:p>
          <a:p>
            <a:pPr marL="0" indent="0">
              <a:buNone/>
            </a:pPr>
            <a:r>
              <a:rPr lang="en-US" sz="1200" dirty="0" err="1"/>
              <a:t>要改</a:t>
            </a:r>
            <a:endParaRPr lang="en-US" sz="1200" dirty="0"/>
          </a:p>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13</a:t>
            </a:fld>
            <a:endParaRPr lang="en-US"/>
          </a:p>
        </p:txBody>
      </p:sp>
    </p:spTree>
    <p:extLst>
      <p:ext uri="{BB962C8B-B14F-4D97-AF65-F5344CB8AC3E}">
        <p14:creationId xmlns:p14="http://schemas.microsoft.com/office/powerpoint/2010/main" val="325826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Adjust Close: </a:t>
            </a:r>
          </a:p>
          <a:p>
            <a:pPr marL="0" indent="0">
              <a:buNone/>
            </a:pPr>
            <a:r>
              <a:rPr lang="en-US" sz="1200" dirty="0"/>
              <a:t>     amends a stock's closing price to reflect that stock's value after accounting for any corporate actions</a:t>
            </a:r>
          </a:p>
          <a:p>
            <a:r>
              <a:rPr lang="en-US" sz="1200" dirty="0"/>
              <a:t>Volume:</a:t>
            </a:r>
            <a:r>
              <a:rPr lang="en-US" b="1" dirty="0"/>
              <a:t> </a:t>
            </a:r>
          </a:p>
          <a:p>
            <a:pPr marL="0" indent="0">
              <a:buNone/>
            </a:pPr>
            <a:r>
              <a:rPr lang="en-US" sz="1200" dirty="0"/>
              <a:t>      the number of shares of a security traded between daily open and close</a:t>
            </a:r>
          </a:p>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14</a:t>
            </a:fld>
            <a:endParaRPr lang="en-US"/>
          </a:p>
        </p:txBody>
      </p:sp>
    </p:spTree>
    <p:extLst>
      <p:ext uri="{BB962C8B-B14F-4D97-AF65-F5344CB8AC3E}">
        <p14:creationId xmlns:p14="http://schemas.microsoft.com/office/powerpoint/2010/main" val="1703455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Output set:</a:t>
            </a:r>
          </a:p>
          <a:p>
            <a:r>
              <a:rPr lang="en-US" sz="1200" dirty="0"/>
              <a:t>   Close: predicting close price aims to determine the future movement of the stock value of a financial exchange.</a:t>
            </a:r>
          </a:p>
          <a:p>
            <a:r>
              <a:rPr lang="en-US" sz="1200" b="1" dirty="0"/>
              <a:t>input set: </a:t>
            </a:r>
          </a:p>
          <a:p>
            <a:r>
              <a:rPr lang="en-US" sz="1200" dirty="0"/>
              <a:t>   Open: If we have higher closing prices than the opening prices that we have some profit otherwise we saw losses. </a:t>
            </a:r>
          </a:p>
          <a:p>
            <a:r>
              <a:rPr lang="en-US" sz="1200" dirty="0"/>
              <a:t>   Volume: increasing price and decreasing volume show lack of interest, and this is a warning of a potential reversal.</a:t>
            </a:r>
          </a:p>
          <a:p>
            <a:r>
              <a:rPr lang="en-US" sz="1200" dirty="0"/>
              <a:t>   Different models require different input parameters and forms</a:t>
            </a:r>
          </a:p>
          <a:p>
            <a:r>
              <a:rPr lang="en-US" sz="1200" b="1" dirty="0"/>
              <a:t>Train and test</a:t>
            </a:r>
            <a:r>
              <a:rPr lang="en-US" sz="1200" dirty="0"/>
              <a:t>: </a:t>
            </a:r>
          </a:p>
          <a:p>
            <a:pPr marL="0" indent="0">
              <a:buNone/>
            </a:pPr>
            <a:r>
              <a:rPr lang="en-US" sz="1200" dirty="0"/>
              <a:t>       Considering the amount of data, we divide dataset into a training set(90%) and a test set(10%)</a:t>
            </a:r>
          </a:p>
          <a:p>
            <a:pPr marL="0" indent="0">
              <a:buNone/>
            </a:pPr>
            <a:endParaRPr lang="en-US" sz="1200" dirty="0"/>
          </a:p>
          <a:p>
            <a:pPr marL="0" indent="0">
              <a:buNone/>
            </a:pPr>
            <a:r>
              <a:rPr lang="en-US" sz="1200" dirty="0" err="1"/>
              <a:t>要改</a:t>
            </a:r>
            <a:endParaRPr lang="en-US" sz="1200" dirty="0"/>
          </a:p>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15</a:t>
            </a:fld>
            <a:endParaRPr lang="en-US"/>
          </a:p>
        </p:txBody>
      </p:sp>
    </p:spTree>
    <p:extLst>
      <p:ext uri="{BB962C8B-B14F-4D97-AF65-F5344CB8AC3E}">
        <p14:creationId xmlns:p14="http://schemas.microsoft.com/office/powerpoint/2010/main" val="391989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16</a:t>
            </a:fld>
            <a:endParaRPr lang="en-US"/>
          </a:p>
        </p:txBody>
      </p:sp>
    </p:spTree>
    <p:extLst>
      <p:ext uri="{BB962C8B-B14F-4D97-AF65-F5344CB8AC3E}">
        <p14:creationId xmlns:p14="http://schemas.microsoft.com/office/powerpoint/2010/main" val="176408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17</a:t>
            </a:fld>
            <a:endParaRPr lang="en-US"/>
          </a:p>
        </p:txBody>
      </p:sp>
    </p:spTree>
    <p:extLst>
      <p:ext uri="{BB962C8B-B14F-4D97-AF65-F5344CB8AC3E}">
        <p14:creationId xmlns:p14="http://schemas.microsoft.com/office/powerpoint/2010/main" val="3804837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18</a:t>
            </a:fld>
            <a:endParaRPr lang="en-US"/>
          </a:p>
        </p:txBody>
      </p:sp>
    </p:spTree>
    <p:extLst>
      <p:ext uri="{BB962C8B-B14F-4D97-AF65-F5344CB8AC3E}">
        <p14:creationId xmlns:p14="http://schemas.microsoft.com/office/powerpoint/2010/main" val="3030084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 begin with, we can use moving averages (or MA) to understand how the amount of history (or the number of past data points) considered affects the model's performance. A simple moving average computes the mean of the past N data points and takes this value as the predicted N+1 value.</a:t>
            </a:r>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19</a:t>
            </a:fld>
            <a:endParaRPr lang="en-US"/>
          </a:p>
        </p:txBody>
      </p:sp>
    </p:spTree>
    <p:extLst>
      <p:ext uri="{BB962C8B-B14F-4D97-AF65-F5344CB8AC3E}">
        <p14:creationId xmlns:p14="http://schemas.microsoft.com/office/powerpoint/2010/main" val="809610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20</a:t>
            </a:fld>
            <a:endParaRPr lang="en-US"/>
          </a:p>
        </p:txBody>
      </p:sp>
    </p:spTree>
    <p:extLst>
      <p:ext uri="{BB962C8B-B14F-4D97-AF65-F5344CB8AC3E}">
        <p14:creationId xmlns:p14="http://schemas.microsoft.com/office/powerpoint/2010/main" val="19677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优缺点</a:t>
            </a:r>
            <a:r>
              <a:rPr lang="zh-CN" altLang="en-US" dirty="0"/>
              <a:t>：</a:t>
            </a:r>
            <a:endParaRPr lang="en-US" altLang="zh-CN" dirty="0"/>
          </a:p>
          <a:p>
            <a:r>
              <a:rPr lang="en-US" dirty="0"/>
              <a:t>https://</a:t>
            </a:r>
            <a:r>
              <a:rPr lang="en-US" dirty="0" err="1"/>
              <a:t>www.geeksforgeeks.org</a:t>
            </a:r>
            <a:r>
              <a:rPr lang="en-US" dirty="0"/>
              <a:t>/understanding-of-</a:t>
            </a:r>
            <a:r>
              <a:rPr lang="en-US" dirty="0" err="1"/>
              <a:t>lstm</a:t>
            </a:r>
            <a:r>
              <a:rPr lang="en-US" dirty="0"/>
              <a:t>-networks/</a:t>
            </a:r>
          </a:p>
          <a:p>
            <a:r>
              <a:rPr lang="en-US" dirty="0"/>
              <a:t>https://</a:t>
            </a:r>
            <a:r>
              <a:rPr lang="en-US" dirty="0" err="1"/>
              <a:t>iopscience.iop.org</a:t>
            </a:r>
            <a:r>
              <a:rPr lang="en-US" dirty="0"/>
              <a:t>/article/10.1088/1742-6596/2161/1/012065/pdf</a:t>
            </a:r>
          </a:p>
        </p:txBody>
      </p:sp>
      <p:sp>
        <p:nvSpPr>
          <p:cNvPr id="4" name="Slide Number Placeholder 3"/>
          <p:cNvSpPr>
            <a:spLocks noGrp="1"/>
          </p:cNvSpPr>
          <p:nvPr>
            <p:ph type="sldNum" sz="quarter" idx="5"/>
          </p:nvPr>
        </p:nvSpPr>
        <p:spPr/>
        <p:txBody>
          <a:bodyPr/>
          <a:lstStyle/>
          <a:p>
            <a:fld id="{10FAD2FB-52F7-8546-8416-53F35C73BC4B}" type="slidenum">
              <a:rPr lang="en-US" smtClean="0"/>
              <a:t>21</a:t>
            </a:fld>
            <a:endParaRPr lang="en-US"/>
          </a:p>
        </p:txBody>
      </p:sp>
    </p:spTree>
    <p:extLst>
      <p:ext uri="{BB962C8B-B14F-4D97-AF65-F5344CB8AC3E}">
        <p14:creationId xmlns:p14="http://schemas.microsoft.com/office/powerpoint/2010/main" val="507737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add hidden layer:</a:t>
            </a:r>
          </a:p>
          <a:p>
            <a:pPr lvl="1">
              <a:buFont typeface="Wingdings" pitchFamily="2" charset="2"/>
              <a:buChar char="Ø"/>
            </a:pPr>
            <a:r>
              <a:rPr lang="en-US" dirty="0"/>
              <a:t>And the stacked multi-layer LSTM model is for extracting more abstract information. </a:t>
            </a:r>
          </a:p>
          <a:p>
            <a:pPr lvl="1">
              <a:buFont typeface="Wingdings" pitchFamily="2" charset="2"/>
              <a:buChar char="Ø"/>
            </a:pPr>
            <a:r>
              <a:rPr lang="en-US" dirty="0"/>
              <a:t>(in this case, we changed layers from 1 into 3)</a:t>
            </a:r>
          </a:p>
          <a:p>
            <a:r>
              <a:rPr lang="en-US" dirty="0"/>
              <a:t>add Dropout:</a:t>
            </a:r>
          </a:p>
          <a:p>
            <a:pPr lvl="1">
              <a:buFont typeface="Wingdings" pitchFamily="2" charset="2"/>
              <a:buChar char="Ø"/>
            </a:pPr>
            <a:r>
              <a:rPr lang="en-US" dirty="0"/>
              <a:t> a regularization method where input and recurrent connections to LSTM units are probabilistically excluded from activation and weight updates while training a network. This has the effect of reducing overfitting and improving model performance</a:t>
            </a:r>
          </a:p>
          <a:p>
            <a:pPr lvl="1">
              <a:buFont typeface="Wingdings" pitchFamily="2" charset="2"/>
              <a:buChar char="Ø"/>
            </a:pPr>
            <a:r>
              <a:rPr lang="en-US" dirty="0"/>
              <a:t>(in this case, we added dropout of 0.2 at each layer of LSTM )</a:t>
            </a:r>
          </a:p>
          <a:p>
            <a:r>
              <a:rPr lang="en-US" dirty="0"/>
              <a:t>Increased epochs:</a:t>
            </a:r>
          </a:p>
          <a:p>
            <a:r>
              <a:rPr lang="en-US" dirty="0"/>
              <a:t>a hyperparameter that defines the number times that the learning algorithm will work through the entire training dataset.</a:t>
            </a:r>
          </a:p>
          <a:p>
            <a:r>
              <a:rPr lang="en-US" dirty="0"/>
              <a:t>(in this case, we Increased epochs from 1</a:t>
            </a:r>
            <a:r>
              <a:rPr lang="en-US" altLang="zh-CN" dirty="0"/>
              <a:t>0</a:t>
            </a:r>
            <a:r>
              <a:rPr lang="en-US" dirty="0"/>
              <a:t> to </a:t>
            </a:r>
            <a:r>
              <a:rPr lang="en-US" altLang="zh-CN" dirty="0">
                <a:solidFill>
                  <a:srgbClr val="FF0000"/>
                </a:solidFill>
              </a:rPr>
              <a:t>100</a:t>
            </a:r>
            <a:r>
              <a:rPr lang="en-US" dirty="0"/>
              <a:t> )</a:t>
            </a:r>
          </a:p>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22</a:t>
            </a:fld>
            <a:endParaRPr lang="en-US"/>
          </a:p>
        </p:txBody>
      </p:sp>
    </p:spTree>
    <p:extLst>
      <p:ext uri="{BB962C8B-B14F-4D97-AF65-F5344CB8AC3E}">
        <p14:creationId xmlns:p14="http://schemas.microsoft.com/office/powerpoint/2010/main" val="318462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解决此问题的常用方法</a:t>
            </a:r>
            <a:endParaRPr lang="en-US" dirty="0"/>
          </a:p>
          <a:p>
            <a:r>
              <a:rPr lang="en-US" dirty="0" err="1"/>
              <a:t>深度学习中解决此问题的方法</a:t>
            </a:r>
            <a:r>
              <a:rPr lang="zh-CN" altLang="en-US" dirty="0"/>
              <a:t>（背景时间）</a:t>
            </a:r>
            <a:endParaRPr lang="en-US" dirty="0"/>
          </a:p>
          <a:p>
            <a:r>
              <a:rPr lang="en-US" dirty="0" err="1"/>
              <a:t>预测问题</a:t>
            </a:r>
            <a:endParaRPr lang="en-US" dirty="0"/>
          </a:p>
          <a:p>
            <a:r>
              <a:rPr lang="en-US" dirty="0"/>
              <a:t>linear</a:t>
            </a:r>
            <a:r>
              <a:rPr lang="zh-CN" altLang="en-US" dirty="0"/>
              <a:t> </a:t>
            </a:r>
            <a:r>
              <a:rPr lang="en-US" altLang="zh-CN" dirty="0" err="1"/>
              <a:t>regresion</a:t>
            </a:r>
            <a:endParaRPr lang="en-US" dirty="0"/>
          </a:p>
          <a:p>
            <a:r>
              <a:rPr lang="en-US" dirty="0" err="1"/>
              <a:t>rnn</a:t>
            </a:r>
            <a:endParaRPr lang="en-US" dirty="0"/>
          </a:p>
          <a:p>
            <a:r>
              <a:rPr lang="en-US" dirty="0" err="1"/>
              <a:t>lstm</a:t>
            </a:r>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5</a:t>
            </a:fld>
            <a:endParaRPr lang="en-US"/>
          </a:p>
        </p:txBody>
      </p:sp>
    </p:spTree>
    <p:extLst>
      <p:ext uri="{BB962C8B-B14F-4D97-AF65-F5344CB8AC3E}">
        <p14:creationId xmlns:p14="http://schemas.microsoft.com/office/powerpoint/2010/main" val="1433909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23</a:t>
            </a:fld>
            <a:endParaRPr lang="en-US"/>
          </a:p>
        </p:txBody>
      </p:sp>
    </p:spTree>
    <p:extLst>
      <p:ext uri="{BB962C8B-B14F-4D97-AF65-F5344CB8AC3E}">
        <p14:creationId xmlns:p14="http://schemas.microsoft.com/office/powerpoint/2010/main" val="3598770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24</a:t>
            </a:fld>
            <a:endParaRPr lang="en-US"/>
          </a:p>
        </p:txBody>
      </p:sp>
    </p:spTree>
    <p:extLst>
      <p:ext uri="{BB962C8B-B14F-4D97-AF65-F5344CB8AC3E}">
        <p14:creationId xmlns:p14="http://schemas.microsoft.com/office/powerpoint/2010/main" val="1158368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www.hindawi.com</a:t>
            </a:r>
            <a:r>
              <a:rPr lang="en-US" dirty="0"/>
              <a:t>/journals/</a:t>
            </a:r>
            <a:r>
              <a:rPr lang="en-US" dirty="0" err="1"/>
              <a:t>sp</a:t>
            </a:r>
            <a:r>
              <a:rPr lang="en-US" dirty="0"/>
              <a:t>/2021/4055281/</a:t>
            </a:r>
          </a:p>
        </p:txBody>
      </p:sp>
      <p:sp>
        <p:nvSpPr>
          <p:cNvPr id="4" name="Slide Number Placeholder 3"/>
          <p:cNvSpPr>
            <a:spLocks noGrp="1"/>
          </p:cNvSpPr>
          <p:nvPr>
            <p:ph type="sldNum" sz="quarter" idx="5"/>
          </p:nvPr>
        </p:nvSpPr>
        <p:spPr/>
        <p:txBody>
          <a:bodyPr/>
          <a:lstStyle/>
          <a:p>
            <a:fld id="{10FAD2FB-52F7-8546-8416-53F35C73BC4B}" type="slidenum">
              <a:rPr lang="en-US" smtClean="0"/>
              <a:t>25</a:t>
            </a:fld>
            <a:endParaRPr lang="en-US"/>
          </a:p>
        </p:txBody>
      </p:sp>
    </p:spTree>
    <p:extLst>
      <p:ext uri="{BB962C8B-B14F-4D97-AF65-F5344CB8AC3E}">
        <p14:creationId xmlns:p14="http://schemas.microsoft.com/office/powerpoint/2010/main" val="366055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stanford.edu</a:t>
            </a:r>
            <a:r>
              <a:rPr lang="en-US" dirty="0"/>
              <a:t>/~</a:t>
            </a:r>
            <a:r>
              <a:rPr lang="en-US" dirty="0" err="1"/>
              <a:t>shervine</a:t>
            </a:r>
            <a:r>
              <a:rPr lang="en-US" dirty="0"/>
              <a:t>/teaching/cs-230/</a:t>
            </a:r>
            <a:r>
              <a:rPr lang="en-US" dirty="0" err="1"/>
              <a:t>cheatsheet</a:t>
            </a:r>
            <a:r>
              <a:rPr lang="en-US" dirty="0"/>
              <a:t>-recurrent-neural-networks</a:t>
            </a:r>
          </a:p>
          <a:p>
            <a:endParaRPr lang="en-US" dirty="0"/>
          </a:p>
          <a:p>
            <a:r>
              <a:rPr lang="en-US" altLang="zh-Hans" dirty="0"/>
              <a:t>Credit: </a:t>
            </a:r>
            <a:r>
              <a:rPr lang="en-US" sz="1200" b="0" i="1" u="sng" kern="1200" dirty="0">
                <a:solidFill>
                  <a:schemeClr val="tx1"/>
                </a:solidFill>
                <a:effectLst/>
                <a:latin typeface="+mn-lt"/>
                <a:ea typeface="+mn-ea"/>
                <a:cs typeface="+mn-cs"/>
                <a:hlinkClick r:id="rId3"/>
              </a:rPr>
              <a:t>Afshine Amidi</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4"/>
              </a:rPr>
              <a:t>Shervine Amidi</a:t>
            </a:r>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0FAD2FB-52F7-8546-8416-53F35C73BC4B}" type="slidenum">
              <a:rPr lang="en-US" smtClean="0"/>
              <a:t>6</a:t>
            </a:fld>
            <a:endParaRPr lang="en-US"/>
          </a:p>
        </p:txBody>
      </p:sp>
    </p:spTree>
    <p:extLst>
      <p:ext uri="{BB962C8B-B14F-4D97-AF65-F5344CB8AC3E}">
        <p14:creationId xmlns:p14="http://schemas.microsoft.com/office/powerpoint/2010/main" val="227630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programmathically.com</a:t>
            </a:r>
            <a:r>
              <a:rPr lang="en-US" dirty="0"/>
              <a:t>/understanding-the-exploding-and-vanishing-gradients-problem/</a:t>
            </a:r>
          </a:p>
          <a:p>
            <a:r>
              <a:rPr lang="en-US" dirty="0"/>
              <a:t>https://</a:t>
            </a:r>
            <a:r>
              <a:rPr lang="en-US" dirty="0" err="1"/>
              <a:t>www.analyticsvidhya.com</a:t>
            </a:r>
            <a:r>
              <a:rPr lang="en-US" dirty="0"/>
              <a:t>/blog/2021/06/the-challenge-of-vanishing-exploding-gradients-in-deep-neural-networks/</a:t>
            </a:r>
          </a:p>
          <a:p>
            <a:endParaRPr lang="en-US" dirty="0"/>
          </a:p>
          <a:p>
            <a:r>
              <a:rPr lang="en-US" sz="1200" b="0" i="0" kern="1200" dirty="0">
                <a:solidFill>
                  <a:schemeClr val="tx1"/>
                </a:solidFill>
                <a:effectLst/>
                <a:latin typeface="+mn-lt"/>
                <a:ea typeface="+mn-ea"/>
                <a:cs typeface="+mn-cs"/>
              </a:rPr>
              <a:t>In our stock price example, the price of this Friday may be influenced by the prices of previous Fridays, or even the price of same day last year. RNNs may not be able to retain the price information of same day last year, while LSTM in theory is designed to retain it.</a:t>
            </a:r>
            <a:endParaRPr lang="en-US" dirty="0"/>
          </a:p>
        </p:txBody>
      </p:sp>
      <p:sp>
        <p:nvSpPr>
          <p:cNvPr id="4" name="Slide Number Placeholder 3"/>
          <p:cNvSpPr>
            <a:spLocks noGrp="1"/>
          </p:cNvSpPr>
          <p:nvPr>
            <p:ph type="sldNum" sz="quarter" idx="10"/>
          </p:nvPr>
        </p:nvSpPr>
        <p:spPr/>
        <p:txBody>
          <a:bodyPr/>
          <a:lstStyle/>
          <a:p>
            <a:fld id="{10FAD2FB-52F7-8546-8416-53F35C73BC4B}" type="slidenum">
              <a:rPr lang="en-US" smtClean="0"/>
              <a:t>7</a:t>
            </a:fld>
            <a:endParaRPr lang="en-US"/>
          </a:p>
        </p:txBody>
      </p:sp>
    </p:spTree>
    <p:extLst>
      <p:ext uri="{BB962C8B-B14F-4D97-AF65-F5344CB8AC3E}">
        <p14:creationId xmlns:p14="http://schemas.microsoft.com/office/powerpoint/2010/main" val="86403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adventuresinmachinelearning.com</a:t>
            </a:r>
            <a:r>
              <a:rPr lang="en-US" dirty="0"/>
              <a:t>/recurrent-neural-networks-</a:t>
            </a:r>
            <a:r>
              <a:rPr lang="en-US" dirty="0" err="1"/>
              <a:t>lstm</a:t>
            </a:r>
            <a:r>
              <a:rPr lang="en-US" dirty="0"/>
              <a:t>-tutorial-</a:t>
            </a:r>
            <a:r>
              <a:rPr lang="en-US" dirty="0" err="1"/>
              <a:t>tensorflow</a:t>
            </a:r>
            <a:r>
              <a:rPr lang="en-US" dirty="0"/>
              <a:t>/</a:t>
            </a:r>
          </a:p>
          <a:p>
            <a:r>
              <a:rPr lang="en-US" dirty="0"/>
              <a:t>https://</a:t>
            </a:r>
            <a:r>
              <a:rPr lang="en-US" dirty="0" err="1"/>
              <a:t>github.com</a:t>
            </a:r>
            <a:r>
              <a:rPr lang="en-US" dirty="0"/>
              <a:t>/</a:t>
            </a:r>
            <a:r>
              <a:rPr lang="en-US" dirty="0" err="1"/>
              <a:t>christianversloot</a:t>
            </a:r>
            <a:r>
              <a:rPr lang="en-US" dirty="0"/>
              <a:t>/machine-learning-articles/blob/main/build-an-</a:t>
            </a:r>
            <a:r>
              <a:rPr lang="en-US" dirty="0" err="1"/>
              <a:t>lstm</a:t>
            </a:r>
            <a:r>
              <a:rPr lang="en-US" dirty="0"/>
              <a:t>-model-with-</a:t>
            </a:r>
            <a:r>
              <a:rPr lang="en-US" dirty="0" err="1"/>
              <a:t>tensorflow</a:t>
            </a:r>
            <a:r>
              <a:rPr lang="en-US" dirty="0"/>
              <a:t>-and-</a:t>
            </a:r>
            <a:r>
              <a:rPr lang="en-US" dirty="0" err="1"/>
              <a:t>keras.md</a:t>
            </a:r>
            <a:endParaRPr lang="en-US" dirty="0"/>
          </a:p>
          <a:p>
            <a:r>
              <a:rPr lang="en-US" dirty="0"/>
              <a:t>http://</a:t>
            </a:r>
            <a:r>
              <a:rPr lang="en-US" dirty="0" err="1"/>
              <a:t>colah.github.io</a:t>
            </a:r>
            <a:r>
              <a:rPr lang="en-US" dirty="0"/>
              <a:t>/posts/2015-08-Understanding-LSTMs/</a:t>
            </a:r>
          </a:p>
          <a:p>
            <a:r>
              <a:rPr lang="en-US" altLang="zh-Hans" dirty="0"/>
              <a:t>Explain: yellow square: neural network layer, pink circle; pointwise operation; arrow: vector transfer.</a:t>
            </a:r>
            <a:r>
              <a:rPr lang="zh-Hans" altLang="en-US" dirty="0"/>
              <a:t> </a:t>
            </a:r>
            <a:r>
              <a:rPr lang="en-US" altLang="zh-Hans" dirty="0"/>
              <a:t>Concatenate(</a:t>
            </a:r>
            <a:r>
              <a:rPr lang="zh-Hans" altLang="en-US" dirty="0"/>
              <a:t>合并</a:t>
            </a:r>
            <a:r>
              <a:rPr lang="en-US" altLang="zh-Hans" dirty="0"/>
              <a:t>),</a:t>
            </a:r>
            <a:r>
              <a:rPr lang="zh-Hans" altLang="en-US" dirty="0"/>
              <a:t> </a:t>
            </a:r>
            <a:r>
              <a:rPr lang="en-US" altLang="zh-Hans" dirty="0"/>
              <a:t>copy(</a:t>
            </a:r>
            <a:r>
              <a:rPr lang="zh-Hans" altLang="en-US" dirty="0"/>
              <a:t>分开</a:t>
            </a:r>
            <a:r>
              <a:rPr lang="en-US" altLang="zh-Hans" dirty="0"/>
              <a:t>)</a:t>
            </a:r>
          </a:p>
          <a:p>
            <a:r>
              <a:rPr lang="en-US" dirty="0"/>
              <a:t>https://</a:t>
            </a:r>
            <a:r>
              <a:rPr lang="en-US" dirty="0" err="1"/>
              <a:t>www.javatpoint.com</a:t>
            </a:r>
            <a:r>
              <a:rPr lang="en-US" dirty="0"/>
              <a:t>/long-short-term-memory-</a:t>
            </a:r>
            <a:r>
              <a:rPr lang="en-US" dirty="0" err="1"/>
              <a:t>rnn</a:t>
            </a:r>
            <a:r>
              <a:rPr lang="en-US" dirty="0"/>
              <a:t>-in-</a:t>
            </a:r>
            <a:r>
              <a:rPr lang="en-US" dirty="0" err="1"/>
              <a:t>tensorflow</a:t>
            </a:r>
            <a:endParaRPr lang="en-US" dirty="0"/>
          </a:p>
        </p:txBody>
      </p:sp>
      <p:sp>
        <p:nvSpPr>
          <p:cNvPr id="4" name="Slide Number Placeholder 3"/>
          <p:cNvSpPr>
            <a:spLocks noGrp="1"/>
          </p:cNvSpPr>
          <p:nvPr>
            <p:ph type="sldNum" sz="quarter" idx="10"/>
          </p:nvPr>
        </p:nvSpPr>
        <p:spPr/>
        <p:txBody>
          <a:bodyPr/>
          <a:lstStyle/>
          <a:p>
            <a:fld id="{10FAD2FB-52F7-8546-8416-53F35C73BC4B}" type="slidenum">
              <a:rPr lang="en-US" smtClean="0"/>
              <a:t>8</a:t>
            </a:fld>
            <a:endParaRPr lang="en-US"/>
          </a:p>
        </p:txBody>
      </p:sp>
    </p:spTree>
    <p:extLst>
      <p:ext uri="{BB962C8B-B14F-4D97-AF65-F5344CB8AC3E}">
        <p14:creationId xmlns:p14="http://schemas.microsoft.com/office/powerpoint/2010/main" val="1529458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adventuresinmachinelearning.com</a:t>
            </a:r>
            <a:r>
              <a:rPr lang="en-US" dirty="0"/>
              <a:t>/</a:t>
            </a:r>
            <a:r>
              <a:rPr lang="en-US" dirty="0" err="1"/>
              <a:t>keras</a:t>
            </a:r>
            <a:r>
              <a:rPr lang="en-US" dirty="0"/>
              <a:t>-</a:t>
            </a:r>
            <a:r>
              <a:rPr lang="en-US" dirty="0" err="1"/>
              <a:t>lstm</a:t>
            </a:r>
            <a:r>
              <a:rPr lang="en-US" dirty="0"/>
              <a:t>-tutorial/</a:t>
            </a:r>
          </a:p>
          <a:p>
            <a:r>
              <a:rPr lang="en-US" dirty="0"/>
              <a:t>-- The </a:t>
            </a:r>
            <a:r>
              <a:rPr lang="en-US" dirty="0" err="1"/>
              <a:t>Keras</a:t>
            </a:r>
            <a:r>
              <a:rPr lang="en-US" dirty="0"/>
              <a:t> LSTM architecture</a:t>
            </a:r>
          </a:p>
          <a:p>
            <a:r>
              <a:rPr lang="en-US" dirty="0"/>
              <a:t>https://</a:t>
            </a:r>
            <a:r>
              <a:rPr lang="en-US" dirty="0" err="1"/>
              <a:t>medium.com</a:t>
            </a:r>
            <a:r>
              <a:rPr lang="en-US" dirty="0"/>
              <a:t>/</a:t>
            </a:r>
            <a:r>
              <a:rPr lang="en-US" dirty="0" err="1"/>
              <a:t>swlh</a:t>
            </a:r>
            <a:r>
              <a:rPr lang="en-US" dirty="0"/>
              <a:t>/a-technical-guide-on-rnn-lstm-gru-for-stock-price-prediction-bce2f7f30346</a:t>
            </a:r>
          </a:p>
          <a:p>
            <a:r>
              <a:rPr lang="en-US" dirty="0"/>
              <a:t>https://</a:t>
            </a:r>
            <a:r>
              <a:rPr lang="en-US" dirty="0" err="1"/>
              <a:t>en.wikipedia.org</a:t>
            </a:r>
            <a:r>
              <a:rPr lang="en-US" dirty="0"/>
              <a:t>/wiki/</a:t>
            </a:r>
            <a:r>
              <a:rPr lang="en-US" dirty="0" err="1"/>
              <a:t>Long_short-term_memory</a:t>
            </a:r>
            <a:endParaRPr lang="en-US" dirty="0"/>
          </a:p>
        </p:txBody>
      </p:sp>
      <p:sp>
        <p:nvSpPr>
          <p:cNvPr id="4" name="Slide Number Placeholder 3"/>
          <p:cNvSpPr>
            <a:spLocks noGrp="1"/>
          </p:cNvSpPr>
          <p:nvPr>
            <p:ph type="sldNum" sz="quarter" idx="10"/>
          </p:nvPr>
        </p:nvSpPr>
        <p:spPr/>
        <p:txBody>
          <a:bodyPr/>
          <a:lstStyle/>
          <a:p>
            <a:fld id="{10FAD2FB-52F7-8546-8416-53F35C73BC4B}" type="slidenum">
              <a:rPr lang="en-US" smtClean="0"/>
              <a:t>9</a:t>
            </a:fld>
            <a:endParaRPr lang="en-US"/>
          </a:p>
        </p:txBody>
      </p:sp>
    </p:spTree>
    <p:extLst>
      <p:ext uri="{BB962C8B-B14F-4D97-AF65-F5344CB8AC3E}">
        <p14:creationId xmlns:p14="http://schemas.microsoft.com/office/powerpoint/2010/main" val="865934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Forget Gate</a:t>
            </a:r>
          </a:p>
          <a:p>
            <a:r>
              <a:rPr lang="en-US" sz="1200" b="0" i="0" u="none" strike="noStrike" kern="1200" dirty="0">
                <a:solidFill>
                  <a:schemeClr val="tx1"/>
                </a:solidFill>
                <a:effectLst/>
                <a:latin typeface="+mn-lt"/>
                <a:ea typeface="+mn-ea"/>
                <a:cs typeface="+mn-cs"/>
              </a:rPr>
              <a:t>The forget decides which information from long term memory be kept or discarded and this is done by multiplying the incoming long term memory by a forget vector generated by the current input and incoming short memory.</a:t>
            </a:r>
          </a:p>
          <a:p>
            <a:endParaRPr lang="en-US" dirty="0"/>
          </a:p>
          <a:p>
            <a:endParaRPr lang="en-US" dirty="0"/>
          </a:p>
          <a:p>
            <a:r>
              <a:rPr lang="en-US" dirty="0"/>
              <a:t>https://</a:t>
            </a:r>
            <a:r>
              <a:rPr lang="en-US" dirty="0" err="1"/>
              <a:t>analyticsindiamag.com</a:t>
            </a:r>
            <a:r>
              <a:rPr lang="en-US" dirty="0"/>
              <a:t>/</a:t>
            </a:r>
            <a:r>
              <a:rPr lang="en-US" dirty="0" err="1"/>
              <a:t>lstm</a:t>
            </a:r>
            <a:r>
              <a:rPr lang="en-US" dirty="0"/>
              <a:t>-vs-</a:t>
            </a:r>
            <a:r>
              <a:rPr lang="en-US" dirty="0" err="1"/>
              <a:t>gru</a:t>
            </a:r>
            <a:r>
              <a:rPr lang="en-US" dirty="0"/>
              <a:t>-in-recurrent-neural-network-a-comparative-study/</a:t>
            </a:r>
            <a:br>
              <a:rPr lang="en-US" dirty="0"/>
            </a:br>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10</a:t>
            </a:fld>
            <a:endParaRPr lang="en-US"/>
          </a:p>
        </p:txBody>
      </p:sp>
    </p:spTree>
    <p:extLst>
      <p:ext uri="{BB962C8B-B14F-4D97-AF65-F5344CB8AC3E}">
        <p14:creationId xmlns:p14="http://schemas.microsoft.com/office/powerpoint/2010/main" val="1830296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Input Gate</a:t>
            </a:r>
          </a:p>
          <a:p>
            <a:r>
              <a:rPr lang="en-US" sz="1200" b="0" i="0" u="none" strike="noStrike" kern="1200" dirty="0">
                <a:solidFill>
                  <a:schemeClr val="tx1"/>
                </a:solidFill>
                <a:effectLst/>
                <a:latin typeface="+mn-lt"/>
                <a:ea typeface="+mn-ea"/>
                <a:cs typeface="+mn-cs"/>
              </a:rPr>
              <a:t>The input gate decides what information will be stored in long term memory. It only works with the information from the current input and short term memory from the previous step. At this gate, it filters out the information from variables that are not useful.</a:t>
            </a:r>
          </a:p>
          <a:p>
            <a:br>
              <a:rPr lang="en-US" dirty="0"/>
            </a:br>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11</a:t>
            </a:fld>
            <a:endParaRPr lang="en-US"/>
          </a:p>
        </p:txBody>
      </p:sp>
    </p:spTree>
    <p:extLst>
      <p:ext uri="{BB962C8B-B14F-4D97-AF65-F5344CB8AC3E}">
        <p14:creationId xmlns:p14="http://schemas.microsoft.com/office/powerpoint/2010/main" val="220796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Output Gate</a:t>
            </a:r>
          </a:p>
          <a:p>
            <a:r>
              <a:rPr lang="en-US" sz="1200" b="0" i="0" u="none" strike="noStrike" kern="1200" dirty="0">
                <a:solidFill>
                  <a:schemeClr val="tx1"/>
                </a:solidFill>
                <a:effectLst/>
                <a:latin typeface="+mn-lt"/>
                <a:ea typeface="+mn-ea"/>
                <a:cs typeface="+mn-cs"/>
              </a:rPr>
              <a:t>The output gate will take the current input, the previous short term memory and newly computed long term memory to produce new short term memory which will be passed on to the cell in the next time step. The output of the current time step can also be drawn from this hidden state. </a:t>
            </a:r>
          </a:p>
          <a:p>
            <a:br>
              <a:rPr lang="en-US" dirty="0"/>
            </a:br>
            <a:endParaRPr lang="en-US" dirty="0"/>
          </a:p>
        </p:txBody>
      </p:sp>
      <p:sp>
        <p:nvSpPr>
          <p:cNvPr id="4" name="Slide Number Placeholder 3"/>
          <p:cNvSpPr>
            <a:spLocks noGrp="1"/>
          </p:cNvSpPr>
          <p:nvPr>
            <p:ph type="sldNum" sz="quarter" idx="5"/>
          </p:nvPr>
        </p:nvSpPr>
        <p:spPr/>
        <p:txBody>
          <a:bodyPr/>
          <a:lstStyle/>
          <a:p>
            <a:fld id="{10FAD2FB-52F7-8546-8416-53F35C73BC4B}" type="slidenum">
              <a:rPr lang="en-US" smtClean="0"/>
              <a:t>12</a:t>
            </a:fld>
            <a:endParaRPr lang="en-US"/>
          </a:p>
        </p:txBody>
      </p:sp>
    </p:spTree>
    <p:extLst>
      <p:ext uri="{BB962C8B-B14F-4D97-AF65-F5344CB8AC3E}">
        <p14:creationId xmlns:p14="http://schemas.microsoft.com/office/powerpoint/2010/main" val="3486631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207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825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9415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8978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6979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8990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7899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091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969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6930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603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203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798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16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714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5/15/22</a:t>
            </a:fld>
            <a:endParaRPr lang="en-US" dirty="0"/>
          </a:p>
        </p:txBody>
      </p:sp>
    </p:spTree>
    <p:extLst>
      <p:ext uri="{BB962C8B-B14F-4D97-AF65-F5344CB8AC3E}">
        <p14:creationId xmlns:p14="http://schemas.microsoft.com/office/powerpoint/2010/main" val="137476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5/15/22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0490846"/>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uantumcomputingreport.com/public-companies/" TargetMode="External"/><Relationship Id="rId2" Type="http://schemas.openxmlformats.org/officeDocument/2006/relationships/hyperlink" Target="https://www.kaggle.com/datasets/nourajo/quantum-computing-companies-stock-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C81D-4867-7345-8A52-A2A922544253}"/>
              </a:ext>
            </a:extLst>
          </p:cNvPr>
          <p:cNvSpPr>
            <a:spLocks noGrp="1"/>
          </p:cNvSpPr>
          <p:nvPr>
            <p:ph type="ctrTitle"/>
          </p:nvPr>
        </p:nvSpPr>
        <p:spPr/>
        <p:txBody>
          <a:bodyPr/>
          <a:lstStyle/>
          <a:p>
            <a:r>
              <a:rPr lang="en-US" altLang="zh-Hans" dirty="0"/>
              <a:t>Quantum Computing Companies Stock Price Prediction</a:t>
            </a:r>
            <a:endParaRPr lang="en-US" dirty="0"/>
          </a:p>
        </p:txBody>
      </p:sp>
      <p:sp>
        <p:nvSpPr>
          <p:cNvPr id="3" name="Subtitle 2">
            <a:extLst>
              <a:ext uri="{FF2B5EF4-FFF2-40B4-BE49-F238E27FC236}">
                <a16:creationId xmlns:a16="http://schemas.microsoft.com/office/drawing/2014/main" id="{BF2514CA-5B49-2145-8889-C5A40C794C30}"/>
              </a:ext>
            </a:extLst>
          </p:cNvPr>
          <p:cNvSpPr>
            <a:spLocks noGrp="1"/>
          </p:cNvSpPr>
          <p:nvPr>
            <p:ph type="subTitle" idx="1"/>
          </p:nvPr>
        </p:nvSpPr>
        <p:spPr/>
        <p:txBody>
          <a:bodyPr/>
          <a:lstStyle/>
          <a:p>
            <a:r>
              <a:rPr lang="en-US" dirty="0" err="1"/>
              <a:t>Xiaoyan</a:t>
            </a:r>
            <a:r>
              <a:rPr lang="en-US" dirty="0"/>
              <a:t> Hua</a:t>
            </a:r>
          </a:p>
          <a:p>
            <a:r>
              <a:rPr lang="en-US" dirty="0"/>
              <a:t>Mingqian Chen</a:t>
            </a:r>
          </a:p>
        </p:txBody>
      </p:sp>
    </p:spTree>
    <p:extLst>
      <p:ext uri="{BB962C8B-B14F-4D97-AF65-F5344CB8AC3E}">
        <p14:creationId xmlns:p14="http://schemas.microsoft.com/office/powerpoint/2010/main" val="3466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6FB7-B1F9-EF46-A1A1-8FA6BAB41862}"/>
              </a:ext>
            </a:extLst>
          </p:cNvPr>
          <p:cNvSpPr>
            <a:spLocks noGrp="1"/>
          </p:cNvSpPr>
          <p:nvPr>
            <p:ph type="title"/>
          </p:nvPr>
        </p:nvSpPr>
        <p:spPr/>
        <p:txBody>
          <a:bodyPr/>
          <a:lstStyle/>
          <a:p>
            <a:r>
              <a:rPr lang="en-US" dirty="0"/>
              <a:t>Forget Gate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477959-0DD7-1744-A9EE-24FB4F8EC4FA}"/>
                  </a:ext>
                </a:extLst>
              </p:cNvPr>
              <p:cNvSpPr>
                <a:spLocks noGrp="1"/>
              </p:cNvSpPr>
              <p:nvPr>
                <p:ph idx="1"/>
              </p:nvPr>
            </p:nvSpPr>
            <p:spPr>
              <a:xfrm>
                <a:off x="677334" y="1680529"/>
                <a:ext cx="8596668" cy="3880773"/>
              </a:xfrm>
            </p:spPr>
            <p:txBody>
              <a:bodyPr>
                <a:normAutofit/>
              </a:bodyPr>
              <a:lstStyle/>
              <a:p>
                <a14:m>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h</m:t>
                        </m:r>
                      </m:e>
                      <m:sub>
                        <m:r>
                          <a:rPr lang="en-US" sz="2400" i="1" dirty="0">
                            <a:latin typeface="Cambria Math" panose="02040503050406030204" pitchFamily="18" charset="0"/>
                            <a:ea typeface="Cambria Math" panose="02040503050406030204" pitchFamily="18" charset="0"/>
                          </a:rPr>
                          <m:t>𝑡</m:t>
                        </m:r>
                        <m:r>
                          <a:rPr lang="en-US" sz="2400" i="1" dirty="0">
                            <a:latin typeface="Cambria Math" panose="02040503050406030204" pitchFamily="18" charset="0"/>
                            <a:ea typeface="Cambria Math" panose="02040503050406030204" pitchFamily="18" charset="0"/>
                          </a:rPr>
                          <m:t>−1</m:t>
                        </m:r>
                      </m:sub>
                    </m:sSub>
                  </m:oMath>
                </a14:m>
                <a:r>
                  <a:rPr lang="zh-Hans" altLang="en-US" sz="2400" dirty="0"/>
                  <a:t> </a:t>
                </a:r>
                <a:r>
                  <a:rPr lang="en-US" altLang="zh-Hans" sz="2400" dirty="0"/>
                  <a:t>:</a:t>
                </a:r>
                <a:r>
                  <a:rPr lang="en-US" sz="2400" dirty="0"/>
                  <a:t> output of the memory cell at t-1</a:t>
                </a:r>
              </a:p>
              <a:p>
                <a:r>
                  <a:rPr lang="en-US" sz="2400" dirty="0"/>
                  <a:t>It discover the details to be discarded from the block. </a:t>
                </a:r>
              </a:p>
              <a:p>
                <a:r>
                  <a:rPr lang="en-US" sz="2400" dirty="0"/>
                  <a:t>It looks at the previous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r>
                          <a:rPr lang="en-US" sz="2400" i="1">
                            <a:latin typeface="Cambria Math" panose="02040503050406030204" pitchFamily="18" charset="0"/>
                          </a:rPr>
                          <m:t>−1</m:t>
                        </m:r>
                      </m:sub>
                    </m:sSub>
                  </m:oMath>
                </a14:m>
                <a:r>
                  <a:rPr lang="en-US" sz="2400" dirty="0"/>
                  <a:t> and the content input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and </a:t>
                </a:r>
              </a:p>
              <a:p>
                <a:r>
                  <a:rPr lang="en-US" sz="2400" dirty="0"/>
                  <a:t>Use a sigmoid function to decide it. </a:t>
                </a:r>
              </a:p>
              <a:p>
                <a:r>
                  <a:rPr lang="en-US" sz="2400" dirty="0"/>
                  <a:t>Output (for each number in the cell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𝑡</m:t>
                        </m:r>
                        <m:r>
                          <a:rPr lang="en-US" sz="2400" i="1">
                            <a:latin typeface="Cambria Math" panose="02040503050406030204" pitchFamily="18" charset="0"/>
                          </a:rPr>
                          <m:t>−1</m:t>
                        </m:r>
                      </m:sub>
                    </m:sSub>
                  </m:oMath>
                </a14:m>
                <a:r>
                  <a:rPr lang="en-US" sz="2400" dirty="0"/>
                  <a:t>): </a:t>
                </a:r>
              </a:p>
              <a:p>
                <a:pPr lvl="1"/>
                <a:r>
                  <a:rPr lang="en-US" sz="2200" dirty="0"/>
                  <a:t>0 (omit)</a:t>
                </a:r>
              </a:p>
              <a:p>
                <a:pPr lvl="1"/>
                <a:r>
                  <a:rPr lang="en-US" sz="2200" dirty="0"/>
                  <a:t>1 (keep)</a:t>
                </a:r>
              </a:p>
              <a:p>
                <a:endParaRPr lang="en-US" sz="2400" dirty="0"/>
              </a:p>
            </p:txBody>
          </p:sp>
        </mc:Choice>
        <mc:Fallback xmlns="">
          <p:sp>
            <p:nvSpPr>
              <p:cNvPr id="3" name="Content Placeholder 2">
                <a:extLst>
                  <a:ext uri="{FF2B5EF4-FFF2-40B4-BE49-F238E27FC236}">
                    <a16:creationId xmlns:a16="http://schemas.microsoft.com/office/drawing/2014/main" id="{E7477959-0DD7-1744-A9EE-24FB4F8EC4FA}"/>
                  </a:ext>
                </a:extLst>
              </p:cNvPr>
              <p:cNvSpPr>
                <a:spLocks noGrp="1" noRot="1" noChangeAspect="1" noMove="1" noResize="1" noEditPoints="1" noAdjustHandles="1" noChangeArrowheads="1" noChangeShapeType="1" noTextEdit="1"/>
              </p:cNvSpPr>
              <p:nvPr>
                <p:ph idx="1"/>
              </p:nvPr>
            </p:nvSpPr>
            <p:spPr>
              <a:xfrm>
                <a:off x="677334" y="1680529"/>
                <a:ext cx="8596668" cy="3880773"/>
              </a:xfrm>
              <a:blipFill>
                <a:blip r:embed="rId3"/>
                <a:stretch>
                  <a:fillRect l="-442" t="-13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0719C1-4174-F84F-9BEC-1E7CD2F660CF}"/>
                  </a:ext>
                </a:extLst>
              </p:cNvPr>
              <p:cNvSpPr txBox="1"/>
              <p:nvPr/>
            </p:nvSpPr>
            <p:spPr>
              <a:xfrm>
                <a:off x="3885322" y="746109"/>
                <a:ext cx="4458578" cy="398955"/>
              </a:xfrm>
              <a:prstGeom prst="rect">
                <a:avLst/>
              </a:prstGeom>
              <a:noFill/>
            </p:spPr>
            <p:txBody>
              <a:bodyPr wrap="squar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𝜎</m:t>
                    </m:r>
                  </m:oMath>
                </a14:m>
                <a:r>
                  <a:rPr lang="en-US" sz="2400" dirty="0"/>
                  <a:t>(</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𝑊</m:t>
                        </m:r>
                      </m:e>
                      <m:sub>
                        <m:r>
                          <a:rPr lang="en-US" sz="2400" b="0" i="1" dirty="0" smtClean="0">
                            <a:latin typeface="Cambria Math" panose="02040503050406030204" pitchFamily="18" charset="0"/>
                          </a:rPr>
                          <m:t>𝑓</m:t>
                        </m:r>
                      </m:sub>
                    </m:sSub>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h</m:t>
                        </m:r>
                      </m:e>
                      <m:sub>
                        <m:r>
                          <a:rPr lang="en-US" sz="2400" b="0" i="1" dirty="0" smtClean="0">
                            <a:latin typeface="Cambria Math" panose="02040503050406030204" pitchFamily="18" charset="0"/>
                            <a:ea typeface="Cambria Math" panose="02040503050406030204" pitchFamily="18" charset="0"/>
                          </a:rPr>
                          <m:t>𝑡</m:t>
                        </m:r>
                        <m:r>
                          <a:rPr lang="en-US" sz="2400" b="0" i="1" dirty="0" smtClean="0">
                            <a:latin typeface="Cambria Math" panose="02040503050406030204" pitchFamily="18" charset="0"/>
                            <a:ea typeface="Cambria Math" panose="02040503050406030204" pitchFamily="18" charset="0"/>
                          </a:rPr>
                          <m:t>−1</m:t>
                        </m:r>
                      </m:sub>
                    </m:sSub>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𝑥</m:t>
                        </m:r>
                      </m:e>
                      <m:sub>
                        <m:r>
                          <a:rPr lang="en-US" sz="2400" b="0" i="1" dirty="0" smtClean="0">
                            <a:latin typeface="Cambria Math" panose="02040503050406030204" pitchFamily="18" charset="0"/>
                            <a:ea typeface="Cambria Math" panose="02040503050406030204" pitchFamily="18" charset="0"/>
                          </a:rPr>
                          <m:t>𝑡</m:t>
                        </m:r>
                      </m:sub>
                    </m:sSub>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𝑏</m:t>
                        </m:r>
                      </m:e>
                      <m:sub>
                        <m:r>
                          <a:rPr lang="en-US" sz="2400" b="0" i="1" dirty="0" smtClean="0">
                            <a:latin typeface="Cambria Math" panose="02040503050406030204" pitchFamily="18" charset="0"/>
                            <a:ea typeface="Cambria Math" panose="02040503050406030204" pitchFamily="18" charset="0"/>
                          </a:rPr>
                          <m:t>𝑓</m:t>
                        </m:r>
                      </m:sub>
                    </m:sSub>
                  </m:oMath>
                </a14:m>
                <a:r>
                  <a:rPr lang="en-US" sz="2400" dirty="0"/>
                  <a:t>) </a:t>
                </a:r>
              </a:p>
            </p:txBody>
          </p:sp>
        </mc:Choice>
        <mc:Fallback xmlns="">
          <p:sp>
            <p:nvSpPr>
              <p:cNvPr id="4" name="TextBox 3">
                <a:extLst>
                  <a:ext uri="{FF2B5EF4-FFF2-40B4-BE49-F238E27FC236}">
                    <a16:creationId xmlns:a16="http://schemas.microsoft.com/office/drawing/2014/main" id="{230719C1-4174-F84F-9BEC-1E7CD2F660CF}"/>
                  </a:ext>
                </a:extLst>
              </p:cNvPr>
              <p:cNvSpPr txBox="1">
                <a:spLocks noRot="1" noChangeAspect="1" noMove="1" noResize="1" noEditPoints="1" noAdjustHandles="1" noChangeArrowheads="1" noChangeShapeType="1" noTextEdit="1"/>
              </p:cNvSpPr>
              <p:nvPr/>
            </p:nvSpPr>
            <p:spPr>
              <a:xfrm>
                <a:off x="3885322" y="746109"/>
                <a:ext cx="4458578" cy="398955"/>
              </a:xfrm>
              <a:prstGeom prst="rect">
                <a:avLst/>
              </a:prstGeom>
              <a:blipFill>
                <a:blip r:embed="rId4"/>
                <a:stretch>
                  <a:fillRect l="-3125" t="-21875" b="-37500"/>
                </a:stretch>
              </a:blipFill>
            </p:spPr>
            <p:txBody>
              <a:bodyPr/>
              <a:lstStyle/>
              <a:p>
                <a:r>
                  <a:rPr lang="en-US">
                    <a:noFill/>
                  </a:rPr>
                  <a:t> </a:t>
                </a:r>
              </a:p>
            </p:txBody>
          </p:sp>
        </mc:Fallback>
      </mc:AlternateContent>
    </p:spTree>
    <p:extLst>
      <p:ext uri="{BB962C8B-B14F-4D97-AF65-F5344CB8AC3E}">
        <p14:creationId xmlns:p14="http://schemas.microsoft.com/office/powerpoint/2010/main" val="54053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62AB-4912-8348-A366-D2E3ABB5E293}"/>
              </a:ext>
            </a:extLst>
          </p:cNvPr>
          <p:cNvSpPr>
            <a:spLocks noGrp="1"/>
          </p:cNvSpPr>
          <p:nvPr>
            <p:ph type="title"/>
          </p:nvPr>
        </p:nvSpPr>
        <p:spPr/>
        <p:txBody>
          <a:bodyPr>
            <a:normAutofit/>
          </a:bodyPr>
          <a:lstStyle/>
          <a:p>
            <a:r>
              <a:rPr lang="en-US" altLang="zh-Hans" dirty="0"/>
              <a:t>Input Gate</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FBAB5B-8751-7446-BDBF-F5BD30ABE02E}"/>
                  </a:ext>
                </a:extLst>
              </p:cNvPr>
              <p:cNvSpPr>
                <a:spLocks noGrp="1"/>
              </p:cNvSpPr>
              <p:nvPr>
                <p:ph idx="1"/>
              </p:nvPr>
            </p:nvSpPr>
            <p:spPr>
              <a:xfrm>
                <a:off x="677334" y="1930400"/>
                <a:ext cx="8596668" cy="3880773"/>
              </a:xfrm>
            </p:spPr>
            <p:txBody>
              <a:bodyPr>
                <a:normAutofit/>
              </a:bodyPr>
              <a:lstStyle/>
              <a:p>
                <a:r>
                  <a:rPr lang="en-US" sz="2400" dirty="0"/>
                  <a:t>It takes the previous output and current input and applies both a sigmoid and </a:t>
                </a:r>
                <a:r>
                  <a:rPr lang="en-US" sz="2400" dirty="0" err="1"/>
                  <a:t>tanh</a:t>
                </a:r>
                <a:r>
                  <a:rPr lang="en-US" sz="2400" dirty="0"/>
                  <a:t> activation. </a:t>
                </a:r>
              </a:p>
              <a:p>
                <a:r>
                  <a:rPr lang="en-US" sz="2400" dirty="0"/>
                  <a:t>Sigmoid function </a:t>
                </a:r>
              </a:p>
              <a:p>
                <a:pPr lvl="1">
                  <a:buFont typeface="Wingdings" pitchFamily="2" charset="2"/>
                  <a:buChar char="Ø"/>
                </a:pPr>
                <a:r>
                  <a:rPr lang="en-US" sz="2200" dirty="0"/>
                  <a:t>decides what must be kept from the input. 0 discard, 1 keep. </a:t>
                </a:r>
              </a:p>
              <a:p>
                <a14:m>
                  <m:oMath xmlns:m="http://schemas.openxmlformats.org/officeDocument/2006/math">
                    <m:r>
                      <a:rPr lang="en-US" sz="2400" b="0" i="1" smtClean="0">
                        <a:latin typeface="Cambria Math" panose="02040503050406030204" pitchFamily="18" charset="0"/>
                      </a:rPr>
                      <m:t>𝑡𝑎𝑛h</m:t>
                    </m:r>
                  </m:oMath>
                </a14:m>
                <a:r>
                  <a:rPr lang="en-US" sz="2400" dirty="0"/>
                  <a:t> function </a:t>
                </a:r>
              </a:p>
              <a:p>
                <a:pPr lvl="1">
                  <a:buFont typeface="Wingdings" pitchFamily="2" charset="2"/>
                  <a:buChar char="Ø"/>
                </a:pPr>
                <a:r>
                  <a:rPr lang="en-US" sz="2200" dirty="0"/>
                  <a:t>normalizes the values into the range [-1, +1], stabilizing the training process. </a:t>
                </a:r>
              </a:p>
            </p:txBody>
          </p:sp>
        </mc:Choice>
        <mc:Fallback xmlns="">
          <p:sp>
            <p:nvSpPr>
              <p:cNvPr id="3" name="Content Placeholder 2">
                <a:extLst>
                  <a:ext uri="{FF2B5EF4-FFF2-40B4-BE49-F238E27FC236}">
                    <a16:creationId xmlns:a16="http://schemas.microsoft.com/office/drawing/2014/main" id="{5DFBAB5B-8751-7446-BDBF-F5BD30ABE02E}"/>
                  </a:ext>
                </a:extLst>
              </p:cNvPr>
              <p:cNvSpPr>
                <a:spLocks noGrp="1" noRot="1" noChangeAspect="1" noMove="1" noResize="1" noEditPoints="1" noAdjustHandles="1" noChangeArrowheads="1" noChangeShapeType="1" noTextEdit="1"/>
              </p:cNvSpPr>
              <p:nvPr>
                <p:ph idx="1"/>
              </p:nvPr>
            </p:nvSpPr>
            <p:spPr>
              <a:xfrm>
                <a:off x="677334" y="1930400"/>
                <a:ext cx="8596668" cy="3880773"/>
              </a:xfrm>
              <a:blipFill>
                <a:blip r:embed="rId3"/>
                <a:stretch>
                  <a:fillRect l="-590" t="-1307" r="-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FC08503-1810-E443-A629-F6CFB6BC8A08}"/>
                  </a:ext>
                </a:extLst>
              </p:cNvPr>
              <p:cNvSpPr txBox="1"/>
              <p:nvPr/>
            </p:nvSpPr>
            <p:spPr>
              <a:xfrm>
                <a:off x="3862462" y="1265992"/>
                <a:ext cx="4132670" cy="377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𝐶</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tanh</m:t>
                      </m:r>
                      <m:r>
                        <a:rPr lang="en-US" sz="2400" b="0" i="1"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𝑊</m:t>
                          </m:r>
                        </m:e>
                        <m:sub>
                          <m:r>
                            <a:rPr lang="en-US" sz="2400" b="0" i="1" dirty="0" smtClean="0">
                              <a:latin typeface="Cambria Math" panose="02040503050406030204" pitchFamily="18" charset="0"/>
                            </a:rPr>
                            <m:t>𝐶</m:t>
                          </m:r>
                        </m:sub>
                      </m:sSub>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h</m:t>
                          </m:r>
                        </m:e>
                        <m:sub>
                          <m:r>
                            <a:rPr lang="en-US" sz="2400" i="1" dirty="0">
                              <a:latin typeface="Cambria Math" panose="02040503050406030204" pitchFamily="18" charset="0"/>
                              <a:ea typeface="Cambria Math" panose="02040503050406030204" pitchFamily="18" charset="0"/>
                            </a:rPr>
                            <m:t>𝑡</m:t>
                          </m:r>
                          <m:r>
                            <a:rPr lang="en-US" sz="2400" i="1" dirty="0">
                              <a:latin typeface="Cambria Math" panose="02040503050406030204" pitchFamily="18" charset="0"/>
                              <a:ea typeface="Cambria Math" panose="02040503050406030204" pitchFamily="18" charset="0"/>
                            </a:rPr>
                            <m:t>−1</m:t>
                          </m:r>
                        </m:sub>
                      </m:sSub>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𝑥</m:t>
                          </m:r>
                        </m:e>
                        <m:sub>
                          <m:r>
                            <a:rPr lang="en-US" sz="2400" i="1" dirty="0">
                              <a:latin typeface="Cambria Math" panose="02040503050406030204" pitchFamily="18" charset="0"/>
                              <a:ea typeface="Cambria Math" panose="02040503050406030204" pitchFamily="18" charset="0"/>
                            </a:rPr>
                            <m:t>𝑡</m:t>
                          </m:r>
                        </m:sub>
                      </m:sSub>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𝑏</m:t>
                          </m:r>
                        </m:e>
                        <m:sub>
                          <m:r>
                            <a:rPr lang="en-US" sz="2400" b="0" i="1" dirty="0" smtClean="0">
                              <a:latin typeface="Cambria Math" panose="02040503050406030204" pitchFamily="18" charset="0"/>
                              <a:ea typeface="Cambria Math" panose="02040503050406030204" pitchFamily="18" charset="0"/>
                            </a:rPr>
                            <m:t>𝐶</m:t>
                          </m:r>
                        </m:sub>
                      </m:sSub>
                      <m:r>
                        <a:rPr lang="en-US" sz="2400" b="0" i="1" dirty="0"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2FC08503-1810-E443-A629-F6CFB6BC8A08}"/>
                  </a:ext>
                </a:extLst>
              </p:cNvPr>
              <p:cNvSpPr txBox="1">
                <a:spLocks noRot="1" noChangeAspect="1" noMove="1" noResize="1" noEditPoints="1" noAdjustHandles="1" noChangeArrowheads="1" noChangeShapeType="1" noTextEdit="1"/>
              </p:cNvSpPr>
              <p:nvPr/>
            </p:nvSpPr>
            <p:spPr>
              <a:xfrm>
                <a:off x="3862462" y="1265992"/>
                <a:ext cx="4132670" cy="377347"/>
              </a:xfrm>
              <a:prstGeom prst="rect">
                <a:avLst/>
              </a:prstGeom>
              <a:blipFill>
                <a:blip r:embed="rId4"/>
                <a:stretch>
                  <a:fillRect l="-917" t="-13333" r="-1529"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FFCF05-FB38-EE4C-81EC-40DB90ADBEFE}"/>
                  </a:ext>
                </a:extLst>
              </p:cNvPr>
              <p:cNvSpPr txBox="1"/>
              <p:nvPr/>
            </p:nvSpPr>
            <p:spPr>
              <a:xfrm>
                <a:off x="3862462" y="609600"/>
                <a:ext cx="4458578" cy="369332"/>
              </a:xfrm>
              <a:prstGeom prst="rect">
                <a:avLst/>
              </a:prstGeom>
              <a:noFill/>
            </p:spPr>
            <p:txBody>
              <a:bodyPr wrap="squar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𝜎</m:t>
                    </m:r>
                  </m:oMath>
                </a14:m>
                <a:r>
                  <a:rPr lang="en-US" sz="2400" dirty="0"/>
                  <a:t>(</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𝑊</m:t>
                        </m:r>
                      </m:e>
                      <m:sub>
                        <m:r>
                          <a:rPr lang="en-US" sz="2400" b="0" i="1" dirty="0" smtClean="0">
                            <a:latin typeface="Cambria Math" panose="02040503050406030204" pitchFamily="18" charset="0"/>
                          </a:rPr>
                          <m:t>𝑖</m:t>
                        </m:r>
                      </m:sub>
                    </m:sSub>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h</m:t>
                        </m:r>
                      </m:e>
                      <m:sub>
                        <m:r>
                          <a:rPr lang="en-US" sz="2400" b="0" i="1" dirty="0" smtClean="0">
                            <a:latin typeface="Cambria Math" panose="02040503050406030204" pitchFamily="18" charset="0"/>
                            <a:ea typeface="Cambria Math" panose="02040503050406030204" pitchFamily="18" charset="0"/>
                          </a:rPr>
                          <m:t>𝑡</m:t>
                        </m:r>
                        <m:r>
                          <a:rPr lang="en-US" sz="2400" b="0" i="1" dirty="0" smtClean="0">
                            <a:latin typeface="Cambria Math" panose="02040503050406030204" pitchFamily="18" charset="0"/>
                            <a:ea typeface="Cambria Math" panose="02040503050406030204" pitchFamily="18" charset="0"/>
                          </a:rPr>
                          <m:t>−1</m:t>
                        </m:r>
                      </m:sub>
                    </m:sSub>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𝑥</m:t>
                        </m:r>
                      </m:e>
                      <m:sub>
                        <m:r>
                          <a:rPr lang="en-US" sz="2400" b="0" i="1" dirty="0" smtClean="0">
                            <a:latin typeface="Cambria Math" panose="02040503050406030204" pitchFamily="18" charset="0"/>
                            <a:ea typeface="Cambria Math" panose="02040503050406030204" pitchFamily="18" charset="0"/>
                          </a:rPr>
                          <m:t>𝑡</m:t>
                        </m:r>
                      </m:sub>
                    </m:sSub>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𝑏</m:t>
                        </m:r>
                      </m:e>
                      <m:sub>
                        <m:r>
                          <a:rPr lang="en-US" sz="2400" b="0" i="1" dirty="0" smtClean="0">
                            <a:latin typeface="Cambria Math" panose="02040503050406030204" pitchFamily="18" charset="0"/>
                            <a:ea typeface="Cambria Math" panose="02040503050406030204" pitchFamily="18" charset="0"/>
                          </a:rPr>
                          <m:t>𝑖</m:t>
                        </m:r>
                      </m:sub>
                    </m:sSub>
                  </m:oMath>
                </a14:m>
                <a:r>
                  <a:rPr lang="en-US" sz="2400" dirty="0"/>
                  <a:t>) </a:t>
                </a:r>
              </a:p>
            </p:txBody>
          </p:sp>
        </mc:Choice>
        <mc:Fallback xmlns="">
          <p:sp>
            <p:nvSpPr>
              <p:cNvPr id="5" name="TextBox 4">
                <a:extLst>
                  <a:ext uri="{FF2B5EF4-FFF2-40B4-BE49-F238E27FC236}">
                    <a16:creationId xmlns:a16="http://schemas.microsoft.com/office/drawing/2014/main" id="{B5FFCF05-FB38-EE4C-81EC-40DB90ADBEFE}"/>
                  </a:ext>
                </a:extLst>
              </p:cNvPr>
              <p:cNvSpPr txBox="1">
                <a:spLocks noRot="1" noChangeAspect="1" noMove="1" noResize="1" noEditPoints="1" noAdjustHandles="1" noChangeArrowheads="1" noChangeShapeType="1" noTextEdit="1"/>
              </p:cNvSpPr>
              <p:nvPr/>
            </p:nvSpPr>
            <p:spPr>
              <a:xfrm>
                <a:off x="3862462" y="609600"/>
                <a:ext cx="4458578" cy="369332"/>
              </a:xfrm>
              <a:prstGeom prst="rect">
                <a:avLst/>
              </a:prstGeom>
              <a:blipFill>
                <a:blip r:embed="rId5"/>
                <a:stretch>
                  <a:fillRect l="-2273" t="-27586" b="-48276"/>
                </a:stretch>
              </a:blipFill>
            </p:spPr>
            <p:txBody>
              <a:bodyPr/>
              <a:lstStyle/>
              <a:p>
                <a:r>
                  <a:rPr lang="en-US">
                    <a:noFill/>
                  </a:rPr>
                  <a:t> </a:t>
                </a:r>
              </a:p>
            </p:txBody>
          </p:sp>
        </mc:Fallback>
      </mc:AlternateContent>
    </p:spTree>
    <p:extLst>
      <p:ext uri="{BB962C8B-B14F-4D97-AF65-F5344CB8AC3E}">
        <p14:creationId xmlns:p14="http://schemas.microsoft.com/office/powerpoint/2010/main" val="26481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36CB-1F7B-A24F-AD1E-CC03693AD324}"/>
              </a:ext>
            </a:extLst>
          </p:cNvPr>
          <p:cNvSpPr>
            <a:spLocks noGrp="1"/>
          </p:cNvSpPr>
          <p:nvPr>
            <p:ph type="title"/>
          </p:nvPr>
        </p:nvSpPr>
        <p:spPr/>
        <p:txBody>
          <a:bodyPr/>
          <a:lstStyle/>
          <a:p>
            <a:r>
              <a:rPr lang="en-US" dirty="0"/>
              <a:t>Output Gate</a:t>
            </a:r>
          </a:p>
        </p:txBody>
      </p:sp>
      <p:sp>
        <p:nvSpPr>
          <p:cNvPr id="3" name="Content Placeholder 2">
            <a:extLst>
              <a:ext uri="{FF2B5EF4-FFF2-40B4-BE49-F238E27FC236}">
                <a16:creationId xmlns:a16="http://schemas.microsoft.com/office/drawing/2014/main" id="{D2E8F404-9AED-9B4B-9E8E-643FA535274E}"/>
              </a:ext>
            </a:extLst>
          </p:cNvPr>
          <p:cNvSpPr>
            <a:spLocks noGrp="1"/>
          </p:cNvSpPr>
          <p:nvPr>
            <p:ph idx="1"/>
          </p:nvPr>
        </p:nvSpPr>
        <p:spPr>
          <a:xfrm>
            <a:off x="677334" y="2229741"/>
            <a:ext cx="8596668" cy="3880773"/>
          </a:xfrm>
        </p:spPr>
        <p:txBody>
          <a:bodyPr>
            <a:normAutofit/>
          </a:bodyPr>
          <a:lstStyle/>
          <a:p>
            <a:r>
              <a:rPr lang="en-US" sz="2400" dirty="0"/>
              <a:t>It takes a normalized value for memory through </a:t>
            </a:r>
            <a:r>
              <a:rPr lang="en-US" sz="2400" dirty="0" err="1"/>
              <a:t>tanh</a:t>
            </a:r>
            <a:r>
              <a:rPr lang="en-US" sz="2400" dirty="0"/>
              <a:t> and a sigmoid activated value for the previous output and current input</a:t>
            </a:r>
          </a:p>
          <a:p>
            <a:r>
              <a:rPr lang="en-US" sz="2400" dirty="0"/>
              <a:t>Decides what must be predicted for the current input value</a:t>
            </a:r>
          </a:p>
          <a:p>
            <a:r>
              <a:rPr lang="en-US" sz="2400" dirty="0"/>
              <a:t>Output value, pass value and memory to the next cell.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66B818-8EB5-7446-A81C-EDC0B9F4DFFD}"/>
                  </a:ext>
                </a:extLst>
              </p:cNvPr>
              <p:cNvSpPr txBox="1"/>
              <p:nvPr/>
            </p:nvSpPr>
            <p:spPr>
              <a:xfrm>
                <a:off x="4011052" y="1372730"/>
                <a:ext cx="24763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rPr>
                        <m:t>tanh</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𝑡</m:t>
                          </m:r>
                        </m:sub>
                      </m:sSub>
                      <m:r>
                        <a:rPr lang="en-US" sz="2400" b="0" i="1" dirty="0"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1766B818-8EB5-7446-A81C-EDC0B9F4DFFD}"/>
                  </a:ext>
                </a:extLst>
              </p:cNvPr>
              <p:cNvSpPr txBox="1">
                <a:spLocks noRot="1" noChangeAspect="1" noMove="1" noResize="1" noEditPoints="1" noAdjustHandles="1" noChangeArrowheads="1" noChangeShapeType="1" noTextEdit="1"/>
              </p:cNvSpPr>
              <p:nvPr/>
            </p:nvSpPr>
            <p:spPr>
              <a:xfrm>
                <a:off x="4011052" y="1372730"/>
                <a:ext cx="2476384" cy="369332"/>
              </a:xfrm>
              <a:prstGeom prst="rect">
                <a:avLst/>
              </a:prstGeom>
              <a:blipFill>
                <a:blip r:embed="rId3"/>
                <a:stretch>
                  <a:fillRect l="-2041" t="-6897" r="-3061" b="-37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83485B-1F57-434D-AD04-582F79809C8A}"/>
                  </a:ext>
                </a:extLst>
              </p:cNvPr>
              <p:cNvSpPr txBox="1"/>
              <p:nvPr/>
            </p:nvSpPr>
            <p:spPr>
              <a:xfrm>
                <a:off x="4011052" y="703492"/>
                <a:ext cx="4458578" cy="369332"/>
              </a:xfrm>
              <a:prstGeom prst="rect">
                <a:avLst/>
              </a:prstGeom>
              <a:noFill/>
            </p:spPr>
            <p:txBody>
              <a:bodyPr wrap="squar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𝜎</m:t>
                    </m:r>
                  </m:oMath>
                </a14:m>
                <a:r>
                  <a:rPr lang="en-US" sz="2400" dirty="0"/>
                  <a:t>(</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𝑊</m:t>
                        </m:r>
                      </m:e>
                      <m:sub>
                        <m:r>
                          <a:rPr lang="en-US" sz="2400" b="0" i="1" dirty="0" smtClean="0">
                            <a:latin typeface="Cambria Math" panose="02040503050406030204" pitchFamily="18" charset="0"/>
                          </a:rPr>
                          <m:t>𝑜</m:t>
                        </m:r>
                      </m:sub>
                    </m:sSub>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h</m:t>
                        </m:r>
                      </m:e>
                      <m:sub>
                        <m:r>
                          <a:rPr lang="en-US" sz="2400" b="0" i="1" dirty="0" smtClean="0">
                            <a:latin typeface="Cambria Math" panose="02040503050406030204" pitchFamily="18" charset="0"/>
                            <a:ea typeface="Cambria Math" panose="02040503050406030204" pitchFamily="18" charset="0"/>
                          </a:rPr>
                          <m:t>𝑡</m:t>
                        </m:r>
                        <m:r>
                          <a:rPr lang="en-US" sz="2400" b="0" i="1" dirty="0" smtClean="0">
                            <a:latin typeface="Cambria Math" panose="02040503050406030204" pitchFamily="18" charset="0"/>
                            <a:ea typeface="Cambria Math" panose="02040503050406030204" pitchFamily="18" charset="0"/>
                          </a:rPr>
                          <m:t>−1</m:t>
                        </m:r>
                      </m:sub>
                    </m:sSub>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𝑥</m:t>
                        </m:r>
                      </m:e>
                      <m:sub>
                        <m:r>
                          <a:rPr lang="en-US" sz="2400" b="0" i="1" dirty="0" smtClean="0">
                            <a:latin typeface="Cambria Math" panose="02040503050406030204" pitchFamily="18" charset="0"/>
                            <a:ea typeface="Cambria Math" panose="02040503050406030204" pitchFamily="18" charset="0"/>
                          </a:rPr>
                          <m:t>𝑡</m:t>
                        </m:r>
                      </m:sub>
                    </m:sSub>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𝑏</m:t>
                        </m:r>
                      </m:e>
                      <m:sub>
                        <m:r>
                          <a:rPr lang="en-US" sz="2400" b="0" i="1" dirty="0" smtClean="0">
                            <a:latin typeface="Cambria Math" panose="02040503050406030204" pitchFamily="18" charset="0"/>
                            <a:ea typeface="Cambria Math" panose="02040503050406030204" pitchFamily="18" charset="0"/>
                          </a:rPr>
                          <m:t>𝑜</m:t>
                        </m:r>
                      </m:sub>
                    </m:sSub>
                  </m:oMath>
                </a14:m>
                <a:r>
                  <a:rPr lang="en-US" sz="2400" dirty="0"/>
                  <a:t>) </a:t>
                </a:r>
              </a:p>
            </p:txBody>
          </p:sp>
        </mc:Choice>
        <mc:Fallback xmlns="">
          <p:sp>
            <p:nvSpPr>
              <p:cNvPr id="5" name="TextBox 4">
                <a:extLst>
                  <a:ext uri="{FF2B5EF4-FFF2-40B4-BE49-F238E27FC236}">
                    <a16:creationId xmlns:a16="http://schemas.microsoft.com/office/drawing/2014/main" id="{DC83485B-1F57-434D-AD04-582F79809C8A}"/>
                  </a:ext>
                </a:extLst>
              </p:cNvPr>
              <p:cNvSpPr txBox="1">
                <a:spLocks noRot="1" noChangeAspect="1" noMove="1" noResize="1" noEditPoints="1" noAdjustHandles="1" noChangeArrowheads="1" noChangeShapeType="1" noTextEdit="1"/>
              </p:cNvSpPr>
              <p:nvPr/>
            </p:nvSpPr>
            <p:spPr>
              <a:xfrm>
                <a:off x="4011052" y="703492"/>
                <a:ext cx="4458578" cy="369332"/>
              </a:xfrm>
              <a:prstGeom prst="rect">
                <a:avLst/>
              </a:prstGeom>
              <a:blipFill>
                <a:blip r:embed="rId4"/>
                <a:stretch>
                  <a:fillRect l="-1420" t="-20000" b="-50000"/>
                </a:stretch>
              </a:blipFill>
            </p:spPr>
            <p:txBody>
              <a:bodyPr/>
              <a:lstStyle/>
              <a:p>
                <a:r>
                  <a:rPr lang="en-US">
                    <a:noFill/>
                  </a:rPr>
                  <a:t> </a:t>
                </a:r>
              </a:p>
            </p:txBody>
          </p:sp>
        </mc:Fallback>
      </mc:AlternateContent>
    </p:spTree>
    <p:extLst>
      <p:ext uri="{BB962C8B-B14F-4D97-AF65-F5344CB8AC3E}">
        <p14:creationId xmlns:p14="http://schemas.microsoft.com/office/powerpoint/2010/main" val="3271765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2ED1-5095-D3DB-CF01-8646977C6968}"/>
              </a:ext>
            </a:extLst>
          </p:cNvPr>
          <p:cNvSpPr>
            <a:spLocks noGrp="1"/>
          </p:cNvSpPr>
          <p:nvPr>
            <p:ph type="title"/>
          </p:nvPr>
        </p:nvSpPr>
        <p:spPr>
          <a:xfrm>
            <a:off x="677334" y="609600"/>
            <a:ext cx="8596668" cy="797169"/>
          </a:xfrm>
        </p:spPr>
        <p:txBody>
          <a:bodyPr/>
          <a:lstStyle/>
          <a:p>
            <a:r>
              <a:rPr lang="en-US" dirty="0"/>
              <a:t>Prepare Dataset</a:t>
            </a:r>
          </a:p>
        </p:txBody>
      </p:sp>
      <p:pic>
        <p:nvPicPr>
          <p:cNvPr id="4" name="Picture 3">
            <a:extLst>
              <a:ext uri="{FF2B5EF4-FFF2-40B4-BE49-F238E27FC236}">
                <a16:creationId xmlns:a16="http://schemas.microsoft.com/office/drawing/2014/main" id="{D9E669F2-FD07-2D12-D890-2A4A51D99878}"/>
              </a:ext>
            </a:extLst>
          </p:cNvPr>
          <p:cNvPicPr>
            <a:picLocks noChangeAspect="1"/>
          </p:cNvPicPr>
          <p:nvPr/>
        </p:nvPicPr>
        <p:blipFill>
          <a:blip r:embed="rId3"/>
          <a:stretch>
            <a:fillRect/>
          </a:stretch>
        </p:blipFill>
        <p:spPr>
          <a:xfrm>
            <a:off x="1260918" y="3733800"/>
            <a:ext cx="7429500" cy="2514600"/>
          </a:xfrm>
          <a:prstGeom prst="rect">
            <a:avLst/>
          </a:prstGeom>
        </p:spPr>
      </p:pic>
      <p:sp>
        <p:nvSpPr>
          <p:cNvPr id="7" name="Content Placeholder 6">
            <a:extLst>
              <a:ext uri="{FF2B5EF4-FFF2-40B4-BE49-F238E27FC236}">
                <a16:creationId xmlns:a16="http://schemas.microsoft.com/office/drawing/2014/main" id="{E65E11DA-22CC-E51F-2D84-FFA1526D725A}"/>
              </a:ext>
            </a:extLst>
          </p:cNvPr>
          <p:cNvSpPr>
            <a:spLocks noGrp="1"/>
          </p:cNvSpPr>
          <p:nvPr>
            <p:ph idx="1"/>
          </p:nvPr>
        </p:nvSpPr>
        <p:spPr>
          <a:xfrm>
            <a:off x="677334" y="1657109"/>
            <a:ext cx="8596668" cy="3880773"/>
          </a:xfrm>
        </p:spPr>
        <p:txBody>
          <a:bodyPr/>
          <a:lstStyle/>
          <a:p>
            <a:r>
              <a:rPr lang="en-US" sz="2400" dirty="0"/>
              <a:t>Take ACN as an example</a:t>
            </a:r>
          </a:p>
          <a:p>
            <a:pPr lvl="1">
              <a:buFont typeface="Wingdings" pitchFamily="2" charset="2"/>
              <a:buChar char="Ø"/>
            </a:pPr>
            <a:r>
              <a:rPr lang="en-US" sz="1800" dirty="0"/>
              <a:t>data shape: </a:t>
            </a:r>
            <a:r>
              <a:rPr lang="en-US" sz="1800" dirty="0">
                <a:sym typeface="Wingdings" pitchFamily="2" charset="2"/>
              </a:rPr>
              <a:t>(5190, 8)</a:t>
            </a:r>
          </a:p>
          <a:p>
            <a:pPr lvl="1">
              <a:buFont typeface="Wingdings" pitchFamily="2" charset="2"/>
              <a:buChar char="Ø"/>
            </a:pPr>
            <a:r>
              <a:rPr lang="en-US" sz="1800" dirty="0">
                <a:sym typeface="Wingdings" pitchFamily="2" charset="2"/>
              </a:rPr>
              <a:t>date period: 2001-07-19 to 2021-03-03</a:t>
            </a:r>
          </a:p>
          <a:p>
            <a:pPr lvl="1">
              <a:buFont typeface="Wingdings" pitchFamily="2" charset="2"/>
              <a:buChar char="Ø"/>
            </a:pPr>
            <a:r>
              <a:rPr lang="en-US" sz="1800" dirty="0">
                <a:sym typeface="Wingdings" pitchFamily="2" charset="2"/>
              </a:rPr>
              <a:t>features: Open, High, Low, Close, </a:t>
            </a:r>
            <a:r>
              <a:rPr lang="en-US" sz="1800" dirty="0" err="1">
                <a:sym typeface="Wingdings" pitchFamily="2" charset="2"/>
              </a:rPr>
              <a:t>Adjclose</a:t>
            </a:r>
            <a:r>
              <a:rPr lang="en-US" sz="1800" dirty="0">
                <a:sym typeface="Wingdings" pitchFamily="2" charset="2"/>
              </a:rPr>
              <a:t>, Volume</a:t>
            </a:r>
            <a:endParaRPr lang="en-US" sz="1800" dirty="0"/>
          </a:p>
        </p:txBody>
      </p:sp>
      <p:pic>
        <p:nvPicPr>
          <p:cNvPr id="8" name="Picture 7">
            <a:extLst>
              <a:ext uri="{FF2B5EF4-FFF2-40B4-BE49-F238E27FC236}">
                <a16:creationId xmlns:a16="http://schemas.microsoft.com/office/drawing/2014/main" id="{758B4027-E19D-A1F1-3E74-32F4411294D1}"/>
              </a:ext>
            </a:extLst>
          </p:cNvPr>
          <p:cNvPicPr>
            <a:picLocks noChangeAspect="1"/>
          </p:cNvPicPr>
          <p:nvPr/>
        </p:nvPicPr>
        <p:blipFill>
          <a:blip r:embed="rId4"/>
          <a:stretch>
            <a:fillRect/>
          </a:stretch>
        </p:blipFill>
        <p:spPr>
          <a:xfrm>
            <a:off x="5385253" y="274639"/>
            <a:ext cx="3888749" cy="2514600"/>
          </a:xfrm>
          <a:prstGeom prst="rect">
            <a:avLst/>
          </a:prstGeom>
        </p:spPr>
      </p:pic>
    </p:spTree>
    <p:extLst>
      <p:ext uri="{BB962C8B-B14F-4D97-AF65-F5344CB8AC3E}">
        <p14:creationId xmlns:p14="http://schemas.microsoft.com/office/powerpoint/2010/main" val="1111278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2ED1-5095-D3DB-CF01-8646977C6968}"/>
              </a:ext>
            </a:extLst>
          </p:cNvPr>
          <p:cNvSpPr>
            <a:spLocks noGrp="1"/>
          </p:cNvSpPr>
          <p:nvPr>
            <p:ph type="title"/>
          </p:nvPr>
        </p:nvSpPr>
        <p:spPr/>
        <p:txBody>
          <a:bodyPr/>
          <a:lstStyle/>
          <a:p>
            <a:r>
              <a:rPr lang="en-US" dirty="0"/>
              <a:t>Stock Features</a:t>
            </a:r>
          </a:p>
        </p:txBody>
      </p:sp>
      <p:sp>
        <p:nvSpPr>
          <p:cNvPr id="3" name="Content Placeholder 2">
            <a:extLst>
              <a:ext uri="{FF2B5EF4-FFF2-40B4-BE49-F238E27FC236}">
                <a16:creationId xmlns:a16="http://schemas.microsoft.com/office/drawing/2014/main" id="{FC33CEE2-5D7F-0BE2-D447-32B55E259255}"/>
              </a:ext>
            </a:extLst>
          </p:cNvPr>
          <p:cNvSpPr>
            <a:spLocks noGrp="1"/>
          </p:cNvSpPr>
          <p:nvPr>
            <p:ph idx="1"/>
          </p:nvPr>
        </p:nvSpPr>
        <p:spPr>
          <a:xfrm>
            <a:off x="677334" y="1674811"/>
            <a:ext cx="8596668" cy="4275380"/>
          </a:xfrm>
        </p:spPr>
        <p:txBody>
          <a:bodyPr>
            <a:normAutofit fontScale="92500" lnSpcReduction="10000"/>
          </a:bodyPr>
          <a:lstStyle/>
          <a:p>
            <a:r>
              <a:rPr lang="en-US" sz="2400" dirty="0"/>
              <a:t>Open: </a:t>
            </a:r>
          </a:p>
          <a:p>
            <a:pPr marL="0" indent="0">
              <a:buNone/>
            </a:pPr>
            <a:r>
              <a:rPr lang="zh-CN" altLang="en-US" sz="2400" dirty="0"/>
              <a:t>    </a:t>
            </a:r>
            <a:r>
              <a:rPr lang="en-US" altLang="zh-CN" sz="2200" dirty="0"/>
              <a:t>T</a:t>
            </a:r>
            <a:r>
              <a:rPr lang="en-US" sz="2200" dirty="0"/>
              <a:t>he </a:t>
            </a:r>
            <a:r>
              <a:rPr lang="en-US" sz="2200" dirty="0">
                <a:solidFill>
                  <a:schemeClr val="accent1">
                    <a:lumMod val="50000"/>
                  </a:schemeClr>
                </a:solidFill>
              </a:rPr>
              <a:t>start</a:t>
            </a:r>
            <a:r>
              <a:rPr lang="en-US" sz="2200" dirty="0"/>
              <a:t> price of a stock on a trading day</a:t>
            </a:r>
          </a:p>
          <a:p>
            <a:r>
              <a:rPr lang="en-US" sz="2400" dirty="0"/>
              <a:t>Low</a:t>
            </a:r>
            <a:r>
              <a:rPr lang="zh-CN" altLang="en-US" sz="2400" dirty="0"/>
              <a:t> </a:t>
            </a:r>
            <a:r>
              <a:rPr lang="en-US" altLang="zh-CN" sz="2400" dirty="0"/>
              <a:t>/</a:t>
            </a:r>
            <a:r>
              <a:rPr lang="zh-CN" altLang="en-US" sz="2400" dirty="0"/>
              <a:t> </a:t>
            </a:r>
            <a:r>
              <a:rPr lang="en-US" altLang="zh-CN" sz="2400" dirty="0"/>
              <a:t>High</a:t>
            </a:r>
            <a:r>
              <a:rPr lang="en-US" sz="2400" dirty="0"/>
              <a:t>:</a:t>
            </a:r>
          </a:p>
          <a:p>
            <a:pPr marL="0" indent="0">
              <a:buNone/>
            </a:pPr>
            <a:r>
              <a:rPr lang="zh-CN" altLang="en-US" dirty="0"/>
              <a:t>      </a:t>
            </a:r>
            <a:r>
              <a:rPr lang="en-US" altLang="zh-CN" sz="2200" dirty="0"/>
              <a:t>The lowest/highest price on a trading day</a:t>
            </a:r>
            <a:endParaRPr lang="en-US" sz="2200" dirty="0"/>
          </a:p>
          <a:p>
            <a:r>
              <a:rPr lang="en-US" sz="2400" dirty="0"/>
              <a:t>Close: </a:t>
            </a:r>
          </a:p>
          <a:p>
            <a:pPr marL="0" indent="0">
              <a:buNone/>
            </a:pPr>
            <a:r>
              <a:rPr lang="en-US" sz="2400" dirty="0"/>
              <a:t>    </a:t>
            </a:r>
            <a:r>
              <a:rPr lang="en-US" sz="2200" dirty="0"/>
              <a:t>The end price of a stock on a trading day</a:t>
            </a:r>
          </a:p>
          <a:p>
            <a:r>
              <a:rPr lang="en-US" sz="2400" dirty="0"/>
              <a:t>Adjust Close: </a:t>
            </a:r>
          </a:p>
          <a:p>
            <a:pPr marL="0" indent="0">
              <a:buNone/>
            </a:pPr>
            <a:r>
              <a:rPr lang="en-US" sz="2200" dirty="0"/>
              <a:t>     Amends a stock's closing price to reflect that stock’s </a:t>
            </a:r>
            <a:r>
              <a:rPr lang="en-US" sz="2200" dirty="0">
                <a:solidFill>
                  <a:schemeClr val="accent1">
                    <a:lumMod val="50000"/>
                  </a:schemeClr>
                </a:solidFill>
              </a:rPr>
              <a:t>real</a:t>
            </a:r>
            <a:r>
              <a:rPr lang="en-US" sz="2200" dirty="0"/>
              <a:t> value</a:t>
            </a:r>
          </a:p>
          <a:p>
            <a:r>
              <a:rPr lang="en-US" sz="2400" dirty="0"/>
              <a:t>Volume:</a:t>
            </a:r>
            <a:r>
              <a:rPr lang="en-US" b="1" dirty="0"/>
              <a:t> </a:t>
            </a:r>
          </a:p>
          <a:p>
            <a:pPr marL="0" indent="0">
              <a:buNone/>
            </a:pPr>
            <a:r>
              <a:rPr lang="en-US" sz="2200" dirty="0"/>
              <a:t>     Number of </a:t>
            </a:r>
            <a:r>
              <a:rPr lang="en-US" sz="2200" dirty="0">
                <a:solidFill>
                  <a:schemeClr val="accent1">
                    <a:lumMod val="50000"/>
                  </a:schemeClr>
                </a:solidFill>
              </a:rPr>
              <a:t>shares of a security traded </a:t>
            </a:r>
            <a:r>
              <a:rPr lang="en-US" sz="2200" dirty="0"/>
              <a:t>between daily open and close</a:t>
            </a:r>
          </a:p>
        </p:txBody>
      </p:sp>
      <p:pic>
        <p:nvPicPr>
          <p:cNvPr id="1026" name="Picture 2" descr="K-Line Patterns' Predictive Power Analysis Using the Methods of Similarity  Match and Clustering">
            <a:extLst>
              <a:ext uri="{FF2B5EF4-FFF2-40B4-BE49-F238E27FC236}">
                <a16:creationId xmlns:a16="http://schemas.microsoft.com/office/drawing/2014/main" id="{9B77E5AC-C23A-E522-7250-D749A606B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5574" y="1484311"/>
            <a:ext cx="2806700"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78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2ED1-5095-D3DB-CF01-8646977C6968}"/>
              </a:ext>
            </a:extLst>
          </p:cNvPr>
          <p:cNvSpPr>
            <a:spLocks noGrp="1"/>
          </p:cNvSpPr>
          <p:nvPr>
            <p:ph type="title"/>
          </p:nvPr>
        </p:nvSpPr>
        <p:spPr>
          <a:xfrm>
            <a:off x="677334" y="609600"/>
            <a:ext cx="8596668" cy="797169"/>
          </a:xfrm>
        </p:spPr>
        <p:txBody>
          <a:bodyPr/>
          <a:lstStyle/>
          <a:p>
            <a:r>
              <a:rPr lang="en-US" dirty="0"/>
              <a:t>Prepare Dataset</a:t>
            </a:r>
          </a:p>
        </p:txBody>
      </p:sp>
      <p:sp>
        <p:nvSpPr>
          <p:cNvPr id="3" name="Content Placeholder 2">
            <a:extLst>
              <a:ext uri="{FF2B5EF4-FFF2-40B4-BE49-F238E27FC236}">
                <a16:creationId xmlns:a16="http://schemas.microsoft.com/office/drawing/2014/main" id="{FC33CEE2-5D7F-0BE2-D447-32B55E259255}"/>
              </a:ext>
            </a:extLst>
          </p:cNvPr>
          <p:cNvSpPr>
            <a:spLocks noGrp="1"/>
          </p:cNvSpPr>
          <p:nvPr>
            <p:ph idx="1"/>
          </p:nvPr>
        </p:nvSpPr>
        <p:spPr>
          <a:xfrm>
            <a:off x="677334" y="2207482"/>
            <a:ext cx="9275558" cy="4650518"/>
          </a:xfrm>
        </p:spPr>
        <p:txBody>
          <a:bodyPr>
            <a:normAutofit/>
          </a:bodyPr>
          <a:lstStyle/>
          <a:p>
            <a:r>
              <a:rPr lang="en-US" sz="2400" dirty="0"/>
              <a:t>Input and Output:</a:t>
            </a:r>
          </a:p>
          <a:p>
            <a:pPr lvl="1">
              <a:buFont typeface="Wingdings" pitchFamily="2" charset="2"/>
              <a:buChar char="Ø"/>
            </a:pPr>
            <a:r>
              <a:rPr lang="en-US" sz="2000" dirty="0">
                <a:solidFill>
                  <a:schemeClr val="accent1">
                    <a:lumMod val="50000"/>
                  </a:schemeClr>
                </a:solidFill>
              </a:rPr>
              <a:t>Output</a:t>
            </a:r>
            <a:r>
              <a:rPr lang="en-US" sz="2000" dirty="0"/>
              <a:t>: predicting Close aims to determine the future movement of the stock value of a financial exchange</a:t>
            </a:r>
            <a:endParaRPr lang="en-US" sz="2400" dirty="0"/>
          </a:p>
          <a:p>
            <a:pPr lvl="1">
              <a:buFont typeface="Wingdings" pitchFamily="2" charset="2"/>
              <a:buChar char="Ø"/>
            </a:pPr>
            <a:r>
              <a:rPr lang="en-US" sz="2000" dirty="0">
                <a:solidFill>
                  <a:schemeClr val="accent1">
                    <a:lumMod val="50000"/>
                  </a:schemeClr>
                </a:solidFill>
              </a:rPr>
              <a:t>Input:</a:t>
            </a:r>
            <a:r>
              <a:rPr lang="en-US" sz="2000" dirty="0"/>
              <a:t> Different models require different input </a:t>
            </a:r>
            <a:r>
              <a:rPr lang="en-US" sz="2000" dirty="0">
                <a:solidFill>
                  <a:schemeClr val="accent1">
                    <a:lumMod val="50000"/>
                  </a:schemeClr>
                </a:solidFill>
              </a:rPr>
              <a:t>features and forms</a:t>
            </a:r>
            <a:endParaRPr lang="en-US" sz="2000" dirty="0"/>
          </a:p>
          <a:p>
            <a:r>
              <a:rPr lang="en-US" sz="2400" dirty="0"/>
              <a:t>Train and Test: </a:t>
            </a:r>
          </a:p>
          <a:p>
            <a:pPr lvl="1">
              <a:buFont typeface="Wingdings" pitchFamily="2" charset="2"/>
              <a:buChar char="Ø"/>
            </a:pPr>
            <a:r>
              <a:rPr lang="en-US" sz="2000" dirty="0"/>
              <a:t>Considering the amount of data, we divide dataset into a training set</a:t>
            </a:r>
            <a:r>
              <a:rPr lang="zh-CN" altLang="en-US" sz="2000" dirty="0"/>
              <a:t> </a:t>
            </a:r>
            <a:r>
              <a:rPr lang="en-US" sz="2000" dirty="0"/>
              <a:t>(90%) and a test set(10%)</a:t>
            </a:r>
          </a:p>
        </p:txBody>
      </p:sp>
    </p:spTree>
    <p:extLst>
      <p:ext uri="{BB962C8B-B14F-4D97-AF65-F5344CB8AC3E}">
        <p14:creationId xmlns:p14="http://schemas.microsoft.com/office/powerpoint/2010/main" val="4102382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DDF9-AA17-5343-B048-805A57ECAD38}"/>
              </a:ext>
            </a:extLst>
          </p:cNvPr>
          <p:cNvSpPr>
            <a:spLocks noGrp="1"/>
          </p:cNvSpPr>
          <p:nvPr>
            <p:ph type="title"/>
          </p:nvPr>
        </p:nvSpPr>
        <p:spPr/>
        <p:txBody>
          <a:bodyPr/>
          <a:lstStyle/>
          <a:p>
            <a:r>
              <a:rPr lang="en-US" dirty="0"/>
              <a:t>Prepare Dataset: Normalization</a:t>
            </a:r>
          </a:p>
        </p:txBody>
      </p:sp>
      <p:pic>
        <p:nvPicPr>
          <p:cNvPr id="3" name="Picture 2">
            <a:extLst>
              <a:ext uri="{FF2B5EF4-FFF2-40B4-BE49-F238E27FC236}">
                <a16:creationId xmlns:a16="http://schemas.microsoft.com/office/drawing/2014/main" id="{8DE32560-4E40-81C3-E3F5-CD6DBDE437EC}"/>
              </a:ext>
            </a:extLst>
          </p:cNvPr>
          <p:cNvPicPr>
            <a:picLocks noChangeAspect="1"/>
          </p:cNvPicPr>
          <p:nvPr/>
        </p:nvPicPr>
        <p:blipFill>
          <a:blip r:embed="rId3"/>
          <a:stretch>
            <a:fillRect/>
          </a:stretch>
        </p:blipFill>
        <p:spPr>
          <a:xfrm>
            <a:off x="5669328" y="3786668"/>
            <a:ext cx="2844800" cy="292100"/>
          </a:xfrm>
          <a:prstGeom prst="rect">
            <a:avLst/>
          </a:prstGeom>
        </p:spPr>
      </p:pic>
      <p:pic>
        <p:nvPicPr>
          <p:cNvPr id="10" name="Content Placeholder 9">
            <a:extLst>
              <a:ext uri="{FF2B5EF4-FFF2-40B4-BE49-F238E27FC236}">
                <a16:creationId xmlns:a16="http://schemas.microsoft.com/office/drawing/2014/main" id="{CDE4CC83-4F97-3413-7C7B-6605320AC571}"/>
              </a:ext>
            </a:extLst>
          </p:cNvPr>
          <p:cNvPicPr>
            <a:picLocks noGrp="1" noChangeAspect="1"/>
          </p:cNvPicPr>
          <p:nvPr>
            <p:ph idx="1"/>
          </p:nvPr>
        </p:nvPicPr>
        <p:blipFill>
          <a:blip r:embed="rId4"/>
          <a:stretch>
            <a:fillRect/>
          </a:stretch>
        </p:blipFill>
        <p:spPr>
          <a:xfrm>
            <a:off x="2223193" y="4218104"/>
            <a:ext cx="6032500" cy="2463800"/>
          </a:xfrm>
          <a:prstGeom prst="rect">
            <a:avLst/>
          </a:prstGeom>
        </p:spPr>
      </p:pic>
      <p:pic>
        <p:nvPicPr>
          <p:cNvPr id="9" name="Picture 8">
            <a:extLst>
              <a:ext uri="{FF2B5EF4-FFF2-40B4-BE49-F238E27FC236}">
                <a16:creationId xmlns:a16="http://schemas.microsoft.com/office/drawing/2014/main" id="{DE732866-9E35-849E-B9A4-708FE478EEAB}"/>
              </a:ext>
            </a:extLst>
          </p:cNvPr>
          <p:cNvPicPr>
            <a:picLocks noChangeAspect="1"/>
          </p:cNvPicPr>
          <p:nvPr/>
        </p:nvPicPr>
        <p:blipFill>
          <a:blip r:embed="rId5"/>
          <a:stretch>
            <a:fillRect/>
          </a:stretch>
        </p:blipFill>
        <p:spPr>
          <a:xfrm>
            <a:off x="1519603" y="1156552"/>
            <a:ext cx="7429500" cy="2514600"/>
          </a:xfrm>
          <a:prstGeom prst="rect">
            <a:avLst/>
          </a:prstGeom>
        </p:spPr>
      </p:pic>
      <p:sp>
        <p:nvSpPr>
          <p:cNvPr id="13" name="Down Arrow 12">
            <a:extLst>
              <a:ext uri="{FF2B5EF4-FFF2-40B4-BE49-F238E27FC236}">
                <a16:creationId xmlns:a16="http://schemas.microsoft.com/office/drawing/2014/main" id="{22B3FAA0-2F84-235B-3E9A-07738E5B8C51}"/>
              </a:ext>
            </a:extLst>
          </p:cNvPr>
          <p:cNvSpPr/>
          <p:nvPr/>
        </p:nvSpPr>
        <p:spPr>
          <a:xfrm>
            <a:off x="5234353" y="3671152"/>
            <a:ext cx="252047" cy="546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17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DDF9-AA17-5343-B048-805A57ECAD38}"/>
              </a:ext>
            </a:extLst>
          </p:cNvPr>
          <p:cNvSpPr>
            <a:spLocks noGrp="1"/>
          </p:cNvSpPr>
          <p:nvPr>
            <p:ph type="title"/>
          </p:nvPr>
        </p:nvSpPr>
        <p:spPr/>
        <p:txBody>
          <a:bodyPr/>
          <a:lstStyle/>
          <a:p>
            <a:r>
              <a:rPr lang="en-US" dirty="0"/>
              <a:t>Accuracy</a:t>
            </a:r>
          </a:p>
        </p:txBody>
      </p:sp>
      <p:sp>
        <p:nvSpPr>
          <p:cNvPr id="4" name="Content Placeholder 3">
            <a:extLst>
              <a:ext uri="{FF2B5EF4-FFF2-40B4-BE49-F238E27FC236}">
                <a16:creationId xmlns:a16="http://schemas.microsoft.com/office/drawing/2014/main" id="{C06227D2-F0E0-AADD-D9BC-6F4A045E2371}"/>
              </a:ext>
            </a:extLst>
          </p:cNvPr>
          <p:cNvSpPr>
            <a:spLocks noGrp="1"/>
          </p:cNvSpPr>
          <p:nvPr>
            <p:ph idx="1"/>
          </p:nvPr>
        </p:nvSpPr>
        <p:spPr/>
        <p:txBody>
          <a:bodyPr/>
          <a:lstStyle/>
          <a:p>
            <a:r>
              <a:rPr lang="en-US" sz="2400" dirty="0"/>
              <a:t>Root Mean Square Error (</a:t>
            </a:r>
            <a:r>
              <a:rPr lang="en-US" sz="2400" dirty="0">
                <a:solidFill>
                  <a:schemeClr val="accent1">
                    <a:lumMod val="50000"/>
                  </a:schemeClr>
                </a:solidFill>
              </a:rPr>
              <a:t>RMSE</a:t>
            </a:r>
            <a:r>
              <a:rPr lang="en-US" sz="2400" dirty="0"/>
              <a:t>)</a:t>
            </a:r>
            <a:r>
              <a:rPr lang="zh-CN" altLang="en-US" sz="2400" dirty="0"/>
              <a:t>：</a:t>
            </a:r>
            <a:endParaRPr lang="en-US" sz="2400" dirty="0"/>
          </a:p>
          <a:p>
            <a:endParaRPr lang="en-US" dirty="0"/>
          </a:p>
          <a:p>
            <a:pPr marL="0" indent="0">
              <a:buNone/>
            </a:pPr>
            <a:endParaRPr lang="en-US" dirty="0"/>
          </a:p>
          <a:p>
            <a:endParaRPr lang="en-US" dirty="0"/>
          </a:p>
          <a:p>
            <a:endParaRPr lang="en-US" dirty="0"/>
          </a:p>
          <a:p>
            <a:r>
              <a:rPr lang="en-US" sz="2400" dirty="0"/>
              <a:t>Mean Absolute Percentage Error (</a:t>
            </a:r>
            <a:r>
              <a:rPr lang="en-US" sz="2400" dirty="0">
                <a:solidFill>
                  <a:schemeClr val="accent1">
                    <a:lumMod val="50000"/>
                  </a:schemeClr>
                </a:solidFill>
              </a:rPr>
              <a:t>MAPE</a:t>
            </a:r>
            <a:r>
              <a:rPr lang="en-US" sz="2400" dirty="0"/>
              <a:t>)</a:t>
            </a:r>
            <a:r>
              <a:rPr lang="zh-CN" altLang="en-US" sz="2400" dirty="0"/>
              <a:t>：</a:t>
            </a:r>
            <a:endParaRPr lang="en-US" sz="2400" dirty="0"/>
          </a:p>
          <a:p>
            <a:endParaRPr lang="en-US" dirty="0"/>
          </a:p>
        </p:txBody>
      </p:sp>
      <p:pic>
        <p:nvPicPr>
          <p:cNvPr id="13" name="Picture 12">
            <a:extLst>
              <a:ext uri="{FF2B5EF4-FFF2-40B4-BE49-F238E27FC236}">
                <a16:creationId xmlns:a16="http://schemas.microsoft.com/office/drawing/2014/main" id="{7A708E47-7B43-6565-B553-0104CCE5A7F8}"/>
              </a:ext>
            </a:extLst>
          </p:cNvPr>
          <p:cNvPicPr>
            <a:picLocks noChangeAspect="1"/>
          </p:cNvPicPr>
          <p:nvPr/>
        </p:nvPicPr>
        <p:blipFill>
          <a:blip r:embed="rId3"/>
          <a:stretch>
            <a:fillRect/>
          </a:stretch>
        </p:blipFill>
        <p:spPr>
          <a:xfrm>
            <a:off x="3970775" y="2646484"/>
            <a:ext cx="3473379" cy="1430215"/>
          </a:xfrm>
          <a:prstGeom prst="rect">
            <a:avLst/>
          </a:prstGeom>
        </p:spPr>
      </p:pic>
      <p:pic>
        <p:nvPicPr>
          <p:cNvPr id="16" name="Picture 15">
            <a:extLst>
              <a:ext uri="{FF2B5EF4-FFF2-40B4-BE49-F238E27FC236}">
                <a16:creationId xmlns:a16="http://schemas.microsoft.com/office/drawing/2014/main" id="{B39D5107-03C6-F236-C811-412FBA151AC5}"/>
              </a:ext>
            </a:extLst>
          </p:cNvPr>
          <p:cNvPicPr>
            <a:picLocks noChangeAspect="1"/>
          </p:cNvPicPr>
          <p:nvPr/>
        </p:nvPicPr>
        <p:blipFill>
          <a:blip r:embed="rId4"/>
          <a:stretch>
            <a:fillRect/>
          </a:stretch>
        </p:blipFill>
        <p:spPr>
          <a:xfrm>
            <a:off x="3699397" y="5054599"/>
            <a:ext cx="4336307" cy="1193801"/>
          </a:xfrm>
          <a:prstGeom prst="rect">
            <a:avLst/>
          </a:prstGeom>
        </p:spPr>
      </p:pic>
    </p:spTree>
    <p:extLst>
      <p:ext uri="{BB962C8B-B14F-4D97-AF65-F5344CB8AC3E}">
        <p14:creationId xmlns:p14="http://schemas.microsoft.com/office/powerpoint/2010/main" val="73825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5D50-110E-9B4C-B1CE-CE087370B953}"/>
              </a:ext>
            </a:extLst>
          </p:cNvPr>
          <p:cNvSpPr>
            <a:spLocks noGrp="1"/>
          </p:cNvSpPr>
          <p:nvPr>
            <p:ph type="title"/>
          </p:nvPr>
        </p:nvSpPr>
        <p:spPr/>
        <p:txBody>
          <a:bodyPr/>
          <a:lstStyle/>
          <a:p>
            <a:r>
              <a:rPr lang="en-US" dirty="0"/>
              <a:t>Linear Regression</a:t>
            </a:r>
            <a:r>
              <a:rPr lang="zh-CN" altLang="en-US" dirty="0"/>
              <a:t> </a:t>
            </a:r>
            <a:r>
              <a:rPr lang="en-US" altLang="zh-CN" dirty="0"/>
              <a:t>1: Time Series</a:t>
            </a:r>
            <a:endParaRPr lang="en-US" dirty="0"/>
          </a:p>
        </p:txBody>
      </p:sp>
      <p:sp>
        <p:nvSpPr>
          <p:cNvPr id="3" name="Content Placeholder 2">
            <a:extLst>
              <a:ext uri="{FF2B5EF4-FFF2-40B4-BE49-F238E27FC236}">
                <a16:creationId xmlns:a16="http://schemas.microsoft.com/office/drawing/2014/main" id="{32D7E648-B474-504C-A6B6-1CB012F34C46}"/>
              </a:ext>
            </a:extLst>
          </p:cNvPr>
          <p:cNvSpPr>
            <a:spLocks noGrp="1"/>
          </p:cNvSpPr>
          <p:nvPr>
            <p:ph idx="1"/>
          </p:nvPr>
        </p:nvSpPr>
        <p:spPr>
          <a:xfrm>
            <a:off x="677334" y="1449946"/>
            <a:ext cx="6807464" cy="5124715"/>
          </a:xfrm>
        </p:spPr>
        <p:txBody>
          <a:bodyPr>
            <a:noAutofit/>
          </a:bodyPr>
          <a:lstStyle/>
          <a:p>
            <a:r>
              <a:rPr lang="en-US" sz="2400" dirty="0"/>
              <a:t>Input Set:</a:t>
            </a:r>
          </a:p>
          <a:p>
            <a:pPr lvl="1">
              <a:buFont typeface="Wingdings" pitchFamily="2" charset="2"/>
              <a:buChar char="Ø"/>
            </a:pPr>
            <a:r>
              <a:rPr lang="en-US" sz="2200" dirty="0"/>
              <a:t> </a:t>
            </a:r>
            <a:r>
              <a:rPr lang="en-US" sz="2000" dirty="0"/>
              <a:t>Trading date</a:t>
            </a:r>
          </a:p>
          <a:p>
            <a:r>
              <a:rPr lang="en-US" sz="2400" dirty="0"/>
              <a:t>Output Set: </a:t>
            </a:r>
          </a:p>
          <a:p>
            <a:pPr lvl="1" indent="-342900">
              <a:buFont typeface="Wingdings" pitchFamily="2" charset="2"/>
              <a:buChar char="Ø"/>
            </a:pPr>
            <a:r>
              <a:rPr lang="en-US" sz="2000" dirty="0"/>
              <a:t>Close price</a:t>
            </a:r>
          </a:p>
          <a:p>
            <a:r>
              <a:rPr lang="en-US" sz="2400" dirty="0"/>
              <a:t>Pros and cons:</a:t>
            </a:r>
          </a:p>
          <a:p>
            <a:pPr lvl="1">
              <a:buFont typeface="Wingdings" pitchFamily="2" charset="2"/>
              <a:buChar char="Ø"/>
            </a:pPr>
            <a:r>
              <a:rPr lang="en-US" sz="2000" dirty="0"/>
              <a:t>Easy to implement</a:t>
            </a:r>
            <a:endParaRPr lang="en-US" sz="2400" dirty="0"/>
          </a:p>
          <a:p>
            <a:pPr lvl="1">
              <a:buFont typeface="Wingdings" pitchFamily="2" charset="2"/>
              <a:buChar char="Ø"/>
            </a:pPr>
            <a:r>
              <a:rPr lang="en-US" sz="2000" dirty="0"/>
              <a:t>Fail to capture nonlinear changes in price</a:t>
            </a:r>
          </a:p>
          <a:p>
            <a:pPr lvl="1">
              <a:buFont typeface="Wingdings" pitchFamily="2" charset="2"/>
              <a:buChar char="Ø"/>
            </a:pPr>
            <a:r>
              <a:rPr lang="en-US" sz="2000" dirty="0"/>
              <a:t>Unable to reflect other features</a:t>
            </a:r>
          </a:p>
          <a:p>
            <a:r>
              <a:rPr lang="en-US" sz="2400" dirty="0"/>
              <a:t>Accuracy:</a:t>
            </a:r>
          </a:p>
          <a:p>
            <a:pPr lvl="1">
              <a:buFont typeface="Wingdings" pitchFamily="2" charset="2"/>
              <a:buChar char="Ø"/>
            </a:pPr>
            <a:r>
              <a:rPr lang="en-US" sz="2000" dirty="0"/>
              <a:t>RMSE:0.3180</a:t>
            </a:r>
          </a:p>
          <a:p>
            <a:pPr lvl="1">
              <a:buFont typeface="Wingdings" pitchFamily="2" charset="2"/>
              <a:buChar char="Ø"/>
            </a:pPr>
            <a:r>
              <a:rPr lang="en-US" sz="2000" dirty="0"/>
              <a:t>MAPE:0.4124</a:t>
            </a:r>
          </a:p>
          <a:p>
            <a:pPr marL="0" indent="0">
              <a:buNone/>
            </a:pPr>
            <a:br>
              <a:rPr lang="en-US" dirty="0"/>
            </a:br>
            <a:endParaRPr lang="en-US" dirty="0"/>
          </a:p>
        </p:txBody>
      </p:sp>
      <p:pic>
        <p:nvPicPr>
          <p:cNvPr id="6" name="Picture 5">
            <a:extLst>
              <a:ext uri="{FF2B5EF4-FFF2-40B4-BE49-F238E27FC236}">
                <a16:creationId xmlns:a16="http://schemas.microsoft.com/office/drawing/2014/main" id="{70417DDA-A3E4-9FC9-6E85-A09335C74DBF}"/>
              </a:ext>
            </a:extLst>
          </p:cNvPr>
          <p:cNvPicPr>
            <a:picLocks noChangeAspect="1"/>
          </p:cNvPicPr>
          <p:nvPr/>
        </p:nvPicPr>
        <p:blipFill>
          <a:blip r:embed="rId3"/>
          <a:stretch>
            <a:fillRect/>
          </a:stretch>
        </p:blipFill>
        <p:spPr>
          <a:xfrm>
            <a:off x="7484798" y="283339"/>
            <a:ext cx="4066443" cy="2982773"/>
          </a:xfrm>
          <a:prstGeom prst="rect">
            <a:avLst/>
          </a:prstGeom>
        </p:spPr>
      </p:pic>
      <p:pic>
        <p:nvPicPr>
          <p:cNvPr id="7" name="Picture 6">
            <a:extLst>
              <a:ext uri="{FF2B5EF4-FFF2-40B4-BE49-F238E27FC236}">
                <a16:creationId xmlns:a16="http://schemas.microsoft.com/office/drawing/2014/main" id="{8E9A4752-F0DD-F6C1-6AAE-71EA9A5C108A}"/>
              </a:ext>
            </a:extLst>
          </p:cNvPr>
          <p:cNvPicPr>
            <a:picLocks noChangeAspect="1"/>
          </p:cNvPicPr>
          <p:nvPr/>
        </p:nvPicPr>
        <p:blipFill rotWithShape="1">
          <a:blip r:embed="rId4"/>
          <a:srcRect t="3661"/>
          <a:stretch/>
        </p:blipFill>
        <p:spPr>
          <a:xfrm>
            <a:off x="7484798" y="3613498"/>
            <a:ext cx="4087707" cy="2930418"/>
          </a:xfrm>
          <a:prstGeom prst="rect">
            <a:avLst/>
          </a:prstGeom>
        </p:spPr>
      </p:pic>
      <p:sp>
        <p:nvSpPr>
          <p:cNvPr id="9" name="TextBox 8">
            <a:extLst>
              <a:ext uri="{FF2B5EF4-FFF2-40B4-BE49-F238E27FC236}">
                <a16:creationId xmlns:a16="http://schemas.microsoft.com/office/drawing/2014/main" id="{53B533AF-AD6C-2F54-5960-D0C555E04013}"/>
              </a:ext>
            </a:extLst>
          </p:cNvPr>
          <p:cNvSpPr txBox="1"/>
          <p:nvPr/>
        </p:nvSpPr>
        <p:spPr>
          <a:xfrm>
            <a:off x="8425704" y="3215343"/>
            <a:ext cx="2760785" cy="369332"/>
          </a:xfrm>
          <a:prstGeom prst="rect">
            <a:avLst/>
          </a:prstGeom>
          <a:noFill/>
        </p:spPr>
        <p:txBody>
          <a:bodyPr wrap="square" rtlCol="0">
            <a:spAutoFit/>
          </a:bodyPr>
          <a:lstStyle/>
          <a:p>
            <a:r>
              <a:rPr lang="en-US" dirty="0"/>
              <a:t>train set and test set</a:t>
            </a:r>
          </a:p>
        </p:txBody>
      </p:sp>
      <p:sp>
        <p:nvSpPr>
          <p:cNvPr id="10" name="TextBox 9">
            <a:extLst>
              <a:ext uri="{FF2B5EF4-FFF2-40B4-BE49-F238E27FC236}">
                <a16:creationId xmlns:a16="http://schemas.microsoft.com/office/drawing/2014/main" id="{8E65E8E9-F29E-365C-9485-1D6147BEA637}"/>
              </a:ext>
            </a:extLst>
          </p:cNvPr>
          <p:cNvSpPr txBox="1"/>
          <p:nvPr/>
        </p:nvSpPr>
        <p:spPr>
          <a:xfrm>
            <a:off x="8816462" y="6512169"/>
            <a:ext cx="2760785" cy="369332"/>
          </a:xfrm>
          <a:prstGeom prst="rect">
            <a:avLst/>
          </a:prstGeom>
          <a:noFill/>
        </p:spPr>
        <p:txBody>
          <a:bodyPr wrap="square" rtlCol="0">
            <a:spAutoFit/>
          </a:bodyPr>
          <a:lstStyle/>
          <a:p>
            <a:r>
              <a:rPr lang="en-US" dirty="0"/>
              <a:t>only test set</a:t>
            </a:r>
          </a:p>
        </p:txBody>
      </p:sp>
    </p:spTree>
    <p:extLst>
      <p:ext uri="{BB962C8B-B14F-4D97-AF65-F5344CB8AC3E}">
        <p14:creationId xmlns:p14="http://schemas.microsoft.com/office/powerpoint/2010/main" val="1397204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5D50-110E-9B4C-B1CE-CE087370B953}"/>
              </a:ext>
            </a:extLst>
          </p:cNvPr>
          <p:cNvSpPr>
            <a:spLocks noGrp="1"/>
          </p:cNvSpPr>
          <p:nvPr>
            <p:ph type="title"/>
          </p:nvPr>
        </p:nvSpPr>
        <p:spPr/>
        <p:txBody>
          <a:bodyPr/>
          <a:lstStyle/>
          <a:p>
            <a:r>
              <a:rPr lang="en-US" dirty="0"/>
              <a:t>Linear Regression</a:t>
            </a:r>
            <a:r>
              <a:rPr lang="zh-CN" altLang="en-US" dirty="0"/>
              <a:t> </a:t>
            </a:r>
            <a:r>
              <a:rPr lang="en-US" altLang="zh-CN" dirty="0"/>
              <a:t>2: SMA</a:t>
            </a:r>
            <a:endParaRPr lang="en-US" dirty="0"/>
          </a:p>
        </p:txBody>
      </p:sp>
      <p:sp>
        <p:nvSpPr>
          <p:cNvPr id="3" name="Content Placeholder 2">
            <a:extLst>
              <a:ext uri="{FF2B5EF4-FFF2-40B4-BE49-F238E27FC236}">
                <a16:creationId xmlns:a16="http://schemas.microsoft.com/office/drawing/2014/main" id="{32D7E648-B474-504C-A6B6-1CB012F34C46}"/>
              </a:ext>
            </a:extLst>
          </p:cNvPr>
          <p:cNvSpPr>
            <a:spLocks noGrp="1"/>
          </p:cNvSpPr>
          <p:nvPr>
            <p:ph idx="1"/>
          </p:nvPr>
        </p:nvSpPr>
        <p:spPr>
          <a:xfrm>
            <a:off x="726016" y="1488613"/>
            <a:ext cx="6079229" cy="5369387"/>
          </a:xfrm>
        </p:spPr>
        <p:txBody>
          <a:bodyPr>
            <a:noAutofit/>
          </a:bodyPr>
          <a:lstStyle/>
          <a:p>
            <a:r>
              <a:rPr lang="en-US" sz="2400" dirty="0"/>
              <a:t>Input Set: </a:t>
            </a:r>
          </a:p>
          <a:p>
            <a:pPr lvl="1">
              <a:buFont typeface="Wingdings" pitchFamily="2" charset="2"/>
              <a:buChar char="Ø"/>
            </a:pPr>
            <a:r>
              <a:rPr lang="en-US" sz="2000" dirty="0"/>
              <a:t>Simple moving average(SMA) of Open from 30 days before the predicted day</a:t>
            </a:r>
          </a:p>
          <a:p>
            <a:r>
              <a:rPr lang="en-US" sz="2400" dirty="0"/>
              <a:t>Output Set: </a:t>
            </a:r>
          </a:p>
          <a:p>
            <a:pPr lvl="1">
              <a:buFont typeface="Wingdings" pitchFamily="2" charset="2"/>
              <a:buChar char="Ø"/>
            </a:pPr>
            <a:r>
              <a:rPr lang="en-US" sz="2000" dirty="0"/>
              <a:t>Close price</a:t>
            </a:r>
          </a:p>
          <a:p>
            <a:r>
              <a:rPr lang="en-US" sz="2400" dirty="0"/>
              <a:t>Pros and cons:</a:t>
            </a:r>
            <a:endParaRPr lang="en-US" sz="2000" dirty="0"/>
          </a:p>
          <a:p>
            <a:pPr lvl="1">
              <a:buFont typeface="Wingdings" pitchFamily="2" charset="2"/>
              <a:buChar char="Ø"/>
            </a:pPr>
            <a:r>
              <a:rPr lang="en-US" sz="2000" dirty="0"/>
              <a:t>Better fitness than before</a:t>
            </a:r>
          </a:p>
          <a:p>
            <a:pPr lvl="1">
              <a:buFont typeface="Wingdings" pitchFamily="2" charset="2"/>
              <a:buChar char="Ø"/>
            </a:pPr>
            <a:r>
              <a:rPr lang="en-US" sz="2000" dirty="0"/>
              <a:t>Unable to reflect the impact of volume</a:t>
            </a:r>
          </a:p>
          <a:p>
            <a:pPr lvl="1">
              <a:buFont typeface="Wingdings" pitchFamily="2" charset="2"/>
              <a:buChar char="Ø"/>
            </a:pPr>
            <a:r>
              <a:rPr lang="en-US" sz="2000" dirty="0"/>
              <a:t>Unable to fit mutations in time</a:t>
            </a:r>
          </a:p>
          <a:p>
            <a:r>
              <a:rPr lang="en-US" sz="2400" dirty="0"/>
              <a:t>Accuracy:</a:t>
            </a:r>
          </a:p>
          <a:p>
            <a:pPr lvl="1">
              <a:buFont typeface="Wingdings" pitchFamily="2" charset="2"/>
              <a:buChar char="Ø"/>
            </a:pPr>
            <a:r>
              <a:rPr lang="en-US" sz="1800" dirty="0"/>
              <a:t>RMSE: 0.0401</a:t>
            </a:r>
          </a:p>
          <a:p>
            <a:pPr lvl="1">
              <a:buFont typeface="Wingdings" pitchFamily="2" charset="2"/>
              <a:buChar char="Ø"/>
            </a:pPr>
            <a:r>
              <a:rPr lang="en-US" sz="1800" dirty="0"/>
              <a:t>MASE: 0.0494</a:t>
            </a:r>
            <a:br>
              <a:rPr lang="en-US" dirty="0"/>
            </a:br>
            <a:endParaRPr lang="en-US" dirty="0"/>
          </a:p>
        </p:txBody>
      </p:sp>
      <p:pic>
        <p:nvPicPr>
          <p:cNvPr id="4" name="Picture 3">
            <a:extLst>
              <a:ext uri="{FF2B5EF4-FFF2-40B4-BE49-F238E27FC236}">
                <a16:creationId xmlns:a16="http://schemas.microsoft.com/office/drawing/2014/main" id="{D68CD5D7-DD21-FECB-C6A1-60579CAED748}"/>
              </a:ext>
            </a:extLst>
          </p:cNvPr>
          <p:cNvPicPr>
            <a:picLocks noChangeAspect="1"/>
          </p:cNvPicPr>
          <p:nvPr/>
        </p:nvPicPr>
        <p:blipFill>
          <a:blip r:embed="rId3"/>
          <a:stretch>
            <a:fillRect/>
          </a:stretch>
        </p:blipFill>
        <p:spPr>
          <a:xfrm>
            <a:off x="6198541" y="2735873"/>
            <a:ext cx="5321300" cy="3492500"/>
          </a:xfrm>
          <a:prstGeom prst="rect">
            <a:avLst/>
          </a:prstGeom>
        </p:spPr>
      </p:pic>
      <p:pic>
        <p:nvPicPr>
          <p:cNvPr id="5" name="Picture 4">
            <a:extLst>
              <a:ext uri="{FF2B5EF4-FFF2-40B4-BE49-F238E27FC236}">
                <a16:creationId xmlns:a16="http://schemas.microsoft.com/office/drawing/2014/main" id="{F1615688-B5EA-35D5-636A-48E877CC00FD}"/>
              </a:ext>
            </a:extLst>
          </p:cNvPr>
          <p:cNvPicPr>
            <a:picLocks noChangeAspect="1"/>
          </p:cNvPicPr>
          <p:nvPr/>
        </p:nvPicPr>
        <p:blipFill rotWithShape="1">
          <a:blip r:embed="rId4"/>
          <a:srcRect t="19687" b="12904"/>
          <a:stretch/>
        </p:blipFill>
        <p:spPr>
          <a:xfrm>
            <a:off x="7233591" y="1682505"/>
            <a:ext cx="3251200" cy="650631"/>
          </a:xfrm>
          <a:prstGeom prst="rect">
            <a:avLst/>
          </a:prstGeom>
          <a:ln w="19050">
            <a:solidFill>
              <a:schemeClr val="accent1">
                <a:lumMod val="50000"/>
              </a:schemeClr>
            </a:solidFil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254501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356F-9949-BD41-A4A7-3FAFD080D8D9}"/>
              </a:ext>
            </a:extLst>
          </p:cNvPr>
          <p:cNvSpPr>
            <a:spLocks noGrp="1"/>
          </p:cNvSpPr>
          <p:nvPr>
            <p:ph type="title"/>
          </p:nvPr>
        </p:nvSpPr>
        <p:spPr/>
        <p:txBody>
          <a:bodyPr/>
          <a:lstStyle/>
          <a:p>
            <a:r>
              <a:rPr lang="en-US" dirty="0"/>
              <a:t>Why We Want to Learn Quantum Computing Companies Stock Prices?</a:t>
            </a:r>
          </a:p>
        </p:txBody>
      </p:sp>
      <p:sp>
        <p:nvSpPr>
          <p:cNvPr id="3" name="Content Placeholder 2">
            <a:extLst>
              <a:ext uri="{FF2B5EF4-FFF2-40B4-BE49-F238E27FC236}">
                <a16:creationId xmlns:a16="http://schemas.microsoft.com/office/drawing/2014/main" id="{62D52D4F-517A-8F42-AD9B-18C6179CBE09}"/>
              </a:ext>
            </a:extLst>
          </p:cNvPr>
          <p:cNvSpPr>
            <a:spLocks noGrp="1"/>
          </p:cNvSpPr>
          <p:nvPr>
            <p:ph idx="1"/>
          </p:nvPr>
        </p:nvSpPr>
        <p:spPr/>
        <p:txBody>
          <a:bodyPr>
            <a:normAutofit/>
          </a:bodyPr>
          <a:lstStyle/>
          <a:p>
            <a:r>
              <a:rPr lang="en-US" altLang="zh-Hans" sz="2400" dirty="0"/>
              <a:t>1. Current state of quantum computing market</a:t>
            </a:r>
          </a:p>
          <a:p>
            <a:r>
              <a:rPr lang="en-US" altLang="zh-Hans" sz="2400" dirty="0"/>
              <a:t>2.</a:t>
            </a:r>
            <a:r>
              <a:rPr lang="zh-Hans" altLang="en-US" sz="2400" dirty="0"/>
              <a:t> </a:t>
            </a:r>
            <a:r>
              <a:rPr lang="en-US" altLang="zh-Hans" sz="2400" dirty="0"/>
              <a:t>Predict the quantum computing market trend</a:t>
            </a:r>
          </a:p>
          <a:p>
            <a:r>
              <a:rPr lang="en-US" sz="2400" dirty="0"/>
              <a:t>3. Which company to invest</a:t>
            </a:r>
          </a:p>
          <a:p>
            <a:r>
              <a:rPr lang="en-US" sz="2400" dirty="0"/>
              <a:t>4. The future of market and impact on academia</a:t>
            </a:r>
          </a:p>
          <a:p>
            <a:pPr lvl="1"/>
            <a:endParaRPr lang="en-US" sz="2000" dirty="0"/>
          </a:p>
          <a:p>
            <a:pPr lvl="1"/>
            <a:endParaRPr lang="en-US" sz="2000" dirty="0"/>
          </a:p>
        </p:txBody>
      </p:sp>
    </p:spTree>
    <p:extLst>
      <p:ext uri="{BB962C8B-B14F-4D97-AF65-F5344CB8AC3E}">
        <p14:creationId xmlns:p14="http://schemas.microsoft.com/office/powerpoint/2010/main" val="289490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6C46-C945-614C-A514-019B0892872C}"/>
              </a:ext>
            </a:extLst>
          </p:cNvPr>
          <p:cNvSpPr>
            <a:spLocks noGrp="1"/>
          </p:cNvSpPr>
          <p:nvPr>
            <p:ph type="title"/>
          </p:nvPr>
        </p:nvSpPr>
        <p:spPr/>
        <p:txBody>
          <a:bodyPr/>
          <a:lstStyle/>
          <a:p>
            <a:r>
              <a:rPr lang="en-US" dirty="0"/>
              <a:t>Basic LSTM Model</a:t>
            </a:r>
          </a:p>
        </p:txBody>
      </p:sp>
      <p:pic>
        <p:nvPicPr>
          <p:cNvPr id="9" name="Picture 8">
            <a:extLst>
              <a:ext uri="{FF2B5EF4-FFF2-40B4-BE49-F238E27FC236}">
                <a16:creationId xmlns:a16="http://schemas.microsoft.com/office/drawing/2014/main" id="{D9F16864-C6F6-5476-217D-9928E8D8914E}"/>
              </a:ext>
            </a:extLst>
          </p:cNvPr>
          <p:cNvPicPr>
            <a:picLocks noChangeAspect="1"/>
          </p:cNvPicPr>
          <p:nvPr/>
        </p:nvPicPr>
        <p:blipFill>
          <a:blip r:embed="rId3"/>
          <a:stretch>
            <a:fillRect/>
          </a:stretch>
        </p:blipFill>
        <p:spPr>
          <a:xfrm>
            <a:off x="6260123" y="2575386"/>
            <a:ext cx="5099571" cy="2651777"/>
          </a:xfrm>
          <a:prstGeom prst="rect">
            <a:avLst/>
          </a:prstGeom>
        </p:spPr>
      </p:pic>
      <p:sp>
        <p:nvSpPr>
          <p:cNvPr id="8" name="Content Placeholder 2">
            <a:extLst>
              <a:ext uri="{FF2B5EF4-FFF2-40B4-BE49-F238E27FC236}">
                <a16:creationId xmlns:a16="http://schemas.microsoft.com/office/drawing/2014/main" id="{DEBBF0AD-45A5-2E4A-FEB1-802C7D290E1B}"/>
              </a:ext>
            </a:extLst>
          </p:cNvPr>
          <p:cNvSpPr>
            <a:spLocks noGrp="1"/>
          </p:cNvSpPr>
          <p:nvPr>
            <p:ph idx="1"/>
          </p:nvPr>
        </p:nvSpPr>
        <p:spPr>
          <a:xfrm>
            <a:off x="677334" y="1909310"/>
            <a:ext cx="5582789" cy="4628259"/>
          </a:xfrm>
        </p:spPr>
        <p:txBody>
          <a:bodyPr>
            <a:noAutofit/>
          </a:bodyPr>
          <a:lstStyle/>
          <a:p>
            <a:r>
              <a:rPr lang="en-US" sz="2400" dirty="0"/>
              <a:t>Input:</a:t>
            </a:r>
          </a:p>
          <a:p>
            <a:pPr lvl="1">
              <a:buFont typeface="Wingdings" pitchFamily="2" charset="2"/>
              <a:buChar char="Ø"/>
            </a:pPr>
            <a:r>
              <a:rPr lang="en-US" sz="2000" dirty="0">
                <a:solidFill>
                  <a:schemeClr val="accent1">
                    <a:lumMod val="50000"/>
                  </a:schemeClr>
                </a:solidFill>
              </a:rPr>
              <a:t>Open</a:t>
            </a:r>
            <a:r>
              <a:rPr lang="en-US" sz="2000" dirty="0"/>
              <a:t>: If we have higher Close than the Open that we have some profit otherwise we saw losses</a:t>
            </a:r>
          </a:p>
          <a:p>
            <a:pPr lvl="1">
              <a:buFont typeface="Wingdings" pitchFamily="2" charset="2"/>
              <a:buChar char="Ø"/>
            </a:pPr>
            <a:r>
              <a:rPr lang="en-US" sz="2000" dirty="0">
                <a:solidFill>
                  <a:schemeClr val="accent1">
                    <a:lumMod val="50000"/>
                  </a:schemeClr>
                </a:solidFill>
              </a:rPr>
              <a:t>Volume</a:t>
            </a:r>
            <a:r>
              <a:rPr lang="en-US" sz="2000" dirty="0"/>
              <a:t>: indicates market strength, as rising markets on increasing volume viewed strong and vice versa</a:t>
            </a:r>
          </a:p>
          <a:p>
            <a:pPr lvl="1">
              <a:buFont typeface="Wingdings" pitchFamily="2" charset="2"/>
              <a:buChar char="Ø"/>
            </a:pPr>
            <a:r>
              <a:rPr lang="en-US" sz="2000" dirty="0"/>
              <a:t>Data of first </a:t>
            </a:r>
            <a:r>
              <a:rPr lang="en-US" altLang="zh-CN" sz="2000" dirty="0"/>
              <a:t>60</a:t>
            </a:r>
            <a:r>
              <a:rPr lang="zh-CN" altLang="en-US" sz="2000" dirty="0"/>
              <a:t> </a:t>
            </a:r>
            <a:r>
              <a:rPr lang="en-US" altLang="zh-CN" sz="2000" dirty="0"/>
              <a:t>days</a:t>
            </a:r>
            <a:r>
              <a:rPr lang="zh-CN" altLang="en-US" sz="2000" dirty="0"/>
              <a:t> </a:t>
            </a:r>
            <a:r>
              <a:rPr lang="en-US" altLang="zh-CN" sz="2000" dirty="0"/>
              <a:t>as an input unit</a:t>
            </a:r>
            <a:endParaRPr lang="en-US" sz="2000" dirty="0"/>
          </a:p>
          <a:p>
            <a:r>
              <a:rPr lang="en-US" sz="2400" dirty="0"/>
              <a:t>Output:</a:t>
            </a:r>
          </a:p>
          <a:p>
            <a:pPr lvl="1">
              <a:buFont typeface="Wingdings" pitchFamily="2" charset="2"/>
              <a:buChar char="Ø"/>
            </a:pPr>
            <a:r>
              <a:rPr lang="en-US" sz="2000" dirty="0"/>
              <a:t>Close of the predicted day</a:t>
            </a:r>
          </a:p>
        </p:txBody>
      </p:sp>
    </p:spTree>
    <p:extLst>
      <p:ext uri="{BB962C8B-B14F-4D97-AF65-F5344CB8AC3E}">
        <p14:creationId xmlns:p14="http://schemas.microsoft.com/office/powerpoint/2010/main" val="11683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6C46-C945-614C-A514-019B0892872C}"/>
              </a:ext>
            </a:extLst>
          </p:cNvPr>
          <p:cNvSpPr>
            <a:spLocks noGrp="1"/>
          </p:cNvSpPr>
          <p:nvPr>
            <p:ph type="title"/>
          </p:nvPr>
        </p:nvSpPr>
        <p:spPr/>
        <p:txBody>
          <a:bodyPr/>
          <a:lstStyle/>
          <a:p>
            <a:r>
              <a:rPr lang="en-US" dirty="0"/>
              <a:t>Basic LSTM Model</a:t>
            </a:r>
          </a:p>
        </p:txBody>
      </p:sp>
      <p:pic>
        <p:nvPicPr>
          <p:cNvPr id="4" name="Picture 3">
            <a:extLst>
              <a:ext uri="{FF2B5EF4-FFF2-40B4-BE49-F238E27FC236}">
                <a16:creationId xmlns:a16="http://schemas.microsoft.com/office/drawing/2014/main" id="{22257C4A-9CC1-BC92-DC2C-7A8770A8B4F9}"/>
              </a:ext>
            </a:extLst>
          </p:cNvPr>
          <p:cNvPicPr>
            <a:picLocks noChangeAspect="1"/>
          </p:cNvPicPr>
          <p:nvPr/>
        </p:nvPicPr>
        <p:blipFill>
          <a:blip r:embed="rId3"/>
          <a:stretch>
            <a:fillRect/>
          </a:stretch>
        </p:blipFill>
        <p:spPr>
          <a:xfrm>
            <a:off x="6714952" y="2310826"/>
            <a:ext cx="5118100" cy="3505200"/>
          </a:xfrm>
          <a:prstGeom prst="rect">
            <a:avLst/>
          </a:prstGeom>
        </p:spPr>
      </p:pic>
      <p:sp>
        <p:nvSpPr>
          <p:cNvPr id="12" name="Content Placeholder 2">
            <a:extLst>
              <a:ext uri="{FF2B5EF4-FFF2-40B4-BE49-F238E27FC236}">
                <a16:creationId xmlns:a16="http://schemas.microsoft.com/office/drawing/2014/main" id="{42DD7A5D-2FC0-B78F-F5B0-94E7E3EAD3BF}"/>
              </a:ext>
            </a:extLst>
          </p:cNvPr>
          <p:cNvSpPr>
            <a:spLocks noGrp="1"/>
          </p:cNvSpPr>
          <p:nvPr>
            <p:ph idx="1"/>
          </p:nvPr>
        </p:nvSpPr>
        <p:spPr>
          <a:xfrm>
            <a:off x="677334" y="1930400"/>
            <a:ext cx="6127912" cy="3880773"/>
          </a:xfrm>
        </p:spPr>
        <p:txBody>
          <a:bodyPr>
            <a:noAutofit/>
          </a:bodyPr>
          <a:lstStyle/>
          <a:p>
            <a:r>
              <a:rPr lang="en-US" sz="2400" dirty="0"/>
              <a:t>Pros and Cons:</a:t>
            </a:r>
          </a:p>
          <a:p>
            <a:pPr lvl="1">
              <a:buFont typeface="Wingdings" pitchFamily="2" charset="2"/>
              <a:buChar char="Ø"/>
            </a:pPr>
            <a:r>
              <a:rPr lang="en-US" sz="2000" dirty="0"/>
              <a:t>Model chronological sequences and their long-range dependencies precisely</a:t>
            </a:r>
          </a:p>
          <a:p>
            <a:pPr lvl="1">
              <a:buFont typeface="Wingdings" pitchFamily="2" charset="2"/>
              <a:buChar char="Ø"/>
            </a:pPr>
            <a:r>
              <a:rPr lang="en-US" sz="2000" dirty="0"/>
              <a:t>Solve problem of vanishing gradients of RNN</a:t>
            </a:r>
          </a:p>
          <a:p>
            <a:pPr lvl="1">
              <a:buFont typeface="Wingdings" pitchFamily="2" charset="2"/>
              <a:buChar char="Ø"/>
            </a:pPr>
            <a:r>
              <a:rPr lang="en-US" sz="2000" dirty="0"/>
              <a:t>Require more resources and time to get trained</a:t>
            </a:r>
          </a:p>
          <a:p>
            <a:pPr lvl="1">
              <a:buFont typeface="Wingdings" pitchFamily="2" charset="2"/>
              <a:buChar char="Ø"/>
            </a:pPr>
            <a:r>
              <a:rPr lang="en-US" sz="2000" dirty="0"/>
              <a:t>Affected by random weight initialization</a:t>
            </a:r>
          </a:p>
          <a:p>
            <a:pPr lvl="1">
              <a:buFont typeface="Wingdings" pitchFamily="2" charset="2"/>
              <a:buChar char="Ø"/>
            </a:pPr>
            <a:r>
              <a:rPr lang="en-US" sz="2000" dirty="0"/>
              <a:t>Prone to overfitting</a:t>
            </a:r>
          </a:p>
          <a:p>
            <a:r>
              <a:rPr lang="en-US" sz="2400" dirty="0"/>
              <a:t>Accuracy:</a:t>
            </a:r>
          </a:p>
          <a:p>
            <a:pPr lvl="1">
              <a:buFont typeface="Wingdings" pitchFamily="2" charset="2"/>
              <a:buChar char="Ø"/>
            </a:pPr>
            <a:r>
              <a:rPr lang="en-US" sz="2000" dirty="0"/>
              <a:t>RMSE:</a:t>
            </a:r>
            <a:r>
              <a:rPr lang="en-US" sz="2000" b="1" dirty="0">
                <a:solidFill>
                  <a:schemeClr val="accent1">
                    <a:lumMod val="50000"/>
                  </a:schemeClr>
                </a:solidFill>
              </a:rPr>
              <a:t>0.0336</a:t>
            </a:r>
          </a:p>
          <a:p>
            <a:pPr lvl="1">
              <a:buFont typeface="Wingdings" pitchFamily="2" charset="2"/>
              <a:buChar char="Ø"/>
            </a:pPr>
            <a:r>
              <a:rPr lang="en-US" sz="2000" dirty="0"/>
              <a:t>MAPE:</a:t>
            </a:r>
            <a:r>
              <a:rPr lang="en-US" sz="2000" b="1" dirty="0">
                <a:solidFill>
                  <a:schemeClr val="accent1">
                    <a:lumMod val="50000"/>
                  </a:schemeClr>
                </a:solidFill>
              </a:rPr>
              <a:t>0.0406</a:t>
            </a:r>
          </a:p>
        </p:txBody>
      </p:sp>
    </p:spTree>
    <p:extLst>
      <p:ext uri="{BB962C8B-B14F-4D97-AF65-F5344CB8AC3E}">
        <p14:creationId xmlns:p14="http://schemas.microsoft.com/office/powerpoint/2010/main" val="26823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6C46-C945-614C-A514-019B0892872C}"/>
              </a:ext>
            </a:extLst>
          </p:cNvPr>
          <p:cNvSpPr>
            <a:spLocks noGrp="1"/>
          </p:cNvSpPr>
          <p:nvPr>
            <p:ph type="title"/>
          </p:nvPr>
        </p:nvSpPr>
        <p:spPr>
          <a:xfrm>
            <a:off x="677334" y="609600"/>
            <a:ext cx="8596668" cy="656492"/>
          </a:xfrm>
        </p:spPr>
        <p:txBody>
          <a:bodyPr/>
          <a:lstStyle/>
          <a:p>
            <a:r>
              <a:rPr lang="en-US" altLang="zh-CN" dirty="0"/>
              <a:t>Some ways</a:t>
            </a:r>
            <a:r>
              <a:rPr lang="zh-CN" altLang="en-US" dirty="0"/>
              <a:t> </a:t>
            </a:r>
            <a:r>
              <a:rPr lang="en-US" altLang="zh-CN" dirty="0"/>
              <a:t>to improve LSTM Model</a:t>
            </a:r>
            <a:endParaRPr lang="en-US" dirty="0"/>
          </a:p>
        </p:txBody>
      </p:sp>
      <p:sp>
        <p:nvSpPr>
          <p:cNvPr id="3" name="Content Placeholder 2">
            <a:extLst>
              <a:ext uri="{FF2B5EF4-FFF2-40B4-BE49-F238E27FC236}">
                <a16:creationId xmlns:a16="http://schemas.microsoft.com/office/drawing/2014/main" id="{C3A2FD68-6FE7-8040-BCA2-4D3A7FA74937}"/>
              </a:ext>
            </a:extLst>
          </p:cNvPr>
          <p:cNvSpPr>
            <a:spLocks noGrp="1"/>
          </p:cNvSpPr>
          <p:nvPr>
            <p:ph idx="1"/>
          </p:nvPr>
        </p:nvSpPr>
        <p:spPr>
          <a:xfrm>
            <a:off x="677334" y="1720974"/>
            <a:ext cx="10436144" cy="4363303"/>
          </a:xfrm>
        </p:spPr>
        <p:txBody>
          <a:bodyPr>
            <a:noAutofit/>
          </a:bodyPr>
          <a:lstStyle/>
          <a:p>
            <a:r>
              <a:rPr lang="en-US" sz="2400" dirty="0">
                <a:solidFill>
                  <a:schemeClr val="accent1">
                    <a:lumMod val="50000"/>
                  </a:schemeClr>
                </a:solidFill>
              </a:rPr>
              <a:t>Add hidden layer:</a:t>
            </a:r>
          </a:p>
          <a:p>
            <a:pPr lvl="1">
              <a:buFont typeface="Wingdings" pitchFamily="2" charset="2"/>
              <a:buChar char="Ø"/>
            </a:pPr>
            <a:r>
              <a:rPr lang="en-US" sz="2000" dirty="0"/>
              <a:t>Adding stacked multi-layers is for extracting more abstract information.</a:t>
            </a:r>
          </a:p>
          <a:p>
            <a:pPr lvl="1">
              <a:buFont typeface="Wingdings" pitchFamily="2" charset="2"/>
              <a:buChar char="Ø"/>
            </a:pPr>
            <a:r>
              <a:rPr lang="en-US" sz="2000" dirty="0"/>
              <a:t>In this case, we changed layers from 1 into 3</a:t>
            </a:r>
          </a:p>
          <a:p>
            <a:r>
              <a:rPr lang="en-US" sz="2400" dirty="0">
                <a:solidFill>
                  <a:schemeClr val="accent1">
                    <a:lumMod val="50000"/>
                  </a:schemeClr>
                </a:solidFill>
              </a:rPr>
              <a:t>Add Dropout:</a:t>
            </a:r>
          </a:p>
          <a:p>
            <a:pPr lvl="1">
              <a:buFont typeface="Wingdings" pitchFamily="2" charset="2"/>
              <a:buChar char="Ø"/>
            </a:pPr>
            <a:r>
              <a:rPr lang="en-US" sz="2000" dirty="0"/>
              <a:t> A regular method to reduce overfitting and improving model performance</a:t>
            </a:r>
          </a:p>
          <a:p>
            <a:pPr lvl="1">
              <a:buFont typeface="Wingdings" pitchFamily="2" charset="2"/>
              <a:buChar char="Ø"/>
            </a:pPr>
            <a:r>
              <a:rPr lang="en-US" sz="2000" dirty="0"/>
              <a:t>In this case, we added dropout of 0.2 at each layer of LSTM</a:t>
            </a:r>
          </a:p>
          <a:p>
            <a:r>
              <a:rPr lang="en-US" sz="2400" dirty="0">
                <a:solidFill>
                  <a:schemeClr val="accent1">
                    <a:lumMod val="50000"/>
                  </a:schemeClr>
                </a:solidFill>
              </a:rPr>
              <a:t>Increase epochs:</a:t>
            </a:r>
          </a:p>
          <a:p>
            <a:pPr lvl="1">
              <a:buFont typeface="Wingdings" pitchFamily="2" charset="2"/>
              <a:buChar char="Ø"/>
            </a:pPr>
            <a:r>
              <a:rPr lang="en-US" sz="2000" dirty="0"/>
              <a:t>The times that the learning algorithm will work through the entire training</a:t>
            </a:r>
            <a:r>
              <a:rPr lang="zh-CN" altLang="en-US" sz="2000" dirty="0"/>
              <a:t>  </a:t>
            </a:r>
            <a:r>
              <a:rPr lang="en-US" sz="2000" dirty="0"/>
              <a:t>dataset</a:t>
            </a:r>
          </a:p>
          <a:p>
            <a:pPr lvl="1">
              <a:buFont typeface="Wingdings" pitchFamily="2" charset="2"/>
              <a:buChar char="Ø"/>
            </a:pPr>
            <a:r>
              <a:rPr lang="en-US" sz="2000" dirty="0"/>
              <a:t>In this case, we Increased epochs from 1</a:t>
            </a:r>
            <a:r>
              <a:rPr lang="en-US" altLang="zh-CN" sz="2000" dirty="0"/>
              <a:t>0</a:t>
            </a:r>
            <a:r>
              <a:rPr lang="en-US" sz="2000" dirty="0"/>
              <a:t> to 100</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4606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6C46-C945-614C-A514-019B0892872C}"/>
              </a:ext>
            </a:extLst>
          </p:cNvPr>
          <p:cNvSpPr>
            <a:spLocks noGrp="1"/>
          </p:cNvSpPr>
          <p:nvPr>
            <p:ph type="title"/>
          </p:nvPr>
        </p:nvSpPr>
        <p:spPr>
          <a:xfrm>
            <a:off x="676746" y="609600"/>
            <a:ext cx="3729076" cy="1320800"/>
          </a:xfrm>
        </p:spPr>
        <p:txBody>
          <a:bodyPr anchor="ctr">
            <a:normAutofit/>
          </a:bodyPr>
          <a:lstStyle/>
          <a:p>
            <a:r>
              <a:rPr lang="en-US"/>
              <a:t>Improved LSTM model</a:t>
            </a:r>
            <a:endParaRPr lang="en-US" dirty="0"/>
          </a:p>
        </p:txBody>
      </p:sp>
      <p:sp>
        <p:nvSpPr>
          <p:cNvPr id="12" name="Content Placeholder 2">
            <a:extLst>
              <a:ext uri="{FF2B5EF4-FFF2-40B4-BE49-F238E27FC236}">
                <a16:creationId xmlns:a16="http://schemas.microsoft.com/office/drawing/2014/main" id="{137B8EB3-E9DD-0A7F-EF7B-DA0D7BBE6E45}"/>
              </a:ext>
            </a:extLst>
          </p:cNvPr>
          <p:cNvSpPr>
            <a:spLocks noGrp="1"/>
          </p:cNvSpPr>
          <p:nvPr>
            <p:ph idx="1"/>
          </p:nvPr>
        </p:nvSpPr>
        <p:spPr>
          <a:xfrm>
            <a:off x="6096000" y="3596049"/>
            <a:ext cx="3720916" cy="3560733"/>
          </a:xfrm>
        </p:spPr>
        <p:txBody>
          <a:bodyPr>
            <a:normAutofit/>
          </a:bodyPr>
          <a:lstStyle/>
          <a:p>
            <a:pPr marL="0" indent="0">
              <a:buNone/>
            </a:pPr>
            <a:endParaRPr lang="en-US" dirty="0"/>
          </a:p>
          <a:p>
            <a:r>
              <a:rPr lang="en-US" sz="2400" dirty="0"/>
              <a:t>Input and output: </a:t>
            </a:r>
          </a:p>
          <a:p>
            <a:pPr lvl="1">
              <a:buFont typeface="Wingdings" pitchFamily="2" charset="2"/>
              <a:buChar char="Ø"/>
            </a:pPr>
            <a:r>
              <a:rPr lang="en-US" sz="2000" dirty="0"/>
              <a:t>The same as basic model</a:t>
            </a:r>
          </a:p>
          <a:p>
            <a:r>
              <a:rPr lang="en-US" sz="2400" dirty="0"/>
              <a:t>Accuracy:</a:t>
            </a:r>
          </a:p>
          <a:p>
            <a:pPr lvl="1">
              <a:buFont typeface="Wingdings" pitchFamily="2" charset="2"/>
              <a:buChar char="Ø"/>
            </a:pPr>
            <a:r>
              <a:rPr lang="en-US" sz="2000" dirty="0"/>
              <a:t>RMSE:</a:t>
            </a:r>
            <a:r>
              <a:rPr lang="en-US" sz="2000" b="1" dirty="0">
                <a:solidFill>
                  <a:schemeClr val="accent1">
                    <a:lumMod val="50000"/>
                  </a:schemeClr>
                </a:solidFill>
              </a:rPr>
              <a:t>0.0185</a:t>
            </a:r>
          </a:p>
          <a:p>
            <a:pPr lvl="1">
              <a:buFont typeface="Wingdings" pitchFamily="2" charset="2"/>
              <a:buChar char="Ø"/>
            </a:pPr>
            <a:r>
              <a:rPr lang="en-US" sz="2000" dirty="0"/>
              <a:t>MAPE:</a:t>
            </a:r>
            <a:r>
              <a:rPr lang="en-US" sz="2000" b="1" dirty="0">
                <a:solidFill>
                  <a:schemeClr val="accent1">
                    <a:lumMod val="50000"/>
                  </a:schemeClr>
                </a:solidFill>
              </a:rPr>
              <a:t>0.0224</a:t>
            </a:r>
          </a:p>
        </p:txBody>
      </p:sp>
      <p:pic>
        <p:nvPicPr>
          <p:cNvPr id="8" name="Picture 7">
            <a:extLst>
              <a:ext uri="{FF2B5EF4-FFF2-40B4-BE49-F238E27FC236}">
                <a16:creationId xmlns:a16="http://schemas.microsoft.com/office/drawing/2014/main" id="{8B9B600E-86E1-F231-2AAF-B6BE03E70991}"/>
              </a:ext>
            </a:extLst>
          </p:cNvPr>
          <p:cNvPicPr>
            <a:picLocks noChangeAspect="1"/>
          </p:cNvPicPr>
          <p:nvPr/>
        </p:nvPicPr>
        <p:blipFill>
          <a:blip r:embed="rId3"/>
          <a:stretch>
            <a:fillRect/>
          </a:stretch>
        </p:blipFill>
        <p:spPr>
          <a:xfrm>
            <a:off x="5665729" y="218585"/>
            <a:ext cx="4602747" cy="3210415"/>
          </a:xfrm>
          <a:prstGeom prst="rect">
            <a:avLst/>
          </a:prstGeom>
        </p:spPr>
      </p:pic>
      <p:pic>
        <p:nvPicPr>
          <p:cNvPr id="4" name="Picture 3" descr="Diagram&#10;&#10;Description automatically generated">
            <a:extLst>
              <a:ext uri="{FF2B5EF4-FFF2-40B4-BE49-F238E27FC236}">
                <a16:creationId xmlns:a16="http://schemas.microsoft.com/office/drawing/2014/main" id="{DBCA1C0B-D24C-192F-055B-F08F400B3462}"/>
              </a:ext>
            </a:extLst>
          </p:cNvPr>
          <p:cNvPicPr>
            <a:picLocks noChangeAspect="1"/>
          </p:cNvPicPr>
          <p:nvPr/>
        </p:nvPicPr>
        <p:blipFill>
          <a:blip r:embed="rId4"/>
          <a:stretch>
            <a:fillRect/>
          </a:stretch>
        </p:blipFill>
        <p:spPr>
          <a:xfrm>
            <a:off x="1008166" y="2108936"/>
            <a:ext cx="3727073" cy="4353472"/>
          </a:xfrm>
          <a:prstGeom prst="rect">
            <a:avLst/>
          </a:prstGeom>
        </p:spPr>
      </p:pic>
    </p:spTree>
    <p:extLst>
      <p:ext uri="{BB962C8B-B14F-4D97-AF65-F5344CB8AC3E}">
        <p14:creationId xmlns:p14="http://schemas.microsoft.com/office/powerpoint/2010/main" val="83455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30B1-DE6C-7A46-A673-AE7D6E395D4A}"/>
              </a:ext>
            </a:extLst>
          </p:cNvPr>
          <p:cNvSpPr>
            <a:spLocks noGrp="1"/>
          </p:cNvSpPr>
          <p:nvPr>
            <p:ph type="title"/>
          </p:nvPr>
        </p:nvSpPr>
        <p:spPr/>
        <p:txBody>
          <a:bodyPr>
            <a:normAutofit fontScale="90000"/>
          </a:bodyPr>
          <a:lstStyle/>
          <a:p>
            <a:r>
              <a:rPr lang="en-US" dirty="0"/>
              <a:t>Evaluating Prediction Performance for Stock Price Prediction</a:t>
            </a:r>
            <a:br>
              <a:rPr lang="en-US" dirty="0"/>
            </a:br>
            <a:endParaRPr lang="en-US" dirty="0"/>
          </a:p>
        </p:txBody>
      </p:sp>
      <p:graphicFrame>
        <p:nvGraphicFramePr>
          <p:cNvPr id="4" name="Table 4">
            <a:extLst>
              <a:ext uri="{FF2B5EF4-FFF2-40B4-BE49-F238E27FC236}">
                <a16:creationId xmlns:a16="http://schemas.microsoft.com/office/drawing/2014/main" id="{F1FC35FB-44BE-92BC-4C75-0FD3CCBBDE74}"/>
              </a:ext>
            </a:extLst>
          </p:cNvPr>
          <p:cNvGraphicFramePr>
            <a:graphicFrameLocks noGrp="1"/>
          </p:cNvGraphicFramePr>
          <p:nvPr>
            <p:ph idx="1"/>
            <p:extLst>
              <p:ext uri="{D42A27DB-BD31-4B8C-83A1-F6EECF244321}">
                <p14:modId xmlns:p14="http://schemas.microsoft.com/office/powerpoint/2010/main" val="2097566997"/>
              </p:ext>
            </p:extLst>
          </p:nvPr>
        </p:nvGraphicFramePr>
        <p:xfrm>
          <a:off x="677692" y="1760220"/>
          <a:ext cx="8596310" cy="3708400"/>
        </p:xfrm>
        <a:graphic>
          <a:graphicData uri="http://schemas.openxmlformats.org/drawingml/2006/table">
            <a:tbl>
              <a:tblPr firstRow="1" bandRow="1">
                <a:tableStyleId>{72833802-FEF1-4C79-8D5D-14CF1EAF98D9}</a:tableStyleId>
              </a:tblPr>
              <a:tblGrid>
                <a:gridCol w="1719262">
                  <a:extLst>
                    <a:ext uri="{9D8B030D-6E8A-4147-A177-3AD203B41FA5}">
                      <a16:colId xmlns:a16="http://schemas.microsoft.com/office/drawing/2014/main" val="2645358728"/>
                    </a:ext>
                  </a:extLst>
                </a:gridCol>
                <a:gridCol w="1719262">
                  <a:extLst>
                    <a:ext uri="{9D8B030D-6E8A-4147-A177-3AD203B41FA5}">
                      <a16:colId xmlns:a16="http://schemas.microsoft.com/office/drawing/2014/main" val="2059058588"/>
                    </a:ext>
                  </a:extLst>
                </a:gridCol>
                <a:gridCol w="1719262">
                  <a:extLst>
                    <a:ext uri="{9D8B030D-6E8A-4147-A177-3AD203B41FA5}">
                      <a16:colId xmlns:a16="http://schemas.microsoft.com/office/drawing/2014/main" val="3711335929"/>
                    </a:ext>
                  </a:extLst>
                </a:gridCol>
                <a:gridCol w="1719262">
                  <a:extLst>
                    <a:ext uri="{9D8B030D-6E8A-4147-A177-3AD203B41FA5}">
                      <a16:colId xmlns:a16="http://schemas.microsoft.com/office/drawing/2014/main" val="2865540680"/>
                    </a:ext>
                  </a:extLst>
                </a:gridCol>
                <a:gridCol w="1719262">
                  <a:extLst>
                    <a:ext uri="{9D8B030D-6E8A-4147-A177-3AD203B41FA5}">
                      <a16:colId xmlns:a16="http://schemas.microsoft.com/office/drawing/2014/main" val="3872177848"/>
                    </a:ext>
                  </a:extLst>
                </a:gridCol>
              </a:tblGrid>
              <a:tr h="370840">
                <a:tc>
                  <a:txBody>
                    <a:bodyPr/>
                    <a:lstStyle/>
                    <a:p>
                      <a:pPr algn="ctr"/>
                      <a:endParaRPr lang="en-US" dirty="0"/>
                    </a:p>
                  </a:txBody>
                  <a:tcPr/>
                </a:tc>
                <a:tc gridSpan="2">
                  <a:txBody>
                    <a:bodyPr/>
                    <a:lstStyle/>
                    <a:p>
                      <a:pPr algn="ctr"/>
                      <a:r>
                        <a:rPr lang="en-US" dirty="0"/>
                        <a:t>Linear regression</a:t>
                      </a:r>
                    </a:p>
                  </a:txBody>
                  <a:tcPr/>
                </a:tc>
                <a:tc hMerge="1">
                  <a:txBody>
                    <a:bodyPr/>
                    <a:lstStyle/>
                    <a:p>
                      <a:endParaRPr lang="en-US" dirty="0"/>
                    </a:p>
                  </a:txBody>
                  <a:tcPr/>
                </a:tc>
                <a:tc gridSpan="2">
                  <a:txBody>
                    <a:bodyPr/>
                    <a:lstStyle/>
                    <a:p>
                      <a:pPr algn="ctr"/>
                      <a:r>
                        <a:rPr lang="en-US" dirty="0"/>
                        <a:t>LSTM</a:t>
                      </a:r>
                    </a:p>
                  </a:txBody>
                  <a:tcPr/>
                </a:tc>
                <a:tc hMerge="1">
                  <a:txBody>
                    <a:bodyPr/>
                    <a:lstStyle/>
                    <a:p>
                      <a:endParaRPr lang="en-US" dirty="0"/>
                    </a:p>
                  </a:txBody>
                  <a:tcPr/>
                </a:tc>
                <a:extLst>
                  <a:ext uri="{0D108BD9-81ED-4DB2-BD59-A6C34878D82A}">
                    <a16:rowId xmlns:a16="http://schemas.microsoft.com/office/drawing/2014/main" val="331164068"/>
                  </a:ext>
                </a:extLst>
              </a:tr>
              <a:tr h="370840">
                <a:tc>
                  <a:txBody>
                    <a:bodyPr/>
                    <a:lstStyle/>
                    <a:p>
                      <a:pPr algn="ctr"/>
                      <a:r>
                        <a:rPr lang="en-US" dirty="0">
                          <a:solidFill>
                            <a:schemeClr val="tx1">
                              <a:lumMod val="65000"/>
                              <a:lumOff val="35000"/>
                            </a:schemeClr>
                          </a:solidFill>
                        </a:rPr>
                        <a:t>Corporation</a:t>
                      </a:r>
                    </a:p>
                  </a:txBody>
                  <a:tcPr/>
                </a:tc>
                <a:tc>
                  <a:txBody>
                    <a:bodyPr/>
                    <a:lstStyle/>
                    <a:p>
                      <a:pPr algn="ctr"/>
                      <a:r>
                        <a:rPr lang="en-US" dirty="0">
                          <a:solidFill>
                            <a:schemeClr val="tx1">
                              <a:lumMod val="65000"/>
                              <a:lumOff val="35000"/>
                            </a:schemeClr>
                          </a:solidFill>
                        </a:rPr>
                        <a:t>RMSE</a:t>
                      </a:r>
                    </a:p>
                  </a:txBody>
                  <a:tcPr/>
                </a:tc>
                <a:tc>
                  <a:txBody>
                    <a:bodyPr/>
                    <a:lstStyle/>
                    <a:p>
                      <a:pPr algn="ctr"/>
                      <a:r>
                        <a:rPr lang="en-US" dirty="0">
                          <a:solidFill>
                            <a:schemeClr val="tx1">
                              <a:lumMod val="65000"/>
                              <a:lumOff val="35000"/>
                            </a:schemeClr>
                          </a:solidFill>
                        </a:rPr>
                        <a:t>MAPE</a:t>
                      </a:r>
                    </a:p>
                  </a:txBody>
                  <a:tcPr/>
                </a:tc>
                <a:tc>
                  <a:txBody>
                    <a:bodyPr/>
                    <a:lstStyle/>
                    <a:p>
                      <a:pPr algn="ctr"/>
                      <a:r>
                        <a:rPr lang="en-US" dirty="0">
                          <a:solidFill>
                            <a:schemeClr val="tx1">
                              <a:lumMod val="65000"/>
                              <a:lumOff val="35000"/>
                            </a:schemeClr>
                          </a:solidFill>
                        </a:rPr>
                        <a:t>RMSE</a:t>
                      </a:r>
                    </a:p>
                  </a:txBody>
                  <a:tcPr/>
                </a:tc>
                <a:tc>
                  <a:txBody>
                    <a:bodyPr/>
                    <a:lstStyle/>
                    <a:p>
                      <a:pPr algn="ctr"/>
                      <a:r>
                        <a:rPr lang="en-US" dirty="0">
                          <a:solidFill>
                            <a:schemeClr val="tx1">
                              <a:lumMod val="65000"/>
                              <a:lumOff val="35000"/>
                            </a:schemeClr>
                          </a:solidFill>
                        </a:rPr>
                        <a:t>MAPE</a:t>
                      </a:r>
                    </a:p>
                  </a:txBody>
                  <a:tcPr/>
                </a:tc>
                <a:extLst>
                  <a:ext uri="{0D108BD9-81ED-4DB2-BD59-A6C34878D82A}">
                    <a16:rowId xmlns:a16="http://schemas.microsoft.com/office/drawing/2014/main" val="3279026696"/>
                  </a:ext>
                </a:extLst>
              </a:tr>
              <a:tr h="370840">
                <a:tc>
                  <a:txBody>
                    <a:bodyPr/>
                    <a:lstStyle/>
                    <a:p>
                      <a:pPr algn="ctr"/>
                      <a:r>
                        <a:rPr lang="en-US" dirty="0">
                          <a:solidFill>
                            <a:schemeClr val="tx1">
                              <a:lumMod val="65000"/>
                              <a:lumOff val="35000"/>
                            </a:schemeClr>
                          </a:solidFill>
                        </a:rPr>
                        <a:t>ACN</a:t>
                      </a:r>
                    </a:p>
                  </a:txBody>
                  <a:tcPr/>
                </a:tc>
                <a:tc>
                  <a:txBody>
                    <a:bodyPr/>
                    <a:lstStyle/>
                    <a:p>
                      <a:pPr algn="ctr"/>
                      <a:r>
                        <a:rPr lang="en-US" dirty="0">
                          <a:solidFill>
                            <a:schemeClr val="tx1">
                              <a:lumMod val="65000"/>
                              <a:lumOff val="35000"/>
                            </a:schemeClr>
                          </a:solidFill>
                        </a:rPr>
                        <a:t>0.0401</a:t>
                      </a:r>
                    </a:p>
                  </a:txBody>
                  <a:tcPr/>
                </a:tc>
                <a:tc>
                  <a:txBody>
                    <a:bodyPr/>
                    <a:lstStyle/>
                    <a:p>
                      <a:pPr algn="ctr"/>
                      <a:r>
                        <a:rPr lang="en-US" dirty="0">
                          <a:solidFill>
                            <a:schemeClr val="tx1">
                              <a:lumMod val="65000"/>
                              <a:lumOff val="35000"/>
                            </a:schemeClr>
                          </a:solidFill>
                        </a:rPr>
                        <a:t>0.0494</a:t>
                      </a:r>
                    </a:p>
                  </a:txBody>
                  <a:tcPr/>
                </a:tc>
                <a:tc>
                  <a:txBody>
                    <a:bodyPr/>
                    <a:lstStyle/>
                    <a:p>
                      <a:pPr algn="ctr"/>
                      <a:r>
                        <a:rPr lang="en-US" b="1" dirty="0">
                          <a:solidFill>
                            <a:srgbClr val="FF8400"/>
                          </a:solidFill>
                        </a:rPr>
                        <a:t>0.0185</a:t>
                      </a:r>
                    </a:p>
                  </a:txBody>
                  <a:tcPr/>
                </a:tc>
                <a:tc>
                  <a:txBody>
                    <a:bodyPr/>
                    <a:lstStyle/>
                    <a:p>
                      <a:pPr algn="ctr"/>
                      <a:r>
                        <a:rPr lang="en-US" b="1" dirty="0">
                          <a:solidFill>
                            <a:srgbClr val="FF8400"/>
                          </a:solidFill>
                        </a:rPr>
                        <a:t>0.0224</a:t>
                      </a:r>
                    </a:p>
                  </a:txBody>
                  <a:tcPr/>
                </a:tc>
                <a:extLst>
                  <a:ext uri="{0D108BD9-81ED-4DB2-BD59-A6C34878D82A}">
                    <a16:rowId xmlns:a16="http://schemas.microsoft.com/office/drawing/2014/main" val="4255177995"/>
                  </a:ext>
                </a:extLst>
              </a:tr>
              <a:tr h="370840">
                <a:tc>
                  <a:txBody>
                    <a:bodyPr/>
                    <a:lstStyle/>
                    <a:p>
                      <a:pPr algn="ctr"/>
                      <a:r>
                        <a:rPr lang="en-US" dirty="0">
                          <a:solidFill>
                            <a:schemeClr val="tx1">
                              <a:lumMod val="65000"/>
                              <a:lumOff val="35000"/>
                            </a:schemeClr>
                          </a:solidFill>
                        </a:rPr>
                        <a:t>IBM</a:t>
                      </a:r>
                    </a:p>
                  </a:txBody>
                  <a:tcPr/>
                </a:tc>
                <a:tc>
                  <a:txBody>
                    <a:bodyPr/>
                    <a:lstStyle/>
                    <a:p>
                      <a:pPr algn="ctr"/>
                      <a:r>
                        <a:rPr lang="en-US" dirty="0">
                          <a:solidFill>
                            <a:schemeClr val="tx1">
                              <a:lumMod val="65000"/>
                              <a:lumOff val="35000"/>
                            </a:schemeClr>
                          </a:solidFill>
                        </a:rPr>
                        <a:t>0.0351</a:t>
                      </a:r>
                    </a:p>
                  </a:txBody>
                  <a:tcPr/>
                </a:tc>
                <a:tc>
                  <a:txBody>
                    <a:bodyPr/>
                    <a:lstStyle/>
                    <a:p>
                      <a:pPr algn="ctr"/>
                      <a:r>
                        <a:rPr lang="en-US" dirty="0">
                          <a:solidFill>
                            <a:schemeClr val="tx1">
                              <a:lumMod val="65000"/>
                              <a:lumOff val="35000"/>
                            </a:schemeClr>
                          </a:solidFill>
                        </a:rPr>
                        <a:t>0.0419</a:t>
                      </a:r>
                    </a:p>
                  </a:txBody>
                  <a:tcPr/>
                </a:tc>
                <a:tc>
                  <a:txBody>
                    <a:bodyPr/>
                    <a:lstStyle/>
                    <a:p>
                      <a:pPr algn="ctr"/>
                      <a:r>
                        <a:rPr lang="en-US" b="1" dirty="0">
                          <a:solidFill>
                            <a:srgbClr val="FF8400"/>
                          </a:solidFill>
                        </a:rPr>
                        <a:t>0.0152</a:t>
                      </a:r>
                    </a:p>
                  </a:txBody>
                  <a:tcPr/>
                </a:tc>
                <a:tc>
                  <a:txBody>
                    <a:bodyPr/>
                    <a:lstStyle/>
                    <a:p>
                      <a:pPr algn="ctr"/>
                      <a:r>
                        <a:rPr lang="en-US" b="1" dirty="0">
                          <a:solidFill>
                            <a:srgbClr val="FF8400"/>
                          </a:solidFill>
                        </a:rPr>
                        <a:t>0.0174</a:t>
                      </a:r>
                    </a:p>
                  </a:txBody>
                  <a:tcPr/>
                </a:tc>
                <a:extLst>
                  <a:ext uri="{0D108BD9-81ED-4DB2-BD59-A6C34878D82A}">
                    <a16:rowId xmlns:a16="http://schemas.microsoft.com/office/drawing/2014/main" val="994322835"/>
                  </a:ext>
                </a:extLst>
              </a:tr>
              <a:tr h="370840">
                <a:tc>
                  <a:txBody>
                    <a:bodyPr/>
                    <a:lstStyle/>
                    <a:p>
                      <a:pPr algn="ctr"/>
                      <a:r>
                        <a:rPr lang="en-US" dirty="0">
                          <a:solidFill>
                            <a:schemeClr val="tx1">
                              <a:lumMod val="65000"/>
                              <a:lumOff val="35000"/>
                            </a:schemeClr>
                          </a:solidFill>
                        </a:rPr>
                        <a:t>MSFT</a:t>
                      </a:r>
                    </a:p>
                  </a:txBody>
                  <a:tcPr/>
                </a:tc>
                <a:tc>
                  <a:txBody>
                    <a:bodyPr/>
                    <a:lstStyle/>
                    <a:p>
                      <a:pPr algn="ctr"/>
                      <a:r>
                        <a:rPr lang="en-US" b="1" dirty="0">
                          <a:solidFill>
                            <a:srgbClr val="FF8400"/>
                          </a:solidFill>
                        </a:rPr>
                        <a:t>0.0285</a:t>
                      </a:r>
                    </a:p>
                  </a:txBody>
                  <a:tcPr/>
                </a:tc>
                <a:tc>
                  <a:txBody>
                    <a:bodyPr/>
                    <a:lstStyle/>
                    <a:p>
                      <a:pPr algn="ctr"/>
                      <a:r>
                        <a:rPr lang="en-US" altLang="zh-CN" b="1" dirty="0">
                          <a:solidFill>
                            <a:srgbClr val="FF8400"/>
                          </a:solidFill>
                        </a:rPr>
                        <a:t>0.0356</a:t>
                      </a:r>
                      <a:endParaRPr lang="en-US" b="1" dirty="0">
                        <a:solidFill>
                          <a:srgbClr val="FF8400"/>
                        </a:solidFill>
                      </a:endParaRPr>
                    </a:p>
                  </a:txBody>
                  <a:tcPr/>
                </a:tc>
                <a:tc>
                  <a:txBody>
                    <a:bodyPr/>
                    <a:lstStyle/>
                    <a:p>
                      <a:pPr algn="ctr"/>
                      <a:r>
                        <a:rPr lang="en-US" dirty="0">
                          <a:solidFill>
                            <a:schemeClr val="tx1">
                              <a:lumMod val="65000"/>
                              <a:lumOff val="35000"/>
                            </a:schemeClr>
                          </a:solidFill>
                        </a:rPr>
                        <a:t>0.0343</a:t>
                      </a:r>
                    </a:p>
                  </a:txBody>
                  <a:tcPr/>
                </a:tc>
                <a:tc>
                  <a:txBody>
                    <a:bodyPr/>
                    <a:lstStyle/>
                    <a:p>
                      <a:pPr algn="ctr"/>
                      <a:r>
                        <a:rPr lang="en-US" dirty="0">
                          <a:solidFill>
                            <a:schemeClr val="tx1">
                              <a:lumMod val="65000"/>
                              <a:lumOff val="35000"/>
                            </a:schemeClr>
                          </a:solidFill>
                        </a:rPr>
                        <a:t>0.0416</a:t>
                      </a:r>
                    </a:p>
                  </a:txBody>
                  <a:tcPr/>
                </a:tc>
                <a:extLst>
                  <a:ext uri="{0D108BD9-81ED-4DB2-BD59-A6C34878D82A}">
                    <a16:rowId xmlns:a16="http://schemas.microsoft.com/office/drawing/2014/main" val="934060979"/>
                  </a:ext>
                </a:extLst>
              </a:tr>
              <a:tr h="370840">
                <a:tc>
                  <a:txBody>
                    <a:bodyPr/>
                    <a:lstStyle/>
                    <a:p>
                      <a:pPr algn="ctr"/>
                      <a:r>
                        <a:rPr lang="en-US" dirty="0">
                          <a:solidFill>
                            <a:schemeClr val="tx1">
                              <a:lumMod val="65000"/>
                              <a:lumOff val="35000"/>
                            </a:schemeClr>
                          </a:solidFill>
                        </a:rPr>
                        <a:t>QNC.V</a:t>
                      </a:r>
                    </a:p>
                  </a:txBody>
                  <a:tcPr/>
                </a:tc>
                <a:tc>
                  <a:txBody>
                    <a:bodyPr/>
                    <a:lstStyle/>
                    <a:p>
                      <a:pPr algn="ctr"/>
                      <a:r>
                        <a:rPr lang="en-US" dirty="0">
                          <a:solidFill>
                            <a:schemeClr val="tx1">
                              <a:lumMod val="65000"/>
                              <a:lumOff val="35000"/>
                            </a:schemeClr>
                          </a:solidFill>
                        </a:rPr>
                        <a:t>0.0474</a:t>
                      </a:r>
                    </a:p>
                  </a:txBody>
                  <a:tcPr/>
                </a:tc>
                <a:tc>
                  <a:txBody>
                    <a:bodyPr/>
                    <a:lstStyle/>
                    <a:p>
                      <a:pPr algn="ctr"/>
                      <a:r>
                        <a:rPr lang="en-US" dirty="0">
                          <a:solidFill>
                            <a:schemeClr val="tx1">
                              <a:lumMod val="65000"/>
                              <a:lumOff val="35000"/>
                            </a:schemeClr>
                          </a:solidFill>
                        </a:rPr>
                        <a:t>0.1724</a:t>
                      </a:r>
                    </a:p>
                  </a:txBody>
                  <a:tcPr/>
                </a:tc>
                <a:tc>
                  <a:txBody>
                    <a:bodyPr/>
                    <a:lstStyle/>
                    <a:p>
                      <a:pPr algn="ctr"/>
                      <a:r>
                        <a:rPr lang="en-US" b="1" dirty="0">
                          <a:solidFill>
                            <a:srgbClr val="FF8400"/>
                          </a:solidFill>
                        </a:rPr>
                        <a:t>0.0260</a:t>
                      </a:r>
                    </a:p>
                  </a:txBody>
                  <a:tcPr/>
                </a:tc>
                <a:tc>
                  <a:txBody>
                    <a:bodyPr/>
                    <a:lstStyle/>
                    <a:p>
                      <a:pPr algn="ctr"/>
                      <a:r>
                        <a:rPr lang="en-US" b="1" dirty="0">
                          <a:solidFill>
                            <a:srgbClr val="FF8400"/>
                          </a:solidFill>
                        </a:rPr>
                        <a:t>0.0933</a:t>
                      </a:r>
                    </a:p>
                  </a:txBody>
                  <a:tcPr/>
                </a:tc>
                <a:extLst>
                  <a:ext uri="{0D108BD9-81ED-4DB2-BD59-A6C34878D82A}">
                    <a16:rowId xmlns:a16="http://schemas.microsoft.com/office/drawing/2014/main" val="3075517263"/>
                  </a:ext>
                </a:extLst>
              </a:tr>
              <a:tr h="370840">
                <a:tc>
                  <a:txBody>
                    <a:bodyPr/>
                    <a:lstStyle/>
                    <a:p>
                      <a:pPr algn="ctr"/>
                      <a:r>
                        <a:rPr lang="en-US" dirty="0">
                          <a:solidFill>
                            <a:schemeClr val="tx1">
                              <a:lumMod val="65000"/>
                              <a:lumOff val="35000"/>
                            </a:schemeClr>
                          </a:solidFill>
                        </a:rPr>
                        <a:t>INTC</a:t>
                      </a:r>
                    </a:p>
                  </a:txBody>
                  <a:tcPr/>
                </a:tc>
                <a:tc>
                  <a:txBody>
                    <a:bodyPr/>
                    <a:lstStyle/>
                    <a:p>
                      <a:pPr algn="ctr"/>
                      <a:r>
                        <a:rPr lang="en-US" dirty="0">
                          <a:solidFill>
                            <a:schemeClr val="tx1">
                              <a:lumMod val="65000"/>
                              <a:lumOff val="35000"/>
                            </a:schemeClr>
                          </a:solidFill>
                        </a:rPr>
                        <a:t>0.0470</a:t>
                      </a:r>
                    </a:p>
                  </a:txBody>
                  <a:tcPr/>
                </a:tc>
                <a:tc>
                  <a:txBody>
                    <a:bodyPr/>
                    <a:lstStyle/>
                    <a:p>
                      <a:pPr algn="ctr"/>
                      <a:r>
                        <a:rPr lang="en-US" dirty="0">
                          <a:solidFill>
                            <a:schemeClr val="tx1">
                              <a:lumMod val="65000"/>
                              <a:lumOff val="35000"/>
                            </a:schemeClr>
                          </a:solidFill>
                        </a:rPr>
                        <a:t>0.0501</a:t>
                      </a:r>
                    </a:p>
                  </a:txBody>
                  <a:tcPr/>
                </a:tc>
                <a:tc>
                  <a:txBody>
                    <a:bodyPr/>
                    <a:lstStyle/>
                    <a:p>
                      <a:pPr algn="ctr"/>
                      <a:r>
                        <a:rPr lang="en-US" b="1" dirty="0">
                          <a:solidFill>
                            <a:srgbClr val="FF8400"/>
                          </a:solidFill>
                        </a:rPr>
                        <a:t>0.0214</a:t>
                      </a:r>
                    </a:p>
                  </a:txBody>
                  <a:tcPr/>
                </a:tc>
                <a:tc>
                  <a:txBody>
                    <a:bodyPr/>
                    <a:lstStyle/>
                    <a:p>
                      <a:pPr algn="ctr"/>
                      <a:r>
                        <a:rPr lang="en-US" b="1" dirty="0">
                          <a:solidFill>
                            <a:srgbClr val="FF8400"/>
                          </a:solidFill>
                        </a:rPr>
                        <a:t>0.0214</a:t>
                      </a:r>
                    </a:p>
                  </a:txBody>
                  <a:tcPr/>
                </a:tc>
                <a:extLst>
                  <a:ext uri="{0D108BD9-81ED-4DB2-BD59-A6C34878D82A}">
                    <a16:rowId xmlns:a16="http://schemas.microsoft.com/office/drawing/2014/main" val="2385718528"/>
                  </a:ext>
                </a:extLst>
              </a:tr>
              <a:tr h="370840">
                <a:tc>
                  <a:txBody>
                    <a:bodyPr/>
                    <a:lstStyle/>
                    <a:p>
                      <a:pPr algn="ctr"/>
                      <a:r>
                        <a:rPr lang="en-US" dirty="0">
                          <a:solidFill>
                            <a:schemeClr val="tx1">
                              <a:lumMod val="65000"/>
                              <a:lumOff val="35000"/>
                            </a:schemeClr>
                          </a:solidFill>
                        </a:rPr>
                        <a:t>BIDU</a:t>
                      </a:r>
                    </a:p>
                  </a:txBody>
                  <a:tcPr/>
                </a:tc>
                <a:tc>
                  <a:txBody>
                    <a:bodyPr/>
                    <a:lstStyle/>
                    <a:p>
                      <a:pPr algn="ctr"/>
                      <a:r>
                        <a:rPr lang="en-US" dirty="0">
                          <a:solidFill>
                            <a:schemeClr val="tx1">
                              <a:lumMod val="65000"/>
                              <a:lumOff val="35000"/>
                            </a:schemeClr>
                          </a:solidFill>
                        </a:rPr>
                        <a:t>0.0648</a:t>
                      </a:r>
                    </a:p>
                  </a:txBody>
                  <a:tcPr/>
                </a:tc>
                <a:tc>
                  <a:txBody>
                    <a:bodyPr/>
                    <a:lstStyle/>
                    <a:p>
                      <a:pPr algn="ctr"/>
                      <a:r>
                        <a:rPr lang="en-US" dirty="0">
                          <a:solidFill>
                            <a:schemeClr val="tx1">
                              <a:lumMod val="65000"/>
                              <a:lumOff val="35000"/>
                            </a:schemeClr>
                          </a:solidFill>
                        </a:rPr>
                        <a:t>0.0762</a:t>
                      </a:r>
                    </a:p>
                  </a:txBody>
                  <a:tcPr/>
                </a:tc>
                <a:tc>
                  <a:txBody>
                    <a:bodyPr/>
                    <a:lstStyle/>
                    <a:p>
                      <a:pPr algn="ctr"/>
                      <a:r>
                        <a:rPr lang="en-US" b="1" dirty="0">
                          <a:solidFill>
                            <a:srgbClr val="FF8400"/>
                          </a:solidFill>
                        </a:rPr>
                        <a:t>0.0297</a:t>
                      </a:r>
                    </a:p>
                  </a:txBody>
                  <a:tcPr/>
                </a:tc>
                <a:tc>
                  <a:txBody>
                    <a:bodyPr/>
                    <a:lstStyle/>
                    <a:p>
                      <a:pPr algn="ctr"/>
                      <a:r>
                        <a:rPr lang="en-US" b="1" dirty="0">
                          <a:solidFill>
                            <a:srgbClr val="FF8400"/>
                          </a:solidFill>
                        </a:rPr>
                        <a:t>0.0381</a:t>
                      </a:r>
                    </a:p>
                  </a:txBody>
                  <a:tcPr/>
                </a:tc>
                <a:extLst>
                  <a:ext uri="{0D108BD9-81ED-4DB2-BD59-A6C34878D82A}">
                    <a16:rowId xmlns:a16="http://schemas.microsoft.com/office/drawing/2014/main" val="2787809815"/>
                  </a:ext>
                </a:extLst>
              </a:tr>
              <a:tr h="370840">
                <a:tc>
                  <a:txBody>
                    <a:bodyPr/>
                    <a:lstStyle/>
                    <a:p>
                      <a:pPr algn="ctr"/>
                      <a:r>
                        <a:rPr lang="en-US" dirty="0">
                          <a:solidFill>
                            <a:schemeClr val="tx1">
                              <a:lumMod val="65000"/>
                              <a:lumOff val="35000"/>
                            </a:schemeClr>
                          </a:solidFill>
                        </a:rPr>
                        <a:t>NOK</a:t>
                      </a:r>
                    </a:p>
                  </a:txBody>
                  <a:tcPr/>
                </a:tc>
                <a:tc>
                  <a:txBody>
                    <a:bodyPr/>
                    <a:lstStyle/>
                    <a:p>
                      <a:pPr algn="ctr"/>
                      <a:r>
                        <a:rPr lang="en-US" altLang="zh-CN" dirty="0">
                          <a:solidFill>
                            <a:schemeClr val="tx1">
                              <a:lumMod val="65000"/>
                              <a:lumOff val="35000"/>
                            </a:schemeClr>
                          </a:solidFill>
                        </a:rPr>
                        <a:t>0.0069</a:t>
                      </a:r>
                      <a:endParaRPr lang="en-US" dirty="0">
                        <a:solidFill>
                          <a:schemeClr val="tx1">
                            <a:lumMod val="65000"/>
                            <a:lumOff val="35000"/>
                          </a:schemeClr>
                        </a:solidFill>
                      </a:endParaRPr>
                    </a:p>
                  </a:txBody>
                  <a:tcPr/>
                </a:tc>
                <a:tc>
                  <a:txBody>
                    <a:bodyPr/>
                    <a:lstStyle/>
                    <a:p>
                      <a:pPr algn="ctr"/>
                      <a:r>
                        <a:rPr lang="en-US" altLang="zh-CN" dirty="0">
                          <a:solidFill>
                            <a:schemeClr val="tx1">
                              <a:lumMod val="65000"/>
                              <a:lumOff val="35000"/>
                            </a:schemeClr>
                          </a:solidFill>
                        </a:rPr>
                        <a:t>0.1070</a:t>
                      </a:r>
                      <a:endParaRPr lang="en-US" dirty="0">
                        <a:solidFill>
                          <a:schemeClr val="tx1">
                            <a:lumMod val="65000"/>
                            <a:lumOff val="35000"/>
                          </a:schemeClr>
                        </a:solidFill>
                      </a:endParaRPr>
                    </a:p>
                  </a:txBody>
                  <a:tcPr/>
                </a:tc>
                <a:tc>
                  <a:txBody>
                    <a:bodyPr/>
                    <a:lstStyle/>
                    <a:p>
                      <a:pPr algn="ctr"/>
                      <a:r>
                        <a:rPr lang="en-US" altLang="zh-CN" b="1" dirty="0">
                          <a:solidFill>
                            <a:srgbClr val="FF8400"/>
                          </a:solidFill>
                        </a:rPr>
                        <a:t>0.0034</a:t>
                      </a:r>
                      <a:endParaRPr lang="en-US" b="1" dirty="0">
                        <a:solidFill>
                          <a:srgbClr val="FF8400"/>
                        </a:solidFill>
                      </a:endParaRPr>
                    </a:p>
                  </a:txBody>
                  <a:tcPr/>
                </a:tc>
                <a:tc>
                  <a:txBody>
                    <a:bodyPr/>
                    <a:lstStyle/>
                    <a:p>
                      <a:pPr algn="ctr"/>
                      <a:r>
                        <a:rPr lang="en-US" altLang="zh-CN" b="1" dirty="0">
                          <a:solidFill>
                            <a:srgbClr val="FF8400"/>
                          </a:solidFill>
                        </a:rPr>
                        <a:t>0.0438</a:t>
                      </a:r>
                      <a:endParaRPr lang="en-US" b="1" dirty="0">
                        <a:solidFill>
                          <a:srgbClr val="FF8400"/>
                        </a:solidFill>
                      </a:endParaRPr>
                    </a:p>
                  </a:txBody>
                  <a:tcPr/>
                </a:tc>
                <a:extLst>
                  <a:ext uri="{0D108BD9-81ED-4DB2-BD59-A6C34878D82A}">
                    <a16:rowId xmlns:a16="http://schemas.microsoft.com/office/drawing/2014/main" val="1441843118"/>
                  </a:ext>
                </a:extLst>
              </a:tr>
              <a:tr h="370840">
                <a:tc>
                  <a:txBody>
                    <a:bodyPr/>
                    <a:lstStyle/>
                    <a:p>
                      <a:pPr algn="ctr"/>
                      <a:r>
                        <a:rPr lang="en-US" dirty="0">
                          <a:solidFill>
                            <a:schemeClr val="tx1">
                              <a:lumMod val="65000"/>
                              <a:lumOff val="35000"/>
                            </a:schemeClr>
                          </a:solidFill>
                        </a:rPr>
                        <a:t>MIELY</a:t>
                      </a:r>
                    </a:p>
                  </a:txBody>
                  <a:tcPr/>
                </a:tc>
                <a:tc>
                  <a:txBody>
                    <a:bodyPr/>
                    <a:lstStyle/>
                    <a:p>
                      <a:pPr algn="ctr"/>
                      <a:r>
                        <a:rPr lang="en-US" dirty="0">
                          <a:solidFill>
                            <a:schemeClr val="tx1">
                              <a:lumMod val="65000"/>
                              <a:lumOff val="35000"/>
                            </a:schemeClr>
                          </a:solidFill>
                        </a:rPr>
                        <a:t>0.0377</a:t>
                      </a:r>
                    </a:p>
                  </a:txBody>
                  <a:tcPr/>
                </a:tc>
                <a:tc>
                  <a:txBody>
                    <a:bodyPr/>
                    <a:lstStyle/>
                    <a:p>
                      <a:pPr algn="ctr"/>
                      <a:r>
                        <a:rPr lang="en-US" dirty="0">
                          <a:solidFill>
                            <a:schemeClr val="tx1">
                              <a:lumMod val="65000"/>
                              <a:lumOff val="35000"/>
                            </a:schemeClr>
                          </a:solidFill>
                        </a:rPr>
                        <a:t>0.0420</a:t>
                      </a:r>
                    </a:p>
                  </a:txBody>
                  <a:tcPr/>
                </a:tc>
                <a:tc>
                  <a:txBody>
                    <a:bodyPr/>
                    <a:lstStyle/>
                    <a:p>
                      <a:pPr algn="ctr"/>
                      <a:r>
                        <a:rPr lang="en-US" b="1" dirty="0">
                          <a:solidFill>
                            <a:srgbClr val="FF8400"/>
                          </a:solidFill>
                        </a:rPr>
                        <a:t>0.0181</a:t>
                      </a:r>
                    </a:p>
                  </a:txBody>
                  <a:tcPr/>
                </a:tc>
                <a:tc>
                  <a:txBody>
                    <a:bodyPr/>
                    <a:lstStyle/>
                    <a:p>
                      <a:pPr algn="ctr"/>
                      <a:r>
                        <a:rPr lang="en-US" b="1" dirty="0">
                          <a:solidFill>
                            <a:srgbClr val="FF8400"/>
                          </a:solidFill>
                        </a:rPr>
                        <a:t>0.0207</a:t>
                      </a:r>
                    </a:p>
                  </a:txBody>
                  <a:tcPr/>
                </a:tc>
                <a:extLst>
                  <a:ext uri="{0D108BD9-81ED-4DB2-BD59-A6C34878D82A}">
                    <a16:rowId xmlns:a16="http://schemas.microsoft.com/office/drawing/2014/main" val="1754708967"/>
                  </a:ext>
                </a:extLst>
              </a:tr>
            </a:tbl>
          </a:graphicData>
        </a:graphic>
      </p:graphicFrame>
      <p:sp>
        <p:nvSpPr>
          <p:cNvPr id="5" name="Rectangle 4">
            <a:extLst>
              <a:ext uri="{FF2B5EF4-FFF2-40B4-BE49-F238E27FC236}">
                <a16:creationId xmlns:a16="http://schemas.microsoft.com/office/drawing/2014/main" id="{DA1A4BED-BB48-A144-92E2-0A1EDB01A04C}"/>
              </a:ext>
            </a:extLst>
          </p:cNvPr>
          <p:cNvSpPr/>
          <p:nvPr/>
        </p:nvSpPr>
        <p:spPr>
          <a:xfrm>
            <a:off x="677334" y="5788243"/>
            <a:ext cx="9770172" cy="830997"/>
          </a:xfrm>
          <a:prstGeom prst="rect">
            <a:avLst/>
          </a:prstGeom>
        </p:spPr>
        <p:txBody>
          <a:bodyPr wrap="square">
            <a:spAutoFit/>
          </a:bodyPr>
          <a:lstStyle/>
          <a:p>
            <a:r>
              <a:rPr lang="en-US" sz="2400" dirty="0">
                <a:solidFill>
                  <a:schemeClr val="tx1">
                    <a:lumMod val="75000"/>
                    <a:lumOff val="25000"/>
                  </a:schemeClr>
                </a:solidFill>
              </a:rPr>
              <a:t>Linear regression model here refers to linear regression with SMA</a:t>
            </a:r>
          </a:p>
          <a:p>
            <a:r>
              <a:rPr lang="en-US" sz="2400" dirty="0">
                <a:solidFill>
                  <a:schemeClr val="tx1">
                    <a:lumMod val="75000"/>
                    <a:lumOff val="25000"/>
                  </a:schemeClr>
                </a:solidFill>
              </a:rPr>
              <a:t>LSTM model refers to improved LSTM</a:t>
            </a:r>
          </a:p>
        </p:txBody>
      </p:sp>
    </p:spTree>
    <p:extLst>
      <p:ext uri="{BB962C8B-B14F-4D97-AF65-F5344CB8AC3E}">
        <p14:creationId xmlns:p14="http://schemas.microsoft.com/office/powerpoint/2010/main" val="182513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432A-0AFE-F74F-92C0-7284E751C76F}"/>
              </a:ext>
            </a:extLst>
          </p:cNvPr>
          <p:cNvSpPr>
            <a:spLocks noGrp="1"/>
          </p:cNvSpPr>
          <p:nvPr>
            <p:ph type="title"/>
          </p:nvPr>
        </p:nvSpPr>
        <p:spPr/>
        <p:txBody>
          <a:bodyPr/>
          <a:lstStyle/>
          <a:p>
            <a:r>
              <a:rPr lang="en-US" altLang="zh-Hans" dirty="0"/>
              <a:t>Conclusion</a:t>
            </a:r>
            <a:endParaRPr lang="en-US" dirty="0"/>
          </a:p>
        </p:txBody>
      </p:sp>
      <p:sp>
        <p:nvSpPr>
          <p:cNvPr id="3" name="Content Placeholder 2">
            <a:extLst>
              <a:ext uri="{FF2B5EF4-FFF2-40B4-BE49-F238E27FC236}">
                <a16:creationId xmlns:a16="http://schemas.microsoft.com/office/drawing/2014/main" id="{800C223C-A374-7748-AAA4-70002816FF07}"/>
              </a:ext>
            </a:extLst>
          </p:cNvPr>
          <p:cNvSpPr>
            <a:spLocks noGrp="1"/>
          </p:cNvSpPr>
          <p:nvPr>
            <p:ph idx="1"/>
          </p:nvPr>
        </p:nvSpPr>
        <p:spPr/>
        <p:txBody>
          <a:bodyPr/>
          <a:lstStyle/>
          <a:p>
            <a:r>
              <a:rPr lang="en-US" sz="2400" dirty="0"/>
              <a:t>In this project, we implement two models to predict stock price: </a:t>
            </a:r>
            <a:r>
              <a:rPr lang="en-US" sz="2400" dirty="0">
                <a:solidFill>
                  <a:schemeClr val="accent1">
                    <a:lumMod val="50000"/>
                  </a:schemeClr>
                </a:solidFill>
              </a:rPr>
              <a:t>linear regression </a:t>
            </a:r>
            <a:r>
              <a:rPr lang="en-US" sz="2400" dirty="0"/>
              <a:t>and </a:t>
            </a:r>
            <a:r>
              <a:rPr lang="en-US" sz="2400" dirty="0">
                <a:solidFill>
                  <a:schemeClr val="accent1">
                    <a:lumMod val="50000"/>
                  </a:schemeClr>
                </a:solidFill>
              </a:rPr>
              <a:t>LSTM</a:t>
            </a:r>
            <a:endParaRPr lang="en-US" sz="2400" dirty="0"/>
          </a:p>
          <a:p>
            <a:r>
              <a:rPr lang="en-US" sz="2400" dirty="0"/>
              <a:t>According to our comparison, LSTM is more precise than linear regression in most cases</a:t>
            </a:r>
          </a:p>
          <a:p>
            <a:r>
              <a:rPr lang="en-US" sz="2400" dirty="0"/>
              <a:t>Due to its complicated cell, LSTM requires far more resources and time to get trained</a:t>
            </a:r>
          </a:p>
          <a:p>
            <a:r>
              <a:rPr lang="en-US" sz="2400" dirty="0"/>
              <a:t>We may try another commonly used method next: </a:t>
            </a:r>
            <a:r>
              <a:rPr lang="en-US" sz="2400" dirty="0">
                <a:solidFill>
                  <a:schemeClr val="accent1">
                    <a:lumMod val="50000"/>
                  </a:schemeClr>
                </a:solidFill>
              </a:rPr>
              <a:t>Gated Recurrent Unit(GRU) </a:t>
            </a:r>
            <a:r>
              <a:rPr lang="en-US" sz="2400" dirty="0"/>
              <a:t>which has fewer training parameter and executes faster</a:t>
            </a:r>
          </a:p>
          <a:p>
            <a:endParaRPr lang="en-US" sz="2400" dirty="0"/>
          </a:p>
          <a:p>
            <a:endParaRPr lang="en-US" dirty="0"/>
          </a:p>
        </p:txBody>
      </p:sp>
    </p:spTree>
    <p:extLst>
      <p:ext uri="{BB962C8B-B14F-4D97-AF65-F5344CB8AC3E}">
        <p14:creationId xmlns:p14="http://schemas.microsoft.com/office/powerpoint/2010/main" val="2791228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4CA08EF-D178-2447-9235-C6EA60979C71}"/>
              </a:ext>
            </a:extLst>
          </p:cNvPr>
          <p:cNvSpPr>
            <a:spLocks noGrp="1"/>
          </p:cNvSpPr>
          <p:nvPr>
            <p:ph type="title"/>
          </p:nvPr>
        </p:nvSpPr>
        <p:spPr>
          <a:xfrm>
            <a:off x="8628" y="1271191"/>
            <a:ext cx="5096060" cy="4307148"/>
          </a:xfrm>
        </p:spPr>
        <p:txBody>
          <a:bodyPr vert="horz" lIns="91440" tIns="45720" rIns="91440" bIns="45720" rtlCol="0" anchor="ctr">
            <a:normAutofit/>
          </a:bodyPr>
          <a:lstStyle/>
          <a:p>
            <a:pPr algn="r"/>
            <a:r>
              <a:rPr lang="en-US" altLang="zh-Hans" sz="5400" dirty="0"/>
              <a:t>Thank you!</a:t>
            </a:r>
            <a:endParaRPr lang="en-US" sz="5400" dirty="0"/>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7922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7793-FCA5-DC48-87A1-FAC1F8220A48}"/>
              </a:ext>
            </a:extLst>
          </p:cNvPr>
          <p:cNvSpPr>
            <a:spLocks noGrp="1"/>
          </p:cNvSpPr>
          <p:nvPr>
            <p:ph type="title"/>
          </p:nvPr>
        </p:nvSpPr>
        <p:spPr/>
        <p:txBody>
          <a:bodyPr/>
          <a:lstStyle/>
          <a:p>
            <a:r>
              <a:rPr lang="en-US" altLang="zh-Hans" dirty="0"/>
              <a:t>Outline</a:t>
            </a:r>
            <a:endParaRPr lang="en-US" dirty="0"/>
          </a:p>
        </p:txBody>
      </p:sp>
      <p:sp>
        <p:nvSpPr>
          <p:cNvPr id="3" name="Content Placeholder 2">
            <a:extLst>
              <a:ext uri="{FF2B5EF4-FFF2-40B4-BE49-F238E27FC236}">
                <a16:creationId xmlns:a16="http://schemas.microsoft.com/office/drawing/2014/main" id="{AEC28585-A3DC-1D4A-A9FA-059C9A9896FD}"/>
              </a:ext>
            </a:extLst>
          </p:cNvPr>
          <p:cNvSpPr>
            <a:spLocks noGrp="1"/>
          </p:cNvSpPr>
          <p:nvPr>
            <p:ph idx="1"/>
          </p:nvPr>
        </p:nvSpPr>
        <p:spPr>
          <a:xfrm>
            <a:off x="1379861" y="1603028"/>
            <a:ext cx="8596668" cy="3880773"/>
          </a:xfrm>
        </p:spPr>
        <p:txBody>
          <a:bodyPr>
            <a:noAutofit/>
          </a:bodyPr>
          <a:lstStyle/>
          <a:p>
            <a:r>
              <a:rPr lang="en-US" sz="2600" dirty="0"/>
              <a:t>Theoretical Background:</a:t>
            </a:r>
          </a:p>
          <a:p>
            <a:pPr lvl="1">
              <a:buFont typeface="Wingdings" pitchFamily="2" charset="2"/>
              <a:buChar char="Ø"/>
            </a:pPr>
            <a:r>
              <a:rPr lang="en-US" sz="2000" dirty="0"/>
              <a:t>Linear regression</a:t>
            </a:r>
          </a:p>
          <a:p>
            <a:pPr lvl="1">
              <a:buFont typeface="Wingdings" pitchFamily="2" charset="2"/>
              <a:buChar char="Ø"/>
            </a:pPr>
            <a:r>
              <a:rPr lang="en-US" sz="2000" dirty="0"/>
              <a:t>Recurrent neural network (RNN)</a:t>
            </a:r>
          </a:p>
          <a:p>
            <a:pPr lvl="1">
              <a:buFont typeface="Wingdings" pitchFamily="2" charset="2"/>
              <a:buChar char="Ø"/>
            </a:pPr>
            <a:r>
              <a:rPr lang="en-US" sz="2000" dirty="0"/>
              <a:t>Long short-term memory (LSTM)</a:t>
            </a:r>
            <a:endParaRPr lang="en-US" dirty="0"/>
          </a:p>
          <a:p>
            <a:r>
              <a:rPr lang="en-US" sz="2600" dirty="0"/>
              <a:t>Data Analysis:</a:t>
            </a:r>
          </a:p>
          <a:p>
            <a:pPr lvl="1">
              <a:buFont typeface="Wingdings" pitchFamily="2" charset="2"/>
              <a:buChar char="Ø"/>
            </a:pPr>
            <a:r>
              <a:rPr lang="en-US" sz="2000" dirty="0"/>
              <a:t>Data preparation</a:t>
            </a:r>
          </a:p>
          <a:p>
            <a:pPr lvl="1">
              <a:buFont typeface="Wingdings" pitchFamily="2" charset="2"/>
              <a:buChar char="Ø"/>
            </a:pPr>
            <a:r>
              <a:rPr lang="en-US" sz="2000" dirty="0"/>
              <a:t>Comparison of the model performance</a:t>
            </a:r>
          </a:p>
          <a:p>
            <a:pPr lvl="2">
              <a:buFont typeface="Wingdings" pitchFamily="2" charset="2"/>
              <a:buChar char="Ø"/>
            </a:pPr>
            <a:r>
              <a:rPr lang="en-US" sz="2000" dirty="0"/>
              <a:t> linear regression</a:t>
            </a:r>
            <a:r>
              <a:rPr lang="zh-CN" altLang="en-US" sz="2000" dirty="0"/>
              <a:t> </a:t>
            </a:r>
            <a:r>
              <a:rPr lang="en-US" altLang="zh-CN" sz="2000" dirty="0"/>
              <a:t>with time series</a:t>
            </a:r>
            <a:r>
              <a:rPr lang="en-US" sz="2000" dirty="0"/>
              <a:t>, improved linear regression with SMA</a:t>
            </a:r>
          </a:p>
          <a:p>
            <a:pPr lvl="2">
              <a:buFont typeface="Wingdings" pitchFamily="2" charset="2"/>
              <a:buChar char="Ø"/>
            </a:pPr>
            <a:r>
              <a:rPr lang="en-US" sz="2000" dirty="0"/>
              <a:t>LSTM, improved LSTM</a:t>
            </a:r>
          </a:p>
          <a:p>
            <a:r>
              <a:rPr lang="en-US" sz="2600" dirty="0"/>
              <a:t>Conclusion</a:t>
            </a:r>
          </a:p>
          <a:p>
            <a:pPr lvl="2"/>
            <a:endParaRPr lang="en-US" sz="1800" dirty="0"/>
          </a:p>
          <a:p>
            <a:pPr lvl="2"/>
            <a:endParaRPr lang="en-US" sz="1800" dirty="0"/>
          </a:p>
        </p:txBody>
      </p:sp>
    </p:spTree>
    <p:extLst>
      <p:ext uri="{BB962C8B-B14F-4D97-AF65-F5344CB8AC3E}">
        <p14:creationId xmlns:p14="http://schemas.microsoft.com/office/powerpoint/2010/main" val="60937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356F-9949-BD41-A4A7-3FAFD080D8D9}"/>
              </a:ext>
            </a:extLst>
          </p:cNvPr>
          <p:cNvSpPr>
            <a:spLocks noGrp="1"/>
          </p:cNvSpPr>
          <p:nvPr>
            <p:ph type="title"/>
          </p:nvPr>
        </p:nvSpPr>
        <p:spPr/>
        <p:txBody>
          <a:bodyPr/>
          <a:lstStyle/>
          <a:p>
            <a:r>
              <a:rPr lang="en-US" dirty="0"/>
              <a:t>Companies to Predict</a:t>
            </a:r>
          </a:p>
        </p:txBody>
      </p:sp>
      <p:sp>
        <p:nvSpPr>
          <p:cNvPr id="3" name="Content Placeholder 2">
            <a:extLst>
              <a:ext uri="{FF2B5EF4-FFF2-40B4-BE49-F238E27FC236}">
                <a16:creationId xmlns:a16="http://schemas.microsoft.com/office/drawing/2014/main" id="{62D52D4F-517A-8F42-AD9B-18C6179CBE09}"/>
              </a:ext>
            </a:extLst>
          </p:cNvPr>
          <p:cNvSpPr>
            <a:spLocks noGrp="1"/>
          </p:cNvSpPr>
          <p:nvPr>
            <p:ph idx="1"/>
          </p:nvPr>
        </p:nvSpPr>
        <p:spPr/>
        <p:txBody>
          <a:bodyPr>
            <a:normAutofit/>
          </a:bodyPr>
          <a:lstStyle/>
          <a:p>
            <a:r>
              <a:rPr lang="en-US" sz="2400" dirty="0"/>
              <a:t>Companies to predict:</a:t>
            </a:r>
          </a:p>
          <a:p>
            <a:pPr lvl="1">
              <a:buFont typeface="Wingdings" pitchFamily="2" charset="2"/>
              <a:buChar char="Ø"/>
            </a:pPr>
            <a:r>
              <a:rPr lang="en-US" sz="2000" dirty="0"/>
              <a:t>ACN  IBM  MSFT  QNC.V  INTC  BIDU  NOK</a:t>
            </a:r>
            <a:r>
              <a:rPr lang="zh-CN" altLang="en-US" sz="2000" dirty="0"/>
              <a:t>  </a:t>
            </a:r>
            <a:r>
              <a:rPr lang="en-US" altLang="zh-CN" sz="2000" dirty="0"/>
              <a:t>MIELY</a:t>
            </a:r>
            <a:r>
              <a:rPr lang="en-US" sz="2000" dirty="0"/>
              <a:t> </a:t>
            </a:r>
          </a:p>
          <a:p>
            <a:r>
              <a:rPr lang="en-US" sz="2400" dirty="0"/>
              <a:t>Dataset:</a:t>
            </a:r>
          </a:p>
          <a:p>
            <a:pPr lvl="1">
              <a:buFont typeface="Wingdings" pitchFamily="2" charset="2"/>
              <a:buChar char="Ø"/>
            </a:pPr>
            <a:r>
              <a:rPr lang="en-US" sz="2000" dirty="0">
                <a:hlinkClick r:id="rId2"/>
              </a:rPr>
              <a:t>Kaggle Project</a:t>
            </a:r>
            <a:r>
              <a:rPr lang="en-US" sz="2000" dirty="0"/>
              <a:t> (quantumstock1.csv)</a:t>
            </a:r>
          </a:p>
          <a:p>
            <a:pPr lvl="1">
              <a:buFont typeface="Wingdings" pitchFamily="2" charset="2"/>
              <a:buChar char="Ø"/>
            </a:pPr>
            <a:r>
              <a:rPr lang="en-US" sz="2000" dirty="0">
                <a:hlinkClick r:id="rId3"/>
              </a:rPr>
              <a:t>Quantum Computing Company Report</a:t>
            </a:r>
            <a:endParaRPr lang="en-US" sz="2000" dirty="0"/>
          </a:p>
          <a:p>
            <a:endParaRPr lang="en-US" sz="2000" dirty="0"/>
          </a:p>
          <a:p>
            <a:pPr lvl="1"/>
            <a:endParaRPr lang="en-US" sz="2000" dirty="0"/>
          </a:p>
          <a:p>
            <a:pPr lvl="1"/>
            <a:endParaRPr lang="en-US" sz="2000" dirty="0"/>
          </a:p>
        </p:txBody>
      </p:sp>
    </p:spTree>
    <p:extLst>
      <p:ext uri="{BB962C8B-B14F-4D97-AF65-F5344CB8AC3E}">
        <p14:creationId xmlns:p14="http://schemas.microsoft.com/office/powerpoint/2010/main" val="90369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DDF9-AA17-5343-B048-805A57ECAD38}"/>
              </a:ext>
            </a:extLst>
          </p:cNvPr>
          <p:cNvSpPr>
            <a:spLocks noGrp="1"/>
          </p:cNvSpPr>
          <p:nvPr>
            <p:ph type="title"/>
          </p:nvPr>
        </p:nvSpPr>
        <p:spPr/>
        <p:txBody>
          <a:bodyPr/>
          <a:lstStyle/>
          <a:p>
            <a:r>
              <a:rPr lang="en-US" dirty="0"/>
              <a:t>Methods to Solve Stock Predictions</a:t>
            </a:r>
          </a:p>
        </p:txBody>
      </p:sp>
      <p:sp>
        <p:nvSpPr>
          <p:cNvPr id="8" name="Content Placeholder 3">
            <a:extLst>
              <a:ext uri="{FF2B5EF4-FFF2-40B4-BE49-F238E27FC236}">
                <a16:creationId xmlns:a16="http://schemas.microsoft.com/office/drawing/2014/main" id="{6BDCDC47-61B1-32B8-34C3-9C6F4A2C4A54}"/>
              </a:ext>
            </a:extLst>
          </p:cNvPr>
          <p:cNvSpPr>
            <a:spLocks noGrp="1"/>
          </p:cNvSpPr>
          <p:nvPr>
            <p:ph idx="1"/>
          </p:nvPr>
        </p:nvSpPr>
        <p:spPr>
          <a:xfrm>
            <a:off x="567576" y="1891855"/>
            <a:ext cx="8596668" cy="3880773"/>
          </a:xfrm>
        </p:spPr>
        <p:txBody>
          <a:bodyPr>
            <a:noAutofit/>
          </a:bodyPr>
          <a:lstStyle/>
          <a:p>
            <a:r>
              <a:rPr lang="en-US" sz="2400" dirty="0"/>
              <a:t>Linear Regression</a:t>
            </a:r>
          </a:p>
          <a:p>
            <a:pPr marL="0" indent="0">
              <a:buNone/>
            </a:pPr>
            <a:endParaRPr lang="en-US" sz="2400" dirty="0"/>
          </a:p>
          <a:p>
            <a:r>
              <a:rPr lang="en-US" sz="2400" dirty="0"/>
              <a:t>Recurrent Neural Network(RNN)</a:t>
            </a:r>
          </a:p>
          <a:p>
            <a:pPr marL="0" indent="0">
              <a:buNone/>
            </a:pPr>
            <a:endParaRPr lang="en-US" sz="2400" dirty="0"/>
          </a:p>
          <a:p>
            <a:pPr marL="0" indent="0">
              <a:buNone/>
            </a:pPr>
            <a:endParaRPr lang="en-US" sz="2400" dirty="0"/>
          </a:p>
          <a:p>
            <a:r>
              <a:rPr lang="en-US" sz="2400" dirty="0"/>
              <a:t>Long Short-Term Memory (LSTM)</a:t>
            </a:r>
            <a:br>
              <a:rPr lang="en-US" sz="2400" dirty="0"/>
            </a:br>
            <a:endParaRPr lang="en-US" sz="2400" dirty="0"/>
          </a:p>
          <a:p>
            <a:pPr marL="0" indent="0">
              <a:buNone/>
            </a:pPr>
            <a:endParaRPr lang="en-US" sz="2400" dirty="0"/>
          </a:p>
          <a:p>
            <a:endParaRPr lang="en-US" dirty="0"/>
          </a:p>
        </p:txBody>
      </p:sp>
      <p:pic>
        <p:nvPicPr>
          <p:cNvPr id="7" name="Picture 6">
            <a:extLst>
              <a:ext uri="{FF2B5EF4-FFF2-40B4-BE49-F238E27FC236}">
                <a16:creationId xmlns:a16="http://schemas.microsoft.com/office/drawing/2014/main" id="{7A01EBA2-56FE-56F8-CF29-CA40A5285D70}"/>
              </a:ext>
            </a:extLst>
          </p:cNvPr>
          <p:cNvPicPr>
            <a:picLocks noChangeAspect="1"/>
          </p:cNvPicPr>
          <p:nvPr/>
        </p:nvPicPr>
        <p:blipFill>
          <a:blip r:embed="rId3"/>
          <a:stretch>
            <a:fillRect/>
          </a:stretch>
        </p:blipFill>
        <p:spPr>
          <a:xfrm>
            <a:off x="3758133" y="3422399"/>
            <a:ext cx="3802184" cy="835825"/>
          </a:xfrm>
          <a:prstGeom prst="rect">
            <a:avLst/>
          </a:prstGeom>
        </p:spPr>
      </p:pic>
      <p:pic>
        <p:nvPicPr>
          <p:cNvPr id="23" name="Picture 22">
            <a:extLst>
              <a:ext uri="{FF2B5EF4-FFF2-40B4-BE49-F238E27FC236}">
                <a16:creationId xmlns:a16="http://schemas.microsoft.com/office/drawing/2014/main" id="{D63C644F-04FD-ED1C-27EE-9E99B504397B}"/>
              </a:ext>
            </a:extLst>
          </p:cNvPr>
          <p:cNvPicPr>
            <a:picLocks noChangeAspect="1"/>
          </p:cNvPicPr>
          <p:nvPr/>
        </p:nvPicPr>
        <p:blipFill>
          <a:blip r:embed="rId4"/>
          <a:stretch>
            <a:fillRect/>
          </a:stretch>
        </p:blipFill>
        <p:spPr>
          <a:xfrm>
            <a:off x="1381955" y="4922710"/>
            <a:ext cx="3662109" cy="1601182"/>
          </a:xfrm>
          <a:prstGeom prst="rect">
            <a:avLst/>
          </a:prstGeom>
        </p:spPr>
      </p:pic>
      <p:pic>
        <p:nvPicPr>
          <p:cNvPr id="24" name="Picture 23">
            <a:extLst>
              <a:ext uri="{FF2B5EF4-FFF2-40B4-BE49-F238E27FC236}">
                <a16:creationId xmlns:a16="http://schemas.microsoft.com/office/drawing/2014/main" id="{02FCE72D-7C8B-BDEB-AF71-BDCB6B524BC4}"/>
              </a:ext>
            </a:extLst>
          </p:cNvPr>
          <p:cNvPicPr>
            <a:picLocks noChangeAspect="1"/>
          </p:cNvPicPr>
          <p:nvPr/>
        </p:nvPicPr>
        <p:blipFill>
          <a:blip r:embed="rId5"/>
          <a:stretch>
            <a:fillRect/>
          </a:stretch>
        </p:blipFill>
        <p:spPr>
          <a:xfrm>
            <a:off x="5804622" y="5343858"/>
            <a:ext cx="2772327" cy="693082"/>
          </a:xfrm>
          <a:prstGeom prst="rect">
            <a:avLst/>
          </a:prstGeom>
        </p:spPr>
      </p:pic>
      <p:pic>
        <p:nvPicPr>
          <p:cNvPr id="25" name="Picture 24">
            <a:extLst>
              <a:ext uri="{FF2B5EF4-FFF2-40B4-BE49-F238E27FC236}">
                <a16:creationId xmlns:a16="http://schemas.microsoft.com/office/drawing/2014/main" id="{017572AE-6FB4-1239-6CAD-C79A443FF4A6}"/>
              </a:ext>
            </a:extLst>
          </p:cNvPr>
          <p:cNvPicPr>
            <a:picLocks noChangeAspect="1"/>
          </p:cNvPicPr>
          <p:nvPr/>
        </p:nvPicPr>
        <p:blipFill>
          <a:blip r:embed="rId6"/>
          <a:stretch>
            <a:fillRect/>
          </a:stretch>
        </p:blipFill>
        <p:spPr>
          <a:xfrm>
            <a:off x="4077677" y="2336765"/>
            <a:ext cx="2018323" cy="479967"/>
          </a:xfrm>
          <a:prstGeom prst="rect">
            <a:avLst/>
          </a:prstGeom>
        </p:spPr>
      </p:pic>
    </p:spTree>
    <p:extLst>
      <p:ext uri="{BB962C8B-B14F-4D97-AF65-F5344CB8AC3E}">
        <p14:creationId xmlns:p14="http://schemas.microsoft.com/office/powerpoint/2010/main" val="367198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3063-47F9-B24C-AE42-B0E96DD6FD2D}"/>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kern="1200" dirty="0">
                <a:latin typeface="+mj-lt"/>
                <a:ea typeface="+mj-ea"/>
                <a:cs typeface="+mj-cs"/>
              </a:rPr>
              <a:t>Naive Recurrent Neural </a:t>
            </a:r>
            <a:r>
              <a:rPr lang="en-US" dirty="0"/>
              <a:t>N</a:t>
            </a:r>
            <a:r>
              <a:rPr lang="en-US" kern="1200" dirty="0">
                <a:latin typeface="+mj-lt"/>
                <a:ea typeface="+mj-ea"/>
                <a:cs typeface="+mj-cs"/>
              </a:rPr>
              <a:t>etwork (RNN)</a:t>
            </a:r>
            <a:br>
              <a:rPr lang="en-US" kern="1200" dirty="0">
                <a:latin typeface="+mj-lt"/>
                <a:ea typeface="+mj-ea"/>
                <a:cs typeface="+mj-cs"/>
              </a:rPr>
            </a:br>
            <a:endParaRPr lang="en-US" kern="1200" dirty="0">
              <a:latin typeface="+mj-lt"/>
              <a:ea typeface="+mj-ea"/>
              <a:cs typeface="+mj-cs"/>
            </a:endParaRPr>
          </a:p>
        </p:txBody>
      </p:sp>
      <p:pic>
        <p:nvPicPr>
          <p:cNvPr id="6" name="Picture 5">
            <a:extLst>
              <a:ext uri="{FF2B5EF4-FFF2-40B4-BE49-F238E27FC236}">
                <a16:creationId xmlns:a16="http://schemas.microsoft.com/office/drawing/2014/main" id="{1E94F874-DA02-4847-A5B9-B6CCE6C5F14D}"/>
              </a:ext>
            </a:extLst>
          </p:cNvPr>
          <p:cNvPicPr>
            <a:picLocks noChangeAspect="1"/>
          </p:cNvPicPr>
          <p:nvPr/>
        </p:nvPicPr>
        <p:blipFill>
          <a:blip r:embed="rId3"/>
          <a:stretch>
            <a:fillRect/>
          </a:stretch>
        </p:blipFill>
        <p:spPr>
          <a:xfrm>
            <a:off x="800426" y="2402164"/>
            <a:ext cx="6347934" cy="1698071"/>
          </a:xfrm>
          <a:prstGeom prst="rect">
            <a:avLst/>
          </a:prstGeom>
        </p:spPr>
      </p:pic>
      <p:sp>
        <p:nvSpPr>
          <p:cNvPr id="3" name="Content Placeholder 2">
            <a:extLst>
              <a:ext uri="{FF2B5EF4-FFF2-40B4-BE49-F238E27FC236}">
                <a16:creationId xmlns:a16="http://schemas.microsoft.com/office/drawing/2014/main" id="{37456240-A40A-F247-B4E3-614AC399E2F0}"/>
              </a:ext>
            </a:extLst>
          </p:cNvPr>
          <p:cNvSpPr>
            <a:spLocks noGrp="1"/>
          </p:cNvSpPr>
          <p:nvPr>
            <p:ph idx="1"/>
          </p:nvPr>
        </p:nvSpPr>
        <p:spPr>
          <a:xfrm>
            <a:off x="6608323" y="1930400"/>
            <a:ext cx="4163756" cy="3880773"/>
          </a:xfrm>
        </p:spPr>
        <p:txBody>
          <a:bodyPr vert="horz" lIns="91440" tIns="45720" rIns="91440" bIns="45720" rtlCol="0">
            <a:normAutofit/>
          </a:bodyPr>
          <a:lstStyle/>
          <a:p>
            <a:pPr marL="0" indent="0">
              <a:buNone/>
            </a:pPr>
            <a:r>
              <a:rPr lang="en-US" sz="2400" u="sng" dirty="0"/>
              <a:t>1. Allow previous outputs to be used as inputs while having hidden states</a:t>
            </a:r>
            <a:endParaRPr lang="en-US" sz="2400" u="sng" dirty="0">
              <a:solidFill>
                <a:schemeClr val="tx1">
                  <a:lumMod val="50000"/>
                  <a:lumOff val="50000"/>
                </a:schemeClr>
              </a:solidFill>
            </a:endParaRPr>
          </a:p>
          <a:p>
            <a:pPr marL="0" indent="0">
              <a:buNone/>
            </a:pPr>
            <a:endParaRPr lang="en-US" sz="2400" u="sng" dirty="0"/>
          </a:p>
          <a:p>
            <a:pPr marL="0" indent="0">
              <a:buNone/>
            </a:pPr>
            <a:r>
              <a:rPr lang="en-US" sz="2400" u="sng" dirty="0"/>
              <a:t>2. Gradient vanishing/exploding</a:t>
            </a:r>
          </a:p>
        </p:txBody>
      </p:sp>
    </p:spTree>
    <p:extLst>
      <p:ext uri="{BB962C8B-B14F-4D97-AF65-F5344CB8AC3E}">
        <p14:creationId xmlns:p14="http://schemas.microsoft.com/office/powerpoint/2010/main" val="298600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3D8E-4D6B-5146-B8C0-9A37EAA8F7D5}"/>
              </a:ext>
            </a:extLst>
          </p:cNvPr>
          <p:cNvSpPr>
            <a:spLocks noGrp="1"/>
          </p:cNvSpPr>
          <p:nvPr>
            <p:ph type="title"/>
          </p:nvPr>
        </p:nvSpPr>
        <p:spPr/>
        <p:txBody>
          <a:bodyPr/>
          <a:lstStyle/>
          <a:p>
            <a:r>
              <a:rPr lang="en-US" dirty="0"/>
              <a:t>Gradient Vanishing</a:t>
            </a:r>
          </a:p>
        </p:txBody>
      </p:sp>
      <p:sp>
        <p:nvSpPr>
          <p:cNvPr id="3" name="Content Placeholder 2">
            <a:extLst>
              <a:ext uri="{FF2B5EF4-FFF2-40B4-BE49-F238E27FC236}">
                <a16:creationId xmlns:a16="http://schemas.microsoft.com/office/drawing/2014/main" id="{EC675429-FF24-D54F-B481-BB99669469C3}"/>
              </a:ext>
            </a:extLst>
          </p:cNvPr>
          <p:cNvSpPr>
            <a:spLocks noGrp="1"/>
          </p:cNvSpPr>
          <p:nvPr>
            <p:ph idx="1"/>
          </p:nvPr>
        </p:nvSpPr>
        <p:spPr>
          <a:xfrm>
            <a:off x="677334" y="1826052"/>
            <a:ext cx="8734295" cy="3880773"/>
          </a:xfrm>
        </p:spPr>
        <p:txBody>
          <a:bodyPr/>
          <a:lstStyle/>
          <a:p>
            <a:r>
              <a:rPr lang="en-US" sz="2400" dirty="0"/>
              <a:t>The optimizer of RNN gets the first-order derivative of the loss function to search for the optimal values. Because RNN is recursive, the first-order derivation process will make a number smaller and smaller, then eventually vanish. </a:t>
            </a:r>
          </a:p>
          <a:p>
            <a:r>
              <a:rPr lang="en-US" sz="2400" dirty="0"/>
              <a:t>This certain mathematic process makes RNN not a good choice to retain the past memories. </a:t>
            </a:r>
          </a:p>
          <a:p>
            <a:endParaRPr lang="en-US" dirty="0"/>
          </a:p>
        </p:txBody>
      </p:sp>
      <p:sp>
        <p:nvSpPr>
          <p:cNvPr id="4" name="TextBox 3">
            <a:extLst>
              <a:ext uri="{FF2B5EF4-FFF2-40B4-BE49-F238E27FC236}">
                <a16:creationId xmlns:a16="http://schemas.microsoft.com/office/drawing/2014/main" id="{5795D5B5-3783-534C-8785-7EBB3B5099EA}"/>
              </a:ext>
            </a:extLst>
          </p:cNvPr>
          <p:cNvSpPr txBox="1"/>
          <p:nvPr/>
        </p:nvSpPr>
        <p:spPr>
          <a:xfrm>
            <a:off x="3755821" y="4598829"/>
            <a:ext cx="6043961" cy="1107996"/>
          </a:xfrm>
          <a:prstGeom prst="rect">
            <a:avLst/>
          </a:prstGeom>
          <a:noFill/>
        </p:spPr>
        <p:txBody>
          <a:bodyPr wrap="square" rtlCol="0">
            <a:spAutoFit/>
          </a:bodyPr>
          <a:lstStyle/>
          <a:p>
            <a:r>
              <a:rPr lang="en-US" sz="2400" b="1" u="sng" dirty="0"/>
              <a:t>We need a recursive structure that the information does not vanish quickly.</a:t>
            </a:r>
            <a:endParaRPr lang="en-US" sz="2400" u="sng" dirty="0"/>
          </a:p>
          <a:p>
            <a:endParaRPr lang="en-US" dirty="0"/>
          </a:p>
        </p:txBody>
      </p:sp>
    </p:spTree>
    <p:extLst>
      <p:ext uri="{BB962C8B-B14F-4D97-AF65-F5344CB8AC3E}">
        <p14:creationId xmlns:p14="http://schemas.microsoft.com/office/powerpoint/2010/main" val="425359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FC9A-3394-704C-8A8A-EA18B79D65D2}"/>
              </a:ext>
            </a:extLst>
          </p:cNvPr>
          <p:cNvSpPr>
            <a:spLocks noGrp="1"/>
          </p:cNvSpPr>
          <p:nvPr>
            <p:ph type="title"/>
          </p:nvPr>
        </p:nvSpPr>
        <p:spPr>
          <a:xfrm>
            <a:off x="878057" y="758594"/>
            <a:ext cx="10641153" cy="1326685"/>
          </a:xfrm>
        </p:spPr>
        <p:txBody>
          <a:bodyPr vert="horz" lIns="91440" tIns="45720" rIns="91440" bIns="45720" rtlCol="0" anchor="ctr">
            <a:normAutofit fontScale="90000"/>
          </a:bodyPr>
          <a:lstStyle/>
          <a:p>
            <a:r>
              <a:rPr lang="en-US" altLang="zh-Hans" sz="5400" dirty="0"/>
              <a:t>LSTM</a:t>
            </a:r>
            <a:br>
              <a:rPr lang="en-US" sz="5400" dirty="0"/>
            </a:br>
            <a:endParaRPr lang="en-US" sz="5400" dirty="0"/>
          </a:p>
        </p:txBody>
      </p:sp>
      <p:grpSp>
        <p:nvGrpSpPr>
          <p:cNvPr id="23" name="Group 22">
            <a:extLst>
              <a:ext uri="{FF2B5EF4-FFF2-40B4-BE49-F238E27FC236}">
                <a16:creationId xmlns:a16="http://schemas.microsoft.com/office/drawing/2014/main" id="{04289EAA-0227-0E4D-86DD-69737B6D085B}"/>
              </a:ext>
            </a:extLst>
          </p:cNvPr>
          <p:cNvGrpSpPr/>
          <p:nvPr/>
        </p:nvGrpSpPr>
        <p:grpSpPr>
          <a:xfrm>
            <a:off x="878057" y="1119991"/>
            <a:ext cx="10502516" cy="4883661"/>
            <a:chOff x="878057" y="1119991"/>
            <a:chExt cx="10502516" cy="4883661"/>
          </a:xfrm>
        </p:grpSpPr>
        <p:pic>
          <p:nvPicPr>
            <p:cNvPr id="6" name="Picture 5">
              <a:extLst>
                <a:ext uri="{FF2B5EF4-FFF2-40B4-BE49-F238E27FC236}">
                  <a16:creationId xmlns:a16="http://schemas.microsoft.com/office/drawing/2014/main" id="{928F5515-562F-0D42-82F5-4262AE54DED1}"/>
                </a:ext>
              </a:extLst>
            </p:cNvPr>
            <p:cNvPicPr>
              <a:picLocks noChangeAspect="1"/>
            </p:cNvPicPr>
            <p:nvPr/>
          </p:nvPicPr>
          <p:blipFill>
            <a:blip r:embed="rId3"/>
            <a:stretch>
              <a:fillRect/>
            </a:stretch>
          </p:blipFill>
          <p:spPr>
            <a:xfrm>
              <a:off x="878057" y="1779373"/>
              <a:ext cx="10502516" cy="3949888"/>
            </a:xfrm>
            <a:prstGeom prst="rect">
              <a:avLst/>
            </a:prstGeom>
          </p:spPr>
        </p:pic>
        <p:sp>
          <p:nvSpPr>
            <p:cNvPr id="9" name="Rounded Rectangle 8">
              <a:extLst>
                <a:ext uri="{FF2B5EF4-FFF2-40B4-BE49-F238E27FC236}">
                  <a16:creationId xmlns:a16="http://schemas.microsoft.com/office/drawing/2014/main" id="{D7618F73-B0B1-6843-948B-4A911DC5D790}"/>
                </a:ext>
              </a:extLst>
            </p:cNvPr>
            <p:cNvSpPr/>
            <p:nvPr/>
          </p:nvSpPr>
          <p:spPr>
            <a:xfrm>
              <a:off x="4491990" y="3106058"/>
              <a:ext cx="571500" cy="1500232"/>
            </a:xfrm>
            <a:prstGeom prst="roundRect">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97F0ECB3-0912-7649-AF31-EC44E1EF2CCC}"/>
                </a:ext>
              </a:extLst>
            </p:cNvPr>
            <p:cNvSpPr/>
            <p:nvPr/>
          </p:nvSpPr>
          <p:spPr>
            <a:xfrm>
              <a:off x="5063490" y="3106058"/>
              <a:ext cx="1085062" cy="1500232"/>
            </a:xfrm>
            <a:prstGeom prst="roundRect">
              <a:avLst/>
            </a:prstGeom>
            <a:solidFill>
              <a:srgbClr val="FF00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AEEA7B9-CD0C-624B-8EA2-40972B43C483}"/>
                </a:ext>
              </a:extLst>
            </p:cNvPr>
            <p:cNvSpPr/>
            <p:nvPr/>
          </p:nvSpPr>
          <p:spPr>
            <a:xfrm>
              <a:off x="6148551" y="3106058"/>
              <a:ext cx="1008993" cy="1500232"/>
            </a:xfrm>
            <a:prstGeom prst="roundRect">
              <a:avLst/>
            </a:prstGeom>
            <a:solidFill>
              <a:srgbClr val="FAFF00">
                <a:alpha val="2274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7D19A7F-A589-4249-9280-18E18F8EFCF8}"/>
                </a:ext>
              </a:extLst>
            </p:cNvPr>
            <p:cNvCxnSpPr/>
            <p:nvPr/>
          </p:nvCxnSpPr>
          <p:spPr>
            <a:xfrm>
              <a:off x="4823460" y="1779373"/>
              <a:ext cx="0" cy="1325880"/>
            </a:xfrm>
            <a:prstGeom prst="straightConnector1">
              <a:avLst/>
            </a:prstGeom>
            <a:ln w="539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BCC145-0BEF-954C-8E45-FBD8B6386385}"/>
                </a:ext>
              </a:extLst>
            </p:cNvPr>
            <p:cNvCxnSpPr>
              <a:cxnSpLocks/>
            </p:cNvCxnSpPr>
            <p:nvPr/>
          </p:nvCxnSpPr>
          <p:spPr>
            <a:xfrm flipV="1">
              <a:off x="5640771" y="4503420"/>
              <a:ext cx="0" cy="1005840"/>
            </a:xfrm>
            <a:prstGeom prst="straightConnector1">
              <a:avLst/>
            </a:prstGeom>
            <a:ln w="539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624C7FA-CFBD-BE42-A6C4-D3E138E23915}"/>
                </a:ext>
              </a:extLst>
            </p:cNvPr>
            <p:cNvCxnSpPr>
              <a:cxnSpLocks/>
            </p:cNvCxnSpPr>
            <p:nvPr/>
          </p:nvCxnSpPr>
          <p:spPr>
            <a:xfrm>
              <a:off x="6578425" y="1779373"/>
              <a:ext cx="0" cy="1325880"/>
            </a:xfrm>
            <a:prstGeom prst="straightConnector1">
              <a:avLst/>
            </a:prstGeom>
            <a:ln w="539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AFB7EDD-BADE-6546-B3D6-D336C09959F2}"/>
                </a:ext>
              </a:extLst>
            </p:cNvPr>
            <p:cNvSpPr txBox="1"/>
            <p:nvPr/>
          </p:nvSpPr>
          <p:spPr>
            <a:xfrm>
              <a:off x="3994785" y="1119991"/>
              <a:ext cx="1657350" cy="400110"/>
            </a:xfrm>
            <a:prstGeom prst="rect">
              <a:avLst/>
            </a:prstGeom>
            <a:noFill/>
          </p:spPr>
          <p:txBody>
            <a:bodyPr wrap="square" rtlCol="0">
              <a:spAutoFit/>
            </a:bodyPr>
            <a:lstStyle/>
            <a:p>
              <a:r>
                <a:rPr lang="en-US" altLang="zh-Hans" sz="2000" b="1" dirty="0"/>
                <a:t>Forget</a:t>
              </a:r>
              <a:r>
                <a:rPr lang="zh-Hans" altLang="en-US" sz="2000" b="1" dirty="0"/>
                <a:t> </a:t>
              </a:r>
              <a:r>
                <a:rPr lang="en-US" altLang="zh-Hans" sz="2000" b="1" dirty="0"/>
                <a:t>Gate</a:t>
              </a:r>
              <a:endParaRPr lang="en-US" sz="2000" b="1" dirty="0"/>
            </a:p>
          </p:txBody>
        </p:sp>
        <p:sp>
          <p:nvSpPr>
            <p:cNvPr id="21" name="TextBox 20">
              <a:extLst>
                <a:ext uri="{FF2B5EF4-FFF2-40B4-BE49-F238E27FC236}">
                  <a16:creationId xmlns:a16="http://schemas.microsoft.com/office/drawing/2014/main" id="{FC3E4E73-6E09-DF46-AB25-C9E60FB0D508}"/>
                </a:ext>
              </a:extLst>
            </p:cNvPr>
            <p:cNvSpPr txBox="1"/>
            <p:nvPr/>
          </p:nvSpPr>
          <p:spPr>
            <a:xfrm>
              <a:off x="5824372" y="1119991"/>
              <a:ext cx="1657350" cy="400110"/>
            </a:xfrm>
            <a:prstGeom prst="rect">
              <a:avLst/>
            </a:prstGeom>
            <a:noFill/>
          </p:spPr>
          <p:txBody>
            <a:bodyPr wrap="square" rtlCol="0">
              <a:spAutoFit/>
            </a:bodyPr>
            <a:lstStyle/>
            <a:p>
              <a:r>
                <a:rPr lang="en-US" altLang="zh-Hans" sz="2000" b="1" dirty="0"/>
                <a:t>Output</a:t>
              </a:r>
              <a:r>
                <a:rPr lang="zh-Hans" altLang="en-US" sz="2000" b="1" dirty="0"/>
                <a:t> </a:t>
              </a:r>
              <a:r>
                <a:rPr lang="en-US" altLang="zh-Hans" sz="2000" b="1" dirty="0"/>
                <a:t>Gate</a:t>
              </a:r>
              <a:endParaRPr lang="en-US" sz="2000" b="1" dirty="0"/>
            </a:p>
          </p:txBody>
        </p:sp>
        <p:sp>
          <p:nvSpPr>
            <p:cNvPr id="22" name="TextBox 21">
              <a:extLst>
                <a:ext uri="{FF2B5EF4-FFF2-40B4-BE49-F238E27FC236}">
                  <a16:creationId xmlns:a16="http://schemas.microsoft.com/office/drawing/2014/main" id="{CAF44C3C-8205-4349-AA5A-A9EEC436EA54}"/>
                </a:ext>
              </a:extLst>
            </p:cNvPr>
            <p:cNvSpPr txBox="1"/>
            <p:nvPr/>
          </p:nvSpPr>
          <p:spPr>
            <a:xfrm>
              <a:off x="4995697" y="5603542"/>
              <a:ext cx="1657350" cy="400110"/>
            </a:xfrm>
            <a:prstGeom prst="rect">
              <a:avLst/>
            </a:prstGeom>
            <a:noFill/>
          </p:spPr>
          <p:txBody>
            <a:bodyPr wrap="square" rtlCol="0">
              <a:spAutoFit/>
            </a:bodyPr>
            <a:lstStyle/>
            <a:p>
              <a:r>
                <a:rPr lang="en-US" altLang="zh-Hans" sz="2000" b="1" dirty="0"/>
                <a:t>Input</a:t>
              </a:r>
              <a:r>
                <a:rPr lang="zh-Hans" altLang="en-US" sz="2000" b="1" dirty="0"/>
                <a:t> </a:t>
              </a:r>
              <a:r>
                <a:rPr lang="en-US" altLang="zh-Hans" sz="2000" b="1" dirty="0"/>
                <a:t>Gate</a:t>
              </a:r>
              <a:endParaRPr lang="en-US" sz="2000" b="1" dirty="0"/>
            </a:p>
          </p:txBody>
        </p:sp>
      </p:grpSp>
    </p:spTree>
    <p:extLst>
      <p:ext uri="{BB962C8B-B14F-4D97-AF65-F5344CB8AC3E}">
        <p14:creationId xmlns:p14="http://schemas.microsoft.com/office/powerpoint/2010/main" val="1486656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80ED-7278-2F47-8A7B-ACFE50F7BE79}"/>
              </a:ext>
            </a:extLst>
          </p:cNvPr>
          <p:cNvSpPr>
            <a:spLocks noGrp="1"/>
          </p:cNvSpPr>
          <p:nvPr>
            <p:ph type="title"/>
          </p:nvPr>
        </p:nvSpPr>
        <p:spPr/>
        <p:txBody>
          <a:bodyPr>
            <a:normAutofit fontScale="90000"/>
          </a:bodyPr>
          <a:lstStyle/>
          <a:p>
            <a:r>
              <a:rPr lang="en-US" dirty="0"/>
              <a:t>Long Short-Term Memory (LSTM)</a:t>
            </a:r>
            <a:br>
              <a:rPr lang="en-US" dirty="0"/>
            </a:br>
            <a:r>
              <a:rPr lang="en-US" dirty="0"/>
              <a:t>	</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2C6894AA-0612-DE43-960C-4E2380A70192}"/>
              </a:ext>
            </a:extLst>
          </p:cNvPr>
          <p:cNvSpPr>
            <a:spLocks noGrp="1"/>
          </p:cNvSpPr>
          <p:nvPr>
            <p:ph idx="1"/>
          </p:nvPr>
        </p:nvSpPr>
        <p:spPr>
          <a:xfrm>
            <a:off x="677334" y="1636481"/>
            <a:ext cx="8596668" cy="3880773"/>
          </a:xfrm>
        </p:spPr>
        <p:txBody>
          <a:bodyPr/>
          <a:lstStyle/>
          <a:p>
            <a:r>
              <a:rPr lang="en-US" dirty="0"/>
              <a:t>Uses the short-term memory processes to create longer memory</a:t>
            </a:r>
          </a:p>
          <a:p>
            <a:r>
              <a:rPr lang="en-US" dirty="0"/>
              <a:t>Cell:</a:t>
            </a:r>
          </a:p>
          <a:p>
            <a:pPr lvl="1"/>
            <a:r>
              <a:rPr lang="en-US" dirty="0"/>
              <a:t>Remembers values over arbitrary time intervals	</a:t>
            </a:r>
          </a:p>
          <a:p>
            <a:r>
              <a:rPr lang="en-US" altLang="zh-Hans" dirty="0"/>
              <a:t>Input gate, output and</a:t>
            </a:r>
            <a:r>
              <a:rPr lang="en-US" dirty="0"/>
              <a:t> forget gates:</a:t>
            </a:r>
          </a:p>
          <a:p>
            <a:pPr lvl="1"/>
            <a:r>
              <a:rPr lang="en-US" dirty="0"/>
              <a:t>Regulate the flow of information into and out of the cell.</a:t>
            </a:r>
          </a:p>
          <a:p>
            <a:pPr lvl="1"/>
            <a:r>
              <a:rPr lang="en-US" dirty="0"/>
              <a:t>Sigmoid functions with output in [0,1] to pass limited information or all information. A value of zero means filter out the information completely, while a value of one means passing the information completely. </a:t>
            </a:r>
          </a:p>
          <a:p>
            <a:pPr lvl="1"/>
            <a:endParaRPr lang="en-US" b="1" dirty="0"/>
          </a:p>
          <a:p>
            <a:endParaRPr lang="en-US" dirty="0"/>
          </a:p>
        </p:txBody>
      </p:sp>
    </p:spTree>
    <p:extLst>
      <p:ext uri="{BB962C8B-B14F-4D97-AF65-F5344CB8AC3E}">
        <p14:creationId xmlns:p14="http://schemas.microsoft.com/office/powerpoint/2010/main" val="36833480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11098</TotalTime>
  <Words>2229</Words>
  <Application>Microsoft Macintosh PowerPoint</Application>
  <PresentationFormat>Widescreen</PresentationFormat>
  <Paragraphs>325</Paragraphs>
  <Slides>26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Trebuchet MS</vt:lpstr>
      <vt:lpstr>Wingdings</vt:lpstr>
      <vt:lpstr>Wingdings 3</vt:lpstr>
      <vt:lpstr>Facet</vt:lpstr>
      <vt:lpstr>Quantum Computing Companies Stock Price Prediction</vt:lpstr>
      <vt:lpstr>Why We Want to Learn Quantum Computing Companies Stock Prices?</vt:lpstr>
      <vt:lpstr>Outline</vt:lpstr>
      <vt:lpstr>Companies to Predict</vt:lpstr>
      <vt:lpstr>Methods to Solve Stock Predictions</vt:lpstr>
      <vt:lpstr>Naive Recurrent Neural Network (RNN) </vt:lpstr>
      <vt:lpstr>Gradient Vanishing</vt:lpstr>
      <vt:lpstr>LSTM </vt:lpstr>
      <vt:lpstr>Long Short-Term Memory (LSTM)    </vt:lpstr>
      <vt:lpstr>Forget Gate</vt:lpstr>
      <vt:lpstr>Input Gate </vt:lpstr>
      <vt:lpstr>Output Gate</vt:lpstr>
      <vt:lpstr>Prepare Dataset</vt:lpstr>
      <vt:lpstr>Stock Features</vt:lpstr>
      <vt:lpstr>Prepare Dataset</vt:lpstr>
      <vt:lpstr>Prepare Dataset: Normalization</vt:lpstr>
      <vt:lpstr>Accuracy</vt:lpstr>
      <vt:lpstr>Linear Regression 1: Time Series</vt:lpstr>
      <vt:lpstr>Linear Regression 2: SMA</vt:lpstr>
      <vt:lpstr>Basic LSTM Model</vt:lpstr>
      <vt:lpstr>Basic LSTM Model</vt:lpstr>
      <vt:lpstr>Some ways to improve LSTM Model</vt:lpstr>
      <vt:lpstr>Improved LSTM model</vt:lpstr>
      <vt:lpstr>Evaluating Prediction Performance for Stock Price Prediction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 Companies Stock Price Prediction</dc:title>
  <dc:creator>Mingqian Chen</dc:creator>
  <cp:lastModifiedBy>Office</cp:lastModifiedBy>
  <cp:revision>166</cp:revision>
  <dcterms:created xsi:type="dcterms:W3CDTF">2022-05-03T04:17:35Z</dcterms:created>
  <dcterms:modified xsi:type="dcterms:W3CDTF">2022-05-15T22:57:48Z</dcterms:modified>
</cp:coreProperties>
</file>