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
      <p:font typeface="Arial Narrow"/>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7B6D4F2-55D0-42B2-B690-8E93DF1C0300}">
  <a:tblStyle styleId="{D7B6D4F2-55D0-42B2-B690-8E93DF1C030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ArialNarrow-bold.fntdata"/><Relationship Id="rId30" Type="http://schemas.openxmlformats.org/officeDocument/2006/relationships/font" Target="fonts/ArialNarrow-regular.fntdata"/><Relationship Id="rId11" Type="http://schemas.openxmlformats.org/officeDocument/2006/relationships/slide" Target="slides/slide5.xml"/><Relationship Id="rId33" Type="http://schemas.openxmlformats.org/officeDocument/2006/relationships/font" Target="fonts/ArialNarrow-boldItalic.fntdata"/><Relationship Id="rId10" Type="http://schemas.openxmlformats.org/officeDocument/2006/relationships/slide" Target="slides/slide4.xml"/><Relationship Id="rId32" Type="http://schemas.openxmlformats.org/officeDocument/2006/relationships/font" Target="fonts/ArialNarrow-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bb90585fb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bb90585fb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[Sri]</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Your project proposal slide is expected to have the following sections: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Research Question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Application Impact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Related Work</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Proposed Method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Evaluation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Task Division &amp; Timeline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572d6fa5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572d6fa5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rgbClr val="595959"/>
                </a:solidFill>
              </a:rPr>
              <a:t>[Alex]</a:t>
            </a:r>
            <a:endParaRPr b="1">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572d6fa5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572d6fa5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rgbClr val="595959"/>
                </a:solidFill>
              </a:rPr>
              <a:t>[Alex]</a:t>
            </a:r>
            <a:endParaRPr b="1">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572d6fa5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572d6fa5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rgbClr val="595959"/>
                </a:solidFill>
              </a:rPr>
              <a:t>[Meha]</a:t>
            </a:r>
            <a:endParaRPr b="1">
              <a:solidFill>
                <a:srgbClr val="595959"/>
              </a:solidFill>
            </a:endParaRPr>
          </a:p>
          <a:p>
            <a:pPr indent="-304800" lvl="0" marL="457200" rtl="0" algn="l">
              <a:lnSpc>
                <a:spcPct val="115000"/>
              </a:lnSpc>
              <a:spcBef>
                <a:spcPts val="1200"/>
              </a:spcBef>
              <a:spcAft>
                <a:spcPts val="0"/>
              </a:spcAft>
              <a:buClr>
                <a:srgbClr val="595959"/>
              </a:buClr>
              <a:buSzPts val="1200"/>
              <a:buChar char="●"/>
            </a:pPr>
            <a:r>
              <a:rPr lang="en" sz="1200">
                <a:solidFill>
                  <a:srgbClr val="595959"/>
                </a:solidFill>
              </a:rPr>
              <a:t>To plan the motion of the inchworm gaits, we look to the </a:t>
            </a:r>
            <a:r>
              <a:rPr lang="en" sz="1200">
                <a:solidFill>
                  <a:srgbClr val="595959"/>
                </a:solidFill>
              </a:rPr>
              <a:t>4 main gaits identified by the previous MQP. For the scope of this class we will focus on the first one which navigates a plane, no 3D obstacles.</a:t>
            </a:r>
            <a:endParaRPr sz="1200">
              <a:solidFill>
                <a:srgbClr val="595959"/>
              </a:solidFill>
            </a:endParaRPr>
          </a:p>
          <a:p>
            <a:pPr indent="-304800" lvl="0" marL="457200" rtl="0" algn="l">
              <a:lnSpc>
                <a:spcPct val="115000"/>
              </a:lnSpc>
              <a:spcBef>
                <a:spcPts val="0"/>
              </a:spcBef>
              <a:spcAft>
                <a:spcPts val="0"/>
              </a:spcAft>
              <a:buClr>
                <a:srgbClr val="595959"/>
              </a:buClr>
              <a:buSzPts val="1200"/>
              <a:buChar char="●"/>
            </a:pPr>
            <a:r>
              <a:rPr lang="en" sz="1200">
                <a:solidFill>
                  <a:srgbClr val="595959"/>
                </a:solidFill>
              </a:rPr>
              <a:t>To achieve this, we are going attack this in a 2-parter. </a:t>
            </a:r>
            <a:endParaRPr sz="1200">
              <a:solidFill>
                <a:srgbClr val="595959"/>
              </a:solidFill>
            </a:endParaRPr>
          </a:p>
          <a:p>
            <a:pPr indent="-304800" lvl="1" marL="914400" rtl="0" algn="l">
              <a:lnSpc>
                <a:spcPct val="115000"/>
              </a:lnSpc>
              <a:spcBef>
                <a:spcPts val="0"/>
              </a:spcBef>
              <a:spcAft>
                <a:spcPts val="0"/>
              </a:spcAft>
              <a:buClr>
                <a:srgbClr val="595959"/>
              </a:buClr>
              <a:buSzPts val="1200"/>
              <a:buChar char="○"/>
            </a:pPr>
            <a:r>
              <a:rPr lang="en" sz="1200">
                <a:solidFill>
                  <a:srgbClr val="595959"/>
                </a:solidFill>
              </a:rPr>
              <a:t>The overarching method we would be using is a finite state model - this method allows us to tell the robot, hey time to take a step by 1 with your front foot, time to move by 1 back foot, and any other base motion groups.</a:t>
            </a:r>
            <a:endParaRPr sz="1200">
              <a:solidFill>
                <a:srgbClr val="595959"/>
              </a:solidFill>
            </a:endParaRPr>
          </a:p>
          <a:p>
            <a:pPr indent="-304800" lvl="1" marL="914400" rtl="0" algn="l">
              <a:lnSpc>
                <a:spcPct val="115000"/>
              </a:lnSpc>
              <a:spcBef>
                <a:spcPts val="0"/>
              </a:spcBef>
              <a:spcAft>
                <a:spcPts val="0"/>
              </a:spcAft>
              <a:buClr>
                <a:srgbClr val="595959"/>
              </a:buClr>
              <a:buSzPts val="1200"/>
              <a:buChar char="○"/>
            </a:pPr>
            <a:r>
              <a:rPr lang="en" sz="1200">
                <a:solidFill>
                  <a:srgbClr val="595959"/>
                </a:solidFill>
              </a:rPr>
              <a:t>Each of the states will be achieved using trajectory planning, similar to what we did in 3001 - if there are any undergrads here. So the idea here is that since both feet will not be moving at the sametime, we can safely treat each state like an armed robot.</a:t>
            </a:r>
            <a:endParaRPr sz="1200">
              <a:solidFill>
                <a:srgbClr val="595959"/>
              </a:solidFill>
            </a:endParaRPr>
          </a:p>
          <a:p>
            <a:pPr indent="-304800" lvl="0" marL="457200" rtl="0" algn="l">
              <a:lnSpc>
                <a:spcPct val="115000"/>
              </a:lnSpc>
              <a:spcBef>
                <a:spcPts val="0"/>
              </a:spcBef>
              <a:spcAft>
                <a:spcPts val="0"/>
              </a:spcAft>
              <a:buClr>
                <a:srgbClr val="595959"/>
              </a:buClr>
              <a:buSzPts val="1200"/>
              <a:buChar char="●"/>
            </a:pPr>
            <a:r>
              <a:rPr lang="en" sz="1200">
                <a:solidFill>
                  <a:srgbClr val="595959"/>
                </a:solidFill>
              </a:rPr>
              <a:t>We believe this 2 step approach can simplify this goal into achievable tasks.</a:t>
            </a:r>
            <a:endParaRPr sz="1200">
              <a:solidFill>
                <a:srgbClr val="595959"/>
              </a:solidFill>
            </a:endParaRPr>
          </a:p>
          <a:p>
            <a:pPr indent="0" lvl="0" marL="0" rtl="0" algn="l">
              <a:lnSpc>
                <a:spcPct val="115000"/>
              </a:lnSpc>
              <a:spcBef>
                <a:spcPts val="1200"/>
              </a:spcBef>
              <a:spcAft>
                <a:spcPts val="0"/>
              </a:spcAft>
              <a:buNone/>
            </a:pPr>
            <a:r>
              <a:t/>
            </a:r>
            <a:endParaRPr b="1">
              <a:solidFill>
                <a:srgbClr val="595959"/>
              </a:solidFill>
            </a:endParaRPr>
          </a:p>
          <a:p>
            <a:pPr indent="0" lvl="0" marL="0" rtl="0" algn="l">
              <a:lnSpc>
                <a:spcPct val="115000"/>
              </a:lnSpc>
              <a:spcBef>
                <a:spcPts val="1200"/>
              </a:spcBef>
              <a:spcAft>
                <a:spcPts val="0"/>
              </a:spcAft>
              <a:buNone/>
            </a:pPr>
            <a:r>
              <a:rPr b="1" lang="en">
                <a:solidFill>
                  <a:srgbClr val="595959"/>
                </a:solidFill>
              </a:rPr>
              <a:t>https://ieeexplore.ieee.org/stamp/stamp.jsp?tp=&amp;arnumber=770405</a:t>
            </a:r>
            <a:endParaRPr b="1">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b90585fb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b90585fb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[Meha]</a:t>
            </a:r>
            <a:endParaRPr/>
          </a:p>
          <a:p>
            <a:pPr indent="0" lvl="0" marL="0" rtl="0" algn="l">
              <a:spcBef>
                <a:spcPts val="0"/>
              </a:spcBef>
              <a:spcAft>
                <a:spcPts val="0"/>
              </a:spcAft>
              <a:buNone/>
            </a:pPr>
            <a:r>
              <a:rPr lang="en"/>
              <a:t>As far as our resources are concerned, since this is being worked towards a common goal as the MQP, we have support from our MQP advisors</a:t>
            </a:r>
            <a:endParaRPr/>
          </a:p>
          <a:p>
            <a:pPr indent="0" lvl="0" marL="0" rtl="0" algn="l">
              <a:spcBef>
                <a:spcPts val="0"/>
              </a:spcBef>
              <a:spcAft>
                <a:spcPts val="0"/>
              </a:spcAft>
              <a:buNone/>
            </a:pPr>
            <a:r>
              <a:rPr lang="en"/>
              <a:t>We have the physical robot to use as a model and MAYBE make actually move</a:t>
            </a:r>
            <a:endParaRPr/>
          </a:p>
          <a:p>
            <a:pPr indent="0" lvl="0" marL="0" rtl="0" algn="l">
              <a:spcBef>
                <a:spcPts val="0"/>
              </a:spcBef>
              <a:spcAft>
                <a:spcPts val="0"/>
              </a:spcAft>
              <a:buNone/>
            </a:pPr>
            <a:r>
              <a:rPr lang="en"/>
              <a:t>And we will use the current MQP team’s </a:t>
            </a:r>
            <a:r>
              <a:rPr lang="en"/>
              <a:t>structure</a:t>
            </a:r>
            <a:r>
              <a:rPr lang="en"/>
              <a:t> blueprint algorithm to </a:t>
            </a:r>
            <a:r>
              <a:rPr lang="en"/>
              <a:t>dictate</a:t>
            </a:r>
            <a:r>
              <a:rPr lang="en"/>
              <a:t> the queue for where the inchworm should inch to next.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cb3cdb00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cb3cdb00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rgbClr val="595959"/>
                </a:solidFill>
              </a:rPr>
              <a:t>Sri</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595959"/>
                </a:solidFill>
              </a:rPr>
              <a:t>Set-Up Simulator</a:t>
            </a:r>
            <a:endParaRPr>
              <a:solidFill>
                <a:srgbClr val="595959"/>
              </a:solidFill>
            </a:endParaRPr>
          </a:p>
          <a:p>
            <a:pPr indent="-298450" lvl="0" marL="457200" rtl="0" algn="l">
              <a:lnSpc>
                <a:spcPct val="115000"/>
              </a:lnSpc>
              <a:spcBef>
                <a:spcPts val="1200"/>
              </a:spcBef>
              <a:spcAft>
                <a:spcPts val="0"/>
              </a:spcAft>
              <a:buClr>
                <a:srgbClr val="595959"/>
              </a:buClr>
              <a:buSzPts val="1100"/>
              <a:buChar char="-"/>
            </a:pPr>
            <a:r>
              <a:rPr lang="en">
                <a:solidFill>
                  <a:srgbClr val="595959"/>
                </a:solidFill>
              </a:rPr>
              <a:t>Make Github Repob </a:t>
            </a:r>
            <a:endParaRPr>
              <a:solidFill>
                <a:srgbClr val="595959"/>
              </a:solidFill>
            </a:endParaRPr>
          </a:p>
          <a:p>
            <a:pPr indent="-298450" lvl="0" marL="457200" rtl="0" algn="l">
              <a:lnSpc>
                <a:spcPct val="115000"/>
              </a:lnSpc>
              <a:spcBef>
                <a:spcPts val="0"/>
              </a:spcBef>
              <a:spcAft>
                <a:spcPts val="0"/>
              </a:spcAft>
              <a:buClr>
                <a:srgbClr val="595959"/>
              </a:buClr>
              <a:buSzPts val="1100"/>
              <a:buChar char="-"/>
            </a:pPr>
            <a:r>
              <a:rPr lang="en">
                <a:solidFill>
                  <a:srgbClr val="595959"/>
                </a:solidFill>
              </a:rPr>
              <a:t>URDF Model for Inchworm in Gazebo</a:t>
            </a:r>
            <a:endParaRPr>
              <a:solidFill>
                <a:srgbClr val="595959"/>
              </a:solidFill>
            </a:endParaRPr>
          </a:p>
          <a:p>
            <a:pPr indent="-298450" lvl="0" marL="457200" rtl="0" algn="l">
              <a:lnSpc>
                <a:spcPct val="115000"/>
              </a:lnSpc>
              <a:spcBef>
                <a:spcPts val="0"/>
              </a:spcBef>
              <a:spcAft>
                <a:spcPts val="0"/>
              </a:spcAft>
              <a:buClr>
                <a:srgbClr val="595959"/>
              </a:buClr>
              <a:buSzPts val="1100"/>
              <a:buChar char="-"/>
            </a:pPr>
            <a:r>
              <a:rPr lang="en">
                <a:solidFill>
                  <a:srgbClr val="595959"/>
                </a:solidFill>
              </a:rPr>
              <a:t>Basic Kinematic Control System &amp; Gait System for inchworm</a:t>
            </a:r>
            <a:endParaRPr>
              <a:solidFill>
                <a:srgbClr val="595959"/>
              </a:solidFill>
            </a:endParaRPr>
          </a:p>
          <a:p>
            <a:pPr indent="-298450" lvl="0" marL="457200" rtl="0" algn="l">
              <a:lnSpc>
                <a:spcPct val="115000"/>
              </a:lnSpc>
              <a:spcBef>
                <a:spcPts val="0"/>
              </a:spcBef>
              <a:spcAft>
                <a:spcPts val="0"/>
              </a:spcAft>
              <a:buClr>
                <a:srgbClr val="595959"/>
              </a:buClr>
              <a:buSzPts val="1100"/>
              <a:buChar char="-"/>
            </a:pPr>
            <a:r>
              <a:rPr lang="en">
                <a:solidFill>
                  <a:srgbClr val="595959"/>
                </a:solidFill>
              </a:rPr>
              <a:t>End Effector design + control system</a:t>
            </a:r>
            <a:endParaRPr>
              <a:solidFill>
                <a:srgbClr val="595959"/>
              </a:solidFill>
            </a:endParaRPr>
          </a:p>
          <a:p>
            <a:pPr indent="-298450" lvl="0" marL="457200" rtl="0" algn="l">
              <a:lnSpc>
                <a:spcPct val="115000"/>
              </a:lnSpc>
              <a:spcBef>
                <a:spcPts val="0"/>
              </a:spcBef>
              <a:spcAft>
                <a:spcPts val="0"/>
              </a:spcAft>
              <a:buClr>
                <a:srgbClr val="595959"/>
              </a:buClr>
              <a:buSzPts val="1100"/>
              <a:buChar char="-"/>
            </a:pPr>
            <a:r>
              <a:rPr lang="en">
                <a:solidFill>
                  <a:srgbClr val="595959"/>
                </a:solidFill>
              </a:rPr>
              <a:t>Block URDF + control system</a:t>
            </a:r>
            <a:endParaRPr>
              <a:solidFill>
                <a:srgbClr val="595959"/>
              </a:solidFill>
            </a:endParaRPr>
          </a:p>
          <a:p>
            <a:pPr indent="-298450" lvl="0" marL="457200" rtl="0" algn="l">
              <a:lnSpc>
                <a:spcPct val="115000"/>
              </a:lnSpc>
              <a:spcBef>
                <a:spcPts val="0"/>
              </a:spcBef>
              <a:spcAft>
                <a:spcPts val="0"/>
              </a:spcAft>
              <a:buClr>
                <a:srgbClr val="595959"/>
              </a:buClr>
              <a:buSzPts val="1100"/>
              <a:buChar char="-"/>
            </a:pPr>
            <a:r>
              <a:rPr lang="en">
                <a:solidFill>
                  <a:srgbClr val="595959"/>
                </a:solidFill>
              </a:rPr>
              <a:t>Comms between inchworm and structure</a:t>
            </a:r>
            <a:endParaRPr>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595959"/>
                </a:solidFill>
              </a:rPr>
              <a:t>The Meat B===D~</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595959"/>
                </a:solidFill>
              </a:rPr>
              <a:t>Meha Chopra Mohapatra is inviting you to a scheduled Zoom meeting.</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595959"/>
                </a:solidFill>
              </a:rPr>
              <a:t> </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595959"/>
                </a:solidFill>
              </a:rPr>
              <a:t>Topic: Meha Chopra Mohapatra's Personal Meeting Room</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595959"/>
                </a:solidFill>
              </a:rPr>
              <a:t> </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595959"/>
                </a:solidFill>
              </a:rPr>
              <a:t>Join Zoom Meeting</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595959"/>
                </a:solidFill>
              </a:rPr>
              <a:t> </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595959"/>
                </a:solidFill>
              </a:rPr>
              <a:t>Meeting ID: 818 497 6659</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595959"/>
                </a:solidFill>
              </a:rPr>
              <a:t>One tap mobile</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595959"/>
                </a:solidFill>
              </a:rPr>
              <a:t>+13017158592,,8184976659# US (Washington DC)</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595959"/>
                </a:solidFill>
              </a:rPr>
              <a:t>+13126266799,,8184976659# US (Chicago)</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595959"/>
                </a:solidFill>
              </a:rPr>
              <a:t> </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595959"/>
                </a:solidFill>
              </a:rPr>
              <a:t>Dial by your location</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595959"/>
                </a:solidFill>
              </a:rPr>
              <a:t>    	+1 301 715 8592 US (Washington DC)</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595959"/>
                </a:solidFill>
              </a:rPr>
              <a:t>    	+1 312 626 6799 US (Chicago)</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595959"/>
                </a:solidFill>
              </a:rPr>
              <a:t>    	+1 646 876 9923 US (New York)</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595959"/>
                </a:solidFill>
              </a:rPr>
              <a:t>    	+1 253 215 8782 US (Tacoma)</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595959"/>
                </a:solidFill>
              </a:rPr>
              <a:t>    	+1 346 248 7799 US (Houston)</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595959"/>
                </a:solidFill>
              </a:rPr>
              <a:t>    	+1 669 900 6833 US (San Jose)</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595959"/>
                </a:solidFill>
              </a:rPr>
              <a:t>Meeting ID: 818 497 6659</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595959"/>
                </a:solidFill>
              </a:rPr>
              <a:t>Find your local number: https://wpi.zoom.us/u/acC5HsvWiH</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595959"/>
                </a:solidFill>
              </a:rPr>
              <a:t> </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595959"/>
                </a:solidFill>
              </a:rPr>
              <a:t>Join by SIP</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595959"/>
                </a:solidFill>
              </a:rPr>
              <a:t>8184976659@zoomcrc.com</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595959"/>
                </a:solidFill>
              </a:rPr>
              <a:t> </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595959"/>
                </a:solidFill>
              </a:rPr>
              <a:t>Join by H.323</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595959"/>
                </a:solidFill>
              </a:rPr>
              <a:t>162.255.37.11 (US West)</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595959"/>
                </a:solidFill>
              </a:rPr>
              <a:t>162.255.36.11 (US East)</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595959"/>
                </a:solidFill>
              </a:rPr>
              <a:t>213.19.144.110 (Amsterdam Netherlands)</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595959"/>
                </a:solidFill>
              </a:rPr>
              <a:t>213.244.140.110 (Germany)</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595959"/>
                </a:solidFill>
              </a:rPr>
              <a:t>103.122.166.55 (Australia Sydney)</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595959"/>
                </a:solidFill>
              </a:rPr>
              <a:t>103.122.167.55 (Australia Melbourne)</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595959"/>
                </a:solidFill>
              </a:rPr>
              <a:t>69.174.57.160 (Canada Toronto)</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595959"/>
                </a:solidFill>
              </a:rPr>
              <a:t>65.39.152.160 (Canada Vancouver)</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595959"/>
                </a:solidFill>
              </a:rPr>
              <a:t>207.226.132.110 (Japan Tokyo)</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595959"/>
                </a:solidFill>
              </a:rPr>
              <a:t>149.137.24.110 (Japan Osaka)</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595959"/>
                </a:solidFill>
              </a:rPr>
              <a:t>Meeting ID: 818 497 6659</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595959"/>
                </a:solidFill>
              </a:rPr>
              <a:t> </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595959"/>
                </a:solidFill>
              </a:rPr>
              <a:t>Join by Skype for Business</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595959"/>
                </a:solidFill>
              </a:rPr>
              <a:t>https://wpi.zoom.us/skype/8184976659</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595959"/>
                </a:solidFill>
              </a:rPr>
              <a:t> </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t/>
            </a:r>
            <a:endParaRPr b="1">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77c535009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77c535009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b90585fb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b90585fb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d5212a7c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d5212a7c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572d6fa5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572d6fa5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77c535009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77c535009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bd5212a7c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bd5212a7c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595959"/>
                </a:solidFill>
              </a:rPr>
              <a:t>[Sri]</a:t>
            </a:r>
            <a:endParaRPr sz="1800">
              <a:solidFill>
                <a:srgbClr val="595959"/>
              </a:solidFill>
            </a:endParaRPr>
          </a:p>
          <a:p>
            <a:pPr indent="0" lvl="0" marL="0" rtl="0" algn="l">
              <a:lnSpc>
                <a:spcPct val="115000"/>
              </a:lnSpc>
              <a:spcBef>
                <a:spcPts val="1200"/>
              </a:spcBef>
              <a:spcAft>
                <a:spcPts val="1200"/>
              </a:spcAft>
              <a:buNone/>
            </a:pPr>
            <a:r>
              <a:rPr lang="en" sz="1800">
                <a:solidFill>
                  <a:srgbClr val="595959"/>
                </a:solidFill>
              </a:rPr>
              <a:t>Where traversal includes the planning the inching motion of the robot and creating a path to the desired location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7a028f3a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a028f3a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750f912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750f912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[Meha]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latin typeface="Verdana"/>
                <a:ea typeface="Verdana"/>
                <a:cs typeface="Verdana"/>
                <a:sym typeface="Verdana"/>
              </a:rPr>
              <a:t>For this solution to come to life, it has somewhat been divided into 2 sub problems. The first one is creating stigmergic blocks that can update itself, which is what the MQP is focusing on, and the second part that we are focusing on, which is planning the inchworm path using LEDs and range sensors to pick up the stigmergic blocks from the quarry, or the home location, and place it in the stigmergic structure to develop the desired building.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4e9ed33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4e9ed33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rgbClr val="595959"/>
                </a:solidFill>
              </a:rPr>
              <a:t>[Alex]</a:t>
            </a:r>
            <a:endParaRPr b="1">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a:solidFill>
                  <a:srgbClr val="595959"/>
                </a:solidFill>
              </a:rPr>
              <a:t>Due to the Covid19 pandemic, we will not be implementing this project on physical hardware. However, we plan on getting as close as possible: a full physics simulator</a:t>
            </a:r>
            <a:endParaRPr>
              <a:solidFill>
                <a:srgbClr val="595959"/>
              </a:solidFill>
            </a:endParaRPr>
          </a:p>
          <a:p>
            <a:pPr indent="0" lvl="0" marL="0" rtl="0" algn="l">
              <a:lnSpc>
                <a:spcPct val="115000"/>
              </a:lnSpc>
              <a:spcBef>
                <a:spcPts val="1200"/>
              </a:spcBef>
              <a:spcAft>
                <a:spcPts val="1200"/>
              </a:spcAft>
              <a:buClr>
                <a:schemeClr val="dk1"/>
              </a:buClr>
              <a:buSzPts val="1100"/>
              <a:buFont typeface="Arial"/>
              <a:buNone/>
            </a:pPr>
            <a:r>
              <a:rPr lang="en">
                <a:solidFill>
                  <a:srgbClr val="595959"/>
                </a:solidFill>
              </a:rPr>
              <a:t>2 tools will be used throughout the development RVIZ and Gazebo</a:t>
            </a:r>
            <a:endParaRPr>
              <a:solidFill>
                <a:srgbClr val="595959"/>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d5212a7c4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d5212a7c4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b="1" lang="en">
                <a:solidFill>
                  <a:srgbClr val="595959"/>
                </a:solidFill>
              </a:rPr>
              <a:t>[Nicole]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d5212a7c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d5212a7c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rgbClr val="595959"/>
                </a:solidFill>
              </a:rPr>
              <a:t>[Nicole]</a:t>
            </a:r>
            <a:endParaRPr b="1">
              <a:solidFill>
                <a:srgbClr val="595959"/>
              </a:solidFill>
            </a:endParaRPr>
          </a:p>
          <a:p>
            <a:pPr indent="0" lvl="0" marL="0" rtl="0" algn="l">
              <a:spcBef>
                <a:spcPts val="1200"/>
              </a:spcBef>
              <a:spcAft>
                <a:spcPts val="0"/>
              </a:spcAft>
              <a:buNone/>
            </a:pPr>
            <a:r>
              <a:rPr lang="en"/>
              <a:t>For the path generation there are many different algorithms that we can choose from. The major three we are looking at are A*, RRT* and RAGS. As we begin work in the simulation and create a full map to work in. We will be able to decide which is the best for us going forward. While A* is always a go to RRT* could be helpful for a more complicated structures. RAGS is a good dynamic solution to our problem but as we get more complex with multiple robot it might not be as efficient as the other algorithms.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572d6fa5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572d6fa5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rgbClr val="595959"/>
                </a:solidFill>
              </a:rPr>
              <a:t>[Nicole]</a:t>
            </a:r>
            <a:endParaRPr b="1">
              <a:solidFill>
                <a:srgbClr val="595959"/>
              </a:solidFill>
            </a:endParaRPr>
          </a:p>
          <a:p>
            <a:pPr indent="0" lvl="0" marL="0" rtl="0" algn="l">
              <a:spcBef>
                <a:spcPts val="1200"/>
              </a:spcBef>
              <a:spcAft>
                <a:spcPts val="0"/>
              </a:spcAft>
              <a:buNone/>
            </a:pPr>
            <a:r>
              <a:rPr lang="en"/>
              <a:t>For our reach goal of creating a multi robot system with collision detection and motion restriction we first will create a basic hierarchy to help connect them all. This means the creation of parent and children robots so one will have a high rating meaning it will have the primary path trajectory and go first. When the even a robot fails it will be removed from the system and be changed to an obstacle. All this information is communicated over a network that updated at preset time intervals. So simplify the math we will have the robots go at a constant speed when traveling with and without a block so acceleration will never be a problem.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572d6fa5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572d6fa5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[Sri]</a:t>
            </a:r>
            <a:endParaRPr/>
          </a:p>
          <a:p>
            <a:pPr indent="0" lvl="0" marL="0" rtl="0" algn="l">
              <a:spcBef>
                <a:spcPts val="0"/>
              </a:spcBef>
              <a:spcAft>
                <a:spcPts val="0"/>
              </a:spcAft>
              <a:buNone/>
            </a:pPr>
            <a:r>
              <a:t/>
            </a:r>
            <a:endParaRPr/>
          </a:p>
          <a:p>
            <a:pPr indent="0" lvl="0" marL="0" rtl="0" algn="l">
              <a:lnSpc>
                <a:spcPct val="115000"/>
              </a:lnSpc>
              <a:spcBef>
                <a:spcPts val="0"/>
              </a:spcBef>
              <a:spcAft>
                <a:spcPts val="1200"/>
              </a:spcAft>
              <a:buNone/>
            </a:pPr>
            <a:r>
              <a:rPr lang="en"/>
              <a:t>Face* was created by in the previous iteration of the project. This </a:t>
            </a:r>
            <a:r>
              <a:rPr lang="en"/>
              <a:t>algorithm</a:t>
            </a:r>
            <a:r>
              <a:rPr lang="en"/>
              <a:t> finds the path on a 3D structure from 1 block to another. It also accounts for the physical constraints of the inchworm robot like reacibility and space surrounding the block. We would like to use this algorithm for block traversal.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FFFFFF"/>
            </a:gs>
            <a:gs pos="100000">
              <a:srgbClr val="B3B3B3"/>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rgbClr val="980000"/>
              </a:buClr>
              <a:buSzPts val="2800"/>
              <a:buNone/>
              <a:defRPr sz="2800">
                <a:solidFill>
                  <a:srgbClr val="980000"/>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2017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latin typeface="Calibri"/>
                <a:ea typeface="Calibri"/>
                <a:cs typeface="Calibri"/>
                <a:sym typeface="Calibri"/>
              </a:rPr>
              <a:t>Development of Motion Planning Algorithms for Inchworm Robots</a:t>
            </a:r>
            <a:endParaRPr b="1">
              <a:solidFill>
                <a:srgbClr val="980000"/>
              </a:solidFill>
              <a:latin typeface="Calibri"/>
              <a:ea typeface="Calibri"/>
              <a:cs typeface="Calibri"/>
              <a:sym typeface="Calibri"/>
            </a:endParaRPr>
          </a:p>
        </p:txBody>
      </p:sp>
      <p:sp>
        <p:nvSpPr>
          <p:cNvPr id="55" name="Google Shape;55;p13"/>
          <p:cNvSpPr txBox="1"/>
          <p:nvPr>
            <p:ph idx="1" type="subTitle"/>
          </p:nvPr>
        </p:nvSpPr>
        <p:spPr>
          <a:xfrm>
            <a:off x="311700" y="3295525"/>
            <a:ext cx="8520600" cy="12999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RBE 550 Project</a:t>
            </a:r>
            <a:endParaRPr/>
          </a:p>
          <a:p>
            <a:pPr indent="0" lvl="0" marL="0" rtl="0" algn="ctr">
              <a:spcBef>
                <a:spcPts val="0"/>
              </a:spcBef>
              <a:spcAft>
                <a:spcPts val="0"/>
              </a:spcAft>
              <a:buNone/>
            </a:pPr>
            <a:r>
              <a:rPr lang="en" sz="2500"/>
              <a:t>Alex Tacescu, Meha Mohapatra, </a:t>
            </a:r>
            <a:endParaRPr sz="2500"/>
          </a:p>
          <a:p>
            <a:pPr indent="0" lvl="0" marL="0" rtl="0" algn="ctr">
              <a:spcBef>
                <a:spcPts val="0"/>
              </a:spcBef>
              <a:spcAft>
                <a:spcPts val="0"/>
              </a:spcAft>
              <a:buNone/>
            </a:pPr>
            <a:r>
              <a:rPr lang="en" sz="2500"/>
              <a:t>Sri Kalimani, Nicole Kuberka</a:t>
            </a:r>
            <a:endParaRPr sz="2500"/>
          </a:p>
        </p:txBody>
      </p:sp>
      <p:pic>
        <p:nvPicPr>
          <p:cNvPr id="56" name="Google Shape;56;p13"/>
          <p:cNvPicPr preferRelativeResize="0"/>
          <p:nvPr/>
        </p:nvPicPr>
        <p:blipFill>
          <a:blip r:embed="rId3">
            <a:alphaModFix/>
          </a:blip>
          <a:stretch>
            <a:fillRect/>
          </a:stretch>
        </p:blipFill>
        <p:spPr>
          <a:xfrm>
            <a:off x="271050" y="0"/>
            <a:ext cx="1638523" cy="126604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latin typeface="Calibri"/>
                <a:ea typeface="Calibri"/>
                <a:cs typeface="Calibri"/>
                <a:sym typeface="Calibri"/>
              </a:rPr>
              <a:t>Motion Planning: </a:t>
            </a:r>
            <a:r>
              <a:rPr b="1" lang="en">
                <a:latin typeface="Calibri"/>
                <a:ea typeface="Calibri"/>
                <a:cs typeface="Calibri"/>
                <a:sym typeface="Calibri"/>
              </a:rPr>
              <a:t>Preemptive</a:t>
            </a:r>
            <a:r>
              <a:rPr b="1" lang="en">
                <a:latin typeface="Calibri"/>
                <a:ea typeface="Calibri"/>
                <a:cs typeface="Calibri"/>
                <a:sym typeface="Calibri"/>
              </a:rPr>
              <a:t> Footstep Planning</a:t>
            </a:r>
            <a:endParaRPr b="1">
              <a:latin typeface="Calibri"/>
              <a:ea typeface="Calibri"/>
              <a:cs typeface="Calibri"/>
              <a:sym typeface="Calibri"/>
            </a:endParaRPr>
          </a:p>
          <a:p>
            <a:pPr indent="0" lvl="0" marL="0" rtl="0" algn="l">
              <a:spcBef>
                <a:spcPts val="0"/>
              </a:spcBef>
              <a:spcAft>
                <a:spcPts val="0"/>
              </a:spcAft>
              <a:buNone/>
            </a:pPr>
            <a:r>
              <a:t/>
            </a:r>
            <a:endParaRPr/>
          </a:p>
        </p:txBody>
      </p:sp>
      <p:sp>
        <p:nvSpPr>
          <p:cNvPr id="124" name="Google Shape;124;p22"/>
          <p:cNvSpPr txBox="1"/>
          <p:nvPr>
            <p:ph idx="1" type="body"/>
          </p:nvPr>
        </p:nvSpPr>
        <p:spPr>
          <a:xfrm>
            <a:off x="311700" y="1152475"/>
            <a:ext cx="4454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List all potential footsteps, and search!</a:t>
            </a:r>
            <a:endParaRPr/>
          </a:p>
          <a:p>
            <a:pPr indent="-317500" lvl="1" marL="914400" rtl="0" algn="l">
              <a:spcBef>
                <a:spcPts val="0"/>
              </a:spcBef>
              <a:spcAft>
                <a:spcPts val="0"/>
              </a:spcAft>
              <a:buSzPts val="1400"/>
              <a:buChar char="○"/>
            </a:pPr>
            <a:r>
              <a:rPr lang="en"/>
              <a:t>Recursive Fuzzy-Search to find all possible footsteps</a:t>
            </a:r>
            <a:endParaRPr/>
          </a:p>
          <a:p>
            <a:pPr indent="-317500" lvl="1" marL="914400" rtl="0" algn="l">
              <a:spcBef>
                <a:spcPts val="0"/>
              </a:spcBef>
              <a:spcAft>
                <a:spcPts val="0"/>
              </a:spcAft>
              <a:buSzPts val="1400"/>
              <a:buChar char="○"/>
            </a:pPr>
            <a:r>
              <a:rPr lang="en"/>
              <a:t>Graph Search for finding ideal path (A*, WA*, ARA*, R* considered)</a:t>
            </a:r>
            <a:endParaRPr/>
          </a:p>
          <a:p>
            <a:pPr indent="0" lvl="0" marL="0" rtl="0" algn="l">
              <a:spcBef>
                <a:spcPts val="1200"/>
              </a:spcBef>
              <a:spcAft>
                <a:spcPts val="1200"/>
              </a:spcAft>
              <a:buNone/>
            </a:pPr>
            <a:r>
              <a:t/>
            </a:r>
            <a:endParaRPr/>
          </a:p>
        </p:txBody>
      </p:sp>
      <p:sp>
        <p:nvSpPr>
          <p:cNvPr id="125" name="Google Shape;12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6" name="Google Shape;126;p22"/>
          <p:cNvPicPr preferRelativeResize="0"/>
          <p:nvPr/>
        </p:nvPicPr>
        <p:blipFill>
          <a:blip r:embed="rId3">
            <a:alphaModFix/>
          </a:blip>
          <a:stretch>
            <a:fillRect/>
          </a:stretch>
        </p:blipFill>
        <p:spPr>
          <a:xfrm>
            <a:off x="4637600" y="1326400"/>
            <a:ext cx="4072800" cy="30685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latin typeface="Calibri"/>
                <a:ea typeface="Calibri"/>
                <a:cs typeface="Calibri"/>
                <a:sym typeface="Calibri"/>
              </a:rPr>
              <a:t>Motion Planning: Real-time Footstep Planning (alternative)</a:t>
            </a:r>
            <a:endParaRPr b="1">
              <a:latin typeface="Calibri"/>
              <a:ea typeface="Calibri"/>
              <a:cs typeface="Calibri"/>
              <a:sym typeface="Calibri"/>
            </a:endParaRPr>
          </a:p>
          <a:p>
            <a:pPr indent="0" lvl="0" marL="0" rtl="0" algn="l">
              <a:spcBef>
                <a:spcPts val="0"/>
              </a:spcBef>
              <a:spcAft>
                <a:spcPts val="0"/>
              </a:spcAft>
              <a:buNone/>
            </a:pPr>
            <a:r>
              <a:t/>
            </a:r>
            <a:endParaRPr/>
          </a:p>
        </p:txBody>
      </p:sp>
      <p:sp>
        <p:nvSpPr>
          <p:cNvPr id="132" name="Google Shape;13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Dynamic footstep planning using Model Predictive Control as options</a:t>
            </a:r>
            <a:endParaRPr/>
          </a:p>
          <a:p>
            <a:pPr indent="-317500" lvl="1" marL="914400" rtl="0" algn="l">
              <a:spcBef>
                <a:spcPts val="0"/>
              </a:spcBef>
              <a:spcAft>
                <a:spcPts val="0"/>
              </a:spcAft>
              <a:buSzPts val="1400"/>
              <a:buChar char="○"/>
            </a:pPr>
            <a:r>
              <a:rPr lang="en"/>
              <a:t>Expands to support unexpected situations</a:t>
            </a:r>
            <a:endParaRPr/>
          </a:p>
          <a:p>
            <a:pPr indent="-342900" lvl="0" marL="457200" rtl="0" algn="l">
              <a:spcBef>
                <a:spcPts val="0"/>
              </a:spcBef>
              <a:spcAft>
                <a:spcPts val="0"/>
              </a:spcAft>
              <a:buSzPts val="1800"/>
              <a:buChar char="●"/>
            </a:pPr>
            <a:r>
              <a:rPr lang="en"/>
              <a:t>2 controller options:</a:t>
            </a:r>
            <a:endParaRPr/>
          </a:p>
          <a:p>
            <a:pPr indent="-317500" lvl="1" marL="914400" rtl="0" algn="l">
              <a:spcBef>
                <a:spcPts val="0"/>
              </a:spcBef>
              <a:spcAft>
                <a:spcPts val="0"/>
              </a:spcAft>
              <a:buSzPts val="1400"/>
              <a:buChar char="○"/>
            </a:pPr>
            <a:r>
              <a:rPr lang="en"/>
              <a:t>FastSLQ</a:t>
            </a:r>
            <a:endParaRPr/>
          </a:p>
          <a:p>
            <a:pPr indent="-317500" lvl="1" marL="914400" rtl="0" algn="l">
              <a:spcBef>
                <a:spcPts val="0"/>
              </a:spcBef>
              <a:spcAft>
                <a:spcPts val="0"/>
              </a:spcAft>
              <a:buSzPts val="1400"/>
              <a:buChar char="○"/>
            </a:pPr>
            <a:r>
              <a:rPr lang="en"/>
              <a:t>FastSQL-MPC</a:t>
            </a:r>
            <a:endParaRPr/>
          </a:p>
          <a:p>
            <a:pPr indent="-342900" lvl="0" marL="457200" rtl="0" algn="l">
              <a:spcBef>
                <a:spcPts val="0"/>
              </a:spcBef>
              <a:spcAft>
                <a:spcPts val="0"/>
              </a:spcAft>
              <a:buSzPts val="1800"/>
              <a:buChar char="●"/>
            </a:pPr>
            <a:r>
              <a:rPr lang="en"/>
              <a:t>More complicated, will not implement</a:t>
            </a:r>
            <a:endParaRPr/>
          </a:p>
        </p:txBody>
      </p:sp>
      <p:sp>
        <p:nvSpPr>
          <p:cNvPr id="133" name="Google Shape;13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4" name="Google Shape;134;p23"/>
          <p:cNvPicPr preferRelativeResize="0"/>
          <p:nvPr/>
        </p:nvPicPr>
        <p:blipFill>
          <a:blip r:embed="rId3">
            <a:alphaModFix/>
          </a:blip>
          <a:stretch>
            <a:fillRect/>
          </a:stretch>
        </p:blipFill>
        <p:spPr>
          <a:xfrm>
            <a:off x="3431825" y="2964025"/>
            <a:ext cx="5177149" cy="1914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latin typeface="Calibri"/>
                <a:ea typeface="Calibri"/>
                <a:cs typeface="Calibri"/>
                <a:sym typeface="Calibri"/>
              </a:rPr>
              <a:t>Motion Planning Gaits</a:t>
            </a:r>
            <a:endParaRPr b="1">
              <a:latin typeface="Calibri"/>
              <a:ea typeface="Calibri"/>
              <a:cs typeface="Calibri"/>
              <a:sym typeface="Calibri"/>
            </a:endParaRPr>
          </a:p>
          <a:p>
            <a:pPr indent="0" lvl="0" marL="0" rtl="0" algn="l">
              <a:spcBef>
                <a:spcPts val="0"/>
              </a:spcBef>
              <a:spcAft>
                <a:spcPts val="0"/>
              </a:spcAft>
              <a:buNone/>
            </a:pPr>
            <a:r>
              <a:t/>
            </a:r>
            <a:endParaRPr/>
          </a:p>
        </p:txBody>
      </p:sp>
      <p:sp>
        <p:nvSpPr>
          <p:cNvPr id="140" name="Google Shape;14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4 main gaits → focus on first one</a:t>
            </a:r>
            <a:endParaRPr/>
          </a:p>
          <a:p>
            <a:pPr indent="-342900" lvl="0" marL="457200" rtl="0" algn="l">
              <a:spcBef>
                <a:spcPts val="0"/>
              </a:spcBef>
              <a:spcAft>
                <a:spcPts val="0"/>
              </a:spcAft>
              <a:buSzPts val="1800"/>
              <a:buChar char="●"/>
            </a:pPr>
            <a:r>
              <a:rPr lang="en"/>
              <a:t>Game Plan: </a:t>
            </a:r>
            <a:endParaRPr/>
          </a:p>
          <a:p>
            <a:pPr indent="-317500" lvl="1" marL="914400" rtl="0" algn="l">
              <a:spcBef>
                <a:spcPts val="0"/>
              </a:spcBef>
              <a:spcAft>
                <a:spcPts val="0"/>
              </a:spcAft>
              <a:buSzPts val="1400"/>
              <a:buChar char="○"/>
            </a:pPr>
            <a:r>
              <a:rPr lang="en"/>
              <a:t>Finite State Model</a:t>
            </a:r>
            <a:endParaRPr/>
          </a:p>
          <a:p>
            <a:pPr indent="-317500" lvl="1" marL="914400" rtl="0" algn="l">
              <a:spcBef>
                <a:spcPts val="0"/>
              </a:spcBef>
              <a:spcAft>
                <a:spcPts val="0"/>
              </a:spcAft>
              <a:buSzPts val="1400"/>
              <a:buChar char="○"/>
            </a:pPr>
            <a:r>
              <a:rPr lang="en"/>
              <a:t>Trajectory Planning</a:t>
            </a:r>
            <a:endParaRPr/>
          </a:p>
          <a:p>
            <a:pPr indent="-317500" lvl="2" marL="1371600" rtl="0" algn="l">
              <a:spcBef>
                <a:spcPts val="0"/>
              </a:spcBef>
              <a:spcAft>
                <a:spcPts val="0"/>
              </a:spcAft>
              <a:buSzPts val="1400"/>
              <a:buChar char="■"/>
            </a:pPr>
            <a:r>
              <a:rPr lang="en"/>
              <a:t>One foot will always be stationary</a:t>
            </a:r>
            <a:endParaRPr/>
          </a:p>
        </p:txBody>
      </p:sp>
      <p:sp>
        <p:nvSpPr>
          <p:cNvPr id="141" name="Google Shape;141;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2" name="Google Shape;142;p24"/>
          <p:cNvPicPr preferRelativeResize="0"/>
          <p:nvPr/>
        </p:nvPicPr>
        <p:blipFill rotWithShape="1">
          <a:blip r:embed="rId3">
            <a:alphaModFix/>
          </a:blip>
          <a:srcRect b="41775" l="43700" r="25060" t="46549"/>
          <a:stretch/>
        </p:blipFill>
        <p:spPr>
          <a:xfrm>
            <a:off x="4574200" y="756550"/>
            <a:ext cx="4334300" cy="993877"/>
          </a:xfrm>
          <a:prstGeom prst="rect">
            <a:avLst/>
          </a:prstGeom>
          <a:noFill/>
          <a:ln>
            <a:noFill/>
          </a:ln>
        </p:spPr>
      </p:pic>
      <p:pic>
        <p:nvPicPr>
          <p:cNvPr id="143" name="Google Shape;143;p24"/>
          <p:cNvPicPr preferRelativeResize="0"/>
          <p:nvPr/>
        </p:nvPicPr>
        <p:blipFill rotWithShape="1">
          <a:blip r:embed="rId3">
            <a:alphaModFix/>
          </a:blip>
          <a:srcRect b="6130" l="43881" r="24878" t="59580"/>
          <a:stretch/>
        </p:blipFill>
        <p:spPr>
          <a:xfrm>
            <a:off x="4574200" y="1896622"/>
            <a:ext cx="4334300" cy="291900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rgbClr val="980000"/>
                </a:solidFill>
                <a:latin typeface="Calibri"/>
                <a:ea typeface="Calibri"/>
                <a:cs typeface="Calibri"/>
                <a:sym typeface="Calibri"/>
              </a:rPr>
              <a:t>Resources</a:t>
            </a:r>
            <a:endParaRPr b="1">
              <a:solidFill>
                <a:srgbClr val="980000"/>
              </a:solidFill>
              <a:latin typeface="Calibri"/>
              <a:ea typeface="Calibri"/>
              <a:cs typeface="Calibri"/>
              <a:sym typeface="Calibri"/>
            </a:endParaRPr>
          </a:p>
          <a:p>
            <a:pPr indent="0" lvl="0" marL="0" rtl="0" algn="l">
              <a:spcBef>
                <a:spcPts val="0"/>
              </a:spcBef>
              <a:spcAft>
                <a:spcPts val="0"/>
              </a:spcAft>
              <a:buClr>
                <a:schemeClr val="dk1"/>
              </a:buClr>
              <a:buSzPct val="39285"/>
              <a:buFont typeface="Arial"/>
              <a:buNone/>
            </a:pPr>
            <a:r>
              <a:t/>
            </a:r>
            <a:endParaRPr b="1">
              <a:latin typeface="Calibri"/>
              <a:ea typeface="Calibri"/>
              <a:cs typeface="Calibri"/>
              <a:sym typeface="Calibri"/>
            </a:endParaRPr>
          </a:p>
          <a:p>
            <a:pPr indent="0" lvl="0" marL="0" rtl="0" algn="l">
              <a:spcBef>
                <a:spcPts val="0"/>
              </a:spcBef>
              <a:spcAft>
                <a:spcPts val="0"/>
              </a:spcAft>
              <a:buNone/>
            </a:pPr>
            <a:r>
              <a:t/>
            </a:r>
            <a:endParaRPr b="1"/>
          </a:p>
        </p:txBody>
      </p:sp>
      <p:sp>
        <p:nvSpPr>
          <p:cNvPr id="149" name="Google Shape;149;p25"/>
          <p:cNvSpPr txBox="1"/>
          <p:nvPr>
            <p:ph idx="1" type="body"/>
          </p:nvPr>
        </p:nvSpPr>
        <p:spPr>
          <a:xfrm>
            <a:off x="311700" y="1152475"/>
            <a:ext cx="8520600" cy="366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Mentors</a:t>
            </a:r>
            <a:r>
              <a:rPr lang="en"/>
              <a:t> </a:t>
            </a:r>
            <a:endParaRPr/>
          </a:p>
          <a:p>
            <a:pPr indent="-342900" lvl="0" marL="457200" rtl="0" algn="l">
              <a:spcBef>
                <a:spcPts val="1200"/>
              </a:spcBef>
              <a:spcAft>
                <a:spcPts val="0"/>
              </a:spcAft>
              <a:buSzPts val="1800"/>
              <a:buChar char="●"/>
            </a:pPr>
            <a:r>
              <a:rPr lang="en"/>
              <a:t>Professor Carlo Pinciroli, Gregory Lewin and Andrew Clark (MQP advisors)</a:t>
            </a:r>
            <a:endParaRPr/>
          </a:p>
          <a:p>
            <a:pPr indent="0" lvl="0" marL="0" rtl="0" algn="l">
              <a:spcBef>
                <a:spcPts val="1200"/>
              </a:spcBef>
              <a:spcAft>
                <a:spcPts val="0"/>
              </a:spcAft>
              <a:buNone/>
            </a:pPr>
            <a:r>
              <a:rPr b="1" lang="en" u="sng"/>
              <a:t>Hardware</a:t>
            </a:r>
            <a:r>
              <a:rPr lang="en"/>
              <a:t> </a:t>
            </a:r>
            <a:endParaRPr/>
          </a:p>
          <a:p>
            <a:pPr indent="-342900" lvl="0" marL="457200" rtl="0" algn="l">
              <a:spcBef>
                <a:spcPts val="1200"/>
              </a:spcBef>
              <a:spcAft>
                <a:spcPts val="0"/>
              </a:spcAft>
              <a:buSzPts val="1800"/>
              <a:buChar char="●"/>
            </a:pPr>
            <a:r>
              <a:rPr lang="en"/>
              <a:t>Previous MQP team’s robot</a:t>
            </a:r>
            <a:endParaRPr/>
          </a:p>
          <a:p>
            <a:pPr indent="0" lvl="0" marL="0" rtl="0" algn="l">
              <a:spcBef>
                <a:spcPts val="1200"/>
              </a:spcBef>
              <a:spcAft>
                <a:spcPts val="0"/>
              </a:spcAft>
              <a:buNone/>
            </a:pPr>
            <a:r>
              <a:rPr b="1" lang="en" u="sng"/>
              <a:t>Software</a:t>
            </a:r>
            <a:endParaRPr b="1" u="sng"/>
          </a:p>
          <a:p>
            <a:pPr indent="-342900" lvl="0" marL="457200" rtl="0" algn="l">
              <a:spcBef>
                <a:spcPts val="1200"/>
              </a:spcBef>
              <a:spcAft>
                <a:spcPts val="0"/>
              </a:spcAft>
              <a:buSzPts val="1800"/>
              <a:buChar char="●"/>
            </a:pPr>
            <a:r>
              <a:rPr lang="en"/>
              <a:t>Block’s Motion Algorithm from current MQP</a:t>
            </a:r>
            <a:endParaRPr/>
          </a:p>
        </p:txBody>
      </p:sp>
      <p:sp>
        <p:nvSpPr>
          <p:cNvPr id="150" name="Google Shape;15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latin typeface="Calibri"/>
                <a:ea typeface="Calibri"/>
                <a:cs typeface="Calibri"/>
                <a:sym typeface="Calibri"/>
              </a:rPr>
              <a:t>Goals</a:t>
            </a:r>
            <a:endParaRPr b="1">
              <a:latin typeface="Calibri"/>
              <a:ea typeface="Calibri"/>
              <a:cs typeface="Calibri"/>
              <a:sym typeface="Calibri"/>
            </a:endParaRPr>
          </a:p>
          <a:p>
            <a:pPr indent="0" lvl="0" marL="0" rtl="0" algn="l">
              <a:spcBef>
                <a:spcPts val="0"/>
              </a:spcBef>
              <a:spcAft>
                <a:spcPts val="0"/>
              </a:spcAft>
              <a:buNone/>
            </a:pPr>
            <a:r>
              <a:t/>
            </a:r>
            <a:endParaRPr/>
          </a:p>
        </p:txBody>
      </p:sp>
      <p:sp>
        <p:nvSpPr>
          <p:cNvPr id="156" name="Google Shape;156;p26"/>
          <p:cNvSpPr txBox="1"/>
          <p:nvPr>
            <p:ph idx="1" type="body"/>
          </p:nvPr>
        </p:nvSpPr>
        <p:spPr>
          <a:xfrm>
            <a:off x="311700" y="1152625"/>
            <a:ext cx="8106900" cy="3904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b="1" lang="en" sz="1460"/>
              <a:t>Minimum</a:t>
            </a:r>
            <a:r>
              <a:rPr b="1" lang="en" sz="1460"/>
              <a:t> Deliverables</a:t>
            </a:r>
            <a:endParaRPr sz="1460"/>
          </a:p>
          <a:p>
            <a:pPr indent="-317500" lvl="0" marL="457200" rtl="0" algn="l">
              <a:spcBef>
                <a:spcPts val="1200"/>
              </a:spcBef>
              <a:spcAft>
                <a:spcPts val="0"/>
              </a:spcAft>
              <a:buSzPts val="1400"/>
              <a:buChar char="●"/>
            </a:pPr>
            <a:r>
              <a:rPr lang="en" sz="1400"/>
              <a:t>Fully setup simulation playground</a:t>
            </a:r>
            <a:endParaRPr sz="1400"/>
          </a:p>
          <a:p>
            <a:pPr indent="-304800" lvl="1" marL="914400" rtl="0" algn="l">
              <a:spcBef>
                <a:spcPts val="0"/>
              </a:spcBef>
              <a:spcAft>
                <a:spcPts val="0"/>
              </a:spcAft>
              <a:buSzPts val="1200"/>
              <a:buChar char="○"/>
            </a:pPr>
            <a:r>
              <a:rPr lang="en" sz="1200"/>
              <a:t>Inchworm robot able follow the gait</a:t>
            </a:r>
            <a:endParaRPr sz="1560"/>
          </a:p>
          <a:p>
            <a:pPr indent="0" lvl="0" marL="0" rtl="0" algn="l">
              <a:lnSpc>
                <a:spcPct val="95000"/>
              </a:lnSpc>
              <a:spcBef>
                <a:spcPts val="0"/>
              </a:spcBef>
              <a:spcAft>
                <a:spcPts val="0"/>
              </a:spcAft>
              <a:buSzPts val="770"/>
              <a:buNone/>
            </a:pPr>
            <a:r>
              <a:rPr b="1" lang="en" sz="1460"/>
              <a:t>Expected Deliverables</a:t>
            </a:r>
            <a:endParaRPr b="1" sz="1460"/>
          </a:p>
          <a:p>
            <a:pPr indent="-317500" lvl="0" marL="457200" rtl="0" algn="l">
              <a:spcBef>
                <a:spcPts val="1200"/>
              </a:spcBef>
              <a:spcAft>
                <a:spcPts val="0"/>
              </a:spcAft>
              <a:buSzPts val="1400"/>
              <a:buChar char="●"/>
            </a:pPr>
            <a:r>
              <a:rPr lang="en" sz="1400"/>
              <a:t>Functional Path planning algorithm visualized in the simulation</a:t>
            </a:r>
            <a:endParaRPr sz="1400"/>
          </a:p>
          <a:p>
            <a:pPr indent="-317500" lvl="0" marL="457200" rtl="0" algn="l">
              <a:spcBef>
                <a:spcPts val="0"/>
              </a:spcBef>
              <a:spcAft>
                <a:spcPts val="0"/>
              </a:spcAft>
              <a:buSzPts val="1400"/>
              <a:buChar char="●"/>
            </a:pPr>
            <a:r>
              <a:rPr lang="en" sz="1400"/>
              <a:t>Foot step planning for inchworm robot</a:t>
            </a:r>
            <a:endParaRPr sz="1400"/>
          </a:p>
          <a:p>
            <a:pPr indent="-304800" lvl="1" marL="914400" rtl="0" algn="l">
              <a:spcBef>
                <a:spcPts val="0"/>
              </a:spcBef>
              <a:spcAft>
                <a:spcPts val="0"/>
              </a:spcAft>
              <a:buSzPts val="1200"/>
              <a:buChar char="○"/>
            </a:pPr>
            <a:r>
              <a:rPr lang="en" sz="1200"/>
              <a:t>Inchworm robot followed layout plan in simulation</a:t>
            </a:r>
            <a:endParaRPr sz="1560"/>
          </a:p>
          <a:p>
            <a:pPr indent="0" lvl="0" marL="0" rtl="0" algn="l">
              <a:lnSpc>
                <a:spcPct val="95000"/>
              </a:lnSpc>
              <a:spcBef>
                <a:spcPts val="0"/>
              </a:spcBef>
              <a:spcAft>
                <a:spcPts val="0"/>
              </a:spcAft>
              <a:buSzPts val="770"/>
              <a:buNone/>
            </a:pPr>
            <a:r>
              <a:rPr b="1" lang="en" sz="1460"/>
              <a:t>Reach </a:t>
            </a:r>
            <a:r>
              <a:rPr b="1" lang="en" sz="1460"/>
              <a:t>Deliverables</a:t>
            </a:r>
            <a:endParaRPr b="1" sz="1460"/>
          </a:p>
          <a:p>
            <a:pPr indent="-317500" lvl="0" marL="457200" rtl="0" algn="l">
              <a:spcBef>
                <a:spcPts val="1200"/>
              </a:spcBef>
              <a:spcAft>
                <a:spcPts val="0"/>
              </a:spcAft>
              <a:buSzPts val="1400"/>
              <a:buChar char="●"/>
            </a:pPr>
            <a:r>
              <a:rPr lang="en" sz="1400"/>
              <a:t>Motion planning of robot with block</a:t>
            </a:r>
            <a:endParaRPr sz="1400"/>
          </a:p>
          <a:p>
            <a:pPr indent="-317500" lvl="0" marL="457200" rtl="0" algn="l">
              <a:spcBef>
                <a:spcPts val="0"/>
              </a:spcBef>
              <a:spcAft>
                <a:spcPts val="0"/>
              </a:spcAft>
              <a:buSzPts val="1400"/>
              <a:buChar char="●"/>
            </a:pPr>
            <a:r>
              <a:rPr lang="en" sz="1400"/>
              <a:t>Creation of a 3D walking gait </a:t>
            </a:r>
            <a:endParaRPr sz="1400"/>
          </a:p>
          <a:p>
            <a:pPr indent="-317500" lvl="0" marL="457200" rtl="0" algn="l">
              <a:spcBef>
                <a:spcPts val="0"/>
              </a:spcBef>
              <a:spcAft>
                <a:spcPts val="0"/>
              </a:spcAft>
              <a:buSzPts val="1400"/>
              <a:buChar char="●"/>
            </a:pPr>
            <a:r>
              <a:rPr lang="en" sz="1400"/>
              <a:t>3D path planning </a:t>
            </a:r>
            <a:endParaRPr sz="1400"/>
          </a:p>
          <a:p>
            <a:pPr indent="-317500" lvl="0" marL="457200" rtl="0" algn="l">
              <a:spcBef>
                <a:spcPts val="0"/>
              </a:spcBef>
              <a:spcAft>
                <a:spcPts val="0"/>
              </a:spcAft>
              <a:buSzPts val="1400"/>
              <a:buChar char="●"/>
            </a:pPr>
            <a:r>
              <a:rPr lang="en" sz="1400"/>
              <a:t>Creating a multi-robot system</a:t>
            </a:r>
            <a:endParaRPr sz="1760"/>
          </a:p>
        </p:txBody>
      </p:sp>
      <p:sp>
        <p:nvSpPr>
          <p:cNvPr id="157" name="Google Shape;15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rgbClr val="980000"/>
                </a:solidFill>
                <a:latin typeface="Calibri"/>
                <a:ea typeface="Calibri"/>
                <a:cs typeface="Calibri"/>
                <a:sym typeface="Calibri"/>
              </a:rPr>
              <a:t>Timeline</a:t>
            </a:r>
            <a:endParaRPr b="1">
              <a:latin typeface="Calibri"/>
              <a:ea typeface="Calibri"/>
              <a:cs typeface="Calibri"/>
              <a:sym typeface="Calibri"/>
            </a:endParaRPr>
          </a:p>
          <a:p>
            <a:pPr indent="0" lvl="0" marL="0" rtl="0" algn="l">
              <a:spcBef>
                <a:spcPts val="0"/>
              </a:spcBef>
              <a:spcAft>
                <a:spcPts val="0"/>
              </a:spcAft>
              <a:buNone/>
            </a:pPr>
            <a:r>
              <a:t/>
            </a:r>
            <a:endParaRPr/>
          </a:p>
        </p:txBody>
      </p:sp>
      <p:sp>
        <p:nvSpPr>
          <p:cNvPr id="163" name="Google Shape;163;p27"/>
          <p:cNvSpPr txBox="1"/>
          <p:nvPr>
            <p:ph idx="1" type="body"/>
          </p:nvPr>
        </p:nvSpPr>
        <p:spPr>
          <a:xfrm>
            <a:off x="-24375" y="1017725"/>
            <a:ext cx="9168300" cy="36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u="sng"/>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pSp>
        <p:nvGrpSpPr>
          <p:cNvPr id="164" name="Google Shape;164;p27"/>
          <p:cNvGrpSpPr/>
          <p:nvPr/>
        </p:nvGrpSpPr>
        <p:grpSpPr>
          <a:xfrm>
            <a:off x="474605" y="1233070"/>
            <a:ext cx="2157659" cy="3087619"/>
            <a:chOff x="1083025" y="1574025"/>
            <a:chExt cx="1834900" cy="2625750"/>
          </a:xfrm>
        </p:grpSpPr>
        <p:sp>
          <p:nvSpPr>
            <p:cNvPr id="165" name="Google Shape;165;p27"/>
            <p:cNvSpPr txBox="1"/>
            <p:nvPr/>
          </p:nvSpPr>
          <p:spPr>
            <a:xfrm>
              <a:off x="1083026" y="1574025"/>
              <a:ext cx="11457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a:solidFill>
                    <a:srgbClr val="980000"/>
                  </a:solidFill>
                  <a:latin typeface="Roboto"/>
                  <a:ea typeface="Roboto"/>
                  <a:cs typeface="Roboto"/>
                  <a:sym typeface="Roboto"/>
                </a:rPr>
                <a:t>March 30th</a:t>
              </a:r>
              <a:endParaRPr>
                <a:solidFill>
                  <a:srgbClr val="980000"/>
                </a:solidFill>
                <a:latin typeface="Roboto"/>
                <a:ea typeface="Roboto"/>
                <a:cs typeface="Roboto"/>
                <a:sym typeface="Roboto"/>
              </a:endParaRPr>
            </a:p>
          </p:txBody>
        </p:sp>
        <p:sp>
          <p:nvSpPr>
            <p:cNvPr id="166" name="Google Shape;166;p27"/>
            <p:cNvSpPr txBox="1"/>
            <p:nvPr/>
          </p:nvSpPr>
          <p:spPr>
            <a:xfrm>
              <a:off x="1247875" y="2661675"/>
              <a:ext cx="1505100" cy="446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rgbClr val="980000"/>
                  </a:solidFill>
                  <a:latin typeface="Roboto"/>
                  <a:ea typeface="Roboto"/>
                  <a:cs typeface="Roboto"/>
                  <a:sym typeface="Roboto"/>
                </a:rPr>
                <a:t>Development Environment Setup</a:t>
              </a:r>
              <a:endParaRPr b="1" sz="1200">
                <a:solidFill>
                  <a:srgbClr val="980000"/>
                </a:solidFill>
                <a:latin typeface="Roboto"/>
                <a:ea typeface="Roboto"/>
                <a:cs typeface="Roboto"/>
                <a:sym typeface="Roboto"/>
              </a:endParaRPr>
            </a:p>
          </p:txBody>
        </p:sp>
        <p:sp>
          <p:nvSpPr>
            <p:cNvPr id="167" name="Google Shape;167;p27"/>
            <p:cNvSpPr txBox="1"/>
            <p:nvPr/>
          </p:nvSpPr>
          <p:spPr>
            <a:xfrm>
              <a:off x="1083125" y="3108075"/>
              <a:ext cx="1815600" cy="10917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980000"/>
                </a:buClr>
                <a:buSzPts val="1100"/>
                <a:buFont typeface="Roboto"/>
                <a:buChar char="•"/>
              </a:pPr>
              <a:r>
                <a:rPr lang="en" sz="1100">
                  <a:solidFill>
                    <a:srgbClr val="980000"/>
                  </a:solidFill>
                  <a:latin typeface="Roboto"/>
                  <a:ea typeface="Roboto"/>
                  <a:cs typeface="Roboto"/>
                  <a:sym typeface="Roboto"/>
                </a:rPr>
                <a:t>Fully set up Gazebo playground</a:t>
              </a:r>
              <a:endParaRPr sz="1100">
                <a:solidFill>
                  <a:srgbClr val="980000"/>
                </a:solidFill>
                <a:latin typeface="Roboto"/>
                <a:ea typeface="Roboto"/>
                <a:cs typeface="Roboto"/>
                <a:sym typeface="Roboto"/>
              </a:endParaRPr>
            </a:p>
            <a:p>
              <a:pPr indent="-298450" lvl="0" marL="457200" rtl="0" algn="l">
                <a:lnSpc>
                  <a:spcPct val="115000"/>
                </a:lnSpc>
                <a:spcBef>
                  <a:spcPts val="0"/>
                </a:spcBef>
                <a:spcAft>
                  <a:spcPts val="0"/>
                </a:spcAft>
                <a:buClr>
                  <a:srgbClr val="980000"/>
                </a:buClr>
                <a:buSzPts val="1100"/>
                <a:buFont typeface="Roboto"/>
                <a:buChar char="•"/>
              </a:pPr>
              <a:r>
                <a:rPr lang="en" sz="1100">
                  <a:solidFill>
                    <a:srgbClr val="980000"/>
                  </a:solidFill>
                  <a:latin typeface="Roboto"/>
                  <a:ea typeface="Roboto"/>
                  <a:cs typeface="Roboto"/>
                  <a:sym typeface="Roboto"/>
                </a:rPr>
                <a:t>Kinematic Model of inchworm in Gazebo</a:t>
              </a:r>
              <a:endParaRPr sz="1100">
                <a:solidFill>
                  <a:srgbClr val="980000"/>
                </a:solidFill>
                <a:latin typeface="Roboto"/>
                <a:ea typeface="Roboto"/>
                <a:cs typeface="Roboto"/>
                <a:sym typeface="Roboto"/>
              </a:endParaRPr>
            </a:p>
            <a:p>
              <a:pPr indent="-298450" lvl="0" marL="457200" rtl="0" algn="l">
                <a:lnSpc>
                  <a:spcPct val="115000"/>
                </a:lnSpc>
                <a:spcBef>
                  <a:spcPts val="0"/>
                </a:spcBef>
                <a:spcAft>
                  <a:spcPts val="0"/>
                </a:spcAft>
                <a:buClr>
                  <a:srgbClr val="980000"/>
                </a:buClr>
                <a:buSzPts val="1100"/>
                <a:buFont typeface="Roboto"/>
                <a:buChar char="•"/>
              </a:pPr>
              <a:r>
                <a:rPr lang="en" sz="1100">
                  <a:solidFill>
                    <a:srgbClr val="980000"/>
                  </a:solidFill>
                  <a:latin typeface="Roboto"/>
                  <a:ea typeface="Roboto"/>
                  <a:cs typeface="Roboto"/>
                  <a:sym typeface="Roboto"/>
                </a:rPr>
                <a:t>Testing path algorithms</a:t>
              </a:r>
              <a:endParaRPr sz="1100">
                <a:solidFill>
                  <a:srgbClr val="980000"/>
                </a:solidFill>
                <a:latin typeface="Roboto"/>
                <a:ea typeface="Roboto"/>
                <a:cs typeface="Roboto"/>
                <a:sym typeface="Roboto"/>
              </a:endParaRPr>
            </a:p>
          </p:txBody>
        </p:sp>
        <p:cxnSp>
          <p:nvCxnSpPr>
            <p:cNvPr id="168" name="Google Shape;168;p27"/>
            <p:cNvCxnSpPr/>
            <p:nvPr/>
          </p:nvCxnSpPr>
          <p:spPr>
            <a:xfrm>
              <a:off x="2180202" y="1695421"/>
              <a:ext cx="718500" cy="741900"/>
            </a:xfrm>
            <a:prstGeom prst="straightConnector1">
              <a:avLst/>
            </a:prstGeom>
            <a:noFill/>
            <a:ln cap="flat" cmpd="sng" w="9525">
              <a:solidFill>
                <a:srgbClr val="CC4125"/>
              </a:solidFill>
              <a:prstDash val="solid"/>
              <a:round/>
              <a:headEnd len="sm" w="sm" type="none"/>
              <a:tailEnd len="sm" w="sm" type="none"/>
            </a:ln>
          </p:spPr>
        </p:cxnSp>
        <p:sp>
          <p:nvSpPr>
            <p:cNvPr id="169" name="Google Shape;169;p27"/>
            <p:cNvSpPr/>
            <p:nvPr/>
          </p:nvSpPr>
          <p:spPr>
            <a:xfrm flipH="1">
              <a:off x="1083025" y="2306625"/>
              <a:ext cx="1834800" cy="143400"/>
            </a:xfrm>
            <a:prstGeom prst="parallelogram">
              <a:avLst>
                <a:gd fmla="val 96952" name="adj"/>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0" name="Google Shape;170;p27"/>
            <p:cNvSpPr/>
            <p:nvPr/>
          </p:nvSpPr>
          <p:spPr>
            <a:xfrm>
              <a:off x="1083125" y="2460449"/>
              <a:ext cx="1834800" cy="143400"/>
            </a:xfrm>
            <a:prstGeom prst="parallelogram">
              <a:avLst>
                <a:gd fmla="val 96952" name="adj"/>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27"/>
          <p:cNvGrpSpPr/>
          <p:nvPr/>
        </p:nvGrpSpPr>
        <p:grpSpPr>
          <a:xfrm>
            <a:off x="2484151" y="1233070"/>
            <a:ext cx="2157630" cy="2615260"/>
            <a:chOff x="1083025" y="1574025"/>
            <a:chExt cx="1834875" cy="2224050"/>
          </a:xfrm>
        </p:grpSpPr>
        <p:sp>
          <p:nvSpPr>
            <p:cNvPr id="172" name="Google Shape;172;p27"/>
            <p:cNvSpPr txBox="1"/>
            <p:nvPr/>
          </p:nvSpPr>
          <p:spPr>
            <a:xfrm>
              <a:off x="1083128" y="1574025"/>
              <a:ext cx="11454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a:solidFill>
                    <a:srgbClr val="980000"/>
                  </a:solidFill>
                  <a:latin typeface="Roboto"/>
                  <a:ea typeface="Roboto"/>
                  <a:cs typeface="Roboto"/>
                  <a:sym typeface="Roboto"/>
                </a:rPr>
                <a:t>April 16th</a:t>
              </a:r>
              <a:endParaRPr>
                <a:solidFill>
                  <a:srgbClr val="980000"/>
                </a:solidFill>
                <a:latin typeface="Roboto"/>
                <a:ea typeface="Roboto"/>
                <a:cs typeface="Roboto"/>
                <a:sym typeface="Roboto"/>
              </a:endParaRPr>
            </a:p>
          </p:txBody>
        </p:sp>
        <p:sp>
          <p:nvSpPr>
            <p:cNvPr id="173" name="Google Shape;173;p27"/>
            <p:cNvSpPr txBox="1"/>
            <p:nvPr/>
          </p:nvSpPr>
          <p:spPr>
            <a:xfrm>
              <a:off x="1236026" y="2663575"/>
              <a:ext cx="1531800" cy="446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rgbClr val="980000"/>
                  </a:solidFill>
                  <a:latin typeface="Roboto"/>
                  <a:ea typeface="Roboto"/>
                  <a:cs typeface="Roboto"/>
                  <a:sym typeface="Roboto"/>
                </a:rPr>
                <a:t>Control System Development</a:t>
              </a:r>
              <a:endParaRPr b="1" sz="1200">
                <a:solidFill>
                  <a:srgbClr val="980000"/>
                </a:solidFill>
                <a:latin typeface="Roboto"/>
                <a:ea typeface="Roboto"/>
                <a:cs typeface="Roboto"/>
                <a:sym typeface="Roboto"/>
              </a:endParaRPr>
            </a:p>
          </p:txBody>
        </p:sp>
        <p:sp>
          <p:nvSpPr>
            <p:cNvPr id="174" name="Google Shape;174;p27"/>
            <p:cNvSpPr txBox="1"/>
            <p:nvPr/>
          </p:nvSpPr>
          <p:spPr>
            <a:xfrm>
              <a:off x="1083026" y="3060675"/>
              <a:ext cx="1834800" cy="7374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980000"/>
                </a:buClr>
                <a:buSzPts val="1100"/>
                <a:buFont typeface="Roboto"/>
                <a:buChar char="•"/>
              </a:pPr>
              <a:r>
                <a:rPr lang="en" sz="1100">
                  <a:solidFill>
                    <a:srgbClr val="980000"/>
                  </a:solidFill>
                  <a:latin typeface="Roboto"/>
                  <a:ea typeface="Roboto"/>
                  <a:cs typeface="Roboto"/>
                  <a:sym typeface="Roboto"/>
                </a:rPr>
                <a:t>Visualize path attempts in RVIZ </a:t>
              </a:r>
              <a:endParaRPr sz="1100">
                <a:solidFill>
                  <a:srgbClr val="980000"/>
                </a:solidFill>
                <a:latin typeface="Roboto"/>
                <a:ea typeface="Roboto"/>
                <a:cs typeface="Roboto"/>
                <a:sym typeface="Roboto"/>
              </a:endParaRPr>
            </a:p>
            <a:p>
              <a:pPr indent="-298450" lvl="0" marL="457200" rtl="0" algn="l">
                <a:lnSpc>
                  <a:spcPct val="115000"/>
                </a:lnSpc>
                <a:spcBef>
                  <a:spcPts val="0"/>
                </a:spcBef>
                <a:spcAft>
                  <a:spcPts val="0"/>
                </a:spcAft>
                <a:buClr>
                  <a:srgbClr val="980000"/>
                </a:buClr>
                <a:buSzPts val="1100"/>
                <a:buFont typeface="Roboto"/>
                <a:buChar char="•"/>
              </a:pPr>
              <a:r>
                <a:rPr lang="en" sz="1100">
                  <a:solidFill>
                    <a:srgbClr val="980000"/>
                  </a:solidFill>
                  <a:latin typeface="Roboto"/>
                  <a:ea typeface="Roboto"/>
                  <a:cs typeface="Roboto"/>
                  <a:sym typeface="Roboto"/>
                </a:rPr>
                <a:t>Robot can take a step</a:t>
              </a:r>
              <a:endParaRPr sz="1100">
                <a:solidFill>
                  <a:srgbClr val="980000"/>
                </a:solidFill>
                <a:latin typeface="Roboto"/>
                <a:ea typeface="Roboto"/>
                <a:cs typeface="Roboto"/>
                <a:sym typeface="Roboto"/>
              </a:endParaRPr>
            </a:p>
            <a:p>
              <a:pPr indent="-298450" lvl="0" marL="457200" rtl="0" algn="l">
                <a:lnSpc>
                  <a:spcPct val="115000"/>
                </a:lnSpc>
                <a:spcBef>
                  <a:spcPts val="0"/>
                </a:spcBef>
                <a:spcAft>
                  <a:spcPts val="0"/>
                </a:spcAft>
                <a:buClr>
                  <a:srgbClr val="980000"/>
                </a:buClr>
                <a:buSzPts val="1100"/>
                <a:buFont typeface="Roboto"/>
                <a:buChar char="•"/>
              </a:pPr>
              <a:r>
                <a:rPr lang="en" sz="1100">
                  <a:solidFill>
                    <a:srgbClr val="980000"/>
                  </a:solidFill>
                  <a:latin typeface="Roboto"/>
                  <a:ea typeface="Roboto"/>
                  <a:cs typeface="Roboto"/>
                  <a:sym typeface="Roboto"/>
                </a:rPr>
                <a:t>Debug decided path algorithm</a:t>
              </a:r>
              <a:endParaRPr sz="1100">
                <a:solidFill>
                  <a:srgbClr val="980000"/>
                </a:solidFill>
                <a:latin typeface="Roboto"/>
                <a:ea typeface="Roboto"/>
                <a:cs typeface="Roboto"/>
                <a:sym typeface="Roboto"/>
              </a:endParaRPr>
            </a:p>
          </p:txBody>
        </p:sp>
        <p:cxnSp>
          <p:nvCxnSpPr>
            <p:cNvPr id="175" name="Google Shape;175;p27"/>
            <p:cNvCxnSpPr/>
            <p:nvPr/>
          </p:nvCxnSpPr>
          <p:spPr>
            <a:xfrm>
              <a:off x="2180202" y="1695421"/>
              <a:ext cx="718500" cy="741900"/>
            </a:xfrm>
            <a:prstGeom prst="straightConnector1">
              <a:avLst/>
            </a:prstGeom>
            <a:noFill/>
            <a:ln cap="flat" cmpd="sng" w="9525">
              <a:solidFill>
                <a:srgbClr val="CC4125"/>
              </a:solidFill>
              <a:prstDash val="solid"/>
              <a:round/>
              <a:headEnd len="sm" w="sm" type="none"/>
              <a:tailEnd len="sm" w="sm" type="none"/>
            </a:ln>
          </p:spPr>
        </p:cxnSp>
        <p:sp>
          <p:nvSpPr>
            <p:cNvPr id="176" name="Google Shape;176;p27"/>
            <p:cNvSpPr/>
            <p:nvPr/>
          </p:nvSpPr>
          <p:spPr>
            <a:xfrm flipH="1">
              <a:off x="1083025" y="2306625"/>
              <a:ext cx="1834800" cy="143400"/>
            </a:xfrm>
            <a:prstGeom prst="parallelogram">
              <a:avLst>
                <a:gd fmla="val 96952" name="adj"/>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7" name="Google Shape;177;p27"/>
            <p:cNvSpPr/>
            <p:nvPr/>
          </p:nvSpPr>
          <p:spPr>
            <a:xfrm>
              <a:off x="1083100" y="2460449"/>
              <a:ext cx="1834800" cy="143400"/>
            </a:xfrm>
            <a:prstGeom prst="parallelogram">
              <a:avLst>
                <a:gd fmla="val 96952" name="adj"/>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27"/>
          <p:cNvGrpSpPr/>
          <p:nvPr/>
        </p:nvGrpSpPr>
        <p:grpSpPr>
          <a:xfrm>
            <a:off x="4497104" y="1232247"/>
            <a:ext cx="2157659" cy="3216469"/>
            <a:chOff x="1083025" y="1574036"/>
            <a:chExt cx="1834900" cy="2735325"/>
          </a:xfrm>
        </p:grpSpPr>
        <p:sp>
          <p:nvSpPr>
            <p:cNvPr id="179" name="Google Shape;179;p27"/>
            <p:cNvSpPr txBox="1"/>
            <p:nvPr/>
          </p:nvSpPr>
          <p:spPr>
            <a:xfrm>
              <a:off x="1083136" y="1574036"/>
              <a:ext cx="11454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a:solidFill>
                    <a:srgbClr val="434343"/>
                  </a:solidFill>
                  <a:latin typeface="Roboto"/>
                  <a:ea typeface="Roboto"/>
                  <a:cs typeface="Roboto"/>
                  <a:sym typeface="Roboto"/>
                </a:rPr>
                <a:t>April 29th</a:t>
              </a:r>
              <a:endParaRPr>
                <a:solidFill>
                  <a:srgbClr val="434343"/>
                </a:solidFill>
                <a:latin typeface="Roboto"/>
                <a:ea typeface="Roboto"/>
                <a:cs typeface="Roboto"/>
                <a:sym typeface="Roboto"/>
              </a:endParaRPr>
            </a:p>
          </p:txBody>
        </p:sp>
        <p:sp>
          <p:nvSpPr>
            <p:cNvPr id="180" name="Google Shape;180;p27"/>
            <p:cNvSpPr txBox="1"/>
            <p:nvPr/>
          </p:nvSpPr>
          <p:spPr>
            <a:xfrm>
              <a:off x="1228231" y="2603861"/>
              <a:ext cx="15252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Roboto"/>
                  <a:ea typeface="Roboto"/>
                  <a:cs typeface="Roboto"/>
                  <a:sym typeface="Roboto"/>
                </a:rPr>
                <a:t>Expected Deliverables</a:t>
              </a:r>
              <a:endParaRPr b="1" sz="1200">
                <a:latin typeface="Roboto"/>
                <a:ea typeface="Roboto"/>
                <a:cs typeface="Roboto"/>
                <a:sym typeface="Roboto"/>
              </a:endParaRPr>
            </a:p>
          </p:txBody>
        </p:sp>
        <p:sp>
          <p:nvSpPr>
            <p:cNvPr id="181" name="Google Shape;181;p27"/>
            <p:cNvSpPr txBox="1"/>
            <p:nvPr/>
          </p:nvSpPr>
          <p:spPr>
            <a:xfrm>
              <a:off x="1092731" y="3050261"/>
              <a:ext cx="1815600" cy="12591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434343"/>
                </a:buClr>
                <a:buSzPts val="1100"/>
                <a:buFont typeface="Roboto"/>
                <a:buChar char="•"/>
              </a:pPr>
              <a:r>
                <a:rPr lang="en" sz="1100">
                  <a:solidFill>
                    <a:srgbClr val="434343"/>
                  </a:solidFill>
                  <a:latin typeface="Roboto"/>
                  <a:ea typeface="Roboto"/>
                  <a:cs typeface="Roboto"/>
                  <a:sym typeface="Roboto"/>
                </a:rPr>
                <a:t>Path Planning algorithm for inchworm complete</a:t>
              </a:r>
              <a:endParaRPr sz="1100">
                <a:solidFill>
                  <a:srgbClr val="434343"/>
                </a:solidFill>
                <a:latin typeface="Roboto"/>
                <a:ea typeface="Roboto"/>
                <a:cs typeface="Roboto"/>
                <a:sym typeface="Roboto"/>
              </a:endParaRPr>
            </a:p>
            <a:p>
              <a:pPr indent="-298450" lvl="0" marL="457200" rtl="0" algn="l">
                <a:lnSpc>
                  <a:spcPct val="115000"/>
                </a:lnSpc>
                <a:spcBef>
                  <a:spcPts val="0"/>
                </a:spcBef>
                <a:spcAft>
                  <a:spcPts val="0"/>
                </a:spcAft>
                <a:buClr>
                  <a:srgbClr val="434343"/>
                </a:buClr>
                <a:buSzPts val="1100"/>
                <a:buFont typeface="Roboto"/>
                <a:buChar char="•"/>
              </a:pPr>
              <a:r>
                <a:rPr lang="en" sz="1100">
                  <a:solidFill>
                    <a:srgbClr val="434343"/>
                  </a:solidFill>
                  <a:latin typeface="Roboto"/>
                  <a:ea typeface="Roboto"/>
                  <a:cs typeface="Roboto"/>
                  <a:sym typeface="Roboto"/>
                </a:rPr>
                <a:t>Footstep Planning algorithm final debug stage</a:t>
              </a:r>
              <a:endParaRPr sz="1100">
                <a:solidFill>
                  <a:srgbClr val="434343"/>
                </a:solidFill>
                <a:latin typeface="Roboto"/>
                <a:ea typeface="Roboto"/>
                <a:cs typeface="Roboto"/>
                <a:sym typeface="Roboto"/>
              </a:endParaRPr>
            </a:p>
          </p:txBody>
        </p:sp>
        <p:cxnSp>
          <p:nvCxnSpPr>
            <p:cNvPr id="182" name="Google Shape;182;p27"/>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183" name="Google Shape;183;p27"/>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84" name="Google Shape;184;p27"/>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27"/>
          <p:cNvGrpSpPr/>
          <p:nvPr/>
        </p:nvGrpSpPr>
        <p:grpSpPr>
          <a:xfrm>
            <a:off x="6511716" y="1232217"/>
            <a:ext cx="2157668" cy="2608293"/>
            <a:chOff x="1083018" y="1574022"/>
            <a:chExt cx="1834907" cy="2218125"/>
          </a:xfrm>
        </p:grpSpPr>
        <p:sp>
          <p:nvSpPr>
            <p:cNvPr id="186" name="Google Shape;186;p27"/>
            <p:cNvSpPr txBox="1"/>
            <p:nvPr/>
          </p:nvSpPr>
          <p:spPr>
            <a:xfrm>
              <a:off x="1083018" y="1574022"/>
              <a:ext cx="11454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a:solidFill>
                    <a:srgbClr val="434343"/>
                  </a:solidFill>
                  <a:latin typeface="Roboto"/>
                  <a:ea typeface="Roboto"/>
                  <a:cs typeface="Roboto"/>
                  <a:sym typeface="Roboto"/>
                </a:rPr>
                <a:t>May 12th</a:t>
              </a:r>
              <a:endParaRPr>
                <a:solidFill>
                  <a:srgbClr val="434343"/>
                </a:solidFill>
                <a:latin typeface="Roboto"/>
                <a:ea typeface="Roboto"/>
                <a:cs typeface="Roboto"/>
                <a:sym typeface="Roboto"/>
              </a:endParaRPr>
            </a:p>
          </p:txBody>
        </p:sp>
        <p:sp>
          <p:nvSpPr>
            <p:cNvPr id="187" name="Google Shape;187;p27"/>
            <p:cNvSpPr txBox="1"/>
            <p:nvPr/>
          </p:nvSpPr>
          <p:spPr>
            <a:xfrm>
              <a:off x="1235825" y="2603850"/>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Roboto"/>
                  <a:ea typeface="Roboto"/>
                  <a:cs typeface="Roboto"/>
                  <a:sym typeface="Roboto"/>
                </a:rPr>
                <a:t>Schedule Leeway</a:t>
              </a:r>
              <a:endParaRPr b="1" sz="1200">
                <a:latin typeface="Roboto"/>
                <a:ea typeface="Roboto"/>
                <a:cs typeface="Roboto"/>
                <a:sym typeface="Roboto"/>
              </a:endParaRPr>
            </a:p>
          </p:txBody>
        </p:sp>
        <p:sp>
          <p:nvSpPr>
            <p:cNvPr id="188" name="Google Shape;188;p27"/>
            <p:cNvSpPr txBox="1"/>
            <p:nvPr/>
          </p:nvSpPr>
          <p:spPr>
            <a:xfrm>
              <a:off x="1092717" y="3050247"/>
              <a:ext cx="1815600" cy="74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434343"/>
                </a:buClr>
                <a:buSzPts val="1100"/>
                <a:buFont typeface="Roboto"/>
                <a:buChar char="•"/>
              </a:pPr>
              <a:r>
                <a:rPr lang="en" sz="1100">
                  <a:solidFill>
                    <a:srgbClr val="434343"/>
                  </a:solidFill>
                  <a:latin typeface="Roboto"/>
                  <a:ea typeface="Roboto"/>
                  <a:cs typeface="Roboto"/>
                  <a:sym typeface="Roboto"/>
                </a:rPr>
                <a:t>Complete expected algorithm visualized in RVIZ</a:t>
              </a:r>
              <a:endParaRPr sz="1100">
                <a:solidFill>
                  <a:srgbClr val="434343"/>
                </a:solidFill>
                <a:latin typeface="Roboto"/>
                <a:ea typeface="Roboto"/>
                <a:cs typeface="Roboto"/>
                <a:sym typeface="Roboto"/>
              </a:endParaRPr>
            </a:p>
            <a:p>
              <a:pPr indent="-298450" lvl="0" marL="457200" rtl="0" algn="l">
                <a:lnSpc>
                  <a:spcPct val="115000"/>
                </a:lnSpc>
                <a:spcBef>
                  <a:spcPts val="0"/>
                </a:spcBef>
                <a:spcAft>
                  <a:spcPts val="0"/>
                </a:spcAft>
                <a:buClr>
                  <a:srgbClr val="434343"/>
                </a:buClr>
                <a:buSzPts val="1100"/>
                <a:buFont typeface="Roboto"/>
                <a:buChar char="•"/>
              </a:pPr>
              <a:r>
                <a:rPr lang="en" sz="1100">
                  <a:solidFill>
                    <a:srgbClr val="434343"/>
                  </a:solidFill>
                  <a:latin typeface="Roboto"/>
                  <a:ea typeface="Roboto"/>
                  <a:cs typeface="Roboto"/>
                  <a:sym typeface="Roboto"/>
                </a:rPr>
                <a:t>Work completed on selected reach goal</a:t>
              </a:r>
              <a:endParaRPr sz="1100">
                <a:solidFill>
                  <a:srgbClr val="434343"/>
                </a:solidFill>
                <a:latin typeface="Roboto"/>
                <a:ea typeface="Roboto"/>
                <a:cs typeface="Roboto"/>
                <a:sym typeface="Roboto"/>
              </a:endParaRPr>
            </a:p>
          </p:txBody>
        </p:sp>
        <p:cxnSp>
          <p:nvCxnSpPr>
            <p:cNvPr id="189" name="Google Shape;189;p27"/>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190" name="Google Shape;190;p27"/>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1" name="Google Shape;191;p27"/>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 name="Google Shape;192;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311700" y="160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980000"/>
                </a:solidFill>
              </a:rPr>
              <a:t>Project Summary / Questions?</a:t>
            </a:r>
            <a:endParaRPr b="1">
              <a:solidFill>
                <a:srgbClr val="980000"/>
              </a:solidFill>
            </a:endParaRPr>
          </a:p>
        </p:txBody>
      </p:sp>
      <p:graphicFrame>
        <p:nvGraphicFramePr>
          <p:cNvPr id="198" name="Google Shape;198;p28"/>
          <p:cNvGraphicFramePr/>
          <p:nvPr/>
        </p:nvGraphicFramePr>
        <p:xfrm>
          <a:off x="311700" y="733088"/>
          <a:ext cx="3000000" cy="3000000"/>
        </p:xfrm>
        <a:graphic>
          <a:graphicData uri="http://schemas.openxmlformats.org/drawingml/2006/table">
            <a:tbl>
              <a:tblPr>
                <a:noFill/>
                <a:tableStyleId>{D7B6D4F2-55D0-42B2-B690-8E93DF1C0300}</a:tableStyleId>
              </a:tblPr>
              <a:tblGrid>
                <a:gridCol w="1818150"/>
                <a:gridCol w="6702450"/>
              </a:tblGrid>
              <a:tr h="266750">
                <a:tc>
                  <a:txBody>
                    <a:bodyPr/>
                    <a:lstStyle/>
                    <a:p>
                      <a:pPr indent="0" lvl="0" marL="0" rtl="0" algn="l">
                        <a:spcBef>
                          <a:spcPts val="0"/>
                        </a:spcBef>
                        <a:spcAft>
                          <a:spcPts val="0"/>
                        </a:spcAft>
                        <a:buNone/>
                      </a:pPr>
                      <a:r>
                        <a:rPr b="1" lang="en">
                          <a:solidFill>
                            <a:srgbClr val="FFFFFF"/>
                          </a:solidFill>
                          <a:latin typeface="Arial Narrow"/>
                          <a:ea typeface="Arial Narrow"/>
                          <a:cs typeface="Arial Narrow"/>
                          <a:sym typeface="Arial Narrow"/>
                        </a:rPr>
                        <a:t>Project </a:t>
                      </a:r>
                      <a:r>
                        <a:rPr b="1" lang="en">
                          <a:solidFill>
                            <a:srgbClr val="FFFFFF"/>
                          </a:solidFill>
                          <a:latin typeface="Arial Narrow"/>
                          <a:ea typeface="Arial Narrow"/>
                          <a:cs typeface="Arial Narrow"/>
                          <a:sym typeface="Arial Narrow"/>
                        </a:rPr>
                        <a:t>Components</a:t>
                      </a:r>
                      <a:endParaRPr b="1">
                        <a:solidFill>
                          <a:srgbClr val="FFFFFF"/>
                        </a:solidFill>
                        <a:latin typeface="Arial Narrow"/>
                        <a:ea typeface="Arial Narrow"/>
                        <a:cs typeface="Arial Narrow"/>
                        <a:sym typeface="Arial Narrow"/>
                      </a:endParaRPr>
                    </a:p>
                  </a:txBody>
                  <a:tcPr marT="91425" marB="91425" marR="91425" marL="91425">
                    <a:lnL cap="flat" cmpd="sng" w="9525">
                      <a:solidFill>
                        <a:srgbClr val="85200C"/>
                      </a:solidFill>
                      <a:prstDash val="solid"/>
                      <a:round/>
                      <a:headEnd len="sm" w="sm" type="none"/>
                      <a:tailEnd len="sm" w="sm" type="none"/>
                    </a:lnL>
                    <a:lnR cap="flat" cmpd="sng" w="9525">
                      <a:solidFill>
                        <a:srgbClr val="85200C"/>
                      </a:solidFill>
                      <a:prstDash val="solid"/>
                      <a:round/>
                      <a:headEnd len="sm" w="sm" type="none"/>
                      <a:tailEnd len="sm" w="sm" type="none"/>
                    </a:lnR>
                    <a:lnT cap="flat" cmpd="sng" w="9525">
                      <a:solidFill>
                        <a:srgbClr val="85200C"/>
                      </a:solidFill>
                      <a:prstDash val="solid"/>
                      <a:round/>
                      <a:headEnd len="sm" w="sm" type="none"/>
                      <a:tailEnd len="sm" w="sm" type="none"/>
                    </a:lnT>
                    <a:lnB cap="flat" cmpd="sng" w="9525">
                      <a:solidFill>
                        <a:srgbClr val="85200C"/>
                      </a:solidFill>
                      <a:prstDash val="solid"/>
                      <a:round/>
                      <a:headEnd len="sm" w="sm" type="none"/>
                      <a:tailEnd len="sm" w="sm" type="none"/>
                    </a:lnB>
                    <a:solidFill>
                      <a:srgbClr val="85200C"/>
                    </a:solidFill>
                  </a:tcPr>
                </a:tc>
                <a:tc>
                  <a:txBody>
                    <a:bodyPr/>
                    <a:lstStyle/>
                    <a:p>
                      <a:pPr indent="0" lvl="0" marL="0" rtl="0" algn="l">
                        <a:spcBef>
                          <a:spcPts val="0"/>
                        </a:spcBef>
                        <a:spcAft>
                          <a:spcPts val="0"/>
                        </a:spcAft>
                        <a:buNone/>
                      </a:pPr>
                      <a:r>
                        <a:t/>
                      </a:r>
                      <a:endParaRPr b="1">
                        <a:solidFill>
                          <a:srgbClr val="FFFFFF"/>
                        </a:solidFill>
                        <a:latin typeface="Arial Narrow"/>
                        <a:ea typeface="Arial Narrow"/>
                        <a:cs typeface="Arial Narrow"/>
                        <a:sym typeface="Arial Narrow"/>
                      </a:endParaRPr>
                    </a:p>
                  </a:txBody>
                  <a:tcPr marT="91425" marB="91425" marR="91425" marL="91425">
                    <a:lnL cap="flat" cmpd="sng" w="9525">
                      <a:solidFill>
                        <a:srgbClr val="85200C"/>
                      </a:solidFill>
                      <a:prstDash val="solid"/>
                      <a:round/>
                      <a:headEnd len="sm" w="sm" type="none"/>
                      <a:tailEnd len="sm" w="sm" type="none"/>
                    </a:lnL>
                    <a:lnR cap="flat" cmpd="sng" w="9525">
                      <a:solidFill>
                        <a:srgbClr val="85200C"/>
                      </a:solidFill>
                      <a:prstDash val="solid"/>
                      <a:round/>
                      <a:headEnd len="sm" w="sm" type="none"/>
                      <a:tailEnd len="sm" w="sm" type="none"/>
                    </a:lnR>
                    <a:lnT cap="flat" cmpd="sng" w="9525">
                      <a:solidFill>
                        <a:srgbClr val="85200C"/>
                      </a:solidFill>
                      <a:prstDash val="solid"/>
                      <a:round/>
                      <a:headEnd len="sm" w="sm" type="none"/>
                      <a:tailEnd len="sm" w="sm" type="none"/>
                    </a:lnT>
                    <a:lnB cap="flat" cmpd="sng" w="9525">
                      <a:solidFill>
                        <a:srgbClr val="85200C"/>
                      </a:solidFill>
                      <a:prstDash val="solid"/>
                      <a:round/>
                      <a:headEnd len="sm" w="sm" type="none"/>
                      <a:tailEnd len="sm" w="sm" type="none"/>
                    </a:lnB>
                    <a:solidFill>
                      <a:srgbClr val="85200C"/>
                    </a:solidFill>
                  </a:tcPr>
                </a:tc>
              </a:tr>
              <a:tr h="431925">
                <a:tc>
                  <a:txBody>
                    <a:bodyPr/>
                    <a:lstStyle/>
                    <a:p>
                      <a:pPr indent="0" lvl="0" marL="0" rtl="0" algn="l">
                        <a:spcBef>
                          <a:spcPts val="0"/>
                        </a:spcBef>
                        <a:spcAft>
                          <a:spcPts val="0"/>
                        </a:spcAft>
                        <a:buNone/>
                      </a:pPr>
                      <a:r>
                        <a:rPr lang="en">
                          <a:latin typeface="Arial Narrow"/>
                          <a:ea typeface="Arial Narrow"/>
                          <a:cs typeface="Arial Narrow"/>
                          <a:sym typeface="Arial Narrow"/>
                        </a:rPr>
                        <a:t>Research Questions</a:t>
                      </a:r>
                      <a:endParaRPr>
                        <a:latin typeface="Arial Narrow"/>
                        <a:ea typeface="Arial Narrow"/>
                        <a:cs typeface="Arial Narrow"/>
                        <a:sym typeface="Arial Narrow"/>
                      </a:endParaRPr>
                    </a:p>
                  </a:txBody>
                  <a:tcPr marT="91425" marB="91425" marR="91425" marL="91425">
                    <a:lnT cap="flat" cmpd="sng" w="9525">
                      <a:solidFill>
                        <a:srgbClr val="85200C"/>
                      </a:solidFill>
                      <a:prstDash val="solid"/>
                      <a:round/>
                      <a:headEnd len="sm" w="sm" type="none"/>
                      <a:tailEnd len="sm" w="sm" type="none"/>
                    </a:lnT>
                    <a:solidFill>
                      <a:srgbClr val="E4C7C7">
                        <a:alpha val="70950"/>
                      </a:srgbClr>
                    </a:solidFill>
                  </a:tcPr>
                </a:tc>
                <a:tc>
                  <a:txBody>
                    <a:bodyPr/>
                    <a:lstStyle/>
                    <a:p>
                      <a:pPr indent="0" lvl="0" marL="0" rtl="0" algn="l">
                        <a:lnSpc>
                          <a:spcPct val="115000"/>
                        </a:lnSpc>
                        <a:spcBef>
                          <a:spcPts val="0"/>
                        </a:spcBef>
                        <a:spcAft>
                          <a:spcPts val="1200"/>
                        </a:spcAft>
                        <a:buClr>
                          <a:schemeClr val="dk1"/>
                        </a:buClr>
                        <a:buSzPts val="1100"/>
                        <a:buFont typeface="Arial"/>
                        <a:buNone/>
                      </a:pPr>
                      <a:r>
                        <a:rPr lang="en">
                          <a:latin typeface="Arial Narrow"/>
                          <a:ea typeface="Arial Narrow"/>
                          <a:cs typeface="Arial Narrow"/>
                          <a:sym typeface="Arial Narrow"/>
                        </a:rPr>
                        <a:t>How to plan the inchworm robots’ path from one place to another in 2D and 3D options?</a:t>
                      </a:r>
                      <a:endParaRPr>
                        <a:latin typeface="Arial Narrow"/>
                        <a:ea typeface="Arial Narrow"/>
                        <a:cs typeface="Arial Narrow"/>
                        <a:sym typeface="Arial Narrow"/>
                      </a:endParaRPr>
                    </a:p>
                  </a:txBody>
                  <a:tcPr marT="91425" marB="91425" marR="91425" marL="91425">
                    <a:lnT cap="flat" cmpd="sng" w="9525">
                      <a:solidFill>
                        <a:srgbClr val="85200C"/>
                      </a:solidFill>
                      <a:prstDash val="solid"/>
                      <a:round/>
                      <a:headEnd len="sm" w="sm" type="none"/>
                      <a:tailEnd len="sm" w="sm" type="none"/>
                    </a:lnT>
                    <a:solidFill>
                      <a:srgbClr val="E4C7C7">
                        <a:alpha val="70950"/>
                      </a:srgbClr>
                    </a:solidFill>
                  </a:tcPr>
                </a:tc>
              </a:tr>
              <a:tr h="266750">
                <a:tc>
                  <a:txBody>
                    <a:bodyPr/>
                    <a:lstStyle/>
                    <a:p>
                      <a:pPr indent="0" lvl="0" marL="0" rtl="0" algn="l">
                        <a:spcBef>
                          <a:spcPts val="0"/>
                        </a:spcBef>
                        <a:spcAft>
                          <a:spcPts val="0"/>
                        </a:spcAft>
                        <a:buNone/>
                      </a:pPr>
                      <a:r>
                        <a:rPr lang="en">
                          <a:latin typeface="Arial Narrow"/>
                          <a:ea typeface="Arial Narrow"/>
                          <a:cs typeface="Arial Narrow"/>
                          <a:sym typeface="Arial Narrow"/>
                        </a:rPr>
                        <a:t>Application Impacts</a:t>
                      </a:r>
                      <a:endParaRPr>
                        <a:latin typeface="Arial Narrow"/>
                        <a:ea typeface="Arial Narrow"/>
                        <a:cs typeface="Arial Narrow"/>
                        <a:sym typeface="Arial Narrow"/>
                      </a:endParaRPr>
                    </a:p>
                  </a:txBody>
                  <a:tcPr marT="91425" marB="91425" marR="91425" marL="91425">
                    <a:solidFill>
                      <a:srgbClr val="E7E1E1">
                        <a:alpha val="70950"/>
                      </a:srgbClr>
                    </a:solidFill>
                  </a:tcPr>
                </a:tc>
                <a:tc>
                  <a:txBody>
                    <a:bodyPr/>
                    <a:lstStyle/>
                    <a:p>
                      <a:pPr indent="0" lvl="0" marL="0" rtl="0" algn="l">
                        <a:spcBef>
                          <a:spcPts val="0"/>
                        </a:spcBef>
                        <a:spcAft>
                          <a:spcPts val="0"/>
                        </a:spcAft>
                        <a:buNone/>
                      </a:pPr>
                      <a:r>
                        <a:rPr lang="en">
                          <a:latin typeface="Arial Narrow"/>
                          <a:ea typeface="Arial Narrow"/>
                          <a:cs typeface="Arial Narrow"/>
                          <a:sym typeface="Arial Narrow"/>
                        </a:rPr>
                        <a:t>Increase </a:t>
                      </a:r>
                      <a:r>
                        <a:rPr lang="en">
                          <a:latin typeface="Arial Narrow"/>
                          <a:ea typeface="Arial Narrow"/>
                          <a:cs typeface="Arial Narrow"/>
                          <a:sym typeface="Arial Narrow"/>
                        </a:rPr>
                        <a:t>efficiency</a:t>
                      </a:r>
                      <a:r>
                        <a:rPr lang="en">
                          <a:latin typeface="Arial Narrow"/>
                          <a:ea typeface="Arial Narrow"/>
                          <a:cs typeface="Arial Narrow"/>
                          <a:sym typeface="Arial Narrow"/>
                        </a:rPr>
                        <a:t> when traveling from locations</a:t>
                      </a:r>
                      <a:endParaRPr>
                        <a:latin typeface="Arial Narrow"/>
                        <a:ea typeface="Arial Narrow"/>
                        <a:cs typeface="Arial Narrow"/>
                        <a:sym typeface="Arial Narrow"/>
                      </a:endParaRPr>
                    </a:p>
                  </a:txBody>
                  <a:tcPr marT="91425" marB="91425" marR="91425" marL="91425">
                    <a:solidFill>
                      <a:srgbClr val="E7E1E1">
                        <a:alpha val="70950"/>
                      </a:srgbClr>
                    </a:solidFill>
                  </a:tcPr>
                </a:tc>
              </a:tr>
              <a:tr h="266750">
                <a:tc>
                  <a:txBody>
                    <a:bodyPr/>
                    <a:lstStyle/>
                    <a:p>
                      <a:pPr indent="0" lvl="0" marL="0" rtl="0" algn="l">
                        <a:spcBef>
                          <a:spcPts val="0"/>
                        </a:spcBef>
                        <a:spcAft>
                          <a:spcPts val="0"/>
                        </a:spcAft>
                        <a:buNone/>
                      </a:pPr>
                      <a:r>
                        <a:rPr lang="en">
                          <a:latin typeface="Arial Narrow"/>
                          <a:ea typeface="Arial Narrow"/>
                          <a:cs typeface="Arial Narrow"/>
                          <a:sym typeface="Arial Narrow"/>
                        </a:rPr>
                        <a:t>Related Work</a:t>
                      </a:r>
                      <a:endParaRPr>
                        <a:latin typeface="Arial Narrow"/>
                        <a:ea typeface="Arial Narrow"/>
                        <a:cs typeface="Arial Narrow"/>
                        <a:sym typeface="Arial Narrow"/>
                      </a:endParaRPr>
                    </a:p>
                  </a:txBody>
                  <a:tcPr marT="91425" marB="91425" marR="91425" marL="91425">
                    <a:solidFill>
                      <a:srgbClr val="E4C7C7">
                        <a:alpha val="70950"/>
                      </a:srgbClr>
                    </a:solidFill>
                  </a:tcPr>
                </a:tc>
                <a:tc>
                  <a:txBody>
                    <a:bodyPr/>
                    <a:lstStyle/>
                    <a:p>
                      <a:pPr indent="0" lvl="0" marL="0" rtl="0" algn="l">
                        <a:spcBef>
                          <a:spcPts val="0"/>
                        </a:spcBef>
                        <a:spcAft>
                          <a:spcPts val="0"/>
                        </a:spcAft>
                        <a:buNone/>
                      </a:pPr>
                      <a:r>
                        <a:rPr lang="en">
                          <a:latin typeface="Arial Narrow"/>
                          <a:ea typeface="Arial Narrow"/>
                          <a:cs typeface="Arial Narrow"/>
                          <a:sym typeface="Arial Narrow"/>
                        </a:rPr>
                        <a:t>Inchworm robot path planning in organized environments</a:t>
                      </a:r>
                      <a:endParaRPr>
                        <a:latin typeface="Arial Narrow"/>
                        <a:ea typeface="Arial Narrow"/>
                        <a:cs typeface="Arial Narrow"/>
                        <a:sym typeface="Arial Narrow"/>
                      </a:endParaRPr>
                    </a:p>
                  </a:txBody>
                  <a:tcPr marT="91425" marB="91425" marR="91425" marL="91425">
                    <a:solidFill>
                      <a:srgbClr val="E4C7C7">
                        <a:alpha val="70950"/>
                      </a:srgbClr>
                    </a:solidFill>
                  </a:tcPr>
                </a:tc>
              </a:tr>
              <a:tr h="554025">
                <a:tc>
                  <a:txBody>
                    <a:bodyPr/>
                    <a:lstStyle/>
                    <a:p>
                      <a:pPr indent="0" lvl="0" marL="0" rtl="0" algn="l">
                        <a:spcBef>
                          <a:spcPts val="0"/>
                        </a:spcBef>
                        <a:spcAft>
                          <a:spcPts val="0"/>
                        </a:spcAft>
                        <a:buNone/>
                      </a:pPr>
                      <a:r>
                        <a:rPr lang="en">
                          <a:latin typeface="Arial Narrow"/>
                          <a:ea typeface="Arial Narrow"/>
                          <a:cs typeface="Arial Narrow"/>
                          <a:sym typeface="Arial Narrow"/>
                        </a:rPr>
                        <a:t>Autonomy Design</a:t>
                      </a:r>
                      <a:endParaRPr>
                        <a:latin typeface="Arial Narrow"/>
                        <a:ea typeface="Arial Narrow"/>
                        <a:cs typeface="Arial Narrow"/>
                        <a:sym typeface="Arial Narrow"/>
                      </a:endParaRPr>
                    </a:p>
                  </a:txBody>
                  <a:tcPr marT="91425" marB="91425" marR="91425" marL="91425">
                    <a:solidFill>
                      <a:srgbClr val="E7E1E1">
                        <a:alpha val="70950"/>
                      </a:srgbClr>
                    </a:solidFill>
                  </a:tcPr>
                </a:tc>
                <a:tc>
                  <a:txBody>
                    <a:bodyPr/>
                    <a:lstStyle/>
                    <a:p>
                      <a:pPr indent="0" lvl="0" marL="0" rtl="0" algn="l">
                        <a:spcBef>
                          <a:spcPts val="0"/>
                        </a:spcBef>
                        <a:spcAft>
                          <a:spcPts val="0"/>
                        </a:spcAft>
                        <a:buNone/>
                      </a:pPr>
                      <a:r>
                        <a:rPr lang="en">
                          <a:latin typeface="Arial Narrow"/>
                          <a:ea typeface="Arial Narrow"/>
                          <a:cs typeface="Arial Narrow"/>
                          <a:sym typeface="Arial Narrow"/>
                        </a:rPr>
                        <a:t>Propose and implement an algorithm to</a:t>
                      </a:r>
                      <a:endParaRPr>
                        <a:latin typeface="Arial Narrow"/>
                        <a:ea typeface="Arial Narrow"/>
                        <a:cs typeface="Arial Narrow"/>
                        <a:sym typeface="Arial Narrow"/>
                      </a:endParaRPr>
                    </a:p>
                    <a:p>
                      <a:pPr indent="-317500" lvl="0" marL="457200" rtl="0" algn="l">
                        <a:spcBef>
                          <a:spcPts val="0"/>
                        </a:spcBef>
                        <a:spcAft>
                          <a:spcPts val="0"/>
                        </a:spcAft>
                        <a:buSzPts val="1400"/>
                        <a:buFont typeface="Arial Narrow"/>
                        <a:buAutoNum type="arabicParenR"/>
                      </a:pPr>
                      <a:r>
                        <a:rPr lang="en">
                          <a:latin typeface="Arial Narrow"/>
                          <a:ea typeface="Arial Narrow"/>
                          <a:cs typeface="Arial Narrow"/>
                          <a:sym typeface="Arial Narrow"/>
                        </a:rPr>
                        <a:t>Find a path from one </a:t>
                      </a:r>
                      <a:r>
                        <a:rPr lang="en">
                          <a:latin typeface="Arial Narrow"/>
                          <a:ea typeface="Arial Narrow"/>
                          <a:cs typeface="Arial Narrow"/>
                          <a:sym typeface="Arial Narrow"/>
                        </a:rPr>
                        <a:t>point</a:t>
                      </a:r>
                      <a:r>
                        <a:rPr lang="en">
                          <a:latin typeface="Arial Narrow"/>
                          <a:ea typeface="Arial Narrow"/>
                          <a:cs typeface="Arial Narrow"/>
                          <a:sym typeface="Arial Narrow"/>
                        </a:rPr>
                        <a:t> to another on a playground </a:t>
                      </a:r>
                      <a:endParaRPr>
                        <a:latin typeface="Arial Narrow"/>
                        <a:ea typeface="Arial Narrow"/>
                        <a:cs typeface="Arial Narrow"/>
                        <a:sym typeface="Arial Narrow"/>
                      </a:endParaRPr>
                    </a:p>
                    <a:p>
                      <a:pPr indent="-317500" lvl="0" marL="457200" rtl="0" algn="l">
                        <a:spcBef>
                          <a:spcPts val="0"/>
                        </a:spcBef>
                        <a:spcAft>
                          <a:spcPts val="0"/>
                        </a:spcAft>
                        <a:buSzPts val="1400"/>
                        <a:buFont typeface="Arial Narrow"/>
                        <a:buAutoNum type="arabicParenR"/>
                      </a:pPr>
                      <a:r>
                        <a:rPr lang="en">
                          <a:latin typeface="Arial Narrow"/>
                          <a:ea typeface="Arial Narrow"/>
                          <a:cs typeface="Arial Narrow"/>
                          <a:sym typeface="Arial Narrow"/>
                        </a:rPr>
                        <a:t>Plan motion of how the inchworm will follow that path (walking gait, kinematics, trajectories, etc).</a:t>
                      </a:r>
                      <a:endParaRPr>
                        <a:latin typeface="Arial Narrow"/>
                        <a:ea typeface="Arial Narrow"/>
                        <a:cs typeface="Arial Narrow"/>
                        <a:sym typeface="Arial Narrow"/>
                      </a:endParaRPr>
                    </a:p>
                  </a:txBody>
                  <a:tcPr marT="91425" marB="91425" marR="91425" marL="91425">
                    <a:solidFill>
                      <a:srgbClr val="E7E1E1">
                        <a:alpha val="70950"/>
                      </a:srgbClr>
                    </a:solidFill>
                  </a:tcPr>
                </a:tc>
              </a:tr>
              <a:tr h="266750">
                <a:tc>
                  <a:txBody>
                    <a:bodyPr/>
                    <a:lstStyle/>
                    <a:p>
                      <a:pPr indent="0" lvl="0" marL="0" rtl="0" algn="l">
                        <a:spcBef>
                          <a:spcPts val="0"/>
                        </a:spcBef>
                        <a:spcAft>
                          <a:spcPts val="0"/>
                        </a:spcAft>
                        <a:buNone/>
                      </a:pPr>
                      <a:r>
                        <a:rPr lang="en">
                          <a:latin typeface="Arial Narrow"/>
                          <a:ea typeface="Arial Narrow"/>
                          <a:cs typeface="Arial Narrow"/>
                          <a:sym typeface="Arial Narrow"/>
                        </a:rPr>
                        <a:t>Evaluation</a:t>
                      </a:r>
                      <a:endParaRPr>
                        <a:latin typeface="Arial Narrow"/>
                        <a:ea typeface="Arial Narrow"/>
                        <a:cs typeface="Arial Narrow"/>
                        <a:sym typeface="Arial Narrow"/>
                      </a:endParaRPr>
                    </a:p>
                  </a:txBody>
                  <a:tcPr marT="91425" marB="91425" marR="91425" marL="91425">
                    <a:solidFill>
                      <a:srgbClr val="E4C7C7">
                        <a:alpha val="70950"/>
                      </a:srgbClr>
                    </a:solidFill>
                  </a:tcPr>
                </a:tc>
                <a:tc>
                  <a:txBody>
                    <a:bodyPr/>
                    <a:lstStyle/>
                    <a:p>
                      <a:pPr indent="0" lvl="0" marL="0" rtl="0" algn="l">
                        <a:spcBef>
                          <a:spcPts val="0"/>
                        </a:spcBef>
                        <a:spcAft>
                          <a:spcPts val="0"/>
                        </a:spcAft>
                        <a:buNone/>
                      </a:pPr>
                      <a:r>
                        <a:rPr lang="en">
                          <a:latin typeface="Arial Narrow"/>
                          <a:ea typeface="Arial Narrow"/>
                          <a:cs typeface="Arial Narrow"/>
                          <a:sym typeface="Arial Narrow"/>
                        </a:rPr>
                        <a:t>Test to achieve all goals</a:t>
                      </a:r>
                      <a:endParaRPr>
                        <a:latin typeface="Arial Narrow"/>
                        <a:ea typeface="Arial Narrow"/>
                        <a:cs typeface="Arial Narrow"/>
                        <a:sym typeface="Arial Narrow"/>
                      </a:endParaRPr>
                    </a:p>
                  </a:txBody>
                  <a:tcPr marT="91425" marB="91425" marR="91425" marL="91425">
                    <a:solidFill>
                      <a:srgbClr val="E4C7C7">
                        <a:alpha val="70950"/>
                      </a:srgbClr>
                    </a:solidFill>
                  </a:tcPr>
                </a:tc>
              </a:tr>
              <a:tr h="266750">
                <a:tc>
                  <a:txBody>
                    <a:bodyPr/>
                    <a:lstStyle/>
                    <a:p>
                      <a:pPr indent="0" lvl="0" marL="0" rtl="0" algn="l">
                        <a:spcBef>
                          <a:spcPts val="0"/>
                        </a:spcBef>
                        <a:spcAft>
                          <a:spcPts val="0"/>
                        </a:spcAft>
                        <a:buNone/>
                      </a:pPr>
                      <a:r>
                        <a:rPr lang="en">
                          <a:latin typeface="Arial Narrow"/>
                          <a:ea typeface="Arial Narrow"/>
                          <a:cs typeface="Arial Narrow"/>
                          <a:sym typeface="Arial Narrow"/>
                        </a:rPr>
                        <a:t>Platform</a:t>
                      </a:r>
                      <a:endParaRPr>
                        <a:latin typeface="Arial Narrow"/>
                        <a:ea typeface="Arial Narrow"/>
                        <a:cs typeface="Arial Narrow"/>
                        <a:sym typeface="Arial Narrow"/>
                      </a:endParaRPr>
                    </a:p>
                  </a:txBody>
                  <a:tcPr marT="91425" marB="91425" marR="91425" marL="91425">
                    <a:solidFill>
                      <a:srgbClr val="E7E1E1">
                        <a:alpha val="70950"/>
                      </a:srgbClr>
                    </a:solidFill>
                  </a:tcPr>
                </a:tc>
                <a:tc>
                  <a:txBody>
                    <a:bodyPr/>
                    <a:lstStyle/>
                    <a:p>
                      <a:pPr indent="0" lvl="0" marL="0" rtl="0" algn="l">
                        <a:spcBef>
                          <a:spcPts val="0"/>
                        </a:spcBef>
                        <a:spcAft>
                          <a:spcPts val="0"/>
                        </a:spcAft>
                        <a:buNone/>
                      </a:pPr>
                      <a:r>
                        <a:rPr lang="en">
                          <a:latin typeface="Arial Narrow"/>
                          <a:ea typeface="Arial Narrow"/>
                          <a:cs typeface="Arial Narrow"/>
                          <a:sym typeface="Arial Narrow"/>
                        </a:rPr>
                        <a:t>Simulator interface developed in Gazebo and RVIZ</a:t>
                      </a:r>
                      <a:endParaRPr>
                        <a:latin typeface="Arial Narrow"/>
                        <a:ea typeface="Arial Narrow"/>
                        <a:cs typeface="Arial Narrow"/>
                        <a:sym typeface="Arial Narrow"/>
                      </a:endParaRPr>
                    </a:p>
                  </a:txBody>
                  <a:tcPr marT="91425" marB="91425" marR="91425" marL="91425">
                    <a:solidFill>
                      <a:srgbClr val="E7E1E1">
                        <a:alpha val="70950"/>
                      </a:srgbClr>
                    </a:solidFill>
                  </a:tcPr>
                </a:tc>
              </a:tr>
              <a:tr h="266750">
                <a:tc>
                  <a:txBody>
                    <a:bodyPr/>
                    <a:lstStyle/>
                    <a:p>
                      <a:pPr indent="0" lvl="0" marL="0" rtl="0" algn="l">
                        <a:spcBef>
                          <a:spcPts val="0"/>
                        </a:spcBef>
                        <a:spcAft>
                          <a:spcPts val="0"/>
                        </a:spcAft>
                        <a:buNone/>
                      </a:pPr>
                      <a:r>
                        <a:rPr lang="en">
                          <a:latin typeface="Arial Narrow"/>
                          <a:ea typeface="Arial Narrow"/>
                          <a:cs typeface="Arial Narrow"/>
                          <a:sym typeface="Arial Narrow"/>
                        </a:rPr>
                        <a:t>Team “Leader”</a:t>
                      </a:r>
                      <a:endParaRPr>
                        <a:latin typeface="Arial Narrow"/>
                        <a:ea typeface="Arial Narrow"/>
                        <a:cs typeface="Arial Narrow"/>
                        <a:sym typeface="Arial Narrow"/>
                      </a:endParaRPr>
                    </a:p>
                  </a:txBody>
                  <a:tcPr marT="91425" marB="91425" marR="91425" marL="91425">
                    <a:solidFill>
                      <a:srgbClr val="E4C7C7">
                        <a:alpha val="70950"/>
                      </a:srgbClr>
                    </a:solidFill>
                  </a:tcPr>
                </a:tc>
                <a:tc>
                  <a:txBody>
                    <a:bodyPr/>
                    <a:lstStyle/>
                    <a:p>
                      <a:pPr indent="0" lvl="0" marL="0" rtl="0" algn="l">
                        <a:spcBef>
                          <a:spcPts val="0"/>
                        </a:spcBef>
                        <a:spcAft>
                          <a:spcPts val="0"/>
                        </a:spcAft>
                        <a:buNone/>
                      </a:pPr>
                      <a:r>
                        <a:rPr lang="en">
                          <a:latin typeface="Arial Narrow"/>
                          <a:ea typeface="Arial Narrow"/>
                          <a:cs typeface="Arial Narrow"/>
                          <a:sym typeface="Arial Narrow"/>
                        </a:rPr>
                        <a:t>Sriranjani Kalimani</a:t>
                      </a:r>
                      <a:endParaRPr>
                        <a:latin typeface="Arial Narrow"/>
                        <a:ea typeface="Arial Narrow"/>
                        <a:cs typeface="Arial Narrow"/>
                        <a:sym typeface="Arial Narrow"/>
                      </a:endParaRPr>
                    </a:p>
                  </a:txBody>
                  <a:tcPr marT="91425" marB="91425" marR="91425" marL="91425">
                    <a:solidFill>
                      <a:srgbClr val="E4C7C7">
                        <a:alpha val="70950"/>
                      </a:srgbClr>
                    </a:solidFill>
                  </a:tcPr>
                </a:tc>
              </a:tr>
              <a:tr h="266750">
                <a:tc>
                  <a:txBody>
                    <a:bodyPr/>
                    <a:lstStyle/>
                    <a:p>
                      <a:pPr indent="0" lvl="0" marL="0" rtl="0" algn="l">
                        <a:spcBef>
                          <a:spcPts val="0"/>
                        </a:spcBef>
                        <a:spcAft>
                          <a:spcPts val="0"/>
                        </a:spcAft>
                        <a:buNone/>
                      </a:pPr>
                      <a:r>
                        <a:rPr lang="en">
                          <a:latin typeface="Arial Narrow"/>
                          <a:ea typeface="Arial Narrow"/>
                          <a:cs typeface="Arial Narrow"/>
                          <a:sym typeface="Arial Narrow"/>
                        </a:rPr>
                        <a:t>Project Capacity</a:t>
                      </a:r>
                      <a:endParaRPr>
                        <a:latin typeface="Arial Narrow"/>
                        <a:ea typeface="Arial Narrow"/>
                        <a:cs typeface="Arial Narrow"/>
                        <a:sym typeface="Arial Narrow"/>
                      </a:endParaRPr>
                    </a:p>
                  </a:txBody>
                  <a:tcPr marT="91425" marB="91425" marR="91425" marL="91425">
                    <a:solidFill>
                      <a:srgbClr val="E7E1E1">
                        <a:alpha val="70950"/>
                      </a:srgbClr>
                    </a:solidFill>
                  </a:tcPr>
                </a:tc>
                <a:tc>
                  <a:txBody>
                    <a:bodyPr/>
                    <a:lstStyle/>
                    <a:p>
                      <a:pPr indent="0" lvl="0" marL="0" rtl="0" algn="l">
                        <a:spcBef>
                          <a:spcPts val="0"/>
                        </a:spcBef>
                        <a:spcAft>
                          <a:spcPts val="0"/>
                        </a:spcAft>
                        <a:buNone/>
                      </a:pPr>
                      <a:r>
                        <a:rPr lang="en">
                          <a:latin typeface="Arial Narrow"/>
                          <a:ea typeface="Arial Narrow"/>
                          <a:cs typeface="Arial Narrow"/>
                          <a:sym typeface="Arial Narrow"/>
                        </a:rPr>
                        <a:t>4 Students</a:t>
                      </a:r>
                      <a:endParaRPr>
                        <a:latin typeface="Arial Narrow"/>
                        <a:ea typeface="Arial Narrow"/>
                        <a:cs typeface="Arial Narrow"/>
                        <a:sym typeface="Arial Narrow"/>
                      </a:endParaRPr>
                    </a:p>
                  </a:txBody>
                  <a:tcPr marT="91425" marB="91425" marR="91425" marL="91425">
                    <a:solidFill>
                      <a:srgbClr val="E7E1E1">
                        <a:alpha val="70950"/>
                      </a:srgbClr>
                    </a:solidFill>
                  </a:tcPr>
                </a:tc>
              </a:tr>
            </a:tbl>
          </a:graphicData>
        </a:graphic>
      </p:graphicFrame>
      <p:sp>
        <p:nvSpPr>
          <p:cNvPr id="199" name="Google Shape;199;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latin typeface="Calibri"/>
                <a:ea typeface="Calibri"/>
                <a:cs typeface="Calibri"/>
                <a:sym typeface="Calibri"/>
              </a:rPr>
              <a:t>References</a:t>
            </a:r>
            <a:endParaRPr b="1">
              <a:solidFill>
                <a:srgbClr val="980000"/>
              </a:solidFill>
              <a:latin typeface="Calibri"/>
              <a:ea typeface="Calibri"/>
              <a:cs typeface="Calibri"/>
              <a:sym typeface="Calibri"/>
            </a:endParaRPr>
          </a:p>
          <a:p>
            <a:pPr indent="0" lvl="0" marL="0" rtl="0" algn="l">
              <a:spcBef>
                <a:spcPts val="0"/>
              </a:spcBef>
              <a:spcAft>
                <a:spcPts val="0"/>
              </a:spcAft>
              <a:buClr>
                <a:schemeClr val="dk1"/>
              </a:buClr>
              <a:buSzPct val="39285"/>
              <a:buFont typeface="Arial"/>
              <a:buNone/>
            </a:pPr>
            <a:r>
              <a:t/>
            </a:r>
            <a:endParaRPr b="1">
              <a:latin typeface="Calibri"/>
              <a:ea typeface="Calibri"/>
              <a:cs typeface="Calibri"/>
              <a:sym typeface="Calibri"/>
            </a:endParaRPr>
          </a:p>
          <a:p>
            <a:pPr indent="0" lvl="0" marL="0" rtl="0" algn="l">
              <a:spcBef>
                <a:spcPts val="0"/>
              </a:spcBef>
              <a:spcAft>
                <a:spcPts val="0"/>
              </a:spcAft>
              <a:buNone/>
            </a:pPr>
            <a:r>
              <a:t/>
            </a:r>
            <a:endParaRPr/>
          </a:p>
        </p:txBody>
      </p:sp>
      <p:sp>
        <p:nvSpPr>
          <p:cNvPr id="205" name="Google Shape;205;p29"/>
          <p:cNvSpPr txBox="1"/>
          <p:nvPr>
            <p:ph idx="1" type="body"/>
          </p:nvPr>
        </p:nvSpPr>
        <p:spPr>
          <a:xfrm>
            <a:off x="311700" y="1152475"/>
            <a:ext cx="8520600" cy="3743400"/>
          </a:xfrm>
          <a:prstGeom prst="rect">
            <a:avLst/>
          </a:prstGeom>
        </p:spPr>
        <p:txBody>
          <a:bodyPr anchorCtr="0" anchor="t" bIns="91425" lIns="91425" spcFirstLastPara="1" rIns="91425" wrap="square" tIns="91425">
            <a:noAutofit/>
          </a:bodyPr>
          <a:lstStyle/>
          <a:p>
            <a:pPr indent="-457200" lvl="0" marL="457200" rtl="0" algn="l">
              <a:spcBef>
                <a:spcPts val="1200"/>
              </a:spcBef>
              <a:spcAft>
                <a:spcPts val="0"/>
              </a:spcAft>
              <a:buClr>
                <a:schemeClr val="dk1"/>
              </a:buClr>
              <a:buSzPts val="1100"/>
              <a:buFont typeface="Arial"/>
              <a:buNone/>
            </a:pPr>
            <a:r>
              <a:rPr lang="en" sz="1000"/>
              <a:t>[Online]. Available: http://docs.ros.org/en/melodic/api/gazeboplugins/html/groupGazeboRosVacuumGripper.html.</a:t>
            </a:r>
            <a:endParaRPr sz="1000"/>
          </a:p>
          <a:p>
            <a:pPr indent="-457200" lvl="0" marL="457200" rtl="0" algn="l">
              <a:spcBef>
                <a:spcPts val="1200"/>
              </a:spcBef>
              <a:spcAft>
                <a:spcPts val="0"/>
              </a:spcAft>
              <a:buClr>
                <a:schemeClr val="dk1"/>
              </a:buClr>
              <a:buSzPts val="1100"/>
              <a:buFont typeface="Arial"/>
              <a:buNone/>
            </a:pPr>
            <a:r>
              <a:rPr lang="en" sz="1000"/>
              <a:t>Cameron Collins, Josue Contreras, Neel Dhanaraj, Hannan Liang, Trevor Rizzo, Caleb Wagner, “Swarm construction: A method in multi-agent robotic assembly,”2020. [Online]. Available: https://web.wpi.edu/Pubs/E-project/</a:t>
            </a:r>
            <a:r>
              <a:rPr lang="en" sz="1000"/>
              <a:t>A</a:t>
            </a:r>
            <a:r>
              <a:rPr lang="en" sz="1000"/>
              <a:t>vailable/E-project-051620-143223/unrestricted/3DSwarmConstructionFinalReport.pdf.</a:t>
            </a:r>
            <a:endParaRPr sz="1000"/>
          </a:p>
          <a:p>
            <a:pPr indent="-457200" lvl="0" marL="457200" rtl="0" algn="l">
              <a:spcBef>
                <a:spcPts val="1200"/>
              </a:spcBef>
              <a:spcAft>
                <a:spcPts val="0"/>
              </a:spcAft>
              <a:buClr>
                <a:schemeClr val="dk1"/>
              </a:buClr>
              <a:buSzPts val="1100"/>
              <a:buFont typeface="Arial"/>
              <a:buNone/>
            </a:pPr>
            <a:r>
              <a:rPr lang="en" sz="1000"/>
              <a:t>I.-M. Chen, S. H. Yeo, and Y. Gao, “Locomotive gait generation for inchworm-like robots using finite state approach,” Robotica, vol. 19, no. 5, pp. 535–542, 2001. DOI: 10.1017/S0263574700003271.</a:t>
            </a:r>
            <a:endParaRPr sz="1000"/>
          </a:p>
          <a:p>
            <a:pPr indent="-457200" lvl="0" marL="457200" rtl="0" algn="l">
              <a:spcBef>
                <a:spcPts val="1200"/>
              </a:spcBef>
              <a:spcAft>
                <a:spcPts val="0"/>
              </a:spcAft>
              <a:buClr>
                <a:schemeClr val="dk1"/>
              </a:buClr>
              <a:buSzPts val="1100"/>
              <a:buFont typeface="Arial"/>
              <a:buNone/>
            </a:pPr>
            <a:r>
              <a:rPr lang="en" sz="1000"/>
              <a:t>J. Chestnutt, “Navigation planning for legged robots,” 2007. [Online]. Available: http://www.cs.cmu.edu/∼cga/papers/chestnutt-thesis.pdf.</a:t>
            </a:r>
            <a:endParaRPr sz="1000"/>
          </a:p>
          <a:p>
            <a:pPr indent="-457200" lvl="0" marL="457200" rtl="0" algn="l">
              <a:spcBef>
                <a:spcPts val="1200"/>
              </a:spcBef>
              <a:spcAft>
                <a:spcPts val="0"/>
              </a:spcAft>
              <a:buClr>
                <a:schemeClr val="dk1"/>
              </a:buClr>
              <a:buSzPts val="1100"/>
              <a:buFont typeface="Arial"/>
              <a:buNone/>
            </a:pPr>
            <a:r>
              <a:rPr lang="en" sz="1000"/>
              <a:t>S. Chitta, E. Marder-Eppstein, W. Meeussen, V., Pradeep, A. Rodrı́guez Tsouroukdissian, J. Bohren, D. Coleman, B. Magyar, G. Raiola, M. Lüdtke, and E. Fernández Perdomo, “Ros control: A generic and simple control framework for ros,” The Journal of Open Source Software, 2017. DOI: 10 . 21105 / joss . 00456. [Online]. Available: http://www.theoj.org/joss-papers/joss.00456/10.21105.joss.00456.pdf.</a:t>
            </a:r>
            <a:endParaRPr sz="1000"/>
          </a:p>
          <a:p>
            <a:pPr indent="-457200" lvl="0" marL="457200" rtl="0" algn="l">
              <a:spcBef>
                <a:spcPts val="1200"/>
              </a:spcBef>
              <a:spcAft>
                <a:spcPts val="0"/>
              </a:spcAft>
              <a:buClr>
                <a:schemeClr val="dk1"/>
              </a:buClr>
              <a:buSzPts val="1100"/>
              <a:buFont typeface="Arial"/>
              <a:buNone/>
            </a:pPr>
            <a:r>
              <a:rPr lang="en" sz="1000"/>
              <a:t>F. Farshidian, E. Jelavic, A. Satapathy, M. Giftthaler, and J. Buchli, “Real-time motion planning of legged robots: A model predictive control approach,” in 2017 IEEE-RAS 17th International Conference on Humanoid Robotics (Humanoids), 2017, pp. 577–584. DOI: 10.1109/HUMANOIDS.2017.8246930.</a:t>
            </a:r>
            <a:endParaRPr sz="1000"/>
          </a:p>
          <a:p>
            <a:pPr indent="-457200" lvl="0" marL="457200" rtl="0" algn="l">
              <a:spcBef>
                <a:spcPts val="1200"/>
              </a:spcBef>
              <a:spcAft>
                <a:spcPts val="0"/>
              </a:spcAft>
              <a:buClr>
                <a:schemeClr val="dk1"/>
              </a:buClr>
              <a:buSzPts val="1100"/>
              <a:buFont typeface="Arial"/>
              <a:buNone/>
            </a:pPr>
            <a:r>
              <a:rPr lang="en" sz="1000"/>
              <a:t>Ghanbari A., Rostami A., Noorani S.M.R.S., Fakhrabadi M.M.S, “Modeling and simulation of inchworm mode locomotion,” 2008. DOI: 10.1007/978-3 -540-88513-966. [Online]. Available: https://link.springer.com/chapter/10.1007/978-3-540-88513-9 66#citeas.</a:t>
            </a:r>
            <a:endParaRPr sz="1000"/>
          </a:p>
          <a:p>
            <a:pPr indent="-457200" lvl="0" marL="457200" rtl="0" algn="l">
              <a:spcBef>
                <a:spcPts val="1200"/>
              </a:spcBef>
              <a:spcAft>
                <a:spcPts val="0"/>
              </a:spcAft>
              <a:buClr>
                <a:schemeClr val="dk1"/>
              </a:buClr>
              <a:buSzPts val="1100"/>
              <a:buFont typeface="Arial"/>
              <a:buNone/>
            </a:pPr>
            <a:r>
              <a:t/>
            </a:r>
            <a:endParaRPr sz="1000"/>
          </a:p>
          <a:p>
            <a:pPr indent="-457200" lvl="0" marL="457200" rtl="0" algn="l">
              <a:spcBef>
                <a:spcPts val="1200"/>
              </a:spcBef>
              <a:spcAft>
                <a:spcPts val="0"/>
              </a:spcAft>
              <a:buClr>
                <a:schemeClr val="dk1"/>
              </a:buClr>
              <a:buSzPts val="1100"/>
              <a:buFont typeface="Arial"/>
              <a:buNone/>
            </a:pPr>
            <a:r>
              <a:t/>
            </a:r>
            <a:endParaRPr sz="1000"/>
          </a:p>
          <a:p>
            <a:pPr indent="-457200" lvl="0" marL="457200" rtl="0" algn="l">
              <a:spcBef>
                <a:spcPts val="1200"/>
              </a:spcBef>
              <a:spcAft>
                <a:spcPts val="0"/>
              </a:spcAft>
              <a:buClr>
                <a:schemeClr val="dk1"/>
              </a:buClr>
              <a:buSzPts val="1100"/>
              <a:buFont typeface="Arial"/>
              <a:buNone/>
            </a:pPr>
            <a:r>
              <a:t/>
            </a:r>
            <a:endParaRPr sz="1000"/>
          </a:p>
          <a:p>
            <a:pPr indent="-457200" lvl="0" marL="457200" rtl="0" algn="l">
              <a:spcBef>
                <a:spcPts val="1200"/>
              </a:spcBef>
              <a:spcAft>
                <a:spcPts val="1200"/>
              </a:spcAft>
              <a:buNone/>
            </a:pPr>
            <a:r>
              <a:t/>
            </a:r>
            <a:endParaRPr sz="1000"/>
          </a:p>
        </p:txBody>
      </p:sp>
      <p:sp>
        <p:nvSpPr>
          <p:cNvPr id="206" name="Google Shape;20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alibri"/>
                <a:ea typeface="Calibri"/>
                <a:cs typeface="Calibri"/>
                <a:sym typeface="Calibri"/>
              </a:rPr>
              <a:t>Related Work</a:t>
            </a:r>
            <a:endParaRPr/>
          </a:p>
        </p:txBody>
      </p:sp>
      <p:sp>
        <p:nvSpPr>
          <p:cNvPr id="212" name="Google Shape;212;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457200" rtl="0" algn="l">
              <a:lnSpc>
                <a:spcPct val="95000"/>
              </a:lnSpc>
              <a:spcBef>
                <a:spcPts val="1200"/>
              </a:spcBef>
              <a:spcAft>
                <a:spcPts val="0"/>
              </a:spcAft>
              <a:buClr>
                <a:schemeClr val="dk1"/>
              </a:buClr>
              <a:buSzPts val="275"/>
              <a:buFont typeface="Arial"/>
              <a:buNone/>
            </a:pPr>
            <a:r>
              <a:rPr lang="en" sz="1000"/>
              <a:t>B. Jenett and K. Cheung, “Bill-e: Robotic platform for locomotion and manipulation of lightweight space structures,” in 25th AIAA/AHS Adaptive Structures Conference. DOI: 10 . 2514 / 6 . 2017 - 1876. eprint: https://arc.aiaa.org/doi/pdf/10.2514/6.2017- 1876. [Online]. Available:https://arc.aiaa.org/doi/abs/10.2514/6.2017-1876.</a:t>
            </a:r>
            <a:endParaRPr sz="1000"/>
          </a:p>
          <a:p>
            <a:pPr indent="-457200" lvl="0" marL="457200" rtl="0" algn="l">
              <a:lnSpc>
                <a:spcPct val="95000"/>
              </a:lnSpc>
              <a:spcBef>
                <a:spcPts val="1200"/>
              </a:spcBef>
              <a:spcAft>
                <a:spcPts val="0"/>
              </a:spcAft>
              <a:buClr>
                <a:schemeClr val="dk1"/>
              </a:buClr>
              <a:buSzPts val="275"/>
              <a:buFont typeface="Arial"/>
              <a:buNone/>
            </a:pPr>
            <a:r>
              <a:rPr lang="en" sz="1000"/>
              <a:t>P. H. Kourosh Nader Joose Rajamaki, “Rt-rrt*: A real-time path planning algorithm based on rrt*,” 2015. DOI: 10.1145/2822013.2822036. [Online]. Available: https://users.aalto.fi/ ∼hamalap5/FutureGameAnimation/p113-naderi.pdf.</a:t>
            </a:r>
            <a:endParaRPr sz="1000"/>
          </a:p>
          <a:p>
            <a:pPr indent="-457200" lvl="0" marL="457200" rtl="0" algn="l">
              <a:lnSpc>
                <a:spcPct val="95000"/>
              </a:lnSpc>
              <a:spcBef>
                <a:spcPts val="1200"/>
              </a:spcBef>
              <a:spcAft>
                <a:spcPts val="0"/>
              </a:spcAft>
              <a:buClr>
                <a:schemeClr val="dk1"/>
              </a:buClr>
              <a:buSzPts val="275"/>
              <a:buFont typeface="Arial"/>
              <a:buNone/>
            </a:pPr>
            <a:r>
              <a:rPr lang="en" sz="1000"/>
              <a:t>D. Pagano, “Uncertainty modelling and motion planning of an inchworm robot navigating in complex structural environments,” 2018.</a:t>
            </a:r>
            <a:endParaRPr sz="1000"/>
          </a:p>
          <a:p>
            <a:pPr indent="-457200" lvl="0" marL="457200" rtl="0" algn="l">
              <a:lnSpc>
                <a:spcPct val="95000"/>
              </a:lnSpc>
              <a:spcBef>
                <a:spcPts val="1200"/>
              </a:spcBef>
              <a:spcAft>
                <a:spcPts val="0"/>
              </a:spcAft>
              <a:buClr>
                <a:schemeClr val="dk1"/>
              </a:buClr>
              <a:buSzPts val="275"/>
              <a:buFont typeface="Arial"/>
              <a:buNone/>
            </a:pPr>
            <a:r>
              <a:rPr lang="en" sz="1000"/>
              <a:t>R. K. Utkarsh Kumar Adrish Banerjee, “Collision avoiding decentralized sorting of robotic swarm,” 2020. DOI : 10.1007/s10489- 019- 01602- 5. [Online]. Available: https://link.springer.com/article/10.1007%2Fs10489-019-01602-5.</a:t>
            </a:r>
            <a:endParaRPr sz="1000"/>
          </a:p>
          <a:p>
            <a:pPr indent="-457200" lvl="0" marL="457200" rtl="0" algn="l">
              <a:lnSpc>
                <a:spcPct val="95000"/>
              </a:lnSpc>
              <a:spcBef>
                <a:spcPts val="1200"/>
              </a:spcBef>
              <a:spcAft>
                <a:spcPts val="0"/>
              </a:spcAft>
              <a:buClr>
                <a:schemeClr val="dk1"/>
              </a:buClr>
              <a:buSzPts val="275"/>
              <a:buFont typeface="Arial"/>
              <a:buNone/>
            </a:pPr>
            <a:r>
              <a:rPr lang="en" sz="1000"/>
              <a:t>Vacuum/magnetic feet for a walking robot edit. [Online]. Available:https://answers.gazebosim.org//question/14462/vacuummagnetic-feet-fo-a- walking-robot/.</a:t>
            </a:r>
            <a:endParaRPr sz="1000"/>
          </a:p>
          <a:p>
            <a:pPr indent="-457200" lvl="0" marL="457200" rtl="0" algn="l">
              <a:lnSpc>
                <a:spcPct val="95000"/>
              </a:lnSpc>
              <a:spcBef>
                <a:spcPts val="1200"/>
              </a:spcBef>
              <a:spcAft>
                <a:spcPts val="1200"/>
              </a:spcAft>
              <a:buClr>
                <a:schemeClr val="dk1"/>
              </a:buClr>
              <a:buSzPts val="275"/>
              <a:buFont typeface="Arial"/>
              <a:buNone/>
            </a:pPr>
            <a:r>
              <a:rPr lang="en" sz="1000"/>
              <a:t>S.-H. Yeo, I.-M. Chen, R. S. Senanayake, and P. S. Wong, “Design and development of a planar inchworm robot,” in Proceedings of the 17th IAARC/CIB/IEEE/IFAC/IFR International Symposium on Automation and Robotics in Construction, M.-T. Wang, Ed., Taipei, Taiwan: International Association for Automation and Robotics in Construction (IAARC), Sep. 2000, pp. 1–6, ISBN : 9789570266986. DOI:10.22260/ISARC2000/0075.</a:t>
            </a:r>
            <a:endParaRPr sz="1000"/>
          </a:p>
        </p:txBody>
      </p:sp>
      <p:sp>
        <p:nvSpPr>
          <p:cNvPr id="213" name="Google Shape;213;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latin typeface="Calibri"/>
                <a:ea typeface="Calibri"/>
                <a:cs typeface="Calibri"/>
                <a:sym typeface="Calibri"/>
              </a:rPr>
              <a:t>References</a:t>
            </a:r>
            <a:endParaRPr b="1">
              <a:solidFill>
                <a:srgbClr val="980000"/>
              </a:solidFill>
              <a:latin typeface="Calibri"/>
              <a:ea typeface="Calibri"/>
              <a:cs typeface="Calibri"/>
              <a:sym typeface="Calibri"/>
            </a:endParaRPr>
          </a:p>
          <a:p>
            <a:pPr indent="0" lvl="0" marL="0" rtl="0" algn="l">
              <a:spcBef>
                <a:spcPts val="0"/>
              </a:spcBef>
              <a:spcAft>
                <a:spcPts val="0"/>
              </a:spcAft>
              <a:buClr>
                <a:schemeClr val="dk1"/>
              </a:buClr>
              <a:buSzPct val="39285"/>
              <a:buFont typeface="Arial"/>
              <a:buNone/>
            </a:pPr>
            <a:r>
              <a:t/>
            </a:r>
            <a:endParaRPr b="1">
              <a:latin typeface="Calibri"/>
              <a:ea typeface="Calibri"/>
              <a:cs typeface="Calibri"/>
              <a:sym typeface="Calibri"/>
            </a:endParaRPr>
          </a:p>
          <a:p>
            <a:pPr indent="0" lvl="0" marL="0" rtl="0" algn="l">
              <a:spcBef>
                <a:spcPts val="0"/>
              </a:spcBef>
              <a:spcAft>
                <a:spcPts val="0"/>
              </a:spcAft>
              <a:buNone/>
            </a:pPr>
            <a:r>
              <a:t/>
            </a:r>
            <a:endParaRPr/>
          </a:p>
        </p:txBody>
      </p:sp>
      <p:sp>
        <p:nvSpPr>
          <p:cNvPr id="219" name="Google Shape;219;p31"/>
          <p:cNvSpPr txBox="1"/>
          <p:nvPr>
            <p:ph idx="1" type="body"/>
          </p:nvPr>
        </p:nvSpPr>
        <p:spPr>
          <a:xfrm>
            <a:off x="311700" y="1152475"/>
            <a:ext cx="8520600" cy="3743400"/>
          </a:xfrm>
          <a:prstGeom prst="rect">
            <a:avLst/>
          </a:prstGeom>
        </p:spPr>
        <p:txBody>
          <a:bodyPr anchorCtr="0" anchor="t" bIns="91425" lIns="91425" spcFirstLastPara="1" rIns="91425" wrap="square" tIns="91425">
            <a:noAutofit/>
          </a:bodyPr>
          <a:lstStyle/>
          <a:p>
            <a:pPr indent="-457200" lvl="0" marL="457200" rtl="0" algn="l">
              <a:spcBef>
                <a:spcPts val="1200"/>
              </a:spcBef>
              <a:spcAft>
                <a:spcPts val="0"/>
              </a:spcAft>
              <a:buNone/>
            </a:pPr>
            <a:r>
              <a:rPr lang="en" sz="1000"/>
              <a:t>A. Hornung, A. Dornbush, M. Likhachev, and M. Bennewitz, “Anytime search-based footstep planning with suboptimality bounds,” in 2012 12th IEEE-RAS International Conference on Humanoid Robots (Humanoids 2012), 2012, pp. 674–679. DOI:10.1109/HUMANOIDS.2012.6651592.</a:t>
            </a:r>
            <a:endParaRPr sz="1000"/>
          </a:p>
          <a:p>
            <a:pPr indent="-457200" lvl="0" marL="457200" rtl="0" algn="l">
              <a:spcBef>
                <a:spcPts val="1200"/>
              </a:spcBef>
              <a:spcAft>
                <a:spcPts val="0"/>
              </a:spcAft>
              <a:buNone/>
            </a:pPr>
            <a:r>
              <a:rPr lang="en" sz="1000"/>
              <a:t>Jen Jen Chung, Ander J. Smith, Ray Skeele, Geoffrey A. Hollinger, “Risk-aware graph search with dynamic edge cost discovery,” The International Journal of Robotics Research, 2018. DOI:10.1177 / 0278364918781009. [Online]. Available:https://journals.sagepub.com/doi/10.1177/0278364918781009.</a:t>
            </a:r>
            <a:endParaRPr sz="1000"/>
          </a:p>
          <a:p>
            <a:pPr indent="-457200" lvl="0" marL="457200" rtl="0" algn="l">
              <a:spcBef>
                <a:spcPts val="1200"/>
              </a:spcBef>
              <a:spcAft>
                <a:spcPts val="0"/>
              </a:spcAft>
              <a:buNone/>
            </a:pPr>
            <a:r>
              <a:t/>
            </a:r>
            <a:endParaRPr sz="1000"/>
          </a:p>
          <a:p>
            <a:pPr indent="-457200" lvl="0" marL="457200" rtl="0" algn="l">
              <a:spcBef>
                <a:spcPts val="1200"/>
              </a:spcBef>
              <a:spcAft>
                <a:spcPts val="0"/>
              </a:spcAft>
              <a:buNone/>
            </a:pPr>
            <a:r>
              <a:t/>
            </a:r>
            <a:endParaRPr sz="1000"/>
          </a:p>
          <a:p>
            <a:pPr indent="-457200" lvl="0" marL="457200" rtl="0" algn="l">
              <a:spcBef>
                <a:spcPts val="1200"/>
              </a:spcBef>
              <a:spcAft>
                <a:spcPts val="0"/>
              </a:spcAft>
              <a:buNone/>
            </a:pPr>
            <a:r>
              <a:t/>
            </a:r>
            <a:endParaRPr sz="1000"/>
          </a:p>
          <a:p>
            <a:pPr indent="-457200" lvl="0" marL="457200" rtl="0" algn="l">
              <a:spcBef>
                <a:spcPts val="1200"/>
              </a:spcBef>
              <a:spcAft>
                <a:spcPts val="1200"/>
              </a:spcAft>
              <a:buNone/>
            </a:pPr>
            <a:r>
              <a:t/>
            </a:r>
            <a:endParaRPr sz="1000"/>
          </a:p>
        </p:txBody>
      </p:sp>
      <p:sp>
        <p:nvSpPr>
          <p:cNvPr id="220" name="Google Shape;220;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idx="1" type="body"/>
          </p:nvPr>
        </p:nvSpPr>
        <p:spPr>
          <a:xfrm>
            <a:off x="311700" y="0"/>
            <a:ext cx="8520600" cy="51435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 sz="3100">
                <a:solidFill>
                  <a:srgbClr val="980000"/>
                </a:solidFill>
              </a:rPr>
              <a:t>Develop a system to plan the 2D motion of a 5-DOF inchworm robot to a desired location.</a:t>
            </a:r>
            <a:endParaRPr b="1" sz="3100">
              <a:solidFill>
                <a:srgbClr val="980000"/>
              </a:solidFill>
            </a:endParaRPr>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Application from Project </a:t>
            </a:r>
            <a:r>
              <a:rPr b="1" lang="en"/>
              <a:t>M.A.R.I.A.</a:t>
            </a:r>
            <a:endParaRPr b="1"/>
          </a:p>
        </p:txBody>
      </p:sp>
      <p:sp>
        <p:nvSpPr>
          <p:cNvPr id="68" name="Google Shape;68;p15"/>
          <p:cNvSpPr txBox="1"/>
          <p:nvPr>
            <p:ph idx="1" type="body"/>
          </p:nvPr>
        </p:nvSpPr>
        <p:spPr>
          <a:xfrm>
            <a:off x="557675" y="1132850"/>
            <a:ext cx="5775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Project a</a:t>
            </a:r>
            <a:r>
              <a:rPr lang="en"/>
              <a:t>ims to use swarms to build structures using indirect communication similar to termites</a:t>
            </a:r>
            <a:endParaRPr/>
          </a:p>
          <a:p>
            <a:pPr indent="0" lvl="0" marL="0" rtl="0" algn="l">
              <a:spcBef>
                <a:spcPts val="1200"/>
              </a:spcBef>
              <a:spcAft>
                <a:spcPts val="0"/>
              </a:spcAft>
              <a:buNone/>
            </a:pPr>
            <a:r>
              <a:t/>
            </a:r>
            <a:endParaRPr sz="500"/>
          </a:p>
          <a:p>
            <a:pPr indent="-342900" lvl="0" marL="457200" rtl="0" algn="l">
              <a:spcBef>
                <a:spcPts val="1200"/>
              </a:spcBef>
              <a:spcAft>
                <a:spcPts val="0"/>
              </a:spcAft>
              <a:buSzPts val="1800"/>
              <a:buChar char="●"/>
            </a:pPr>
            <a:r>
              <a:rPr lang="en"/>
              <a:t>Ecosystem consists of smart blocks and inchworm robots</a:t>
            </a:r>
            <a:endParaRPr/>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70" name="Google Shape;70;p15"/>
          <p:cNvPicPr preferRelativeResize="0"/>
          <p:nvPr/>
        </p:nvPicPr>
        <p:blipFill rotWithShape="1">
          <a:blip r:embed="rId3">
            <a:alphaModFix/>
          </a:blip>
          <a:srcRect b="13755" l="0" r="29443" t="72764"/>
          <a:stretch/>
        </p:blipFill>
        <p:spPr>
          <a:xfrm>
            <a:off x="1126975" y="3177475"/>
            <a:ext cx="3110662" cy="1485750"/>
          </a:xfrm>
          <a:prstGeom prst="rect">
            <a:avLst/>
          </a:prstGeom>
          <a:noFill/>
          <a:ln>
            <a:noFill/>
          </a:ln>
        </p:spPr>
      </p:pic>
      <p:cxnSp>
        <p:nvCxnSpPr>
          <p:cNvPr id="71" name="Google Shape;71;p15"/>
          <p:cNvCxnSpPr>
            <a:endCxn id="72" idx="1"/>
          </p:cNvCxnSpPr>
          <p:nvPr/>
        </p:nvCxnSpPr>
        <p:spPr>
          <a:xfrm>
            <a:off x="3057297" y="3879625"/>
            <a:ext cx="1514700" cy="137100"/>
          </a:xfrm>
          <a:prstGeom prst="straightConnector1">
            <a:avLst/>
          </a:prstGeom>
          <a:noFill/>
          <a:ln cap="flat" cmpd="sng" w="28575">
            <a:solidFill>
              <a:srgbClr val="000000"/>
            </a:solidFill>
            <a:prstDash val="solid"/>
            <a:round/>
            <a:headEnd len="med" w="med" type="stealth"/>
            <a:tailEnd len="med" w="med" type="none"/>
          </a:ln>
        </p:spPr>
      </p:cxnSp>
      <p:sp>
        <p:nvSpPr>
          <p:cNvPr id="72" name="Google Shape;72;p15"/>
          <p:cNvSpPr txBox="1"/>
          <p:nvPr/>
        </p:nvSpPr>
        <p:spPr>
          <a:xfrm>
            <a:off x="4571997" y="3370225"/>
            <a:ext cx="15537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Agents mark environment with different pheromones</a:t>
            </a:r>
            <a:endParaRPr sz="1800">
              <a:solidFill>
                <a:schemeClr val="dk2"/>
              </a:solidFill>
            </a:endParaRPr>
          </a:p>
        </p:txBody>
      </p:sp>
      <p:pic>
        <p:nvPicPr>
          <p:cNvPr id="73" name="Google Shape;73;p15"/>
          <p:cNvPicPr preferRelativeResize="0"/>
          <p:nvPr/>
        </p:nvPicPr>
        <p:blipFill>
          <a:blip r:embed="rId4">
            <a:alphaModFix/>
          </a:blip>
          <a:stretch>
            <a:fillRect/>
          </a:stretch>
        </p:blipFill>
        <p:spPr>
          <a:xfrm>
            <a:off x="6402940" y="993500"/>
            <a:ext cx="2223194" cy="3669717"/>
          </a:xfrm>
          <a:prstGeom prst="rect">
            <a:avLst/>
          </a:prstGeom>
          <a:noFill/>
          <a:ln>
            <a:noFill/>
          </a:ln>
        </p:spPr>
      </p:pic>
      <p:sp>
        <p:nvSpPr>
          <p:cNvPr id="74" name="Google Shape;74;p15"/>
          <p:cNvSpPr txBox="1"/>
          <p:nvPr/>
        </p:nvSpPr>
        <p:spPr>
          <a:xfrm>
            <a:off x="6402900" y="4477825"/>
            <a:ext cx="2223300" cy="185400"/>
          </a:xfrm>
          <a:prstGeom prst="rect">
            <a:avLst/>
          </a:prstGeom>
          <a:solidFill>
            <a:srgbClr val="B2B7BB">
              <a:alpha val="61450"/>
            </a:srgb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 sz="1000">
                <a:solidFill>
                  <a:srgbClr val="262626"/>
                </a:solidFill>
                <a:latin typeface="Verdana"/>
                <a:ea typeface="Verdana"/>
                <a:cs typeface="Verdana"/>
                <a:sym typeface="Verdana"/>
              </a:rPr>
              <a:t>Mound-building termites</a:t>
            </a:r>
            <a:endParaRPr b="1" sz="1000">
              <a:solidFill>
                <a:srgbClr val="262626"/>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980000"/>
                </a:solidFill>
                <a:latin typeface="Calibri"/>
                <a:ea typeface="Calibri"/>
                <a:cs typeface="Calibri"/>
                <a:sym typeface="Calibri"/>
              </a:rPr>
              <a:t>Significance</a:t>
            </a:r>
            <a:endParaRPr b="1">
              <a:solidFill>
                <a:srgbClr val="980000"/>
              </a:solidFill>
              <a:latin typeface="Calibri"/>
              <a:ea typeface="Calibri"/>
              <a:cs typeface="Calibri"/>
              <a:sym typeface="Calibri"/>
            </a:endParaRPr>
          </a:p>
        </p:txBody>
      </p:sp>
      <p:sp>
        <p:nvSpPr>
          <p:cNvPr id="80" name="Google Shape;80;p16"/>
          <p:cNvSpPr txBox="1"/>
          <p:nvPr>
            <p:ph idx="1" type="body"/>
          </p:nvPr>
        </p:nvSpPr>
        <p:spPr>
          <a:xfrm>
            <a:off x="311700" y="1159675"/>
            <a:ext cx="8520600" cy="340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Context</a:t>
            </a:r>
            <a:endParaRPr/>
          </a:p>
          <a:p>
            <a:pPr indent="-342900" lvl="0" marL="457200" rtl="0" algn="l">
              <a:spcBef>
                <a:spcPts val="1200"/>
              </a:spcBef>
              <a:spcAft>
                <a:spcPts val="0"/>
              </a:spcAft>
              <a:buSzPts val="1800"/>
              <a:buChar char="●"/>
            </a:pPr>
            <a:r>
              <a:rPr lang="en"/>
              <a:t>Inchworm robots need to pick up blocks from block storage area (quarry) and place them on specific locations of the structure under construction</a:t>
            </a:r>
            <a:endParaRPr/>
          </a:p>
          <a:p>
            <a:pPr indent="-342900" lvl="0" marL="457200" rtl="0" algn="l">
              <a:spcBef>
                <a:spcPts val="0"/>
              </a:spcBef>
              <a:spcAft>
                <a:spcPts val="0"/>
              </a:spcAft>
              <a:buSzPts val="1800"/>
              <a:buChar char="●"/>
            </a:pPr>
            <a:r>
              <a:rPr lang="en"/>
              <a:t>We aim to plan the path of one 5-DOF inchworm robot i</a:t>
            </a:r>
            <a:r>
              <a:rPr lang="en"/>
              <a:t>n the context of a multi-robot system</a:t>
            </a:r>
            <a:r>
              <a:rPr lang="en"/>
              <a:t> trying to build a structure</a:t>
            </a:r>
            <a:endParaRPr/>
          </a:p>
          <a:p>
            <a:pPr indent="0" lvl="0" marL="0" rtl="0" algn="l">
              <a:spcBef>
                <a:spcPts val="1200"/>
              </a:spcBef>
              <a:spcAft>
                <a:spcPts val="0"/>
              </a:spcAft>
              <a:buNone/>
            </a:pPr>
            <a:r>
              <a:rPr b="1" lang="en" u="sng"/>
              <a:t>Research question</a:t>
            </a:r>
            <a:endParaRPr b="1" u="sng"/>
          </a:p>
          <a:p>
            <a:pPr indent="0" lvl="0" marL="0" rtl="0" algn="l">
              <a:spcBef>
                <a:spcPts val="1200"/>
              </a:spcBef>
              <a:spcAft>
                <a:spcPts val="1200"/>
              </a:spcAft>
              <a:buNone/>
            </a:pPr>
            <a:r>
              <a:rPr lang="en"/>
              <a:t>How to plan the inchworm robots’ motion to pick up a block from the quarry and place in a given location on the structure under construction?</a:t>
            </a:r>
            <a:endParaRPr b="1" u="sng"/>
          </a:p>
        </p:txBody>
      </p:sp>
      <p:sp>
        <p:nvSpPr>
          <p:cNvPr id="81" name="Google Shape;8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latin typeface="Calibri"/>
                <a:ea typeface="Calibri"/>
                <a:cs typeface="Calibri"/>
                <a:sym typeface="Calibri"/>
              </a:rPr>
              <a:t>Simulation Environment</a:t>
            </a:r>
            <a:endParaRPr b="1">
              <a:solidFill>
                <a:srgbClr val="980000"/>
              </a:solidFill>
              <a:latin typeface="Calibri"/>
              <a:ea typeface="Calibri"/>
              <a:cs typeface="Calibri"/>
              <a:sym typeface="Calibri"/>
            </a:endParaRPr>
          </a:p>
          <a:p>
            <a:pPr indent="0" lvl="0" marL="0" rtl="0" algn="l">
              <a:spcBef>
                <a:spcPts val="0"/>
              </a:spcBef>
              <a:spcAft>
                <a:spcPts val="0"/>
              </a:spcAft>
              <a:buClr>
                <a:schemeClr val="dk1"/>
              </a:buClr>
              <a:buSzPct val="39285"/>
              <a:buFont typeface="Arial"/>
              <a:buNone/>
            </a:pPr>
            <a:r>
              <a:t/>
            </a:r>
            <a:endParaRPr b="1">
              <a:latin typeface="Calibri"/>
              <a:ea typeface="Calibri"/>
              <a:cs typeface="Calibri"/>
              <a:sym typeface="Calibri"/>
            </a:endParaRPr>
          </a:p>
          <a:p>
            <a:pPr indent="0" lvl="0" marL="0" rtl="0" algn="l">
              <a:spcBef>
                <a:spcPts val="0"/>
              </a:spcBef>
              <a:spcAft>
                <a:spcPts val="0"/>
              </a:spcAft>
              <a:buNone/>
            </a:pPr>
            <a:r>
              <a:t/>
            </a:r>
            <a:endParaRPr/>
          </a:p>
        </p:txBody>
      </p:sp>
      <p:sp>
        <p:nvSpPr>
          <p:cNvPr id="87" name="Google Shape;87;p17"/>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RVIZ </a:t>
            </a:r>
            <a:endParaRPr/>
          </a:p>
          <a:p>
            <a:pPr indent="-317500" lvl="1" marL="914400" rtl="0" algn="l">
              <a:spcBef>
                <a:spcPts val="0"/>
              </a:spcBef>
              <a:spcAft>
                <a:spcPts val="0"/>
              </a:spcAft>
              <a:buSzPts val="1400"/>
              <a:buChar char="○"/>
            </a:pPr>
            <a:r>
              <a:rPr lang="en"/>
              <a:t>Simple Path Planning tester</a:t>
            </a:r>
            <a:endParaRPr/>
          </a:p>
          <a:p>
            <a:pPr indent="-317500" lvl="1" marL="914400" rtl="0" algn="l">
              <a:spcBef>
                <a:spcPts val="0"/>
              </a:spcBef>
              <a:spcAft>
                <a:spcPts val="0"/>
              </a:spcAft>
              <a:buSzPts val="1400"/>
              <a:buChar char="○"/>
            </a:pPr>
            <a:r>
              <a:rPr lang="en"/>
              <a:t>Used to develop path planner</a:t>
            </a:r>
            <a:endParaRPr/>
          </a:p>
          <a:p>
            <a:pPr indent="-317500" lvl="1" marL="914400" rtl="0" algn="l">
              <a:spcBef>
                <a:spcPts val="0"/>
              </a:spcBef>
              <a:spcAft>
                <a:spcPts val="0"/>
              </a:spcAft>
              <a:buSzPts val="1400"/>
              <a:buChar char="○"/>
            </a:pPr>
            <a:r>
              <a:rPr lang="en"/>
              <a:t>Used as visualizer for Gazebo</a:t>
            </a:r>
            <a:endParaRPr/>
          </a:p>
          <a:p>
            <a:pPr indent="-342900" lvl="0" marL="457200" rtl="0" algn="l">
              <a:spcBef>
                <a:spcPts val="0"/>
              </a:spcBef>
              <a:spcAft>
                <a:spcPts val="0"/>
              </a:spcAft>
              <a:buSzPts val="1800"/>
              <a:buChar char="●"/>
            </a:pPr>
            <a:r>
              <a:rPr lang="en"/>
              <a:t>Gazebo</a:t>
            </a:r>
            <a:endParaRPr/>
          </a:p>
          <a:p>
            <a:pPr indent="-317500" lvl="1" marL="914400" rtl="0" algn="l">
              <a:spcBef>
                <a:spcPts val="0"/>
              </a:spcBef>
              <a:spcAft>
                <a:spcPts val="0"/>
              </a:spcAft>
              <a:buSzPts val="1400"/>
              <a:buChar char="○"/>
            </a:pPr>
            <a:r>
              <a:rPr lang="en"/>
              <a:t>Final simulator (for the project)</a:t>
            </a:r>
            <a:endParaRPr/>
          </a:p>
          <a:p>
            <a:pPr indent="-317500" lvl="1" marL="914400" rtl="0" algn="l">
              <a:spcBef>
                <a:spcPts val="0"/>
              </a:spcBef>
              <a:spcAft>
                <a:spcPts val="0"/>
              </a:spcAft>
              <a:buSzPts val="1400"/>
              <a:buChar char="○"/>
            </a:pPr>
            <a:r>
              <a:rPr lang="en"/>
              <a:t>Contains playground, blocks, and inchworm</a:t>
            </a:r>
            <a:endParaRPr/>
          </a:p>
          <a:p>
            <a:pPr indent="-317500" lvl="1" marL="914400" rtl="0" algn="l">
              <a:spcBef>
                <a:spcPts val="0"/>
              </a:spcBef>
              <a:spcAft>
                <a:spcPts val="0"/>
              </a:spcAft>
              <a:buSzPts val="1400"/>
              <a:buChar char="○"/>
            </a:pPr>
            <a:r>
              <a:rPr lang="en"/>
              <a:t>Models magnetic interaction between end effector and blocks/playground</a:t>
            </a:r>
            <a:endParaRPr/>
          </a:p>
        </p:txBody>
      </p:sp>
      <p:sp>
        <p:nvSpPr>
          <p:cNvPr id="88" name="Google Shape;8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9" name="Google Shape;89;p17"/>
          <p:cNvPicPr preferRelativeResize="0"/>
          <p:nvPr/>
        </p:nvPicPr>
        <p:blipFill>
          <a:blip r:embed="rId3">
            <a:alphaModFix/>
          </a:blip>
          <a:stretch>
            <a:fillRect/>
          </a:stretch>
        </p:blipFill>
        <p:spPr>
          <a:xfrm>
            <a:off x="5569900" y="445025"/>
            <a:ext cx="2991967"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rgbClr val="980000"/>
                </a:solidFill>
                <a:latin typeface="Calibri"/>
                <a:ea typeface="Calibri"/>
                <a:cs typeface="Calibri"/>
                <a:sym typeface="Calibri"/>
              </a:rPr>
              <a:t>Methods</a:t>
            </a:r>
            <a:r>
              <a:rPr b="1" lang="en">
                <a:latin typeface="Calibri"/>
                <a:ea typeface="Calibri"/>
                <a:cs typeface="Calibri"/>
                <a:sym typeface="Calibri"/>
              </a:rPr>
              <a:t> to Inchworm Motion Planning</a:t>
            </a:r>
            <a:endParaRPr b="1">
              <a:solidFill>
                <a:srgbClr val="980000"/>
              </a:solidFill>
              <a:latin typeface="Calibri"/>
              <a:ea typeface="Calibri"/>
              <a:cs typeface="Calibri"/>
              <a:sym typeface="Calibri"/>
            </a:endParaRPr>
          </a:p>
          <a:p>
            <a:pPr indent="0" lvl="0" marL="0" rtl="0" algn="l">
              <a:spcBef>
                <a:spcPts val="0"/>
              </a:spcBef>
              <a:spcAft>
                <a:spcPts val="0"/>
              </a:spcAft>
              <a:buClr>
                <a:schemeClr val="dk1"/>
              </a:buClr>
              <a:buSzPct val="39285"/>
              <a:buFont typeface="Arial"/>
              <a:buNone/>
            </a:pPr>
            <a:r>
              <a:t/>
            </a:r>
            <a:endParaRPr b="1">
              <a:latin typeface="Calibri"/>
              <a:ea typeface="Calibri"/>
              <a:cs typeface="Calibri"/>
              <a:sym typeface="Calibri"/>
            </a:endParaRPr>
          </a:p>
          <a:p>
            <a:pPr indent="0" lvl="0" marL="0" rtl="0" algn="l">
              <a:spcBef>
                <a:spcPts val="0"/>
              </a:spcBef>
              <a:spcAft>
                <a:spcPts val="0"/>
              </a:spcAft>
              <a:buNone/>
            </a:pPr>
            <a:r>
              <a:t/>
            </a:r>
            <a:endParaRPr/>
          </a:p>
        </p:txBody>
      </p:sp>
      <p:sp>
        <p:nvSpPr>
          <p:cNvPr id="95" name="Google Shape;95;p1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
              <a:t>Path Planning</a:t>
            </a:r>
            <a:endParaRPr b="1"/>
          </a:p>
          <a:p>
            <a:pPr indent="-317500" lvl="0" marL="457200" rtl="0" algn="l">
              <a:spcBef>
                <a:spcPts val="1200"/>
              </a:spcBef>
              <a:spcAft>
                <a:spcPts val="0"/>
              </a:spcAft>
              <a:buSzPts val="1400"/>
              <a:buChar char="●"/>
            </a:pPr>
            <a:r>
              <a:rPr i="1" lang="en"/>
              <a:t>Define the path from start to end node that the inchworm can follow</a:t>
            </a:r>
            <a:endParaRPr i="1"/>
          </a:p>
          <a:p>
            <a:pPr indent="-304800" lvl="1" marL="914400" rtl="0" algn="l">
              <a:spcBef>
                <a:spcPts val="0"/>
              </a:spcBef>
              <a:spcAft>
                <a:spcPts val="0"/>
              </a:spcAft>
              <a:buSzPts val="1200"/>
              <a:buChar char="○"/>
            </a:pPr>
            <a:r>
              <a:rPr i="1" lang="en"/>
              <a:t>Start with simple path planning algorithm</a:t>
            </a:r>
            <a:endParaRPr i="1"/>
          </a:p>
          <a:p>
            <a:pPr indent="-304800" lvl="1" marL="914400" rtl="0" algn="l">
              <a:spcBef>
                <a:spcPts val="0"/>
              </a:spcBef>
              <a:spcAft>
                <a:spcPts val="0"/>
              </a:spcAft>
              <a:buSzPts val="1200"/>
              <a:buChar char="○"/>
            </a:pPr>
            <a:r>
              <a:rPr i="1" lang="en"/>
              <a:t>Introduce collision considerations and movement costs</a:t>
            </a:r>
            <a:endParaRPr i="1"/>
          </a:p>
          <a:p>
            <a:pPr indent="-317500" lvl="0" marL="457200" rtl="0" algn="l">
              <a:spcBef>
                <a:spcPts val="0"/>
              </a:spcBef>
              <a:spcAft>
                <a:spcPts val="0"/>
              </a:spcAft>
              <a:buSzPts val="1400"/>
              <a:buChar char="●"/>
            </a:pPr>
            <a:r>
              <a:rPr lang="en"/>
              <a:t>[Reach]</a:t>
            </a:r>
            <a:r>
              <a:rPr i="1" lang="en"/>
              <a:t> Implement motion restrictions throughout the path</a:t>
            </a:r>
            <a:endParaRPr i="1"/>
          </a:p>
          <a:p>
            <a:pPr indent="-304800" lvl="1" marL="914400" rtl="0" algn="l">
              <a:spcBef>
                <a:spcPts val="0"/>
              </a:spcBef>
              <a:spcAft>
                <a:spcPts val="0"/>
              </a:spcAft>
              <a:buSzPts val="1200"/>
              <a:buChar char="○"/>
            </a:pPr>
            <a:r>
              <a:rPr i="1" lang="en"/>
              <a:t>Collision avoidance</a:t>
            </a:r>
            <a:endParaRPr i="1"/>
          </a:p>
          <a:p>
            <a:pPr indent="-304800" lvl="1" marL="914400" rtl="0" algn="l">
              <a:spcBef>
                <a:spcPts val="0"/>
              </a:spcBef>
              <a:spcAft>
                <a:spcPts val="0"/>
              </a:spcAft>
              <a:buSzPts val="1200"/>
              <a:buChar char="○"/>
            </a:pPr>
            <a:r>
              <a:rPr i="1" lang="en"/>
              <a:t>Take in consideration limitations of the robot (ie can’t plan straight upwards without a building)</a:t>
            </a:r>
            <a:endParaRPr i="1"/>
          </a:p>
          <a:p>
            <a:pPr indent="-317500" lvl="0" marL="457200" rtl="0" algn="l">
              <a:spcBef>
                <a:spcPts val="0"/>
              </a:spcBef>
              <a:spcAft>
                <a:spcPts val="0"/>
              </a:spcAft>
              <a:buSzPts val="1400"/>
              <a:buChar char="●"/>
            </a:pPr>
            <a:r>
              <a:rPr lang="en"/>
              <a:t>[Reach]</a:t>
            </a:r>
            <a:r>
              <a:rPr i="1" lang="en"/>
              <a:t> Add 3D consideration (climbing on existing blocks)</a:t>
            </a:r>
            <a:endParaRPr i="1"/>
          </a:p>
        </p:txBody>
      </p:sp>
      <p:sp>
        <p:nvSpPr>
          <p:cNvPr id="96" name="Google Shape;96;p1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Motion Planning</a:t>
            </a:r>
            <a:endParaRPr b="1"/>
          </a:p>
          <a:p>
            <a:pPr indent="-317500" lvl="0" marL="457200" rtl="0" algn="l">
              <a:spcBef>
                <a:spcPts val="1200"/>
              </a:spcBef>
              <a:spcAft>
                <a:spcPts val="0"/>
              </a:spcAft>
              <a:buSzPts val="1400"/>
              <a:buChar char="●"/>
            </a:pPr>
            <a:r>
              <a:rPr i="1" lang="en"/>
              <a:t>How does the inchworm follow the path?</a:t>
            </a:r>
            <a:endParaRPr i="1"/>
          </a:p>
          <a:p>
            <a:pPr indent="-304800" lvl="1" marL="914400" rtl="0" algn="l">
              <a:spcBef>
                <a:spcPts val="0"/>
              </a:spcBef>
              <a:spcAft>
                <a:spcPts val="0"/>
              </a:spcAft>
              <a:buSzPts val="1200"/>
              <a:buChar char="○"/>
            </a:pPr>
            <a:r>
              <a:rPr i="1" lang="en"/>
              <a:t>Option 1: </a:t>
            </a:r>
            <a:r>
              <a:rPr i="1" lang="en"/>
              <a:t>Preemptive</a:t>
            </a:r>
            <a:r>
              <a:rPr i="1" lang="en"/>
              <a:t> “Footstep” planning</a:t>
            </a:r>
            <a:endParaRPr i="1"/>
          </a:p>
          <a:p>
            <a:pPr indent="-304800" lvl="1" marL="914400" rtl="0" algn="l">
              <a:spcBef>
                <a:spcPts val="0"/>
              </a:spcBef>
              <a:spcAft>
                <a:spcPts val="0"/>
              </a:spcAft>
              <a:buSzPts val="1200"/>
              <a:buChar char="○"/>
            </a:pPr>
            <a:r>
              <a:rPr i="1" lang="en"/>
              <a:t>Option 2: Real-time “Footstep” planning</a:t>
            </a:r>
            <a:endParaRPr i="1"/>
          </a:p>
          <a:p>
            <a:pPr indent="-317500" lvl="0" marL="457200" rtl="0" algn="l">
              <a:spcBef>
                <a:spcPts val="0"/>
              </a:spcBef>
              <a:spcAft>
                <a:spcPts val="0"/>
              </a:spcAft>
              <a:buSzPts val="1400"/>
              <a:buChar char="●"/>
            </a:pPr>
            <a:r>
              <a:rPr i="1" lang="en"/>
              <a:t>Develop inchworm </a:t>
            </a:r>
            <a:r>
              <a:rPr i="1" lang="en"/>
              <a:t>walking gait</a:t>
            </a:r>
            <a:endParaRPr i="1"/>
          </a:p>
          <a:p>
            <a:pPr indent="-317500" lvl="0" marL="457200" rtl="0" algn="l">
              <a:spcBef>
                <a:spcPts val="0"/>
              </a:spcBef>
              <a:spcAft>
                <a:spcPts val="0"/>
              </a:spcAft>
              <a:buSzPts val="1400"/>
              <a:buChar char="●"/>
            </a:pPr>
            <a:r>
              <a:rPr lang="en"/>
              <a:t>[Reach]</a:t>
            </a:r>
            <a:r>
              <a:rPr i="1" lang="en"/>
              <a:t> Develop inchworm climbing gait</a:t>
            </a:r>
            <a:endParaRPr i="1"/>
          </a:p>
        </p:txBody>
      </p:sp>
      <p:sp>
        <p:nvSpPr>
          <p:cNvPr id="97" name="Google Shape;9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latin typeface="Calibri"/>
                <a:ea typeface="Calibri"/>
                <a:cs typeface="Calibri"/>
                <a:sym typeface="Calibri"/>
              </a:rPr>
              <a:t>Path Planning: Path Generation </a:t>
            </a:r>
            <a:endParaRPr b="1">
              <a:latin typeface="Calibri"/>
              <a:ea typeface="Calibri"/>
              <a:cs typeface="Calibri"/>
              <a:sym typeface="Calibri"/>
            </a:endParaRPr>
          </a:p>
          <a:p>
            <a:pPr indent="0" lvl="0" marL="0" rtl="0" algn="l">
              <a:spcBef>
                <a:spcPts val="0"/>
              </a:spcBef>
              <a:spcAft>
                <a:spcPts val="0"/>
              </a:spcAft>
              <a:buNone/>
            </a:pPr>
            <a:r>
              <a:t/>
            </a:r>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 </a:t>
            </a:r>
            <a:endParaRPr/>
          </a:p>
          <a:p>
            <a:pPr indent="-342900" lvl="0" marL="457200" rtl="0" algn="l">
              <a:spcBef>
                <a:spcPts val="1200"/>
              </a:spcBef>
              <a:spcAft>
                <a:spcPts val="0"/>
              </a:spcAft>
              <a:buSzPts val="1800"/>
              <a:buChar char="●"/>
            </a:pPr>
            <a:r>
              <a:rPr lang="en"/>
              <a:t>Good base to start with and play around with the heuristics to better suit our needs.</a:t>
            </a:r>
            <a:endParaRPr/>
          </a:p>
          <a:p>
            <a:pPr indent="0" lvl="0" marL="0" rtl="0" algn="l">
              <a:spcBef>
                <a:spcPts val="1200"/>
              </a:spcBef>
              <a:spcAft>
                <a:spcPts val="0"/>
              </a:spcAft>
              <a:buNone/>
            </a:pPr>
            <a:r>
              <a:rPr lang="en"/>
              <a:t>RRT* (Rapidly Exploring Random Tree)</a:t>
            </a:r>
            <a:endParaRPr/>
          </a:p>
          <a:p>
            <a:pPr indent="-342900" lvl="0" marL="457200" rtl="0" algn="l">
              <a:spcBef>
                <a:spcPts val="1200"/>
              </a:spcBef>
              <a:spcAft>
                <a:spcPts val="0"/>
              </a:spcAft>
              <a:buSzPts val="1800"/>
              <a:buChar char="●"/>
            </a:pPr>
            <a:r>
              <a:rPr lang="en"/>
              <a:t>Exploring in a tree pattern, removing unused branches</a:t>
            </a:r>
            <a:endParaRPr/>
          </a:p>
          <a:p>
            <a:pPr indent="0" lvl="0" marL="0" rtl="0" algn="l">
              <a:spcBef>
                <a:spcPts val="1200"/>
              </a:spcBef>
              <a:spcAft>
                <a:spcPts val="0"/>
              </a:spcAft>
              <a:buNone/>
            </a:pPr>
            <a:r>
              <a:rPr lang="en"/>
              <a:t>RAGS (Risk Aware Graph Search)</a:t>
            </a:r>
            <a:endParaRPr/>
          </a:p>
          <a:p>
            <a:pPr indent="-342900" lvl="0" marL="457200" rtl="0" algn="l">
              <a:spcBef>
                <a:spcPts val="1200"/>
              </a:spcBef>
              <a:spcAft>
                <a:spcPts val="0"/>
              </a:spcAft>
              <a:buSzPts val="1800"/>
              <a:buChar char="●"/>
            </a:pPr>
            <a:r>
              <a:rPr lang="en"/>
              <a:t>Giving cost to edges that are </a:t>
            </a:r>
            <a:r>
              <a:rPr lang="en"/>
              <a:t>revealed</a:t>
            </a:r>
            <a:r>
              <a:rPr lang="en"/>
              <a:t> dynamically, paths </a:t>
            </a:r>
            <a:r>
              <a:rPr lang="en"/>
              <a:t>selected</a:t>
            </a:r>
            <a:r>
              <a:rPr lang="en"/>
              <a:t> with high probability of low cost</a:t>
            </a:r>
            <a:endParaRPr/>
          </a:p>
        </p:txBody>
      </p:sp>
      <p:sp>
        <p:nvSpPr>
          <p:cNvPr id="104" name="Google Shape;10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latin typeface="Calibri"/>
                <a:ea typeface="Calibri"/>
                <a:cs typeface="Calibri"/>
                <a:sym typeface="Calibri"/>
              </a:rPr>
              <a:t>Path Planning: Collision Detection &amp; Motion Restriction</a:t>
            </a:r>
            <a:endParaRPr b="1">
              <a:latin typeface="Calibri"/>
              <a:ea typeface="Calibri"/>
              <a:cs typeface="Calibri"/>
              <a:sym typeface="Calibri"/>
            </a:endParaRPr>
          </a:p>
          <a:p>
            <a:pPr indent="0" lvl="0" marL="0" rtl="0" algn="l">
              <a:spcBef>
                <a:spcPts val="0"/>
              </a:spcBef>
              <a:spcAft>
                <a:spcPts val="0"/>
              </a:spcAft>
              <a:buNone/>
            </a:pPr>
            <a:r>
              <a:t/>
            </a:r>
            <a:endParaRPr/>
          </a:p>
        </p:txBody>
      </p:sp>
      <p:sp>
        <p:nvSpPr>
          <p:cNvPr id="110" name="Google Shape;110;p20"/>
          <p:cNvSpPr txBox="1"/>
          <p:nvPr>
            <p:ph idx="1" type="body"/>
          </p:nvPr>
        </p:nvSpPr>
        <p:spPr>
          <a:xfrm>
            <a:off x="311700" y="12468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Creating a communication network</a:t>
            </a:r>
            <a:endParaRPr/>
          </a:p>
          <a:p>
            <a:pPr indent="-317500" lvl="1" marL="914400" rtl="0" algn="l">
              <a:spcBef>
                <a:spcPts val="0"/>
              </a:spcBef>
              <a:spcAft>
                <a:spcPts val="0"/>
              </a:spcAft>
              <a:buSzPts val="1400"/>
              <a:buChar char="○"/>
            </a:pPr>
            <a:r>
              <a:rPr lang="en"/>
              <a:t>Timed intervals for robots to </a:t>
            </a:r>
            <a:r>
              <a:rPr lang="en"/>
              <a:t>exchange</a:t>
            </a:r>
            <a:r>
              <a:rPr lang="en"/>
              <a:t> information with neighbors</a:t>
            </a:r>
            <a:endParaRPr/>
          </a:p>
          <a:p>
            <a:pPr indent="-342900" lvl="0" marL="457200" rtl="0" algn="l">
              <a:spcBef>
                <a:spcPts val="0"/>
              </a:spcBef>
              <a:spcAft>
                <a:spcPts val="0"/>
              </a:spcAft>
              <a:buSzPts val="1800"/>
              <a:buChar char="●"/>
            </a:pPr>
            <a:r>
              <a:rPr lang="en"/>
              <a:t>Robots that fail will be </a:t>
            </a:r>
            <a:r>
              <a:rPr lang="en"/>
              <a:t>removed</a:t>
            </a:r>
            <a:r>
              <a:rPr lang="en"/>
              <a:t> from the system / seen as an obstacle</a:t>
            </a:r>
            <a:endParaRPr/>
          </a:p>
          <a:p>
            <a:pPr indent="-342900" lvl="0" marL="457200" rtl="0" algn="l">
              <a:spcBef>
                <a:spcPts val="0"/>
              </a:spcBef>
              <a:spcAft>
                <a:spcPts val="0"/>
              </a:spcAft>
              <a:buSzPts val="1800"/>
              <a:buChar char="●"/>
            </a:pPr>
            <a:r>
              <a:rPr lang="en"/>
              <a:t>Creating a primary tree and </a:t>
            </a:r>
            <a:r>
              <a:rPr lang="en"/>
              <a:t>feedback</a:t>
            </a:r>
            <a:r>
              <a:rPr lang="en"/>
              <a:t> tree for the robot</a:t>
            </a:r>
            <a:endParaRPr/>
          </a:p>
          <a:p>
            <a:pPr indent="-317500" lvl="1" marL="914400" rtl="0" algn="l">
              <a:spcBef>
                <a:spcPts val="0"/>
              </a:spcBef>
              <a:spcAft>
                <a:spcPts val="0"/>
              </a:spcAft>
              <a:buSzPts val="1400"/>
              <a:buChar char="○"/>
            </a:pPr>
            <a:r>
              <a:rPr lang="en"/>
              <a:t>Puting all robots into a heighercy </a:t>
            </a:r>
            <a:endParaRPr/>
          </a:p>
          <a:p>
            <a:pPr indent="-342900" lvl="0" marL="457200" rtl="0" algn="l">
              <a:spcBef>
                <a:spcPts val="0"/>
              </a:spcBef>
              <a:spcAft>
                <a:spcPts val="0"/>
              </a:spcAft>
              <a:buSzPts val="1800"/>
              <a:buChar char="●"/>
            </a:pPr>
            <a:r>
              <a:rPr lang="en"/>
              <a:t>All robot will move at the same </a:t>
            </a:r>
            <a:r>
              <a:rPr lang="en"/>
              <a:t>speed</a:t>
            </a:r>
            <a:r>
              <a:rPr lang="en"/>
              <a:t> with or without a block</a:t>
            </a:r>
            <a:endParaRPr/>
          </a:p>
        </p:txBody>
      </p:sp>
      <p:sp>
        <p:nvSpPr>
          <p:cNvPr id="111" name="Google Shape;11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latin typeface="Calibri"/>
                <a:ea typeface="Calibri"/>
                <a:cs typeface="Calibri"/>
                <a:sym typeface="Calibri"/>
              </a:rPr>
              <a:t>[Reach] Path Planning: 3D Movement</a:t>
            </a:r>
            <a:endParaRPr b="1">
              <a:latin typeface="Calibri"/>
              <a:ea typeface="Calibri"/>
              <a:cs typeface="Calibri"/>
              <a:sym typeface="Calibri"/>
            </a:endParaRPr>
          </a:p>
          <a:p>
            <a:pPr indent="0" lvl="0" marL="0" rtl="0" algn="l">
              <a:spcBef>
                <a:spcPts val="0"/>
              </a:spcBef>
              <a:spcAft>
                <a:spcPts val="0"/>
              </a:spcAft>
              <a:buNone/>
            </a:pPr>
            <a:r>
              <a:t/>
            </a:r>
            <a:endParaRPr/>
          </a:p>
        </p:txBody>
      </p:sp>
      <p:sp>
        <p:nvSpPr>
          <p:cNvPr id="117" name="Google Shape;11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Modify Face* algorithm</a:t>
            </a:r>
            <a:endParaRPr/>
          </a:p>
          <a:p>
            <a:pPr indent="-317500" lvl="1" marL="914400" rtl="0" algn="l">
              <a:spcBef>
                <a:spcPts val="0"/>
              </a:spcBef>
              <a:spcAft>
                <a:spcPts val="0"/>
              </a:spcAft>
              <a:buSzPts val="1400"/>
              <a:buChar char="○"/>
            </a:pPr>
            <a:r>
              <a:rPr lang="en"/>
              <a:t>Finds path from Block A to Block B on 3D structure</a:t>
            </a:r>
            <a:endParaRPr/>
          </a:p>
          <a:p>
            <a:pPr indent="-317500" lvl="1" marL="914400" rtl="0" algn="l">
              <a:spcBef>
                <a:spcPts val="0"/>
              </a:spcBef>
              <a:spcAft>
                <a:spcPts val="0"/>
              </a:spcAft>
              <a:buSzPts val="1400"/>
              <a:buChar char="○"/>
            </a:pPr>
            <a:r>
              <a:rPr lang="en"/>
              <a:t>Modification of Dijkstra: Proven complete</a:t>
            </a:r>
            <a:endParaRPr/>
          </a:p>
          <a:p>
            <a:pPr indent="-317500" lvl="1" marL="914400" rtl="0" algn="l">
              <a:spcBef>
                <a:spcPts val="0"/>
              </a:spcBef>
              <a:spcAft>
                <a:spcPts val="0"/>
              </a:spcAft>
              <a:buSzPts val="1400"/>
              <a:buChar char="○"/>
            </a:pPr>
            <a:r>
              <a:rPr lang="en"/>
              <a:t>Accounts for reachability and space surrounding block</a:t>
            </a:r>
            <a:endParaRPr/>
          </a:p>
          <a:p>
            <a:pPr indent="-342900" lvl="0" marL="457200" rtl="0" algn="l">
              <a:spcBef>
                <a:spcPts val="0"/>
              </a:spcBef>
              <a:spcAft>
                <a:spcPts val="0"/>
              </a:spcAft>
              <a:buSzPts val="1800"/>
              <a:buChar char="●"/>
            </a:pPr>
            <a:r>
              <a:rPr lang="en"/>
              <a:t>Gait motion</a:t>
            </a:r>
            <a:endParaRPr/>
          </a:p>
          <a:p>
            <a:pPr indent="-317500" lvl="1" marL="914400" rtl="0" algn="l">
              <a:spcBef>
                <a:spcPts val="0"/>
              </a:spcBef>
              <a:spcAft>
                <a:spcPts val="0"/>
              </a:spcAft>
              <a:buSzPts val="1400"/>
              <a:buChar char="○"/>
            </a:pPr>
            <a:r>
              <a:rPr lang="en"/>
              <a:t>Footstep planning and control (later slides)</a:t>
            </a:r>
            <a:endParaRPr/>
          </a:p>
        </p:txBody>
      </p:sp>
      <p:sp>
        <p:nvSpPr>
          <p:cNvPr id="118" name="Google Shape;11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