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f30a064b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f30a064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f30a064b0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f30a064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f30a064b0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f30a064b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6" name="Google Shape;86;p13"/>
          <p:cNvSpPr txBox="1">
            <a:spLocks noGrp="1"/>
          </p:cNvSpPr>
          <p:nvPr>
            <p:ph type="ctrTitle"/>
          </p:nvPr>
        </p:nvSpPr>
        <p:spPr>
          <a:xfrm>
            <a:off x="3043403" y="2043663"/>
            <a:ext cx="6105194" cy="203105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6000"/>
              <a:buFont typeface="Calibri"/>
              <a:buNone/>
            </a:pPr>
            <a:r>
              <a:rPr lang="en-SG" b="1">
                <a:solidFill>
                  <a:srgbClr val="FFFFFF"/>
                </a:solidFill>
              </a:rPr>
              <a:t>Security Operations Project</a:t>
            </a:r>
            <a:endParaRPr/>
          </a:p>
        </p:txBody>
      </p:sp>
      <p:sp>
        <p:nvSpPr>
          <p:cNvPr id="87" name="Google Shape;87;p13"/>
          <p:cNvSpPr txBox="1">
            <a:spLocks noGrp="1"/>
          </p:cNvSpPr>
          <p:nvPr>
            <p:ph type="subTitle" idx="1"/>
          </p:nvPr>
        </p:nvSpPr>
        <p:spPr>
          <a:xfrm>
            <a:off x="3045368" y="4074718"/>
            <a:ext cx="6105194" cy="68207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FFFFF"/>
              </a:buClr>
              <a:buSzPts val="2400"/>
              <a:buNone/>
            </a:pPr>
            <a:r>
              <a:rPr lang="en-SG" dirty="0">
                <a:solidFill>
                  <a:srgbClr val="FFFFFF"/>
                </a:solidFill>
              </a:rPr>
              <a:t>By Qing Ling, Adam and Sing Hong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22"/>
          <p:cNvSpPr/>
          <p:nvPr/>
        </p:nvSpPr>
        <p:spPr>
          <a:xfrm>
            <a:off x="-3625" y="-5360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2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2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2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2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2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000"/>
              <a:buFont typeface="Calibri"/>
              <a:buNone/>
            </a:pPr>
            <a:r>
              <a:rPr lang="en-SG" sz="4000" dirty="0">
                <a:solidFill>
                  <a:srgbClr val="FFFFFF"/>
                </a:solidFill>
              </a:rPr>
              <a:t>Possibilities of risk and failures</a:t>
            </a:r>
            <a:endParaRPr dirty="0"/>
          </a:p>
        </p:txBody>
      </p:sp>
      <p:sp>
        <p:nvSpPr>
          <p:cNvPr id="183" name="Google Shape;183;p22"/>
          <p:cNvSpPr txBox="1">
            <a:spLocks noGrp="1"/>
          </p:cNvSpPr>
          <p:nvPr>
            <p:ph type="body" idx="1"/>
          </p:nvPr>
        </p:nvSpPr>
        <p:spPr>
          <a:xfrm>
            <a:off x="1119322" y="2558627"/>
            <a:ext cx="9708995" cy="46808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220"/>
              <a:buNone/>
            </a:pPr>
            <a:r>
              <a:rPr lang="en-SG" sz="2220" b="1" dirty="0"/>
              <a:t>Integration</a:t>
            </a:r>
            <a:endParaRPr dirty="0"/>
          </a:p>
          <a:p>
            <a:pPr marL="228600" lvl="0" indent="-228600" algn="l" rtl="0">
              <a:lnSpc>
                <a:spcPct val="90000"/>
              </a:lnSpc>
              <a:spcBef>
                <a:spcPts val="1000"/>
              </a:spcBef>
              <a:spcAft>
                <a:spcPts val="0"/>
              </a:spcAft>
              <a:buClr>
                <a:schemeClr val="dk1"/>
              </a:buClr>
              <a:buSzPts val="2220"/>
              <a:buChar char="•"/>
            </a:pPr>
            <a:r>
              <a:rPr lang="en-SG" sz="2220" dirty="0"/>
              <a:t>Integration testing exposes problems with interfaces among different program components before deployment. Additionally, integration testing can show the different issues an application may have when interacting with other applications.</a:t>
            </a:r>
            <a:endParaRPr dirty="0"/>
          </a:p>
          <a:p>
            <a:pPr marL="0" lvl="0" indent="0" algn="l" rtl="0">
              <a:lnSpc>
                <a:spcPct val="90000"/>
              </a:lnSpc>
              <a:spcBef>
                <a:spcPts val="1000"/>
              </a:spcBef>
              <a:spcAft>
                <a:spcPts val="0"/>
              </a:spcAft>
              <a:buClr>
                <a:schemeClr val="dk1"/>
              </a:buClr>
              <a:buSzPts val="2220"/>
              <a:buNone/>
            </a:pPr>
            <a:r>
              <a:rPr lang="en-SG" sz="2220" b="1" dirty="0"/>
              <a:t>Interoperability</a:t>
            </a:r>
            <a:endParaRPr dirty="0"/>
          </a:p>
          <a:p>
            <a:pPr marL="228600" lvl="0" indent="-228600" algn="l" rtl="0">
              <a:lnSpc>
                <a:spcPct val="90000"/>
              </a:lnSpc>
              <a:spcBef>
                <a:spcPts val="1000"/>
              </a:spcBef>
              <a:spcAft>
                <a:spcPts val="0"/>
              </a:spcAft>
              <a:buClr>
                <a:schemeClr val="dk1"/>
              </a:buClr>
              <a:buSzPts val="2220"/>
              <a:buChar char="•"/>
            </a:pPr>
            <a:r>
              <a:rPr lang="en-SG" sz="2220" dirty="0"/>
              <a:t>Different users utilize different browsers and operating systems. To pull data, testing each one to confirm a clear information pathway is very important which will present serious issues if not dealt with.</a:t>
            </a:r>
            <a:endParaRPr dirty="0"/>
          </a:p>
          <a:p>
            <a:pPr marL="0" lvl="0" indent="0" algn="l" rtl="0">
              <a:lnSpc>
                <a:spcPct val="90000"/>
              </a:lnSpc>
              <a:spcBef>
                <a:spcPts val="1000"/>
              </a:spcBef>
              <a:spcAft>
                <a:spcPts val="0"/>
              </a:spcAft>
              <a:buClr>
                <a:schemeClr val="dk1"/>
              </a:buClr>
              <a:buSzPts val="2220"/>
              <a:buNone/>
            </a:pPr>
            <a:r>
              <a:rPr lang="en-SG" sz="2220" b="1" dirty="0"/>
              <a:t>Security</a:t>
            </a:r>
            <a:endParaRPr dirty="0"/>
          </a:p>
          <a:p>
            <a:pPr marL="228600" lvl="0" indent="-228600" algn="l" rtl="0">
              <a:lnSpc>
                <a:spcPct val="90000"/>
              </a:lnSpc>
              <a:spcBef>
                <a:spcPts val="1000"/>
              </a:spcBef>
              <a:spcAft>
                <a:spcPts val="0"/>
              </a:spcAft>
              <a:buClr>
                <a:schemeClr val="dk1"/>
              </a:buClr>
              <a:buSzPts val="2220"/>
              <a:buChar char="•"/>
            </a:pPr>
            <a:r>
              <a:rPr lang="en-SG" sz="2220" dirty="0"/>
              <a:t>Tests associated with data integrity before and after an attack are equally important when considering data breaches or lost information. Some of the challenges associated with security testing include dealing with unsecured communications, removing malicious files </a:t>
            </a:r>
            <a:endParaRPr sz="2220" dirty="0"/>
          </a:p>
          <a:p>
            <a:pPr marL="228600" lvl="0" indent="-87629" algn="l" rtl="0">
              <a:lnSpc>
                <a:spcPct val="90000"/>
              </a:lnSpc>
              <a:spcBef>
                <a:spcPts val="1000"/>
              </a:spcBef>
              <a:spcAft>
                <a:spcPts val="0"/>
              </a:spcAft>
              <a:buClr>
                <a:schemeClr val="dk1"/>
              </a:buClr>
              <a:buSzPts val="2220"/>
              <a:buNone/>
            </a:pPr>
            <a:endParaRPr sz="2220" dirty="0"/>
          </a:p>
          <a:p>
            <a:pPr marL="228600" lvl="0" indent="-87629" algn="l" rtl="0">
              <a:lnSpc>
                <a:spcPct val="90000"/>
              </a:lnSpc>
              <a:spcBef>
                <a:spcPts val="1000"/>
              </a:spcBef>
              <a:spcAft>
                <a:spcPts val="0"/>
              </a:spcAft>
              <a:buClr>
                <a:schemeClr val="dk1"/>
              </a:buClr>
              <a:buSzPts val="2220"/>
              <a:buNone/>
            </a:pPr>
            <a:endParaRPr sz="22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SG"/>
              <a:t>Timing proposed</a:t>
            </a:r>
            <a:endParaRPr/>
          </a:p>
        </p:txBody>
      </p:sp>
      <p:sp>
        <p:nvSpPr>
          <p:cNvPr id="189" name="Google Shape;189;p23"/>
          <p:cNvSpPr txBox="1">
            <a:spLocks noGrp="1"/>
          </p:cNvSpPr>
          <p:nvPr>
            <p:ph type="body" idx="1"/>
          </p:nvPr>
        </p:nvSpPr>
        <p:spPr>
          <a:xfrm>
            <a:off x="838200" y="1825625"/>
            <a:ext cx="10515600" cy="4911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a:p>
            <a:pPr marL="0" lvl="0" indent="0" algn="l" rtl="0">
              <a:spcBef>
                <a:spcPts val="1000"/>
              </a:spcBef>
              <a:spcAft>
                <a:spcPts val="0"/>
              </a:spcAft>
              <a:buNone/>
            </a:pPr>
            <a:r>
              <a:rPr lang="en-SG" dirty="0"/>
              <a:t>Scheduled time: We have chosen 11 pm to 5 am, here’s why. Most of the employees in many companies would end their work shift before or around the time of sunset. There will be lesser employees working in the night time compared to in the afternoon and morning, therefore the margin of error would be lower as it would not affect the work productivity and in the event that the IT technician team mishandled the networking, company will be greatly affected. Hence, we chose to diagnose during evening.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24"/>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5" name="Google Shape;195;p2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6" name="Google Shape;196;p24"/>
          <p:cNvSpPr txBox="1">
            <a:spLocks noGrp="1"/>
          </p:cNvSpPr>
          <p:nvPr>
            <p:ph type="title"/>
          </p:nvPr>
        </p:nvSpPr>
        <p:spPr>
          <a:xfrm>
            <a:off x="3045368" y="2043663"/>
            <a:ext cx="6105194" cy="203105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6000"/>
              <a:buFont typeface="Calibri"/>
              <a:buNone/>
            </a:pPr>
            <a:r>
              <a:rPr lang="en-SG" sz="6000" b="1">
                <a:solidFill>
                  <a:srgbClr val="FFFFFF"/>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4"/>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4"/>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4"/>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4"/>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4"/>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4000"/>
              <a:buFont typeface="Calibri"/>
              <a:buNone/>
            </a:pPr>
            <a:r>
              <a:rPr lang="en-SG" sz="4000" b="1" dirty="0">
                <a:solidFill>
                  <a:srgbClr val="FFFFFF"/>
                </a:solidFill>
              </a:rPr>
              <a:t>Group members &amp; responsibilities</a:t>
            </a:r>
            <a:endParaRPr dirty="0"/>
          </a:p>
        </p:txBody>
      </p:sp>
      <p:sp>
        <p:nvSpPr>
          <p:cNvPr id="99" name="Google Shape;99;p14"/>
          <p:cNvSpPr txBox="1">
            <a:spLocks noGrp="1"/>
          </p:cNvSpPr>
          <p:nvPr>
            <p:ph type="body" idx="1"/>
          </p:nvPr>
        </p:nvSpPr>
        <p:spPr>
          <a:xfrm>
            <a:off x="1367624" y="2490436"/>
            <a:ext cx="9708995" cy="35671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None/>
            </a:pPr>
            <a:r>
              <a:rPr lang="en-SG" sz="2400" b="1" dirty="0"/>
              <a:t>Qing Ling: Team leader</a:t>
            </a:r>
            <a:endParaRPr dirty="0"/>
          </a:p>
          <a:p>
            <a:pPr marL="228600" lvl="0" indent="-228600" algn="l" rtl="0">
              <a:lnSpc>
                <a:spcPct val="90000"/>
              </a:lnSpc>
              <a:spcBef>
                <a:spcPts val="1000"/>
              </a:spcBef>
              <a:spcAft>
                <a:spcPts val="0"/>
              </a:spcAft>
              <a:buClr>
                <a:schemeClr val="dk1"/>
              </a:buClr>
              <a:buSzPts val="2400"/>
              <a:buChar char="•"/>
            </a:pPr>
            <a:r>
              <a:rPr lang="en-SG" sz="2400" dirty="0"/>
              <a:t>Lead and supervise the team</a:t>
            </a:r>
            <a:endParaRPr dirty="0"/>
          </a:p>
          <a:p>
            <a:pPr marL="0" lvl="0" indent="0" algn="l" rtl="0">
              <a:lnSpc>
                <a:spcPct val="90000"/>
              </a:lnSpc>
              <a:spcBef>
                <a:spcPts val="1000"/>
              </a:spcBef>
              <a:spcAft>
                <a:spcPts val="0"/>
              </a:spcAft>
              <a:buClr>
                <a:schemeClr val="dk1"/>
              </a:buClr>
              <a:buSzPts val="2400"/>
              <a:buNone/>
            </a:pPr>
            <a:r>
              <a:rPr lang="en-SG" sz="2400" b="1" dirty="0"/>
              <a:t>Adam: Test engineer</a:t>
            </a:r>
            <a:endParaRPr dirty="0"/>
          </a:p>
          <a:p>
            <a:pPr marL="228600" lvl="0" indent="-228600" algn="l" rtl="0">
              <a:lnSpc>
                <a:spcPct val="90000"/>
              </a:lnSpc>
              <a:spcBef>
                <a:spcPts val="1000"/>
              </a:spcBef>
              <a:spcAft>
                <a:spcPts val="0"/>
              </a:spcAft>
              <a:buClr>
                <a:schemeClr val="dk1"/>
              </a:buClr>
              <a:buSzPts val="2400"/>
              <a:buChar char="•"/>
            </a:pPr>
            <a:r>
              <a:rPr lang="en-SG" sz="2400" dirty="0"/>
              <a:t>Demonstrates results of project</a:t>
            </a:r>
            <a:endParaRPr dirty="0"/>
          </a:p>
          <a:p>
            <a:pPr marL="0" lvl="0" indent="0" algn="l" rtl="0">
              <a:lnSpc>
                <a:spcPct val="90000"/>
              </a:lnSpc>
              <a:spcBef>
                <a:spcPts val="1000"/>
              </a:spcBef>
              <a:spcAft>
                <a:spcPts val="0"/>
              </a:spcAft>
              <a:buClr>
                <a:schemeClr val="dk1"/>
              </a:buClr>
              <a:buSzPts val="2400"/>
              <a:buNone/>
            </a:pPr>
            <a:r>
              <a:rPr lang="en-SG" sz="2400" b="1" dirty="0"/>
              <a:t>Sing Hong: Solution Architect</a:t>
            </a:r>
            <a:endParaRPr dirty="0"/>
          </a:p>
          <a:p>
            <a:pPr marL="228600" lvl="0" indent="-228600" algn="l" rtl="0">
              <a:lnSpc>
                <a:spcPct val="90000"/>
              </a:lnSpc>
              <a:spcBef>
                <a:spcPts val="1000"/>
              </a:spcBef>
              <a:spcAft>
                <a:spcPts val="0"/>
              </a:spcAft>
              <a:buClr>
                <a:schemeClr val="dk1"/>
              </a:buClr>
              <a:buSzPts val="2400"/>
              <a:buChar char="•"/>
            </a:pPr>
            <a:r>
              <a:rPr lang="en-SG" sz="2400" dirty="0"/>
              <a:t>Suggest effective solutions for the test</a:t>
            </a:r>
            <a:endParaRPr dirty="0"/>
          </a:p>
          <a:p>
            <a:pPr marL="228600" lvl="0" indent="-228600" algn="l" rtl="0">
              <a:lnSpc>
                <a:spcPct val="90000"/>
              </a:lnSpc>
              <a:spcBef>
                <a:spcPts val="1000"/>
              </a:spcBef>
              <a:spcAft>
                <a:spcPts val="0"/>
              </a:spcAft>
              <a:buClr>
                <a:schemeClr val="dk1"/>
              </a:buClr>
              <a:buSzPts val="2400"/>
              <a:buChar char="•"/>
            </a:pPr>
            <a:r>
              <a:rPr lang="en-SG" sz="2400" dirty="0"/>
              <a:t>Making sure the solution given is beneficial to the team</a:t>
            </a:r>
            <a:br>
              <a:rPr lang="en-SG" sz="2400" dirty="0"/>
            </a:br>
            <a:endParaRPr sz="2400" dirty="0"/>
          </a:p>
          <a:p>
            <a:pPr marL="228600" lvl="0" indent="-76200" algn="l"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5"/>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4000"/>
              <a:buFont typeface="Calibri"/>
              <a:buNone/>
            </a:pPr>
            <a:r>
              <a:rPr lang="en-SG" sz="4000" b="1">
                <a:solidFill>
                  <a:srgbClr val="FFFFFF"/>
                </a:solidFill>
              </a:rPr>
              <a:t>Main objectives</a:t>
            </a:r>
            <a:endParaRPr/>
          </a:p>
        </p:txBody>
      </p:sp>
      <p:sp>
        <p:nvSpPr>
          <p:cNvPr id="111" name="Google Shape;111;p15"/>
          <p:cNvSpPr txBox="1">
            <a:spLocks noGrp="1"/>
          </p:cNvSpPr>
          <p:nvPr>
            <p:ph type="body" idx="1"/>
          </p:nvPr>
        </p:nvSpPr>
        <p:spPr>
          <a:xfrm>
            <a:off x="1367624" y="2490436"/>
            <a:ext cx="9708995" cy="3567173"/>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en-SG" sz="2400" dirty="0"/>
              <a:t>To identify critical vulnerabilities be it unknown or known in the environment example (Denial of service, incorrect VM isolation or unsecure VM migration).</a:t>
            </a:r>
            <a:endParaRPr dirty="0"/>
          </a:p>
          <a:p>
            <a:pPr marL="228600" lvl="0" indent="-228600" algn="l" rtl="0">
              <a:lnSpc>
                <a:spcPct val="90000"/>
              </a:lnSpc>
              <a:spcBef>
                <a:spcPts val="1000"/>
              </a:spcBef>
              <a:spcAft>
                <a:spcPts val="0"/>
              </a:spcAft>
              <a:buClr>
                <a:schemeClr val="dk1"/>
              </a:buClr>
              <a:buSzPts val="2400"/>
              <a:buChar char="•"/>
            </a:pPr>
            <a:r>
              <a:rPr lang="en-SG" sz="2400" dirty="0"/>
              <a:t>Prioritize and tackle risks such as loopholes in the system(to prioritize fixing vulnerabilities with the biggest negative impact towards the system and delay those with the least impact towards the system.</a:t>
            </a:r>
            <a:endParaRPr dirty="0"/>
          </a:p>
          <a:p>
            <a:pPr marL="228600" lvl="0" indent="-228600" algn="l" rtl="0">
              <a:lnSpc>
                <a:spcPct val="90000"/>
              </a:lnSpc>
              <a:spcBef>
                <a:spcPts val="1000"/>
              </a:spcBef>
              <a:spcAft>
                <a:spcPts val="0"/>
              </a:spcAft>
              <a:buClr>
                <a:schemeClr val="dk1"/>
              </a:buClr>
              <a:buSzPts val="2400"/>
              <a:buChar char="•"/>
            </a:pPr>
            <a:r>
              <a:rPr lang="en-SG" sz="2400" dirty="0"/>
              <a:t>Perform penetration testing to simulate a hacker attack on your critical network infrastructure.</a:t>
            </a:r>
            <a:endParaRPr sz="2400" dirty="0"/>
          </a:p>
          <a:p>
            <a:pPr marL="228600" lvl="0" indent="-76200" algn="l"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16"/>
          <p:cNvSpPr/>
          <p:nvPr/>
        </p:nvSpPr>
        <p:spPr>
          <a:xfrm>
            <a:off x="-3650" y="126575"/>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16"/>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6"/>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6"/>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6"/>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6"/>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6"/>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000"/>
              <a:buFont typeface="Calibri"/>
              <a:buNone/>
            </a:pPr>
            <a:r>
              <a:rPr lang="en-SG" sz="4000" b="1" dirty="0">
                <a:solidFill>
                  <a:srgbClr val="FFFFFF"/>
                </a:solidFill>
              </a:rPr>
              <a:t>The depth and coverage of the test</a:t>
            </a:r>
            <a:endParaRPr sz="4000" b="1" dirty="0">
              <a:solidFill>
                <a:srgbClr val="FFFFFF"/>
              </a:solidFill>
            </a:endParaRPr>
          </a:p>
        </p:txBody>
      </p:sp>
      <p:sp>
        <p:nvSpPr>
          <p:cNvPr id="123" name="Google Shape;123;p16"/>
          <p:cNvSpPr txBox="1">
            <a:spLocks noGrp="1"/>
          </p:cNvSpPr>
          <p:nvPr>
            <p:ph type="body" idx="1"/>
          </p:nvPr>
        </p:nvSpPr>
        <p:spPr>
          <a:xfrm>
            <a:off x="1367625" y="2468300"/>
            <a:ext cx="9708900" cy="4442400"/>
          </a:xfrm>
          <a:prstGeom prst="rect">
            <a:avLst/>
          </a:prstGeom>
          <a:noFill/>
          <a:ln>
            <a:noFill/>
          </a:ln>
        </p:spPr>
        <p:txBody>
          <a:bodyPr spcFirstLastPara="1" wrap="square" lIns="91425" tIns="45700" rIns="91425" bIns="45700" anchor="ctr" anchorCtr="0">
            <a:noAutofit/>
          </a:bodyPr>
          <a:lstStyle/>
          <a:p>
            <a:pPr marL="228600" lvl="0" indent="0" algn="l" rtl="0">
              <a:lnSpc>
                <a:spcPct val="90000"/>
              </a:lnSpc>
              <a:spcBef>
                <a:spcPts val="0"/>
              </a:spcBef>
              <a:spcAft>
                <a:spcPts val="0"/>
              </a:spcAft>
              <a:buNone/>
            </a:pPr>
            <a:endParaRPr sz="2400" dirty="0"/>
          </a:p>
          <a:p>
            <a:pPr marL="228600" lvl="0" indent="0" algn="l" rtl="0">
              <a:lnSpc>
                <a:spcPct val="90000"/>
              </a:lnSpc>
              <a:spcBef>
                <a:spcPts val="0"/>
              </a:spcBef>
              <a:spcAft>
                <a:spcPts val="0"/>
              </a:spcAft>
              <a:buNone/>
            </a:pPr>
            <a:endParaRPr sz="2400" dirty="0"/>
          </a:p>
          <a:p>
            <a:pPr marL="228600" lvl="0" indent="-228600" algn="l" rtl="0">
              <a:lnSpc>
                <a:spcPct val="90000"/>
              </a:lnSpc>
              <a:spcBef>
                <a:spcPts val="0"/>
              </a:spcBef>
              <a:spcAft>
                <a:spcPts val="0"/>
              </a:spcAft>
              <a:buClr>
                <a:schemeClr val="dk1"/>
              </a:buClr>
              <a:buSzPts val="2400"/>
              <a:buChar char="•"/>
            </a:pPr>
            <a:r>
              <a:rPr lang="en-SG" sz="2400" dirty="0"/>
              <a:t>The company </a:t>
            </a:r>
            <a:r>
              <a:rPr lang="en-SG" sz="2400" dirty="0" err="1"/>
              <a:t>LionHealth</a:t>
            </a:r>
            <a:r>
              <a:rPr lang="en-SG" sz="2400" dirty="0"/>
              <a:t> have received complaints from users that their network traffic is slow and suspected that there are cyber-attacks on their corporate network and systems.  Following the cyber-attacks on </a:t>
            </a:r>
            <a:r>
              <a:rPr lang="en-SG" sz="2400" dirty="0" err="1"/>
              <a:t>LionHealth</a:t>
            </a:r>
            <a:r>
              <a:rPr lang="en-SG" sz="2400" dirty="0"/>
              <a:t>, we are task to conduct the penetration test on </a:t>
            </a:r>
            <a:r>
              <a:rPr lang="en-SG" sz="2400" dirty="0" err="1"/>
              <a:t>LionHealth’s</a:t>
            </a:r>
            <a:r>
              <a:rPr lang="en-SG" sz="2400" dirty="0"/>
              <a:t> network and system. </a:t>
            </a:r>
            <a:endParaRPr sz="2400" dirty="0"/>
          </a:p>
          <a:p>
            <a:pPr marL="228600" lvl="0" indent="0" algn="l" rtl="0">
              <a:lnSpc>
                <a:spcPct val="90000"/>
              </a:lnSpc>
              <a:spcBef>
                <a:spcPts val="0"/>
              </a:spcBef>
              <a:spcAft>
                <a:spcPts val="0"/>
              </a:spcAft>
              <a:buNone/>
            </a:pPr>
            <a:endParaRPr sz="2400" dirty="0"/>
          </a:p>
          <a:p>
            <a:pPr marL="228600" lvl="0" indent="-228600" algn="l" rtl="0">
              <a:lnSpc>
                <a:spcPct val="90000"/>
              </a:lnSpc>
              <a:spcBef>
                <a:spcPts val="0"/>
              </a:spcBef>
              <a:spcAft>
                <a:spcPts val="0"/>
              </a:spcAft>
              <a:buClr>
                <a:schemeClr val="dk1"/>
              </a:buClr>
              <a:buSzPts val="2400"/>
              <a:buChar char="•"/>
            </a:pPr>
            <a:r>
              <a:rPr lang="en-SG" sz="2400" dirty="0"/>
              <a:t>In order to keep up with the risk of attacks, we need to utilize professional expertise such as Web Application Test, Network services test or wireless security test in order to secure the infrastructure and applications and help mitigate the risk of security breaches.</a:t>
            </a:r>
            <a:endParaRPr sz="2400" dirty="0"/>
          </a:p>
          <a:p>
            <a:pPr marL="228600" lvl="0" indent="0" algn="l" rtl="0">
              <a:lnSpc>
                <a:spcPct val="90000"/>
              </a:lnSpc>
              <a:spcBef>
                <a:spcPts val="1000"/>
              </a:spcBef>
              <a:spcAft>
                <a:spcPts val="0"/>
              </a:spcAft>
              <a:buNone/>
            </a:pPr>
            <a:endParaRPr dirty="0"/>
          </a:p>
          <a:p>
            <a:pPr marL="228600" lvl="0" indent="-76200" algn="l" rtl="0">
              <a:lnSpc>
                <a:spcPct val="90000"/>
              </a:lnSpc>
              <a:spcBef>
                <a:spcPts val="1000"/>
              </a:spcBef>
              <a:spcAft>
                <a:spcPts val="0"/>
              </a:spcAft>
              <a:buClr>
                <a:schemeClr val="dk1"/>
              </a:buClr>
              <a:buSzPts val="2400"/>
              <a:buNone/>
            </a:pPr>
            <a:endParaRPr sz="2400" b="1" dirty="0">
              <a:solidFill>
                <a:srgbClr val="000000"/>
              </a:solidFill>
              <a:latin typeface="Open Sans"/>
              <a:ea typeface="Open Sans"/>
              <a:cs typeface="Open Sans"/>
              <a:sym typeface="Open Sans"/>
            </a:endParaRPr>
          </a:p>
          <a:p>
            <a:pPr marL="228600" lvl="0" indent="-76200" algn="l" rtl="0">
              <a:lnSpc>
                <a:spcPct val="90000"/>
              </a:lnSpc>
              <a:spcBef>
                <a:spcPts val="1000"/>
              </a:spcBef>
              <a:spcAft>
                <a:spcPts val="0"/>
              </a:spcAft>
              <a:buClr>
                <a:schemeClr val="dk1"/>
              </a:buClr>
              <a:buSzPts val="2400"/>
              <a:buNone/>
            </a:pPr>
            <a:endParaRPr sz="2400" dirty="0">
              <a:solidFill>
                <a:srgbClr val="000000"/>
              </a:solidFill>
              <a:latin typeface="Open Sans"/>
              <a:ea typeface="Open Sans"/>
              <a:cs typeface="Open Sans"/>
              <a:sym typeface="Open Sans"/>
            </a:endParaRPr>
          </a:p>
          <a:p>
            <a:pPr marL="228600" lvl="0" indent="-76200" algn="l"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7"/>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7"/>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7"/>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7"/>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7"/>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7"/>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000"/>
              <a:buFont typeface="Calibri"/>
              <a:buNone/>
            </a:pPr>
            <a:r>
              <a:rPr lang="en-SG" sz="4000" b="1">
                <a:solidFill>
                  <a:srgbClr val="FFFFFF"/>
                </a:solidFill>
              </a:rPr>
              <a:t>What is Vulnerability Assessment and Penetration Testing</a:t>
            </a:r>
            <a:endParaRPr/>
          </a:p>
        </p:txBody>
      </p:sp>
      <p:sp>
        <p:nvSpPr>
          <p:cNvPr id="135" name="Google Shape;135;p17"/>
          <p:cNvSpPr txBox="1">
            <a:spLocks noGrp="1"/>
          </p:cNvSpPr>
          <p:nvPr>
            <p:ph type="body" idx="1"/>
          </p:nvPr>
        </p:nvSpPr>
        <p:spPr>
          <a:xfrm>
            <a:off x="1243488" y="3982864"/>
            <a:ext cx="9708995" cy="3621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220"/>
              <a:buNone/>
            </a:pPr>
            <a:r>
              <a:rPr lang="en-SG" sz="2220" b="1"/>
              <a:t>Vulnerability Assessment</a:t>
            </a:r>
            <a:endParaRPr/>
          </a:p>
          <a:p>
            <a:pPr marL="228600" lvl="0" indent="-228600" algn="l" rtl="0">
              <a:lnSpc>
                <a:spcPct val="90000"/>
              </a:lnSpc>
              <a:spcBef>
                <a:spcPts val="1000"/>
              </a:spcBef>
              <a:spcAft>
                <a:spcPts val="0"/>
              </a:spcAft>
              <a:buClr>
                <a:schemeClr val="dk1"/>
              </a:buClr>
              <a:buSzPts val="2220"/>
              <a:buChar char="•"/>
            </a:pPr>
            <a:r>
              <a:rPr lang="en-SG" sz="2220"/>
              <a:t>Vulnerability Assessment is a non-intrusive approach that serves to produce a prioritized list of security vulnerabilities. Prioritized list of vulnerabilities categorized by criticality for remediation. Identify security vulnerabilities in system that may be exploited.</a:t>
            </a:r>
            <a:endParaRPr/>
          </a:p>
          <a:p>
            <a:pPr marL="0" lvl="0" indent="0" algn="l" rtl="0">
              <a:lnSpc>
                <a:spcPct val="90000"/>
              </a:lnSpc>
              <a:spcBef>
                <a:spcPts val="1000"/>
              </a:spcBef>
              <a:spcAft>
                <a:spcPts val="0"/>
              </a:spcAft>
              <a:buClr>
                <a:schemeClr val="dk1"/>
              </a:buClr>
              <a:buSzPts val="2220"/>
              <a:buNone/>
            </a:pPr>
            <a:r>
              <a:rPr lang="en-SG" sz="2220" b="1"/>
              <a:t>Penetration Testing</a:t>
            </a:r>
            <a:endParaRPr/>
          </a:p>
          <a:p>
            <a:pPr marL="228600" lvl="0" indent="-228600" algn="l" rtl="0">
              <a:lnSpc>
                <a:spcPct val="90000"/>
              </a:lnSpc>
              <a:spcBef>
                <a:spcPts val="1000"/>
              </a:spcBef>
              <a:spcAft>
                <a:spcPts val="0"/>
              </a:spcAft>
              <a:buClr>
                <a:schemeClr val="dk1"/>
              </a:buClr>
              <a:buSzPts val="2220"/>
              <a:buChar char="•"/>
            </a:pPr>
            <a:r>
              <a:rPr lang="en-SG" sz="2220"/>
              <a:t>Penetration Testing on the other hand, uses an intrusive approach to discover security weaknesses in the organization’s IT infrastructure and applications. To Specify information of what data was compromise and vulnerabilities exploited and to determine whether an application can withstand an intrusion attempt.</a:t>
            </a:r>
            <a:endParaRPr/>
          </a:p>
          <a:p>
            <a:pPr marL="228600" lvl="0" indent="-87629" algn="l" rtl="0">
              <a:lnSpc>
                <a:spcPct val="90000"/>
              </a:lnSpc>
              <a:spcBef>
                <a:spcPts val="1000"/>
              </a:spcBef>
              <a:spcAft>
                <a:spcPts val="0"/>
              </a:spcAft>
              <a:buClr>
                <a:schemeClr val="dk1"/>
              </a:buClr>
              <a:buSzPts val="2220"/>
              <a:buNone/>
            </a:pPr>
            <a:endParaRPr sz="2220"/>
          </a:p>
          <a:p>
            <a:pPr marL="228600" lvl="0" indent="-87629" algn="l" rtl="0">
              <a:lnSpc>
                <a:spcPct val="90000"/>
              </a:lnSpc>
              <a:spcBef>
                <a:spcPts val="1000"/>
              </a:spcBef>
              <a:spcAft>
                <a:spcPts val="0"/>
              </a:spcAft>
              <a:buClr>
                <a:schemeClr val="dk1"/>
              </a:buClr>
              <a:buSzPts val="2220"/>
              <a:buNone/>
            </a:pPr>
            <a:endParaRPr sz="2220" b="1"/>
          </a:p>
          <a:p>
            <a:pPr marL="228600" lvl="0" indent="-87629" algn="l" rtl="0">
              <a:lnSpc>
                <a:spcPct val="90000"/>
              </a:lnSpc>
              <a:spcBef>
                <a:spcPts val="1000"/>
              </a:spcBef>
              <a:spcAft>
                <a:spcPts val="0"/>
              </a:spcAft>
              <a:buClr>
                <a:schemeClr val="dk1"/>
              </a:buClr>
              <a:buSzPts val="2220"/>
              <a:buNone/>
            </a:pPr>
            <a:endParaRPr sz="2220" b="1"/>
          </a:p>
          <a:p>
            <a:pPr marL="0" lvl="0" indent="0" algn="l" rtl="0">
              <a:lnSpc>
                <a:spcPct val="90000"/>
              </a:lnSpc>
              <a:spcBef>
                <a:spcPts val="1000"/>
              </a:spcBef>
              <a:spcAft>
                <a:spcPts val="0"/>
              </a:spcAft>
              <a:buClr>
                <a:schemeClr val="dk1"/>
              </a:buClr>
              <a:buSzPts val="2220"/>
              <a:buNone/>
            </a:pPr>
            <a:endParaRPr sz="2220" b="1"/>
          </a:p>
          <a:p>
            <a:pPr marL="228600" lvl="0" indent="-87629" algn="l" rtl="0">
              <a:lnSpc>
                <a:spcPct val="90000"/>
              </a:lnSpc>
              <a:spcBef>
                <a:spcPts val="1000"/>
              </a:spcBef>
              <a:spcAft>
                <a:spcPts val="0"/>
              </a:spcAft>
              <a:buClr>
                <a:schemeClr val="dk1"/>
              </a:buClr>
              <a:buSzPts val="2220"/>
              <a:buNone/>
            </a:pPr>
            <a:endParaRPr sz="2220"/>
          </a:p>
          <a:p>
            <a:pPr marL="228600" lvl="0" indent="-87629" algn="l" rtl="0">
              <a:lnSpc>
                <a:spcPct val="90000"/>
              </a:lnSpc>
              <a:spcBef>
                <a:spcPts val="1000"/>
              </a:spcBef>
              <a:spcAft>
                <a:spcPts val="0"/>
              </a:spcAft>
              <a:buClr>
                <a:schemeClr val="dk1"/>
              </a:buClr>
              <a:buSzPts val="2220"/>
              <a:buNone/>
            </a:pPr>
            <a:endParaRPr sz="2220"/>
          </a:p>
          <a:p>
            <a:pPr marL="228600" lvl="0" indent="-87629" algn="l" rtl="0">
              <a:lnSpc>
                <a:spcPct val="90000"/>
              </a:lnSpc>
              <a:spcBef>
                <a:spcPts val="1000"/>
              </a:spcBef>
              <a:spcAft>
                <a:spcPts val="0"/>
              </a:spcAft>
              <a:buClr>
                <a:schemeClr val="dk1"/>
              </a:buClr>
              <a:buSzPts val="2220"/>
              <a:buNone/>
            </a:pP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8"/>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8"/>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8"/>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8"/>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8"/>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8"/>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000"/>
              <a:buFont typeface="Calibri"/>
              <a:buNone/>
            </a:pPr>
            <a:r>
              <a:rPr lang="en-SG" sz="4000" b="1">
                <a:solidFill>
                  <a:srgbClr val="FFFFFF"/>
                </a:solidFill>
              </a:rPr>
              <a:t>Why we choose Penetration Testing</a:t>
            </a:r>
            <a:endParaRPr/>
          </a:p>
        </p:txBody>
      </p:sp>
      <p:sp>
        <p:nvSpPr>
          <p:cNvPr id="147" name="Google Shape;147;p18"/>
          <p:cNvSpPr txBox="1">
            <a:spLocks noGrp="1"/>
          </p:cNvSpPr>
          <p:nvPr>
            <p:ph type="body" idx="1"/>
          </p:nvPr>
        </p:nvSpPr>
        <p:spPr>
          <a:xfrm>
            <a:off x="1367624" y="2490436"/>
            <a:ext cx="9708995" cy="3567173"/>
          </a:xfrm>
          <a:prstGeom prst="rect">
            <a:avLst/>
          </a:prstGeom>
          <a:noFill/>
          <a:ln>
            <a:noFill/>
          </a:ln>
        </p:spPr>
        <p:txBody>
          <a:bodyPr spcFirstLastPara="1" wrap="square" lIns="91425" tIns="45700" rIns="91425" bIns="45700" anchor="ctr" anchorCtr="0">
            <a:noAutofit/>
          </a:bodyPr>
          <a:lstStyle/>
          <a:p>
            <a:pPr marL="228600" lvl="0" indent="-228600" algn="l" rtl="0">
              <a:lnSpc>
                <a:spcPct val="70000"/>
              </a:lnSpc>
              <a:spcBef>
                <a:spcPts val="0"/>
              </a:spcBef>
              <a:spcAft>
                <a:spcPts val="0"/>
              </a:spcAft>
              <a:buClr>
                <a:schemeClr val="dk1"/>
              </a:buClr>
              <a:buSzPts val="2220"/>
              <a:buChar char="•"/>
            </a:pPr>
            <a:r>
              <a:rPr lang="en-SG" sz="2220"/>
              <a:t>Vulnerability scans look for known vulnerabilities in your systems and report potential exposures. Penetration tests are intended to exploit weaknesses in the architecture of your IT network and determine the degree to which a malicious attacker can gain unauthorized access to your assets.</a:t>
            </a:r>
            <a:endParaRPr/>
          </a:p>
          <a:p>
            <a:pPr marL="228600" lvl="0" indent="-228600" algn="l" rtl="0">
              <a:lnSpc>
                <a:spcPct val="70000"/>
              </a:lnSpc>
              <a:spcBef>
                <a:spcPts val="1000"/>
              </a:spcBef>
              <a:spcAft>
                <a:spcPts val="0"/>
              </a:spcAft>
              <a:buClr>
                <a:schemeClr val="dk1"/>
              </a:buClr>
              <a:buSzPts val="2220"/>
              <a:buChar char="•"/>
            </a:pPr>
            <a:r>
              <a:rPr lang="en-SG" sz="2220"/>
              <a:t>The tools used by penetration testers tend to have much more comprehensive vulnerability databases. A penetration test actively exploits vulnerabilities in the targeted infrastructure, while a vulnerability scan does not typically involve active exploitation. </a:t>
            </a:r>
            <a:endParaRPr/>
          </a:p>
          <a:p>
            <a:pPr marL="228600" lvl="0" indent="-228600" algn="l" rtl="0">
              <a:lnSpc>
                <a:spcPct val="70000"/>
              </a:lnSpc>
              <a:spcBef>
                <a:spcPts val="1000"/>
              </a:spcBef>
              <a:spcAft>
                <a:spcPts val="0"/>
              </a:spcAft>
              <a:buClr>
                <a:schemeClr val="dk1"/>
              </a:buClr>
              <a:buSzPts val="2220"/>
              <a:buChar char="•"/>
            </a:pPr>
            <a:r>
              <a:rPr lang="en-SG" sz="2220"/>
              <a:t>The tools used by penetration testers tend to have much more comprehensive vulnerability databases. A penetration test actively exploits vulnerabilities in the targeted infrastructure, while a vulnerability scan does not typically involve active exploitation.</a:t>
            </a:r>
            <a:endParaRPr sz="222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SG"/>
              <a:t>Proposed Solution</a:t>
            </a:r>
            <a:endParaRPr/>
          </a:p>
        </p:txBody>
      </p:sp>
      <p:sp>
        <p:nvSpPr>
          <p:cNvPr id="153" name="Google Shape;15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SG"/>
              <a:t>We have decided to use Web Application Penetration Testing to test if the target environment is exposed to security vulnerabilities. </a:t>
            </a:r>
            <a:endParaRPr/>
          </a:p>
          <a:p>
            <a:pPr marL="0" lvl="0" indent="0" algn="l" rtl="0">
              <a:spcBef>
                <a:spcPts val="1000"/>
              </a:spcBef>
              <a:spcAft>
                <a:spcPts val="0"/>
              </a:spcAft>
              <a:buNone/>
            </a:pPr>
            <a:endParaRPr/>
          </a:p>
          <a:p>
            <a:pPr marL="0" lvl="0" indent="0" algn="l" rtl="0">
              <a:spcBef>
                <a:spcPts val="1000"/>
              </a:spcBef>
              <a:spcAft>
                <a:spcPts val="0"/>
              </a:spcAft>
              <a:buNone/>
            </a:pPr>
            <a:r>
              <a:rPr lang="en-SG"/>
              <a:t>We have to use black box penetration testing as we have little to no knowledge of information about LionHealth. </a:t>
            </a:r>
            <a:endParaRPr/>
          </a:p>
          <a:p>
            <a:pPr marL="0" lvl="0" indent="0" algn="l" rtl="0">
              <a:spcBef>
                <a:spcPts val="1000"/>
              </a:spcBef>
              <a:spcAft>
                <a:spcPts val="0"/>
              </a:spcAft>
              <a:buNone/>
            </a:pPr>
            <a:endParaRPr/>
          </a:p>
          <a:p>
            <a:pPr marL="0" lvl="0" indent="0" algn="l" rtl="0">
              <a:spcBef>
                <a:spcPts val="1000"/>
              </a:spcBef>
              <a:spcAft>
                <a:spcPts val="0"/>
              </a:spcAft>
              <a:buNone/>
            </a:pPr>
            <a:r>
              <a:rPr lang="en-SG"/>
              <a:t>It is used to simulate external attacks with no prior knowledge of the target environment – and understand what is possible for an uninformed attacker to achieve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2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20"/>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20"/>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20"/>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20"/>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20"/>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20"/>
          <p:cNvSpPr txBox="1">
            <a:spLocks noGrp="1"/>
          </p:cNvSpPr>
          <p:nvPr>
            <p:ph type="title"/>
          </p:nvPr>
        </p:nvSpPr>
        <p:spPr>
          <a:xfrm>
            <a:off x="885668" y="800417"/>
            <a:ext cx="10264800" cy="1212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000"/>
              <a:buFont typeface="Calibri"/>
              <a:buNone/>
            </a:pPr>
            <a:r>
              <a:rPr lang="en-SG" sz="4000">
                <a:solidFill>
                  <a:srgbClr val="FFFFFF"/>
                </a:solidFill>
              </a:rPr>
              <a:t>Further Elaboration </a:t>
            </a:r>
            <a:endParaRPr/>
          </a:p>
        </p:txBody>
      </p:sp>
      <p:sp>
        <p:nvSpPr>
          <p:cNvPr id="165" name="Google Shape;165;p20"/>
          <p:cNvSpPr txBox="1">
            <a:spLocks noGrp="1"/>
          </p:cNvSpPr>
          <p:nvPr>
            <p:ph type="body" idx="1"/>
          </p:nvPr>
        </p:nvSpPr>
        <p:spPr>
          <a:xfrm>
            <a:off x="1367624" y="2490436"/>
            <a:ext cx="9708900" cy="424560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endParaRPr/>
          </a:p>
          <a:p>
            <a:pPr marL="228600" lvl="0" indent="-228600" algn="l" rtl="0">
              <a:lnSpc>
                <a:spcPct val="90000"/>
              </a:lnSpc>
              <a:spcBef>
                <a:spcPts val="1000"/>
              </a:spcBef>
              <a:spcAft>
                <a:spcPts val="0"/>
              </a:spcAft>
              <a:buClr>
                <a:schemeClr val="dk1"/>
              </a:buClr>
              <a:buSzPts val="2400"/>
              <a:buChar char="•"/>
            </a:pPr>
            <a:r>
              <a:rPr lang="en-SG" sz="2400"/>
              <a:t> Using software methods we can verify if the application is exposed to security vulnerabilities. It checks the security vulnerability of web apps and software programs positioned in the target environment.</a:t>
            </a:r>
            <a:endParaRPr/>
          </a:p>
          <a:p>
            <a:pPr marL="228600" lvl="0" indent="-228600" algn="l" rtl="0">
              <a:lnSpc>
                <a:spcPct val="90000"/>
              </a:lnSpc>
              <a:spcBef>
                <a:spcPts val="1000"/>
              </a:spcBef>
              <a:spcAft>
                <a:spcPts val="0"/>
              </a:spcAft>
              <a:buClr>
                <a:schemeClr val="dk1"/>
              </a:buClr>
              <a:buSzPts val="2400"/>
              <a:buChar char="•"/>
            </a:pPr>
            <a:r>
              <a:rPr lang="en-SG" sz="2400"/>
              <a:t>Web Application Penetration Testing is done by simulating unauthorized attacks internally or externally to get access to sensitive data.</a:t>
            </a:r>
            <a:endParaRPr/>
          </a:p>
          <a:p>
            <a:pPr marL="228600" lvl="0" indent="-228600" algn="l" rtl="0">
              <a:lnSpc>
                <a:spcPct val="90000"/>
              </a:lnSpc>
              <a:spcBef>
                <a:spcPts val="1000"/>
              </a:spcBef>
              <a:spcAft>
                <a:spcPts val="0"/>
              </a:spcAft>
              <a:buClr>
                <a:schemeClr val="dk1"/>
              </a:buClr>
              <a:buSzPts val="2400"/>
              <a:buChar char="•"/>
            </a:pPr>
            <a:r>
              <a:rPr lang="en-SG" sz="2400"/>
              <a:t>Web penetration helps  find out the possibility for a hacker to access the data from the internet, find about the security of their email servers and also get to know how secure the web hosting site and server are.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SG"/>
              <a:t>Penetration testing tools</a:t>
            </a:r>
            <a:endParaRPr/>
          </a:p>
        </p:txBody>
      </p:sp>
      <p:sp>
        <p:nvSpPr>
          <p:cNvPr id="171" name="Google Shape;171;p21"/>
          <p:cNvSpPr txBox="1">
            <a:spLocks noGrp="1"/>
          </p:cNvSpPr>
          <p:nvPr>
            <p:ph type="body" idx="1"/>
          </p:nvPr>
        </p:nvSpPr>
        <p:spPr>
          <a:xfrm>
            <a:off x="1246250" y="1526900"/>
            <a:ext cx="10515600" cy="46632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AutoNum type="arabicParenR"/>
            </a:pPr>
            <a:r>
              <a:rPr lang="en-SG" sz="2400" b="1"/>
              <a:t>Kali Linux</a:t>
            </a:r>
            <a:endParaRPr sz="2400" b="1"/>
          </a:p>
          <a:p>
            <a:pPr marL="914400" lvl="0" indent="-342900" algn="l" rtl="0">
              <a:lnSpc>
                <a:spcPct val="115000"/>
              </a:lnSpc>
              <a:spcBef>
                <a:spcPts val="0"/>
              </a:spcBef>
              <a:spcAft>
                <a:spcPts val="0"/>
              </a:spcAft>
              <a:buSzPts val="1800"/>
              <a:buChar char="•"/>
            </a:pPr>
            <a:r>
              <a:rPr lang="en-SG" sz="1800">
                <a:highlight>
                  <a:srgbClr val="FFFFFF"/>
                </a:highlight>
              </a:rPr>
              <a:t>Kali has over 600 ethical hacking tools</a:t>
            </a:r>
            <a:endParaRPr sz="1800">
              <a:highlight>
                <a:srgbClr val="FFFFFF"/>
              </a:highlight>
            </a:endParaRPr>
          </a:p>
          <a:p>
            <a:pPr marL="914400" lvl="0" indent="-342900" algn="l" rtl="0">
              <a:lnSpc>
                <a:spcPct val="115000"/>
              </a:lnSpc>
              <a:spcBef>
                <a:spcPts val="0"/>
              </a:spcBef>
              <a:spcAft>
                <a:spcPts val="0"/>
              </a:spcAft>
              <a:buSzPts val="1800"/>
              <a:buChar char="•"/>
            </a:pPr>
            <a:r>
              <a:rPr lang="en-SG" sz="1800">
                <a:highlight>
                  <a:srgbClr val="FFFFFF"/>
                </a:highlight>
              </a:rPr>
              <a:t>Various security tools for vulnerability analysis, web applications, information gathering, wireless attacks, reverse engineering, password cracking, forensic tools, web applications, spoofing, sniffing, exploitation tools, and hardware hacking</a:t>
            </a:r>
            <a:endParaRPr sz="1800">
              <a:highlight>
                <a:srgbClr val="FFFFFF"/>
              </a:highlight>
            </a:endParaRPr>
          </a:p>
          <a:p>
            <a:pPr marL="914400" lvl="0" indent="-342900" algn="l" rtl="0">
              <a:lnSpc>
                <a:spcPct val="115000"/>
              </a:lnSpc>
              <a:spcBef>
                <a:spcPts val="0"/>
              </a:spcBef>
              <a:spcAft>
                <a:spcPts val="0"/>
              </a:spcAft>
              <a:buSzPts val="1800"/>
              <a:buChar char="•"/>
            </a:pPr>
            <a:r>
              <a:rPr lang="en-SG" sz="1800">
                <a:highlight>
                  <a:srgbClr val="FFFFFF"/>
                </a:highlight>
              </a:rPr>
              <a:t>Easy integration with other penetration testing tools including Wireshark and Metasploit.</a:t>
            </a:r>
            <a:endParaRPr sz="2400"/>
          </a:p>
          <a:p>
            <a:pPr marL="0" lvl="0" indent="0" algn="l" rtl="0">
              <a:spcBef>
                <a:spcPts val="1000"/>
              </a:spcBef>
              <a:spcAft>
                <a:spcPts val="0"/>
              </a:spcAft>
              <a:buNone/>
            </a:pPr>
            <a:endParaRPr sz="2400"/>
          </a:p>
          <a:p>
            <a:pPr marL="457200" lvl="0" indent="0" algn="l" rtl="0">
              <a:lnSpc>
                <a:spcPct val="175000"/>
              </a:lnSpc>
              <a:spcBef>
                <a:spcPts val="2800"/>
              </a:spcBef>
              <a:spcAft>
                <a:spcPts val="0"/>
              </a:spcAft>
              <a:buNone/>
            </a:pPr>
            <a:endParaRPr sz="1350">
              <a:highlight>
                <a:srgbClr val="FFFFFF"/>
              </a:highlight>
              <a:latin typeface="Arial"/>
              <a:ea typeface="Arial"/>
              <a:cs typeface="Arial"/>
              <a:sym typeface="Arial"/>
            </a:endParaRPr>
          </a:p>
          <a:p>
            <a:pPr marL="914400" lvl="0" indent="0" algn="l" rtl="0">
              <a:spcBef>
                <a:spcPts val="1000"/>
              </a:spcBef>
              <a:spcAft>
                <a:spcPts val="0"/>
              </a:spcAft>
              <a:buNone/>
            </a:pPr>
            <a:endParaRPr/>
          </a:p>
          <a:p>
            <a:pPr marL="457200" lvl="0" indent="0" algn="l" rtl="0">
              <a:lnSpc>
                <a:spcPct val="120000"/>
              </a:lnSpc>
              <a:spcBef>
                <a:spcPts val="2000"/>
              </a:spcBef>
              <a:spcAft>
                <a:spcPts val="0"/>
              </a:spcAft>
              <a:buNone/>
            </a:pPr>
            <a:endParaRPr sz="1800" b="1">
              <a:highlight>
                <a:srgbClr val="FFFFFF"/>
              </a:highlight>
              <a:latin typeface="Arial"/>
              <a:ea typeface="Arial"/>
              <a:cs typeface="Arial"/>
              <a:sym typeface="Arial"/>
            </a:endParaRPr>
          </a:p>
          <a:p>
            <a:pPr marL="45720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892</Words>
  <Application>Microsoft Office PowerPoint</Application>
  <PresentationFormat>Widescreen</PresentationFormat>
  <Paragraphs>66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Open Sans</vt:lpstr>
      <vt:lpstr>Arial</vt:lpstr>
      <vt:lpstr>Office Theme</vt:lpstr>
      <vt:lpstr>Security Operations Project</vt:lpstr>
      <vt:lpstr>Group members &amp; responsibilities</vt:lpstr>
      <vt:lpstr>Main objectives</vt:lpstr>
      <vt:lpstr>The depth and coverage of the test</vt:lpstr>
      <vt:lpstr>What is Vulnerability Assessment and Penetration Testing</vt:lpstr>
      <vt:lpstr>Why we choose Penetration Testing</vt:lpstr>
      <vt:lpstr>Proposed Solution</vt:lpstr>
      <vt:lpstr>Further Elaboration </vt:lpstr>
      <vt:lpstr>Penetration testing tools</vt:lpstr>
      <vt:lpstr>Possibilities of risk and failures</vt:lpstr>
      <vt:lpstr>Timing proposed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Operations Project</dc:title>
  <cp:lastModifiedBy>Mok Qing Ling /IT</cp:lastModifiedBy>
  <cp:revision>2</cp:revision>
  <dcterms:modified xsi:type="dcterms:W3CDTF">2021-05-09T08:36:27Z</dcterms:modified>
</cp:coreProperties>
</file>