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5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2935-90FB-4A7C-A011-4DFC49DDF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C178D-5968-49F3-A1CD-160504779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E990A-F3E3-4C2A-8EF7-7FC3F65C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BF87-C4B8-4AFD-AB39-1E29C2C64B6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A22DC-3938-413B-968C-15031152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0CA3-9E8E-4263-9C78-029DF499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4C07-D38F-486A-A0C2-62428C7E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F3FC-901F-40AE-A71D-4D684115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A73F6-E9D7-4B2D-802E-2C7C3A15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54AA-0525-4388-96F1-9867FD8E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BF87-C4B8-4AFD-AB39-1E29C2C64B6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C272-A70A-4848-B126-7AB971D1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D3FB-1405-46B2-9C3F-3D0563FC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4C07-D38F-486A-A0C2-62428C7E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1C4E5-36F1-457E-A4D9-0067EADE8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D1AB6-7DDD-42AE-B4E4-315B4CD7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916B-7BDE-44BA-B6DE-F7188D16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BF87-C4B8-4AFD-AB39-1E29C2C64B6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A6019-F6F2-4C0B-8EB6-79DC1AC9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F805-933E-4E84-9947-54A8C3AD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4C07-D38F-486A-A0C2-62428C7E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6967-815B-4F58-A3F7-EECB5338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5CFC9-3A24-4B6F-899D-6C809499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5127-C43D-4A4F-B15E-FD9D15A9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BF87-C4B8-4AFD-AB39-1E29C2C64B6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9AEA-00CE-44C2-8635-86244476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CA16-FA3A-4603-9EB4-183A4C90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4C07-D38F-486A-A0C2-62428C7E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2A5F-5F8E-4514-B421-391850DC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81278-2CA6-401F-A1E4-C615FEF0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87D26-C6BD-4AA0-885A-F844173E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BF87-C4B8-4AFD-AB39-1E29C2C64B6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DD44B-A968-42E7-A21F-79669D33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2E49D-1A6F-404C-A902-7833E2D4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4C07-D38F-486A-A0C2-62428C7E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BAF3-11B7-4500-B5A8-9562EAE3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4135-085E-4B15-8FE5-2D3E9BC34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2BF-E636-402F-8BEB-1BEB2F58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54F2B-2336-4C25-B97E-6A56FD29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BF87-C4B8-4AFD-AB39-1E29C2C64B6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DA299-274F-4B61-B02D-90D4CB31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34047-CE84-4669-BAD7-4605828D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4C07-D38F-486A-A0C2-62428C7E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7E3E-0602-442C-B7FF-13558BA2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C6A6-E1F0-4E59-8780-5299DE5F6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B1F93-9851-4947-BFEA-8A0195674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1837F-D756-4FBD-A8EC-C0C3B9896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DDAAA-87B8-444C-914D-443F43A6F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6A7CC-401B-4922-8399-D02F61D4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BF87-C4B8-4AFD-AB39-1E29C2C64B6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5F223-06AB-48C2-86D9-23182409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5079C-B86C-4C2A-A63C-786D9458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4C07-D38F-486A-A0C2-62428C7E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84BB-4249-462F-8AE4-63E8C6B0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873E2-45BD-4375-81FC-17805D4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BF87-C4B8-4AFD-AB39-1E29C2C64B6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483D6-8494-42A6-AFC2-FFE8B63D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C2357-8380-456C-9803-CB38E430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4C07-D38F-486A-A0C2-62428C7E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9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E5855-E684-409E-89C1-E399E013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BF87-C4B8-4AFD-AB39-1E29C2C64B6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654B2-3F08-44A2-A880-AC54B5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EEF61-305A-49AA-A128-0E6E4B5B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4C07-D38F-486A-A0C2-62428C7E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5816-387C-4E06-BA06-639319D4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5112D-957A-4AF2-B74A-1FCADD90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487B-977F-496D-A11D-8C8DE1878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F8913-6E61-4034-ABE3-4991853E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BF87-C4B8-4AFD-AB39-1E29C2C64B6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BBCEA-3780-4955-89BD-5C2C392B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413D0-4C5D-4FFD-B0CC-5CDB11C3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4C07-D38F-486A-A0C2-62428C7E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5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E3F0-081F-416C-AF22-A8A4CCB4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E0BFA-3DB0-4248-A860-03FF67C0C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B9103-8FE6-4C41-AF94-58403147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A5962-A4EB-4035-AA88-DA1C6297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BF87-C4B8-4AFD-AB39-1E29C2C64B6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E7D6A-D94A-436D-9473-D4120A2B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9909A-4474-462E-8549-294070F1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4C07-D38F-486A-A0C2-62428C7E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1EE0A-4DE6-4A8E-A05C-BCC91EAC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5008-303D-42DA-8FC3-7D5D4969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42C1-01F8-4594-84DA-4A80EB467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BF87-C4B8-4AFD-AB39-1E29C2C64B6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A1D74-5239-4CBA-AA82-6BD1F7759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71E27-94B9-484A-88A8-BA7FFA95D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4C07-D38F-486A-A0C2-62428C7E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0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D738CE-3913-43C4-A5C0-DD2A45520564}"/>
              </a:ext>
            </a:extLst>
          </p:cNvPr>
          <p:cNvSpPr/>
          <p:nvPr/>
        </p:nvSpPr>
        <p:spPr>
          <a:xfrm>
            <a:off x="705853" y="466362"/>
            <a:ext cx="42721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FACTORIAL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DD943-CCD8-4B5F-91EC-FB7B702B6DE3}"/>
              </a:ext>
            </a:extLst>
          </p:cNvPr>
          <p:cNvSpPr/>
          <p:nvPr/>
        </p:nvSpPr>
        <p:spPr>
          <a:xfrm>
            <a:off x="705853" y="1896796"/>
            <a:ext cx="558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n! = n*(n-1)*(n-2)*(n-3)* … * 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5DC879-A00F-4CF1-B388-DB342FFE612C}"/>
                  </a:ext>
                </a:extLst>
              </p:cNvPr>
              <p:cNvSpPr/>
              <p:nvPr/>
            </p:nvSpPr>
            <p:spPr>
              <a:xfrm>
                <a:off x="924809" y="2967335"/>
                <a:ext cx="451130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what n do we know the factorial?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1 →        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== 1: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5DC879-A00F-4CF1-B388-DB342FFE6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09" y="2967335"/>
                <a:ext cx="4511300" cy="923330"/>
              </a:xfrm>
              <a:prstGeom prst="rect">
                <a:avLst/>
              </a:prstGeom>
              <a:blipFill>
                <a:blip r:embed="rId2"/>
                <a:stretch>
                  <a:fillRect l="-946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23910B-4B94-45AE-BFD9-D45859E37997}"/>
                  </a:ext>
                </a:extLst>
              </p:cNvPr>
              <p:cNvSpPr/>
              <p:nvPr/>
            </p:nvSpPr>
            <p:spPr>
              <a:xfrm>
                <a:off x="924808" y="4376429"/>
                <a:ext cx="843225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to reduce problem? Rewrite in terms of something simpler to reach base case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!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𝑓𝑎𝑐𝑡𝑜𝑟𝑖𝑎𝑙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23910B-4B94-45AE-BFD9-D45859E37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08" y="4376429"/>
                <a:ext cx="8432255" cy="1200329"/>
              </a:xfrm>
              <a:prstGeom prst="rect">
                <a:avLst/>
              </a:prstGeom>
              <a:blipFill>
                <a:blip r:embed="rId3"/>
                <a:stretch>
                  <a:fillRect l="-506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05A64FF6-E7EF-4433-B9B0-6B9A8C46B4C4}"/>
              </a:ext>
            </a:extLst>
          </p:cNvPr>
          <p:cNvSpPr/>
          <p:nvPr/>
        </p:nvSpPr>
        <p:spPr>
          <a:xfrm>
            <a:off x="5652115" y="3210217"/>
            <a:ext cx="514905" cy="923330"/>
          </a:xfrm>
          <a:prstGeom prst="rightBrace">
            <a:avLst>
              <a:gd name="adj1" fmla="val 14784"/>
              <a:gd name="adj2" fmla="val 50000"/>
            </a:avLst>
          </a:prstGeom>
          <a:solidFill>
            <a:srgbClr val="FF0000"/>
          </a:solidFill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FD402CD-042F-44F7-82D2-10D19B1F089D}"/>
              </a:ext>
            </a:extLst>
          </p:cNvPr>
          <p:cNvSpPr/>
          <p:nvPr/>
        </p:nvSpPr>
        <p:spPr>
          <a:xfrm>
            <a:off x="9357063" y="4729779"/>
            <a:ext cx="514905" cy="923330"/>
          </a:xfrm>
          <a:prstGeom prst="rightBrace">
            <a:avLst>
              <a:gd name="adj1" fmla="val 14784"/>
              <a:gd name="adj2" fmla="val 50000"/>
            </a:avLst>
          </a:prstGeom>
          <a:solidFill>
            <a:srgbClr val="FF0000"/>
          </a:solidFill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30C839-2983-47A7-A20F-7F14751B2762}"/>
              </a:ext>
            </a:extLst>
          </p:cNvPr>
          <p:cNvSpPr/>
          <p:nvPr/>
        </p:nvSpPr>
        <p:spPr>
          <a:xfrm>
            <a:off x="6292317" y="3487216"/>
            <a:ext cx="109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 case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6C09D5-F97C-46CF-8B46-BD1F804C8E3A}"/>
              </a:ext>
            </a:extLst>
          </p:cNvPr>
          <p:cNvSpPr/>
          <p:nvPr/>
        </p:nvSpPr>
        <p:spPr>
          <a:xfrm>
            <a:off x="9969795" y="5006778"/>
            <a:ext cx="1528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Recursive step</a:t>
            </a:r>
          </a:p>
        </p:txBody>
      </p:sp>
    </p:spTree>
    <p:extLst>
      <p:ext uri="{BB962C8B-B14F-4D97-AF65-F5344CB8AC3E}">
        <p14:creationId xmlns:p14="http://schemas.microsoft.com/office/powerpoint/2010/main" val="174646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B4A8C-9630-4632-8639-EA9F237B4253}"/>
              </a:ext>
            </a:extLst>
          </p:cNvPr>
          <p:cNvSpPr/>
          <p:nvPr/>
        </p:nvSpPr>
        <p:spPr>
          <a:xfrm>
            <a:off x="327224" y="395117"/>
            <a:ext cx="40459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RECURSIVE </a:t>
            </a:r>
          </a:p>
          <a:p>
            <a:r>
              <a:rPr lang="en-US" sz="4000" dirty="0"/>
              <a:t>FUNCTION</a:t>
            </a:r>
          </a:p>
          <a:p>
            <a:r>
              <a:rPr lang="en-US" sz="4000" dirty="0"/>
              <a:t>SCOPE </a:t>
            </a:r>
          </a:p>
          <a:p>
            <a:r>
              <a:rPr lang="en-US" sz="4000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1BDD1-CA76-400A-BE8A-6BE299362B28}"/>
              </a:ext>
            </a:extLst>
          </p:cNvPr>
          <p:cNvSpPr/>
          <p:nvPr/>
        </p:nvSpPr>
        <p:spPr>
          <a:xfrm>
            <a:off x="5852877" y="641338"/>
            <a:ext cx="4894636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</a:t>
            </a:r>
            <a:r>
              <a:rPr lang="en-US" sz="2400" dirty="0"/>
              <a:t> fact(n):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if</a:t>
            </a:r>
            <a:r>
              <a:rPr lang="en-US" sz="2400" dirty="0"/>
              <a:t> n == 1{</a:t>
            </a:r>
          </a:p>
          <a:p>
            <a:r>
              <a:rPr lang="en-US" sz="2400" dirty="0"/>
              <a:t>		 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1 </a:t>
            </a:r>
          </a:p>
          <a:p>
            <a:r>
              <a:rPr lang="en-US" sz="2400" dirty="0"/>
              <a:t>	}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r>
              <a:rPr lang="en-US" sz="2400" dirty="0"/>
              <a:t>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n*fact(n-1)</a:t>
            </a:r>
          </a:p>
          <a:p>
            <a:r>
              <a:rPr lang="en-US" sz="2400" dirty="0"/>
              <a:t>	}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print</a:t>
            </a:r>
            <a:r>
              <a:rPr lang="en-US" sz="2400" dirty="0"/>
              <a:t>(fact(4))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25615-5961-4AF5-9E64-ED0F61DE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8" y="3709573"/>
            <a:ext cx="12096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939FF-0E53-4BAF-9ABB-B49026CE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31" y="3687207"/>
            <a:ext cx="1200150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000B3-2DF7-4BA0-A3F1-2E996718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549" y="3668363"/>
            <a:ext cx="1190625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C8475-4ACF-4FC9-99E6-38548471C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596" y="3733799"/>
            <a:ext cx="12001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82784-25CC-45F3-AD06-05F446B2C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6589" y="3706257"/>
            <a:ext cx="1200150" cy="1390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DF0BF1-2CC3-46D8-9571-28D4D8C073FB}"/>
              </a:ext>
            </a:extLst>
          </p:cNvPr>
          <p:cNvSpPr/>
          <p:nvPr/>
        </p:nvSpPr>
        <p:spPr>
          <a:xfrm rot="19389338">
            <a:off x="9423562" y="5551350"/>
            <a:ext cx="990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61A0E-1753-4172-9529-F875589FFEA6}"/>
              </a:ext>
            </a:extLst>
          </p:cNvPr>
          <p:cNvSpPr/>
          <p:nvPr/>
        </p:nvSpPr>
        <p:spPr>
          <a:xfrm rot="19796882">
            <a:off x="7178558" y="5528099"/>
            <a:ext cx="182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2 * fact(1)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8F2738-D10B-4F1B-8B65-1A780B954B73}"/>
              </a:ext>
            </a:extLst>
          </p:cNvPr>
          <p:cNvSpPr/>
          <p:nvPr/>
        </p:nvSpPr>
        <p:spPr>
          <a:xfrm rot="19796882">
            <a:off x="4918839" y="5457746"/>
            <a:ext cx="182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3 * fact(2)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DEDF3-F984-4CBD-84DF-C476DE20C5EB}"/>
              </a:ext>
            </a:extLst>
          </p:cNvPr>
          <p:cNvSpPr/>
          <p:nvPr/>
        </p:nvSpPr>
        <p:spPr>
          <a:xfrm rot="19796882">
            <a:off x="2601111" y="5479238"/>
            <a:ext cx="182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4 * fact(3)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98B4F-6467-4785-9291-D068F34E959A}"/>
              </a:ext>
            </a:extLst>
          </p:cNvPr>
          <p:cNvSpPr/>
          <p:nvPr/>
        </p:nvSpPr>
        <p:spPr>
          <a:xfrm rot="19389338">
            <a:off x="9920701" y="6225292"/>
            <a:ext cx="109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 case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B46464-7AC4-487A-B5CD-C949B5245273}"/>
              </a:ext>
            </a:extLst>
          </p:cNvPr>
          <p:cNvSpPr/>
          <p:nvPr/>
        </p:nvSpPr>
        <p:spPr>
          <a:xfrm rot="19629298">
            <a:off x="7477678" y="6193187"/>
            <a:ext cx="122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2*1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866F68-4432-435E-9BE3-848665EA3BA5}"/>
              </a:ext>
            </a:extLst>
          </p:cNvPr>
          <p:cNvSpPr/>
          <p:nvPr/>
        </p:nvSpPr>
        <p:spPr>
          <a:xfrm rot="19827760">
            <a:off x="5159122" y="6143957"/>
            <a:ext cx="122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3*2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B608BE-42BF-4AB4-9374-595A3CB03CBD}"/>
              </a:ext>
            </a:extLst>
          </p:cNvPr>
          <p:cNvSpPr/>
          <p:nvPr/>
        </p:nvSpPr>
        <p:spPr>
          <a:xfrm rot="19827760">
            <a:off x="2812994" y="6169635"/>
            <a:ext cx="122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4*6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1428DB-375A-4B19-BA24-E9625FAC6FFF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H="1" flipV="1">
            <a:off x="10029560" y="5883798"/>
            <a:ext cx="325428" cy="37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9A04F7-DFEF-4286-BD2C-B8AE9F6E57E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8877351" y="5256749"/>
            <a:ext cx="645131" cy="7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BF8E24-5FED-449F-98C5-EEF561CEB88D}"/>
              </a:ext>
            </a:extLst>
          </p:cNvPr>
          <p:cNvCxnSpPr>
            <a:stCxn id="18" idx="1"/>
            <a:endCxn id="14" idx="3"/>
          </p:cNvCxnSpPr>
          <p:nvPr/>
        </p:nvCxnSpPr>
        <p:spPr>
          <a:xfrm flipH="1" flipV="1">
            <a:off x="6617632" y="5186396"/>
            <a:ext cx="957797" cy="15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D3D3D6-411F-4ACB-B158-D30B172E40D5}"/>
              </a:ext>
            </a:extLst>
          </p:cNvPr>
          <p:cNvCxnSpPr>
            <a:stCxn id="19" idx="1"/>
            <a:endCxn id="15" idx="3"/>
          </p:cNvCxnSpPr>
          <p:nvPr/>
        </p:nvCxnSpPr>
        <p:spPr>
          <a:xfrm flipH="1" flipV="1">
            <a:off x="4299904" y="5207888"/>
            <a:ext cx="938689" cy="142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62F2E7-3337-46E6-A7C4-ABA676AC51B5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970999" y="5309797"/>
            <a:ext cx="921466" cy="134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6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B4A8C-9630-4632-8639-EA9F237B4253}"/>
              </a:ext>
            </a:extLst>
          </p:cNvPr>
          <p:cNvSpPr/>
          <p:nvPr/>
        </p:nvSpPr>
        <p:spPr>
          <a:xfrm>
            <a:off x="327224" y="395117"/>
            <a:ext cx="40459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RECURSIVE </a:t>
            </a:r>
          </a:p>
          <a:p>
            <a:r>
              <a:rPr lang="en-US" sz="4000" dirty="0"/>
              <a:t>FUNCTION</a:t>
            </a:r>
          </a:p>
          <a:p>
            <a:r>
              <a:rPr lang="en-US" sz="4000" dirty="0"/>
              <a:t>SCOPE </a:t>
            </a:r>
          </a:p>
          <a:p>
            <a:r>
              <a:rPr lang="en-US" sz="4000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1BDD1-CA76-400A-BE8A-6BE299362B28}"/>
              </a:ext>
            </a:extLst>
          </p:cNvPr>
          <p:cNvSpPr/>
          <p:nvPr/>
        </p:nvSpPr>
        <p:spPr>
          <a:xfrm>
            <a:off x="5852877" y="641338"/>
            <a:ext cx="4894636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</a:t>
            </a:r>
            <a:r>
              <a:rPr lang="en-US" sz="2400" dirty="0"/>
              <a:t> fact(n):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if</a:t>
            </a:r>
            <a:r>
              <a:rPr lang="en-US" sz="2400" dirty="0"/>
              <a:t> n == 1{</a:t>
            </a:r>
          </a:p>
          <a:p>
            <a:r>
              <a:rPr lang="en-US" sz="2400" dirty="0"/>
              <a:t>		 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1 </a:t>
            </a:r>
          </a:p>
          <a:p>
            <a:r>
              <a:rPr lang="en-US" sz="2400" dirty="0"/>
              <a:t>	}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r>
              <a:rPr lang="en-US" sz="2400" dirty="0"/>
              <a:t>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n*fact(n-1)</a:t>
            </a:r>
          </a:p>
          <a:p>
            <a:r>
              <a:rPr lang="en-US" sz="2400" dirty="0"/>
              <a:t>	}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print</a:t>
            </a:r>
            <a:r>
              <a:rPr lang="en-US" sz="2400" dirty="0"/>
              <a:t>(fact(4))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25615-5961-4AF5-9E64-ED0F61DE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8" y="3709573"/>
            <a:ext cx="12096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939FF-0E53-4BAF-9ABB-B49026CE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31" y="3687207"/>
            <a:ext cx="1200150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000B3-2DF7-4BA0-A3F1-2E996718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549" y="3668363"/>
            <a:ext cx="1190625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C8475-4ACF-4FC9-99E6-38548471C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596" y="3733799"/>
            <a:ext cx="12001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82784-25CC-45F3-AD06-05F446B2C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6589" y="3706257"/>
            <a:ext cx="1200150" cy="1390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DF0BF1-2CC3-46D8-9571-28D4D8C073FB}"/>
              </a:ext>
            </a:extLst>
          </p:cNvPr>
          <p:cNvSpPr/>
          <p:nvPr/>
        </p:nvSpPr>
        <p:spPr>
          <a:xfrm rot="19389338">
            <a:off x="9423562" y="5551350"/>
            <a:ext cx="990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61A0E-1753-4172-9529-F875589FFEA6}"/>
              </a:ext>
            </a:extLst>
          </p:cNvPr>
          <p:cNvSpPr/>
          <p:nvPr/>
        </p:nvSpPr>
        <p:spPr>
          <a:xfrm rot="19796882">
            <a:off x="7178558" y="5528099"/>
            <a:ext cx="182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2 * fact(1)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8F2738-D10B-4F1B-8B65-1A780B954B73}"/>
              </a:ext>
            </a:extLst>
          </p:cNvPr>
          <p:cNvSpPr/>
          <p:nvPr/>
        </p:nvSpPr>
        <p:spPr>
          <a:xfrm rot="19796882">
            <a:off x="4918839" y="5457746"/>
            <a:ext cx="182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3 * fact(2)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DEDF3-F984-4CBD-84DF-C476DE20C5EB}"/>
              </a:ext>
            </a:extLst>
          </p:cNvPr>
          <p:cNvSpPr/>
          <p:nvPr/>
        </p:nvSpPr>
        <p:spPr>
          <a:xfrm rot="19796882">
            <a:off x="2601111" y="5479238"/>
            <a:ext cx="182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4 * fact(3)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08A59B-3E95-44CE-8152-402D06BEB07B}"/>
              </a:ext>
            </a:extLst>
          </p:cNvPr>
          <p:cNvSpPr/>
          <p:nvPr/>
        </p:nvSpPr>
        <p:spPr>
          <a:xfrm rot="19796882">
            <a:off x="502057" y="5519447"/>
            <a:ext cx="157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 &lt;&lt; fact(4)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98B4F-6467-4785-9291-D068F34E959A}"/>
              </a:ext>
            </a:extLst>
          </p:cNvPr>
          <p:cNvSpPr/>
          <p:nvPr/>
        </p:nvSpPr>
        <p:spPr>
          <a:xfrm rot="19389338">
            <a:off x="9920701" y="6225292"/>
            <a:ext cx="109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 case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B46464-7AC4-487A-B5CD-C949B5245273}"/>
              </a:ext>
            </a:extLst>
          </p:cNvPr>
          <p:cNvSpPr/>
          <p:nvPr/>
        </p:nvSpPr>
        <p:spPr>
          <a:xfrm rot="19629298">
            <a:off x="7477678" y="6193187"/>
            <a:ext cx="122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2*1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866F68-4432-435E-9BE3-848665EA3BA5}"/>
              </a:ext>
            </a:extLst>
          </p:cNvPr>
          <p:cNvSpPr/>
          <p:nvPr/>
        </p:nvSpPr>
        <p:spPr>
          <a:xfrm rot="19827760">
            <a:off x="5159122" y="6143957"/>
            <a:ext cx="122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3*2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B608BE-42BF-4AB4-9374-595A3CB03CBD}"/>
              </a:ext>
            </a:extLst>
          </p:cNvPr>
          <p:cNvSpPr/>
          <p:nvPr/>
        </p:nvSpPr>
        <p:spPr>
          <a:xfrm rot="19827760">
            <a:off x="2812994" y="6169635"/>
            <a:ext cx="122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4*6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1428DB-375A-4B19-BA24-E9625FAC6FFF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H="1" flipV="1">
            <a:off x="10029560" y="5883798"/>
            <a:ext cx="325428" cy="37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9A04F7-DFEF-4286-BD2C-B8AE9F6E57E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8877351" y="5256749"/>
            <a:ext cx="645131" cy="7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BF8E24-5FED-449F-98C5-EEF561CEB88D}"/>
              </a:ext>
            </a:extLst>
          </p:cNvPr>
          <p:cNvCxnSpPr>
            <a:stCxn id="18" idx="1"/>
            <a:endCxn id="14" idx="3"/>
          </p:cNvCxnSpPr>
          <p:nvPr/>
        </p:nvCxnSpPr>
        <p:spPr>
          <a:xfrm flipH="1" flipV="1">
            <a:off x="6617632" y="5186396"/>
            <a:ext cx="957797" cy="15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D3D3D6-411F-4ACB-B158-D30B172E40D5}"/>
              </a:ext>
            </a:extLst>
          </p:cNvPr>
          <p:cNvCxnSpPr>
            <a:stCxn id="19" idx="1"/>
            <a:endCxn id="15" idx="3"/>
          </p:cNvCxnSpPr>
          <p:nvPr/>
        </p:nvCxnSpPr>
        <p:spPr>
          <a:xfrm flipH="1" flipV="1">
            <a:off x="4299904" y="5207888"/>
            <a:ext cx="938689" cy="142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62F2E7-3337-46E6-A7C4-ABA676AC51B5}"/>
              </a:ext>
            </a:extLst>
          </p:cNvPr>
          <p:cNvCxnSpPr>
            <a:stCxn id="20" idx="1"/>
            <a:endCxn id="16" idx="3"/>
          </p:cNvCxnSpPr>
          <p:nvPr/>
        </p:nvCxnSpPr>
        <p:spPr>
          <a:xfrm flipH="1" flipV="1">
            <a:off x="1970999" y="5309797"/>
            <a:ext cx="921466" cy="134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76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6CDDC9-99EF-4174-88A8-1FE5F2474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" t="1090" r="1"/>
          <a:stretch/>
        </p:blipFill>
        <p:spPr>
          <a:xfrm>
            <a:off x="3710866" y="1970843"/>
            <a:ext cx="4809246" cy="29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C0A97B-93B7-43F4-B786-2B92F082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1957387"/>
            <a:ext cx="48291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E0D4F-02EE-491D-A3B1-2AF94701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1957387"/>
            <a:ext cx="47910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5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50E78E-04BC-4F40-8488-0E9FF9D1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947862"/>
            <a:ext cx="48101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8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3AF847-1715-44DF-B8E8-F71DBE37E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"/>
          <a:stretch/>
        </p:blipFill>
        <p:spPr>
          <a:xfrm>
            <a:off x="3699510" y="1966912"/>
            <a:ext cx="481584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1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1F2006-07DE-407C-978C-273763FD9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943100"/>
            <a:ext cx="48101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9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5F6C1B-9AA7-4764-8215-90CA2147D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7" r="711" b="527"/>
          <a:stretch/>
        </p:blipFill>
        <p:spPr>
          <a:xfrm>
            <a:off x="3671887" y="1962913"/>
            <a:ext cx="4813745" cy="29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5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095B76-3503-4A2B-AD94-053693EFF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" b="1282"/>
          <a:stretch/>
        </p:blipFill>
        <p:spPr>
          <a:xfrm>
            <a:off x="3743325" y="1943100"/>
            <a:ext cx="4681347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B4A8C-9630-4632-8639-EA9F237B4253}"/>
              </a:ext>
            </a:extLst>
          </p:cNvPr>
          <p:cNvSpPr/>
          <p:nvPr/>
        </p:nvSpPr>
        <p:spPr>
          <a:xfrm>
            <a:off x="327224" y="395117"/>
            <a:ext cx="40459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RECURSIVE </a:t>
            </a:r>
          </a:p>
          <a:p>
            <a:r>
              <a:rPr lang="en-US" sz="4000" dirty="0"/>
              <a:t>FUNCTION</a:t>
            </a:r>
          </a:p>
          <a:p>
            <a:r>
              <a:rPr lang="en-US" sz="4000" dirty="0"/>
              <a:t>SCOPE </a:t>
            </a:r>
          </a:p>
          <a:p>
            <a:r>
              <a:rPr lang="en-US" sz="4000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1BDD1-CA76-400A-BE8A-6BE299362B28}"/>
              </a:ext>
            </a:extLst>
          </p:cNvPr>
          <p:cNvSpPr/>
          <p:nvPr/>
        </p:nvSpPr>
        <p:spPr>
          <a:xfrm>
            <a:off x="5852877" y="641338"/>
            <a:ext cx="4894636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</a:t>
            </a:r>
            <a:r>
              <a:rPr lang="en-US" sz="2400" dirty="0"/>
              <a:t> fact(n):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if</a:t>
            </a:r>
            <a:r>
              <a:rPr lang="en-US" sz="2400" dirty="0"/>
              <a:t> n == 1{</a:t>
            </a:r>
          </a:p>
          <a:p>
            <a:r>
              <a:rPr lang="en-US" sz="2400" dirty="0"/>
              <a:t>		 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1 </a:t>
            </a:r>
          </a:p>
          <a:p>
            <a:r>
              <a:rPr lang="en-US" sz="2400" dirty="0"/>
              <a:t>	}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r>
              <a:rPr lang="en-US" sz="2400" dirty="0"/>
              <a:t>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n*fact(n-1)</a:t>
            </a:r>
          </a:p>
          <a:p>
            <a:r>
              <a:rPr lang="en-US" sz="2400" dirty="0"/>
              <a:t>	}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print</a:t>
            </a:r>
            <a:r>
              <a:rPr lang="en-US" sz="2400" dirty="0"/>
              <a:t>(fact(4))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25615-5961-4AF5-9E64-ED0F61DE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8" y="3709573"/>
            <a:ext cx="1209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08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CE7B4E-853D-4F81-B72C-93E43C966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" r="588" b="914"/>
          <a:stretch/>
        </p:blipFill>
        <p:spPr>
          <a:xfrm>
            <a:off x="3667125" y="1946910"/>
            <a:ext cx="4829175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7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41D8-481C-44C7-8657-81A21FC5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Hanoi Town 1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595D152-A908-4765-A363-630C0F887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39" y="1690688"/>
            <a:ext cx="7154722" cy="4248116"/>
          </a:xfrm>
        </p:spPr>
      </p:pic>
    </p:spTree>
    <p:extLst>
      <p:ext uri="{BB962C8B-B14F-4D97-AF65-F5344CB8AC3E}">
        <p14:creationId xmlns:p14="http://schemas.microsoft.com/office/powerpoint/2010/main" val="170421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72BE-FBFB-4832-9F4D-B57FBB71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Hanoi Town 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F8459-35F9-4FA8-95CD-F09BA5F31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96294"/>
            <a:ext cx="7620000" cy="3810000"/>
          </a:xfrm>
        </p:spPr>
      </p:pic>
    </p:spTree>
    <p:extLst>
      <p:ext uri="{BB962C8B-B14F-4D97-AF65-F5344CB8AC3E}">
        <p14:creationId xmlns:p14="http://schemas.microsoft.com/office/powerpoint/2010/main" val="145726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B4A8C-9630-4632-8639-EA9F237B4253}"/>
              </a:ext>
            </a:extLst>
          </p:cNvPr>
          <p:cNvSpPr/>
          <p:nvPr/>
        </p:nvSpPr>
        <p:spPr>
          <a:xfrm>
            <a:off x="327224" y="395117"/>
            <a:ext cx="40459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RECURSIVE </a:t>
            </a:r>
          </a:p>
          <a:p>
            <a:r>
              <a:rPr lang="en-US" sz="4000" dirty="0"/>
              <a:t>FUNCTION</a:t>
            </a:r>
          </a:p>
          <a:p>
            <a:r>
              <a:rPr lang="en-US" sz="4000" dirty="0"/>
              <a:t>SCOPE </a:t>
            </a:r>
          </a:p>
          <a:p>
            <a:r>
              <a:rPr lang="en-US" sz="4000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1BDD1-CA76-400A-BE8A-6BE299362B28}"/>
              </a:ext>
            </a:extLst>
          </p:cNvPr>
          <p:cNvSpPr/>
          <p:nvPr/>
        </p:nvSpPr>
        <p:spPr>
          <a:xfrm>
            <a:off x="5852877" y="641338"/>
            <a:ext cx="4894636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</a:t>
            </a:r>
            <a:r>
              <a:rPr lang="en-US" sz="2400" dirty="0"/>
              <a:t> fact(n):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if</a:t>
            </a:r>
            <a:r>
              <a:rPr lang="en-US" sz="2400" dirty="0"/>
              <a:t> n == 1{</a:t>
            </a:r>
          </a:p>
          <a:p>
            <a:r>
              <a:rPr lang="en-US" sz="2400" dirty="0"/>
              <a:t>		 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1 </a:t>
            </a:r>
          </a:p>
          <a:p>
            <a:r>
              <a:rPr lang="en-US" sz="2400" dirty="0"/>
              <a:t>	}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r>
              <a:rPr lang="en-US" sz="2400" dirty="0"/>
              <a:t>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n*fact(n-1)</a:t>
            </a:r>
          </a:p>
          <a:p>
            <a:r>
              <a:rPr lang="en-US" sz="2400" dirty="0"/>
              <a:t>	}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print</a:t>
            </a:r>
            <a:r>
              <a:rPr lang="en-US" sz="2400" dirty="0"/>
              <a:t>(fact(4))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25615-5961-4AF5-9E64-ED0F61DE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8" y="3709573"/>
            <a:ext cx="12096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939FF-0E53-4BAF-9ABB-B49026CE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31" y="3687207"/>
            <a:ext cx="12001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1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B4A8C-9630-4632-8639-EA9F237B4253}"/>
              </a:ext>
            </a:extLst>
          </p:cNvPr>
          <p:cNvSpPr/>
          <p:nvPr/>
        </p:nvSpPr>
        <p:spPr>
          <a:xfrm>
            <a:off x="327224" y="395117"/>
            <a:ext cx="40459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RECURSIVE </a:t>
            </a:r>
          </a:p>
          <a:p>
            <a:r>
              <a:rPr lang="en-US" sz="4000" dirty="0"/>
              <a:t>FUNCTION</a:t>
            </a:r>
          </a:p>
          <a:p>
            <a:r>
              <a:rPr lang="en-US" sz="4000" dirty="0"/>
              <a:t>SCOPE </a:t>
            </a:r>
          </a:p>
          <a:p>
            <a:r>
              <a:rPr lang="en-US" sz="4000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1BDD1-CA76-400A-BE8A-6BE299362B28}"/>
              </a:ext>
            </a:extLst>
          </p:cNvPr>
          <p:cNvSpPr/>
          <p:nvPr/>
        </p:nvSpPr>
        <p:spPr>
          <a:xfrm>
            <a:off x="5852877" y="641338"/>
            <a:ext cx="4894636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</a:t>
            </a:r>
            <a:r>
              <a:rPr lang="en-US" sz="2400" dirty="0"/>
              <a:t> fact(n):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if</a:t>
            </a:r>
            <a:r>
              <a:rPr lang="en-US" sz="2400" dirty="0"/>
              <a:t> n == 1{</a:t>
            </a:r>
          </a:p>
          <a:p>
            <a:r>
              <a:rPr lang="en-US" sz="2400" dirty="0"/>
              <a:t>		 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1 </a:t>
            </a:r>
          </a:p>
          <a:p>
            <a:r>
              <a:rPr lang="en-US" sz="2400" dirty="0"/>
              <a:t>	}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r>
              <a:rPr lang="en-US" sz="2400" dirty="0"/>
              <a:t>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n*fact(n-1)</a:t>
            </a:r>
          </a:p>
          <a:p>
            <a:r>
              <a:rPr lang="en-US" sz="2400" dirty="0"/>
              <a:t>	}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print</a:t>
            </a:r>
            <a:r>
              <a:rPr lang="en-US" sz="2400" dirty="0"/>
              <a:t>(fact(4))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25615-5961-4AF5-9E64-ED0F61DE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8" y="3709573"/>
            <a:ext cx="12096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939FF-0E53-4BAF-9ABB-B49026CE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31" y="3687207"/>
            <a:ext cx="1200150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000B3-2DF7-4BA0-A3F1-2E996718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549" y="3668363"/>
            <a:ext cx="11906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2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B4A8C-9630-4632-8639-EA9F237B4253}"/>
              </a:ext>
            </a:extLst>
          </p:cNvPr>
          <p:cNvSpPr/>
          <p:nvPr/>
        </p:nvSpPr>
        <p:spPr>
          <a:xfrm>
            <a:off x="327224" y="395117"/>
            <a:ext cx="40459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RECURSIVE </a:t>
            </a:r>
          </a:p>
          <a:p>
            <a:r>
              <a:rPr lang="en-US" sz="4000" dirty="0"/>
              <a:t>FUNCTION</a:t>
            </a:r>
          </a:p>
          <a:p>
            <a:r>
              <a:rPr lang="en-US" sz="4000" dirty="0"/>
              <a:t>SCOPE </a:t>
            </a:r>
          </a:p>
          <a:p>
            <a:r>
              <a:rPr lang="en-US" sz="4000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1BDD1-CA76-400A-BE8A-6BE299362B28}"/>
              </a:ext>
            </a:extLst>
          </p:cNvPr>
          <p:cNvSpPr/>
          <p:nvPr/>
        </p:nvSpPr>
        <p:spPr>
          <a:xfrm>
            <a:off x="5852877" y="641338"/>
            <a:ext cx="4894636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</a:t>
            </a:r>
            <a:r>
              <a:rPr lang="en-US" sz="2400" dirty="0"/>
              <a:t> fact(n):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if</a:t>
            </a:r>
            <a:r>
              <a:rPr lang="en-US" sz="2400" dirty="0"/>
              <a:t> n == 1{</a:t>
            </a:r>
          </a:p>
          <a:p>
            <a:r>
              <a:rPr lang="en-US" sz="2400" dirty="0"/>
              <a:t>		 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1 </a:t>
            </a:r>
          </a:p>
          <a:p>
            <a:r>
              <a:rPr lang="en-US" sz="2400" dirty="0"/>
              <a:t>	}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r>
              <a:rPr lang="en-US" sz="2400" dirty="0"/>
              <a:t>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n*fact(n-1)</a:t>
            </a:r>
          </a:p>
          <a:p>
            <a:r>
              <a:rPr lang="en-US" sz="2400" dirty="0"/>
              <a:t>	}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print</a:t>
            </a:r>
            <a:r>
              <a:rPr lang="en-US" sz="2400" dirty="0"/>
              <a:t>(fact(4))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25615-5961-4AF5-9E64-ED0F61DE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8" y="3709573"/>
            <a:ext cx="12096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939FF-0E53-4BAF-9ABB-B49026CE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31" y="3687207"/>
            <a:ext cx="1200150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000B3-2DF7-4BA0-A3F1-2E996718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549" y="3668363"/>
            <a:ext cx="1190625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C8475-4ACF-4FC9-99E6-38548471C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596" y="3733799"/>
            <a:ext cx="1200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1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B4A8C-9630-4632-8639-EA9F237B4253}"/>
              </a:ext>
            </a:extLst>
          </p:cNvPr>
          <p:cNvSpPr/>
          <p:nvPr/>
        </p:nvSpPr>
        <p:spPr>
          <a:xfrm>
            <a:off x="327224" y="395117"/>
            <a:ext cx="40459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RECURSIVE </a:t>
            </a:r>
          </a:p>
          <a:p>
            <a:r>
              <a:rPr lang="en-US" sz="4000" dirty="0"/>
              <a:t>FUNCTION</a:t>
            </a:r>
          </a:p>
          <a:p>
            <a:r>
              <a:rPr lang="en-US" sz="4000" dirty="0"/>
              <a:t>SCOPE </a:t>
            </a:r>
          </a:p>
          <a:p>
            <a:r>
              <a:rPr lang="en-US" sz="4000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1BDD1-CA76-400A-BE8A-6BE299362B28}"/>
              </a:ext>
            </a:extLst>
          </p:cNvPr>
          <p:cNvSpPr/>
          <p:nvPr/>
        </p:nvSpPr>
        <p:spPr>
          <a:xfrm>
            <a:off x="5852877" y="641338"/>
            <a:ext cx="4894636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</a:t>
            </a:r>
            <a:r>
              <a:rPr lang="en-US" sz="2400" dirty="0"/>
              <a:t> fact(n):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if</a:t>
            </a:r>
            <a:r>
              <a:rPr lang="en-US" sz="2400" dirty="0"/>
              <a:t> n == 1{</a:t>
            </a:r>
          </a:p>
          <a:p>
            <a:r>
              <a:rPr lang="en-US" sz="2400" dirty="0"/>
              <a:t>		 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1 </a:t>
            </a:r>
          </a:p>
          <a:p>
            <a:r>
              <a:rPr lang="en-US" sz="2400" dirty="0"/>
              <a:t>	}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r>
              <a:rPr lang="en-US" sz="2400" dirty="0"/>
              <a:t>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n*fact(n-1)</a:t>
            </a:r>
          </a:p>
          <a:p>
            <a:r>
              <a:rPr lang="en-US" sz="2400" dirty="0"/>
              <a:t>	}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print</a:t>
            </a:r>
            <a:r>
              <a:rPr lang="en-US" sz="2400" dirty="0"/>
              <a:t>(fact(4))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25615-5961-4AF5-9E64-ED0F61DE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8" y="3709573"/>
            <a:ext cx="12096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939FF-0E53-4BAF-9ABB-B49026CE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31" y="3687207"/>
            <a:ext cx="1200150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000B3-2DF7-4BA0-A3F1-2E996718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549" y="3668363"/>
            <a:ext cx="1190625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C8475-4ACF-4FC9-99E6-38548471C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596" y="3733799"/>
            <a:ext cx="12001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82784-25CC-45F3-AD06-05F446B2C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6589" y="3706257"/>
            <a:ext cx="1200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5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B4A8C-9630-4632-8639-EA9F237B4253}"/>
              </a:ext>
            </a:extLst>
          </p:cNvPr>
          <p:cNvSpPr/>
          <p:nvPr/>
        </p:nvSpPr>
        <p:spPr>
          <a:xfrm>
            <a:off x="327224" y="395117"/>
            <a:ext cx="40459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RECURSIVE </a:t>
            </a:r>
          </a:p>
          <a:p>
            <a:r>
              <a:rPr lang="en-US" sz="4000" dirty="0"/>
              <a:t>FUNCTION</a:t>
            </a:r>
          </a:p>
          <a:p>
            <a:r>
              <a:rPr lang="en-US" sz="4000" dirty="0"/>
              <a:t>SCOPE </a:t>
            </a:r>
          </a:p>
          <a:p>
            <a:r>
              <a:rPr lang="en-US" sz="4000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1BDD1-CA76-400A-BE8A-6BE299362B28}"/>
              </a:ext>
            </a:extLst>
          </p:cNvPr>
          <p:cNvSpPr/>
          <p:nvPr/>
        </p:nvSpPr>
        <p:spPr>
          <a:xfrm>
            <a:off x="5852877" y="641338"/>
            <a:ext cx="4894636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</a:t>
            </a:r>
            <a:r>
              <a:rPr lang="en-US" sz="2400" dirty="0"/>
              <a:t> fact(n):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if</a:t>
            </a:r>
            <a:r>
              <a:rPr lang="en-US" sz="2400" dirty="0"/>
              <a:t> n == 1{</a:t>
            </a:r>
          </a:p>
          <a:p>
            <a:r>
              <a:rPr lang="en-US" sz="2400" dirty="0"/>
              <a:t>		 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1 </a:t>
            </a:r>
          </a:p>
          <a:p>
            <a:r>
              <a:rPr lang="en-US" sz="2400" dirty="0"/>
              <a:t>	}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r>
              <a:rPr lang="en-US" sz="2400" dirty="0"/>
              <a:t>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n*fact(n-1)</a:t>
            </a:r>
          </a:p>
          <a:p>
            <a:r>
              <a:rPr lang="en-US" sz="2400" dirty="0"/>
              <a:t>	}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print</a:t>
            </a:r>
            <a:r>
              <a:rPr lang="en-US" sz="2400" dirty="0"/>
              <a:t>(fact(4))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25615-5961-4AF5-9E64-ED0F61DE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8" y="3709573"/>
            <a:ext cx="12096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939FF-0E53-4BAF-9ABB-B49026CE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31" y="3687207"/>
            <a:ext cx="1200150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000B3-2DF7-4BA0-A3F1-2E996718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549" y="3668363"/>
            <a:ext cx="1190625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C8475-4ACF-4FC9-99E6-38548471C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596" y="3733799"/>
            <a:ext cx="12001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82784-25CC-45F3-AD06-05F446B2C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6589" y="3706257"/>
            <a:ext cx="1200150" cy="1390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DF0BF1-2CC3-46D8-9571-28D4D8C073FB}"/>
              </a:ext>
            </a:extLst>
          </p:cNvPr>
          <p:cNvSpPr/>
          <p:nvPr/>
        </p:nvSpPr>
        <p:spPr>
          <a:xfrm rot="19389338">
            <a:off x="9423562" y="5551350"/>
            <a:ext cx="990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98B4F-6467-4785-9291-D068F34E959A}"/>
              </a:ext>
            </a:extLst>
          </p:cNvPr>
          <p:cNvSpPr/>
          <p:nvPr/>
        </p:nvSpPr>
        <p:spPr>
          <a:xfrm rot="19389338">
            <a:off x="9920701" y="6225292"/>
            <a:ext cx="109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 case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1428DB-375A-4B19-BA24-E9625FAC6FFF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H="1" flipV="1">
            <a:off x="10029560" y="5883798"/>
            <a:ext cx="325428" cy="37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9A04F7-DFEF-4286-BD2C-B8AE9F6E57E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877351" y="5256749"/>
            <a:ext cx="645131" cy="7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17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B4A8C-9630-4632-8639-EA9F237B4253}"/>
              </a:ext>
            </a:extLst>
          </p:cNvPr>
          <p:cNvSpPr/>
          <p:nvPr/>
        </p:nvSpPr>
        <p:spPr>
          <a:xfrm>
            <a:off x="327224" y="395117"/>
            <a:ext cx="40459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RECURSIVE </a:t>
            </a:r>
          </a:p>
          <a:p>
            <a:r>
              <a:rPr lang="en-US" sz="4000" dirty="0"/>
              <a:t>FUNCTION</a:t>
            </a:r>
          </a:p>
          <a:p>
            <a:r>
              <a:rPr lang="en-US" sz="4000" dirty="0"/>
              <a:t>SCOPE </a:t>
            </a:r>
          </a:p>
          <a:p>
            <a:r>
              <a:rPr lang="en-US" sz="4000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1BDD1-CA76-400A-BE8A-6BE299362B28}"/>
              </a:ext>
            </a:extLst>
          </p:cNvPr>
          <p:cNvSpPr/>
          <p:nvPr/>
        </p:nvSpPr>
        <p:spPr>
          <a:xfrm>
            <a:off x="5852877" y="641338"/>
            <a:ext cx="4894636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</a:t>
            </a:r>
            <a:r>
              <a:rPr lang="en-US" sz="2400" dirty="0"/>
              <a:t> fact(n):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if</a:t>
            </a:r>
            <a:r>
              <a:rPr lang="en-US" sz="2400" dirty="0"/>
              <a:t> n == 1{</a:t>
            </a:r>
          </a:p>
          <a:p>
            <a:r>
              <a:rPr lang="en-US" sz="2400" dirty="0"/>
              <a:t>		 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1 </a:t>
            </a:r>
          </a:p>
          <a:p>
            <a:r>
              <a:rPr lang="en-US" sz="2400" dirty="0"/>
              <a:t>	}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r>
              <a:rPr lang="en-US" sz="2400" dirty="0"/>
              <a:t>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n*fact(n-1)</a:t>
            </a:r>
          </a:p>
          <a:p>
            <a:r>
              <a:rPr lang="en-US" sz="2400" dirty="0"/>
              <a:t>	}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print</a:t>
            </a:r>
            <a:r>
              <a:rPr lang="en-US" sz="2400" dirty="0"/>
              <a:t>(fact(4))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25615-5961-4AF5-9E64-ED0F61DE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8" y="3709573"/>
            <a:ext cx="12096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939FF-0E53-4BAF-9ABB-B49026CE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31" y="3687207"/>
            <a:ext cx="1200150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000B3-2DF7-4BA0-A3F1-2E996718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549" y="3668363"/>
            <a:ext cx="1190625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C8475-4ACF-4FC9-99E6-38548471C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596" y="3733799"/>
            <a:ext cx="12001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82784-25CC-45F3-AD06-05F446B2C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6589" y="3706257"/>
            <a:ext cx="1200150" cy="1390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DF0BF1-2CC3-46D8-9571-28D4D8C073FB}"/>
              </a:ext>
            </a:extLst>
          </p:cNvPr>
          <p:cNvSpPr/>
          <p:nvPr/>
        </p:nvSpPr>
        <p:spPr>
          <a:xfrm rot="19389338">
            <a:off x="9423562" y="5551350"/>
            <a:ext cx="990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61A0E-1753-4172-9529-F875589FFEA6}"/>
              </a:ext>
            </a:extLst>
          </p:cNvPr>
          <p:cNvSpPr/>
          <p:nvPr/>
        </p:nvSpPr>
        <p:spPr>
          <a:xfrm rot="19796882">
            <a:off x="7178558" y="5528099"/>
            <a:ext cx="182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2 * fact(1)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98B4F-6467-4785-9291-D068F34E959A}"/>
              </a:ext>
            </a:extLst>
          </p:cNvPr>
          <p:cNvSpPr/>
          <p:nvPr/>
        </p:nvSpPr>
        <p:spPr>
          <a:xfrm rot="19389338">
            <a:off x="9920701" y="6225292"/>
            <a:ext cx="109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 case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B46464-7AC4-487A-B5CD-C949B5245273}"/>
              </a:ext>
            </a:extLst>
          </p:cNvPr>
          <p:cNvSpPr/>
          <p:nvPr/>
        </p:nvSpPr>
        <p:spPr>
          <a:xfrm rot="19629298">
            <a:off x="7477678" y="6193187"/>
            <a:ext cx="122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2*1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1428DB-375A-4B19-BA24-E9625FAC6FFF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H="1" flipV="1">
            <a:off x="10029560" y="5883798"/>
            <a:ext cx="325428" cy="37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9A04F7-DFEF-4286-BD2C-B8AE9F6E57E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8877351" y="5256749"/>
            <a:ext cx="645131" cy="7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BF8E24-5FED-449F-98C5-EEF561CEB8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617632" y="5186396"/>
            <a:ext cx="957797" cy="15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9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B4A8C-9630-4632-8639-EA9F237B4253}"/>
              </a:ext>
            </a:extLst>
          </p:cNvPr>
          <p:cNvSpPr/>
          <p:nvPr/>
        </p:nvSpPr>
        <p:spPr>
          <a:xfrm>
            <a:off x="327224" y="395117"/>
            <a:ext cx="40459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RECURSIVE </a:t>
            </a:r>
          </a:p>
          <a:p>
            <a:r>
              <a:rPr lang="en-US" sz="4000" dirty="0"/>
              <a:t>FUNCTION</a:t>
            </a:r>
          </a:p>
          <a:p>
            <a:r>
              <a:rPr lang="en-US" sz="4000" dirty="0"/>
              <a:t>SCOPE </a:t>
            </a:r>
          </a:p>
          <a:p>
            <a:r>
              <a:rPr lang="en-US" sz="4000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1BDD1-CA76-400A-BE8A-6BE299362B28}"/>
              </a:ext>
            </a:extLst>
          </p:cNvPr>
          <p:cNvSpPr/>
          <p:nvPr/>
        </p:nvSpPr>
        <p:spPr>
          <a:xfrm>
            <a:off x="5852877" y="641338"/>
            <a:ext cx="4894636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</a:t>
            </a:r>
            <a:r>
              <a:rPr lang="en-US" sz="2400" dirty="0"/>
              <a:t> fact(n):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1"/>
                </a:solidFill>
              </a:rPr>
              <a:t>if</a:t>
            </a:r>
            <a:r>
              <a:rPr lang="en-US" sz="2400" dirty="0"/>
              <a:t> n == 1{</a:t>
            </a:r>
          </a:p>
          <a:p>
            <a:r>
              <a:rPr lang="en-US" sz="2400" dirty="0"/>
              <a:t>		 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1 </a:t>
            </a:r>
          </a:p>
          <a:p>
            <a:r>
              <a:rPr lang="en-US" sz="2400" dirty="0"/>
              <a:t>	}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r>
              <a:rPr lang="en-US" sz="2400" dirty="0"/>
              <a:t>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return</a:t>
            </a:r>
            <a:r>
              <a:rPr lang="en-US" sz="2400" dirty="0"/>
              <a:t> n*fact(n-1)</a:t>
            </a:r>
          </a:p>
          <a:p>
            <a:r>
              <a:rPr lang="en-US" sz="2400" dirty="0"/>
              <a:t>	}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print</a:t>
            </a:r>
            <a:r>
              <a:rPr lang="en-US" sz="2400" dirty="0"/>
              <a:t>(fact(4))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25615-5961-4AF5-9E64-ED0F61DE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8" y="3709573"/>
            <a:ext cx="12096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939FF-0E53-4BAF-9ABB-B49026CE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31" y="3687207"/>
            <a:ext cx="1200150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000B3-2DF7-4BA0-A3F1-2E996718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549" y="3668363"/>
            <a:ext cx="1190625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C8475-4ACF-4FC9-99E6-38548471C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596" y="3733799"/>
            <a:ext cx="12001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82784-25CC-45F3-AD06-05F446B2C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6589" y="3706257"/>
            <a:ext cx="1200150" cy="1390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DF0BF1-2CC3-46D8-9571-28D4D8C073FB}"/>
              </a:ext>
            </a:extLst>
          </p:cNvPr>
          <p:cNvSpPr/>
          <p:nvPr/>
        </p:nvSpPr>
        <p:spPr>
          <a:xfrm rot="19389338">
            <a:off x="9423562" y="5551350"/>
            <a:ext cx="990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61A0E-1753-4172-9529-F875589FFEA6}"/>
              </a:ext>
            </a:extLst>
          </p:cNvPr>
          <p:cNvSpPr/>
          <p:nvPr/>
        </p:nvSpPr>
        <p:spPr>
          <a:xfrm rot="19796882">
            <a:off x="7178558" y="5528099"/>
            <a:ext cx="182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2 * fact(1)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8F2738-D10B-4F1B-8B65-1A780B954B73}"/>
              </a:ext>
            </a:extLst>
          </p:cNvPr>
          <p:cNvSpPr/>
          <p:nvPr/>
        </p:nvSpPr>
        <p:spPr>
          <a:xfrm rot="19796882">
            <a:off x="4918839" y="5457746"/>
            <a:ext cx="182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3 * fact(2)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98B4F-6467-4785-9291-D068F34E959A}"/>
              </a:ext>
            </a:extLst>
          </p:cNvPr>
          <p:cNvSpPr/>
          <p:nvPr/>
        </p:nvSpPr>
        <p:spPr>
          <a:xfrm rot="19389338">
            <a:off x="9920701" y="6225292"/>
            <a:ext cx="109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 case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B46464-7AC4-487A-B5CD-C949B5245273}"/>
              </a:ext>
            </a:extLst>
          </p:cNvPr>
          <p:cNvSpPr/>
          <p:nvPr/>
        </p:nvSpPr>
        <p:spPr>
          <a:xfrm rot="19629298">
            <a:off x="7477678" y="6193187"/>
            <a:ext cx="122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2*1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866F68-4432-435E-9BE3-848665EA3BA5}"/>
              </a:ext>
            </a:extLst>
          </p:cNvPr>
          <p:cNvSpPr/>
          <p:nvPr/>
        </p:nvSpPr>
        <p:spPr>
          <a:xfrm rot="19827760">
            <a:off x="5159122" y="6143957"/>
            <a:ext cx="122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3*2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1428DB-375A-4B19-BA24-E9625FAC6FFF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H="1" flipV="1">
            <a:off x="10029560" y="5883798"/>
            <a:ext cx="325428" cy="37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9A04F7-DFEF-4286-BD2C-B8AE9F6E57E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8877351" y="5256749"/>
            <a:ext cx="645131" cy="77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BF8E24-5FED-449F-98C5-EEF561CEB88D}"/>
              </a:ext>
            </a:extLst>
          </p:cNvPr>
          <p:cNvCxnSpPr>
            <a:stCxn id="18" idx="1"/>
            <a:endCxn id="14" idx="3"/>
          </p:cNvCxnSpPr>
          <p:nvPr/>
        </p:nvCxnSpPr>
        <p:spPr>
          <a:xfrm flipH="1" flipV="1">
            <a:off x="6617632" y="5186396"/>
            <a:ext cx="957797" cy="15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D3D3D6-411F-4ACB-B158-D30B172E40D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299904" y="5207888"/>
            <a:ext cx="938689" cy="142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82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596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Hanoi Town 1</vt:lpstr>
      <vt:lpstr>Hanoi Town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2023-11-04T19:04:15Z</dcterms:created>
  <dcterms:modified xsi:type="dcterms:W3CDTF">2023-11-07T20:35:37Z</dcterms:modified>
</cp:coreProperties>
</file>