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DB8BE-94AF-47BA-B831-869608833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C6995-8E61-4850-BD52-C888F4C74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32AD8-E913-4386-A789-4B492C42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13D1-30EB-4405-B828-E6FCA6531C6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C3285-40D3-44FC-83AC-D72101B1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3F808-4835-44F8-8F5F-4FD94D60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D514-524D-4F28-A84F-D46AADEF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6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213C-7F1A-4CD8-BF90-292B821C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F6585-D570-4559-AA50-4DEED7978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C407C-EEC4-461E-81E1-023F753B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13D1-30EB-4405-B828-E6FCA6531C6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0C742-2389-4B6A-AB73-22E75109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CCC9E-649E-489A-BF26-68DC4E47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D514-524D-4F28-A84F-D46AADEF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5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7E78A-9DA0-49D9-B540-358B5B447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FC2BF-3FFE-447B-AA89-D0724B756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FF711-1CBD-4F38-AE25-4107A839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13D1-30EB-4405-B828-E6FCA6531C6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FCC39-C68D-437C-A045-3C76F865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25E33-7920-43C1-A0F9-C7DE7B0B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D514-524D-4F28-A84F-D46AADEF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8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6661-A3B0-432B-A2BB-0D07538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C153-A716-4B48-826B-75EE8A64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701E4-C803-402D-83B1-DF7C3500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13D1-30EB-4405-B828-E6FCA6531C6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D1B6B-986D-40A2-A611-1677A878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CB426-64CA-46AD-80D6-743C78FA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D514-524D-4F28-A84F-D46AADEF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7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E5D3-ED8F-40F7-95E3-6A907081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8F925-3D34-454E-99FD-A4C572876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18F5D-4AA8-4B1B-893F-163A3D90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13D1-30EB-4405-B828-E6FCA6531C6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7949D-C7F9-4676-AFAF-4642E413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73E56-4CBB-406B-B1A9-A63D5EA9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D514-524D-4F28-A84F-D46AADEF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3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6050-1DDC-43B9-BC20-0A43FD45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21F5A-FF95-4813-B56C-A648CD39A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91211-DA91-405A-B106-13AE9325B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F5DA0-CC03-481B-8E85-D46E6A7B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13D1-30EB-4405-B828-E6FCA6531C6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8E178-6F58-478E-8546-C4E84B05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844B4-D228-4609-8295-75507228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D514-524D-4F28-A84F-D46AADEF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2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587A-1099-4517-9AD8-5636FFA5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25A78-A923-4E6F-91FA-D831FDA4A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76408-AFAC-440B-94BD-A0D8D5337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CFEB6-6252-4E7A-BD55-2BB53C445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CA1F3-1A7C-49E3-8637-4EE6D30CF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9773D2-2DF1-4520-95E7-D00EBDAE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13D1-30EB-4405-B828-E6FCA6531C6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5A2D5-79E8-424A-A7D8-56EFF870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B85FC-4A41-4578-9E46-404DC580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D514-524D-4F28-A84F-D46AADEF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2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A7DE-BF05-42C2-A2E8-916DBF8A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AB64A-9892-4D18-B9B8-F7D0FEC4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13D1-30EB-4405-B828-E6FCA6531C6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DBB00-99AD-4862-A2F8-1D3F9527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90EE0-A30B-4678-99A2-AA5F40F8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D514-524D-4F28-A84F-D46AADEF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3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293A8-0A77-4677-B5D1-BB64330C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13D1-30EB-4405-B828-E6FCA6531C6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4D593-808E-44A1-BC62-3932839D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C8CC9-35B8-4491-9646-15EF495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D514-524D-4F28-A84F-D46AADEF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3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159E-5C6D-46B1-AE37-6C959BC4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EFC4-F376-47B6-9578-D5A35AA1D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91F5E-4982-4381-973A-1E525AEFA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E9A24-B53A-41A0-9425-90980A19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13D1-30EB-4405-B828-E6FCA6531C6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91797-0BED-4C06-925C-C55115EF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DC1D8-5448-45F4-8C13-077D44C2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D514-524D-4F28-A84F-D46AADEF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4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FB58-D29C-45F9-9B9B-5462212E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09979-48CC-48FE-955D-675FEB273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70055-D508-420E-B071-5DAC6BDD0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3867E-55E5-471C-9E9B-E35AA1EB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13D1-30EB-4405-B828-E6FCA6531C6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0CBC2-25A5-4CEE-A3C4-0E6FD290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5794B-14D8-4249-BC12-CA1C143F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D514-524D-4F28-A84F-D46AADEF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2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C9C1A-D507-471E-8095-182E9DE3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EF589-9459-4632-BE77-A9A323D4B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20591-79DF-4849-85F6-7D39B1D7D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513D1-30EB-4405-B828-E6FCA6531C6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C533C-4AF0-4751-A7CC-8E80CBAF3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C2C2B-2217-4CD7-A4BB-2E1831029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AD514-524D-4F28-A84F-D46AADEF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8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4DAD-BA13-42A8-ABF7-8214822BA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800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7453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186901-8EEA-4152-8702-AA6C5E4C4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314" y="1142540"/>
            <a:ext cx="6905625" cy="1514475"/>
          </a:xfrm>
          <a:prstGeom prst="rect">
            <a:avLst/>
          </a:prstGeom>
        </p:spPr>
      </p:pic>
      <p:pic>
        <p:nvPicPr>
          <p:cNvPr id="6" name="Picture 2" descr="A ternary tree node image. There is a data element, and three pointers going towards the left, towards the middle, and towards the right">
            <a:extLst>
              <a:ext uri="{FF2B5EF4-FFF2-40B4-BE49-F238E27FC236}">
                <a16:creationId xmlns:a16="http://schemas.microsoft.com/office/drawing/2014/main" id="{239AA303-DBF3-45C4-AF8C-1DAC61E3C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31" y="3140201"/>
            <a:ext cx="5127708" cy="3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99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B022-5589-4FC7-8809-BAEA484A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EFD95-ACFD-48ED-A75B-82FB2235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2141537"/>
            <a:ext cx="11871158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Node: node-&gt;left child -&gt; parent = node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Subtree(X): X and descendants (X as root)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Depth(X): # edges in path from X to the root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Hight(X): # edges in longest downward path from X (max depth in subtree(X)</a:t>
            </a:r>
          </a:p>
        </p:txBody>
      </p:sp>
    </p:spTree>
    <p:extLst>
      <p:ext uri="{BB962C8B-B14F-4D97-AF65-F5344CB8AC3E}">
        <p14:creationId xmlns:p14="http://schemas.microsoft.com/office/powerpoint/2010/main" val="3146538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2D55-C9C5-4751-A4E1-AE92AE45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Traversal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67910-1D8A-4767-87E8-564CA994E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Preorder Traversal: </a:t>
            </a:r>
            <a:r>
              <a:rPr lang="en-US" dirty="0"/>
              <a:t>      Visit_ Left_ Right</a:t>
            </a:r>
          </a:p>
          <a:p>
            <a:r>
              <a:rPr lang="en-US" b="1" dirty="0" err="1"/>
              <a:t>Inorder</a:t>
            </a:r>
            <a:r>
              <a:rPr lang="en-US" b="1" dirty="0"/>
              <a:t> Traversal:         </a:t>
            </a:r>
            <a:r>
              <a:rPr lang="en-US" dirty="0"/>
              <a:t>Left_ Visit_ Right</a:t>
            </a:r>
          </a:p>
          <a:p>
            <a:r>
              <a:rPr lang="en-US" b="1" dirty="0" err="1"/>
              <a:t>Postorder</a:t>
            </a:r>
            <a:r>
              <a:rPr lang="en-US" b="1" dirty="0"/>
              <a:t> Traversal: </a:t>
            </a:r>
            <a:r>
              <a:rPr lang="en-US" dirty="0"/>
              <a:t>    Right_ Visit_ Left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9EDB-442D-4D87-89DD-48781812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7F96-DDC3-41FD-A216-FADD2FE17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Data Structure!!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can put the data in the middle of an array, then we can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insert_first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delete_first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constant time, but programming languages such as Python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not able to allocate free space before the beginning of the data, and the navigation is always from the side. Left to right.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data structure that addresses this issue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you need to know</a:t>
            </a:r>
            <a:r>
              <a:rPr lang="fa-I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Array</a:t>
            </a:r>
          </a:p>
        </p:txBody>
      </p:sp>
    </p:spTree>
    <p:extLst>
      <p:ext uri="{BB962C8B-B14F-4D97-AF65-F5344CB8AC3E}">
        <p14:creationId xmlns:p14="http://schemas.microsoft.com/office/powerpoint/2010/main" val="276074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FC86-BDA4-4399-96A1-C988CA53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393F267C-A04D-41CB-9583-0293210FD8F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14382444"/>
                  </p:ext>
                </p:extLst>
              </p:nvPr>
            </p:nvGraphicFramePr>
            <p:xfrm>
              <a:off x="838200" y="2786323"/>
              <a:ext cx="10515600" cy="1869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1544392153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067207625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4898555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869284696"/>
                        </a:ext>
                      </a:extLst>
                    </a:gridCol>
                  </a:tblGrid>
                  <a:tr h="44005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Build()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Get_at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)/ 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Ste_at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Insert_at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x) / 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Delete_at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18554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endParaRPr lang="en-US" sz="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7162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>
                        <a:solidFill>
                          <a:srgbClr val="FF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>
                        <a:solidFill>
                          <a:srgbClr val="FF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>
                        <a:solidFill>
                          <a:srgbClr val="FF757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80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>
                        <a:solidFill>
                          <a:srgbClr val="FF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>
                        <a:solidFill>
                          <a:srgbClr val="FF757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55675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Goal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>
                        <a:solidFill>
                          <a:srgbClr val="FF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55385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393F267C-A04D-41CB-9583-0293210FD8F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14382444"/>
                  </p:ext>
                </p:extLst>
              </p:nvPr>
            </p:nvGraphicFramePr>
            <p:xfrm>
              <a:off x="838200" y="2786323"/>
              <a:ext cx="10515600" cy="1869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1544392153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067207625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4898555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86928469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Build()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Get_at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)/ 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Ste_at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Insert_at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x) / 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Delete_at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1855484"/>
                      </a:ext>
                    </a:extLst>
                  </a:tr>
                  <a:tr h="116840">
                    <a:tc>
                      <a:txBody>
                        <a:bodyPr/>
                        <a:lstStyle/>
                        <a:p>
                          <a:endParaRPr lang="en-US" sz="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7162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>
                        <a:solidFill>
                          <a:srgbClr val="FF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>
                        <a:solidFill>
                          <a:srgbClr val="FF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>
                        <a:solidFill>
                          <a:srgbClr val="FF757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80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>
                        <a:solidFill>
                          <a:srgbClr val="FF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>
                        <a:solidFill>
                          <a:srgbClr val="FF757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55675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Goal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>
                        <a:solidFill>
                          <a:srgbClr val="FF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11475" r="-10023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411475" r="-46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55385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491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9A0A-B0D8-4FE2-ABC9-1C1725C8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How? Binary Trees!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A8490-5AFB-4886-9BB8-B598D5F88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542" y="2111960"/>
            <a:ext cx="9492916" cy="2634080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Pointer-based data structures (like Linked List) can achieve worst-case performance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tree is pointer-based data structure with three pointers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node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representation: node.{item, parent, left, right</a:t>
            </a:r>
            <a:r>
              <a:rPr lang="en-US" sz="2600" dirty="0"/>
              <a:t>}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69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diagram that shows that pointers' values are memory addresses, and that even the pointers have addresses themselves.">
            <a:extLst>
              <a:ext uri="{FF2B5EF4-FFF2-40B4-BE49-F238E27FC236}">
                <a16:creationId xmlns:a16="http://schemas.microsoft.com/office/drawing/2014/main" id="{A5A6797C-6794-4800-9335-2B85AE1516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962" y="1010653"/>
            <a:ext cx="9657635" cy="548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592AC8-DDE8-462C-93DE-C218BBDF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Pointer</a:t>
            </a:r>
          </a:p>
        </p:txBody>
      </p:sp>
    </p:spTree>
    <p:extLst>
      <p:ext uri="{BB962C8B-B14F-4D97-AF65-F5344CB8AC3E}">
        <p14:creationId xmlns:p14="http://schemas.microsoft.com/office/powerpoint/2010/main" val="217522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7598-BEAB-4DC9-9609-FEAD21D6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Parent, No Cycles</a:t>
            </a:r>
          </a:p>
        </p:txBody>
      </p:sp>
      <p:pic>
        <p:nvPicPr>
          <p:cNvPr id="2050" name="Picture 2" descr="An image of a real parent holding a child's hand, and an image of a bicycle with a red 'no' sign through it">
            <a:extLst>
              <a:ext uri="{FF2B5EF4-FFF2-40B4-BE49-F238E27FC236}">
                <a16:creationId xmlns:a16="http://schemas.microsoft.com/office/drawing/2014/main" id="{FA44DB47-AF61-42DA-AA8C-9D76B92773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727" y="1690688"/>
            <a:ext cx="8049126" cy="443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54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D277-944A-40B3-B507-42D8D124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2A8EA-FAE3-4A70-B3AA-AED44072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1379" y="1690688"/>
            <a:ext cx="6124074" cy="22235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___________&lt;A&gt;________</a:t>
            </a:r>
          </a:p>
          <a:p>
            <a:pPr marL="0" indent="0">
              <a:buNone/>
            </a:pPr>
            <a:r>
              <a:rPr lang="en-US" dirty="0"/>
              <a:t>&lt;B&gt;                             ______&lt;C&gt;______</a:t>
            </a:r>
          </a:p>
          <a:p>
            <a:pPr marL="0" indent="0">
              <a:buNone/>
            </a:pPr>
            <a:r>
              <a:rPr lang="en-US" dirty="0"/>
              <a:t>                              &lt;D&gt;_____                 &lt;E&gt;</a:t>
            </a:r>
          </a:p>
          <a:p>
            <a:pPr marL="0" indent="0">
              <a:buNone/>
            </a:pPr>
            <a:r>
              <a:rPr lang="en-US" dirty="0"/>
              <a:t>                                            &lt;F&gt;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399AEF-B7BF-499C-AA06-419F65D54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996568"/>
              </p:ext>
            </p:extLst>
          </p:nvPr>
        </p:nvGraphicFramePr>
        <p:xfrm>
          <a:off x="3416969" y="4445689"/>
          <a:ext cx="568425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036">
                  <a:extLst>
                    <a:ext uri="{9D8B030D-6E8A-4147-A177-3AD203B41FA5}">
                      <a16:colId xmlns:a16="http://schemas.microsoft.com/office/drawing/2014/main" val="1309453385"/>
                    </a:ext>
                  </a:extLst>
                </a:gridCol>
                <a:gridCol w="812036">
                  <a:extLst>
                    <a:ext uri="{9D8B030D-6E8A-4147-A177-3AD203B41FA5}">
                      <a16:colId xmlns:a16="http://schemas.microsoft.com/office/drawing/2014/main" val="49879436"/>
                    </a:ext>
                  </a:extLst>
                </a:gridCol>
                <a:gridCol w="812036">
                  <a:extLst>
                    <a:ext uri="{9D8B030D-6E8A-4147-A177-3AD203B41FA5}">
                      <a16:colId xmlns:a16="http://schemas.microsoft.com/office/drawing/2014/main" val="4243604737"/>
                    </a:ext>
                  </a:extLst>
                </a:gridCol>
                <a:gridCol w="812036">
                  <a:extLst>
                    <a:ext uri="{9D8B030D-6E8A-4147-A177-3AD203B41FA5}">
                      <a16:colId xmlns:a16="http://schemas.microsoft.com/office/drawing/2014/main" val="747168808"/>
                    </a:ext>
                  </a:extLst>
                </a:gridCol>
                <a:gridCol w="812036">
                  <a:extLst>
                    <a:ext uri="{9D8B030D-6E8A-4147-A177-3AD203B41FA5}">
                      <a16:colId xmlns:a16="http://schemas.microsoft.com/office/drawing/2014/main" val="4034064030"/>
                    </a:ext>
                  </a:extLst>
                </a:gridCol>
                <a:gridCol w="812036">
                  <a:extLst>
                    <a:ext uri="{9D8B030D-6E8A-4147-A177-3AD203B41FA5}">
                      <a16:colId xmlns:a16="http://schemas.microsoft.com/office/drawing/2014/main" val="614174563"/>
                    </a:ext>
                  </a:extLst>
                </a:gridCol>
                <a:gridCol w="812036">
                  <a:extLst>
                    <a:ext uri="{9D8B030D-6E8A-4147-A177-3AD203B41FA5}">
                      <a16:colId xmlns:a16="http://schemas.microsoft.com/office/drawing/2014/main" val="2272996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&lt;B&gt;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&lt;F&gt;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4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4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91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&lt;B&gt;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76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&lt;F&gt;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504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20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0F6C-DB94-4D15-A327-D4547280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trees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programatically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B86F-142E-4237-BDBA-AF5366613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826" y="1835067"/>
            <a:ext cx="8514347" cy="228115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must have data value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must have left child pointer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must have right child pointer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must have parent pointer</a:t>
            </a:r>
          </a:p>
        </p:txBody>
      </p:sp>
    </p:spTree>
    <p:extLst>
      <p:ext uri="{BB962C8B-B14F-4D97-AF65-F5344CB8AC3E}">
        <p14:creationId xmlns:p14="http://schemas.microsoft.com/office/powerpoint/2010/main" val="236715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81F09E-A372-481F-9E2F-AF1BD8551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22" y="1197356"/>
            <a:ext cx="6886575" cy="1581150"/>
          </a:xfrm>
          <a:prstGeom prst="rect">
            <a:avLst/>
          </a:prstGeom>
        </p:spPr>
      </p:pic>
      <p:pic>
        <p:nvPicPr>
          <p:cNvPr id="3074" name="Picture 2" descr="A binary tree node image. There is a data element, and two pointers going towards the left and towards the right">
            <a:extLst>
              <a:ext uri="{FF2B5EF4-FFF2-40B4-BE49-F238E27FC236}">
                <a16:creationId xmlns:a16="http://schemas.microsoft.com/office/drawing/2014/main" id="{C0EFA209-BD2D-4325-BDFC-54A1283A4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684" y="3172326"/>
            <a:ext cx="5262813" cy="303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47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388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TREE</vt:lpstr>
      <vt:lpstr>Project </vt:lpstr>
      <vt:lpstr>Our Goal</vt:lpstr>
      <vt:lpstr>How? Binary Trees! </vt:lpstr>
      <vt:lpstr>Remember Pointer</vt:lpstr>
      <vt:lpstr>One Parent, No Cycles</vt:lpstr>
      <vt:lpstr>example</vt:lpstr>
      <vt:lpstr>Building trees programatically</vt:lpstr>
      <vt:lpstr>PowerPoint Presentation</vt:lpstr>
      <vt:lpstr>PowerPoint Presentation</vt:lpstr>
      <vt:lpstr>attribute</vt:lpstr>
      <vt:lpstr>Tree Traversal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admin</dc:creator>
  <cp:lastModifiedBy>admin</cp:lastModifiedBy>
  <cp:revision>10</cp:revision>
  <dcterms:created xsi:type="dcterms:W3CDTF">2023-11-24T16:05:29Z</dcterms:created>
  <dcterms:modified xsi:type="dcterms:W3CDTF">2023-11-24T17:54:14Z</dcterms:modified>
</cp:coreProperties>
</file>