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4"/>
    <p:sldMasterId id="2147483702" r:id="rId5"/>
  </p:sldMasterIdLst>
  <p:notesMasterIdLst>
    <p:notesMasterId r:id="rId21"/>
  </p:notesMasterIdLst>
  <p:sldIdLst>
    <p:sldId id="292" r:id="rId6"/>
    <p:sldId id="1282" r:id="rId7"/>
    <p:sldId id="1290" r:id="rId8"/>
    <p:sldId id="1291" r:id="rId9"/>
    <p:sldId id="1292" r:id="rId10"/>
    <p:sldId id="1293" r:id="rId11"/>
    <p:sldId id="1294" r:id="rId12"/>
    <p:sldId id="1299" r:id="rId13"/>
    <p:sldId id="1296" r:id="rId14"/>
    <p:sldId id="1300" r:id="rId15"/>
    <p:sldId id="1301" r:id="rId16"/>
    <p:sldId id="1297" r:id="rId17"/>
    <p:sldId id="1298" r:id="rId18"/>
    <p:sldId id="1295" r:id="rId19"/>
    <p:sldId id="1250" r:id="rId2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588" userDrawn="1">
          <p15:clr>
            <a:srgbClr val="A4A3A4"/>
          </p15:clr>
        </p15:guide>
        <p15:guide id="2" pos="144" userDrawn="1">
          <p15:clr>
            <a:srgbClr val="A4A3A4"/>
          </p15:clr>
        </p15:guide>
        <p15:guide id="3" orient="horz" pos="852" userDrawn="1">
          <p15:clr>
            <a:srgbClr val="A4A3A4"/>
          </p15:clr>
        </p15:guide>
      </p15:sldGuideLst>
    </p:ext>
    <p:ext uri="http://customooxmlschemas.google.com/">
      <go:slidesCustomData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xmlns="" r:id="rId220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17D"/>
    <a:srgbClr val="223366"/>
    <a:srgbClr val="E8ECF8"/>
    <a:srgbClr val="C9D2ED"/>
    <a:srgbClr val="851910"/>
    <a:srgbClr val="0000FF"/>
    <a:srgbClr val="FFCD8C"/>
    <a:srgbClr val="9F5900"/>
    <a:srgbClr val="FF33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384B79-7360-5AB9-DD75-8A808655C326}" v="3" dt="2024-03-18T09:31:49.711"/>
    <p1510:client id="{99C44797-0E56-F5AF-678D-7848B61E9AF5}" v="8" dt="2024-03-19T08:12:55.126"/>
    <p1510:client id="{A00404A6-CA5D-529F-E841-B3080AD8BC10}" v="1" dt="2024-03-18T13:45:15.59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405" y="62"/>
      </p:cViewPr>
      <p:guideLst>
        <p:guide orient="horz" pos="588"/>
        <p:guide pos="144"/>
        <p:guide orient="horz" pos="85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222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26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2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20" Type="http://customschemas.google.com/relationships/presentationmetadata" Target="metadata"/><Relationship Id="rId225" Type="http://schemas.microsoft.com/office/2016/11/relationships/changesInfo" Target="changesInfos/changesInfo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22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3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A00404A6-CA5D-529F-E841-B3080AD8BC10}"/>
    <pc:docChg chg="delSld">
      <pc:chgData name="" userId="" providerId="" clId="Web-{A00404A6-CA5D-529F-E841-B3080AD8BC10}" dt="2024-03-18T13:45:15.593" v="0"/>
      <pc:docMkLst>
        <pc:docMk/>
      </pc:docMkLst>
      <pc:sldChg chg="del">
        <pc:chgData name="" userId="" providerId="" clId="Web-{A00404A6-CA5D-529F-E841-B3080AD8BC10}" dt="2024-03-18T13:45:15.593" v="0"/>
        <pc:sldMkLst>
          <pc:docMk/>
          <pc:sldMk cId="3987024532" sldId="1249"/>
        </pc:sldMkLst>
      </pc:sldChg>
    </pc:docChg>
  </pc:docChgLst>
  <pc:docChgLst>
    <pc:chgData name="Vikrant Nath Nagar" userId="S::vikrant@edunetfoundation.org::4271d355-f673-482e-abc9-b8b4b8546a7e" providerId="AD" clId="Web-{25384B79-7360-5AB9-DD75-8A808655C326}"/>
    <pc:docChg chg="modSld">
      <pc:chgData name="Vikrant Nath Nagar" userId="S::vikrant@edunetfoundation.org::4271d355-f673-482e-abc9-b8b4b8546a7e" providerId="AD" clId="Web-{25384B79-7360-5AB9-DD75-8A808655C326}" dt="2024-03-18T09:31:49.711" v="2" actId="1076"/>
      <pc:docMkLst>
        <pc:docMk/>
      </pc:docMkLst>
      <pc:sldChg chg="modSp">
        <pc:chgData name="Vikrant Nath Nagar" userId="S::vikrant@edunetfoundation.org::4271d355-f673-482e-abc9-b8b4b8546a7e" providerId="AD" clId="Web-{25384B79-7360-5AB9-DD75-8A808655C326}" dt="2024-03-18T09:31:21.976" v="1" actId="1076"/>
        <pc:sldMkLst>
          <pc:docMk/>
          <pc:sldMk cId="2621200212" sldId="1293"/>
        </pc:sldMkLst>
        <pc:spChg chg="mod">
          <ac:chgData name="Vikrant Nath Nagar" userId="S::vikrant@edunetfoundation.org::4271d355-f673-482e-abc9-b8b4b8546a7e" providerId="AD" clId="Web-{25384B79-7360-5AB9-DD75-8A808655C326}" dt="2024-03-18T09:31:21.976" v="1" actId="1076"/>
          <ac:spMkLst>
            <pc:docMk/>
            <pc:sldMk cId="2621200212" sldId="1293"/>
            <ac:spMk id="3" creationId="{796BFA82-8AB0-23BA-909F-C886C3F7A669}"/>
          </ac:spMkLst>
        </pc:spChg>
      </pc:sldChg>
      <pc:sldChg chg="modSp">
        <pc:chgData name="Vikrant Nath Nagar" userId="S::vikrant@edunetfoundation.org::4271d355-f673-482e-abc9-b8b4b8546a7e" providerId="AD" clId="Web-{25384B79-7360-5AB9-DD75-8A808655C326}" dt="2024-03-18T09:31:49.711" v="2" actId="1076"/>
        <pc:sldMkLst>
          <pc:docMk/>
          <pc:sldMk cId="4017130557" sldId="1294"/>
        </pc:sldMkLst>
        <pc:spChg chg="mod">
          <ac:chgData name="Vikrant Nath Nagar" userId="S::vikrant@edunetfoundation.org::4271d355-f673-482e-abc9-b8b4b8546a7e" providerId="AD" clId="Web-{25384B79-7360-5AB9-DD75-8A808655C326}" dt="2024-03-18T09:31:49.711" v="2" actId="1076"/>
          <ac:spMkLst>
            <pc:docMk/>
            <pc:sldMk cId="4017130557" sldId="1294"/>
            <ac:spMk id="3" creationId="{A111D00F-E3D6-896E-4001-492D6D1DC85F}"/>
          </ac:spMkLst>
        </pc:spChg>
      </pc:sldChg>
    </pc:docChg>
  </pc:docChgLst>
  <pc:docChgLst>
    <pc:chgData name="Shashank Shekhar" userId="S::shashank@edunetfoundation.org::0008d1ff-90e7-469a-9966-0dcad996503d" providerId="AD" clId="Web-{99C44797-0E56-F5AF-678D-7848B61E9AF5}"/>
    <pc:docChg chg="modSld">
      <pc:chgData name="Shashank Shekhar" userId="S::shashank@edunetfoundation.org::0008d1ff-90e7-469a-9966-0dcad996503d" providerId="AD" clId="Web-{99C44797-0E56-F5AF-678D-7848B61E9AF5}" dt="2024-03-19T08:12:55.126" v="7" actId="1076"/>
      <pc:docMkLst>
        <pc:docMk/>
      </pc:docMkLst>
      <pc:sldChg chg="modSp">
        <pc:chgData name="Shashank Shekhar" userId="S::shashank@edunetfoundation.org::0008d1ff-90e7-469a-9966-0dcad996503d" providerId="AD" clId="Web-{99C44797-0E56-F5AF-678D-7848B61E9AF5}" dt="2024-03-19T08:09:28.422" v="3" actId="1076"/>
        <pc:sldMkLst>
          <pc:docMk/>
          <pc:sldMk cId="2746043547" sldId="1291"/>
        </pc:sldMkLst>
        <pc:spChg chg="mod">
          <ac:chgData name="Shashank Shekhar" userId="S::shashank@edunetfoundation.org::0008d1ff-90e7-469a-9966-0dcad996503d" providerId="AD" clId="Web-{99C44797-0E56-F5AF-678D-7848B61E9AF5}" dt="2024-03-19T08:09:28.422" v="3" actId="1076"/>
          <ac:spMkLst>
            <pc:docMk/>
            <pc:sldMk cId="2746043547" sldId="1291"/>
            <ac:spMk id="9" creationId="{091B843F-6928-3290-2287-5FA1F531B685}"/>
          </ac:spMkLst>
        </pc:spChg>
        <pc:grpChg chg="mod">
          <ac:chgData name="Shashank Shekhar" userId="S::shashank@edunetfoundation.org::0008d1ff-90e7-469a-9966-0dcad996503d" providerId="AD" clId="Web-{99C44797-0E56-F5AF-678D-7848B61E9AF5}" dt="2024-03-19T08:09:23.484" v="1" actId="1076"/>
          <ac:grpSpMkLst>
            <pc:docMk/>
            <pc:sldMk cId="2746043547" sldId="1291"/>
            <ac:grpSpMk id="3" creationId="{328E85CD-DF89-87DD-6181-DCDD73B5625F}"/>
          </ac:grpSpMkLst>
        </pc:grpChg>
      </pc:sldChg>
      <pc:sldChg chg="modSp">
        <pc:chgData name="Shashank Shekhar" userId="S::shashank@edunetfoundation.org::0008d1ff-90e7-469a-9966-0dcad996503d" providerId="AD" clId="Web-{99C44797-0E56-F5AF-678D-7848B61E9AF5}" dt="2024-03-19T08:09:33.969" v="5" actId="14100"/>
        <pc:sldMkLst>
          <pc:docMk/>
          <pc:sldMk cId="2975191714" sldId="1292"/>
        </pc:sldMkLst>
        <pc:spChg chg="mod">
          <ac:chgData name="Shashank Shekhar" userId="S::shashank@edunetfoundation.org::0008d1ff-90e7-469a-9966-0dcad996503d" providerId="AD" clId="Web-{99C44797-0E56-F5AF-678D-7848B61E9AF5}" dt="2024-03-19T08:09:33.969" v="5" actId="14100"/>
          <ac:spMkLst>
            <pc:docMk/>
            <pc:sldMk cId="2975191714" sldId="1292"/>
            <ac:spMk id="3" creationId="{0C511917-B5EE-88C1-A75B-AC3ADE14BEB8}"/>
          </ac:spMkLst>
        </pc:spChg>
        <pc:picChg chg="mod">
          <ac:chgData name="Shashank Shekhar" userId="S::shashank@edunetfoundation.org::0008d1ff-90e7-469a-9966-0dcad996503d" providerId="AD" clId="Web-{99C44797-0E56-F5AF-678D-7848B61E9AF5}" dt="2024-03-19T08:09:32.234" v="4" actId="14100"/>
          <ac:picMkLst>
            <pc:docMk/>
            <pc:sldMk cId="2975191714" sldId="1292"/>
            <ac:picMk id="5" creationId="{6858EAD1-D312-BBBA-4C50-43B9E76BB53F}"/>
          </ac:picMkLst>
        </pc:picChg>
      </pc:sldChg>
      <pc:sldChg chg="modSp">
        <pc:chgData name="Shashank Shekhar" userId="S::shashank@edunetfoundation.org::0008d1ff-90e7-469a-9966-0dcad996503d" providerId="AD" clId="Web-{99C44797-0E56-F5AF-678D-7848B61E9AF5}" dt="2024-03-19T08:12:55.126" v="7" actId="1076"/>
        <pc:sldMkLst>
          <pc:docMk/>
          <pc:sldMk cId="4168856024" sldId="1298"/>
        </pc:sldMkLst>
        <pc:spChg chg="mod">
          <ac:chgData name="Shashank Shekhar" userId="S::shashank@edunetfoundation.org::0008d1ff-90e7-469a-9966-0dcad996503d" providerId="AD" clId="Web-{99C44797-0E56-F5AF-678D-7848B61E9AF5}" dt="2024-03-19T08:12:55.126" v="7" actId="1076"/>
          <ac:spMkLst>
            <pc:docMk/>
            <pc:sldMk cId="4168856024" sldId="1298"/>
            <ac:spMk id="6" creationId="{3B7F6AB1-00E0-C56D-4BC6-78BBB15ACC7E}"/>
          </ac:spMkLst>
        </pc:spChg>
        <pc:grpChg chg="mod">
          <ac:chgData name="Shashank Shekhar" userId="S::shashank@edunetfoundation.org::0008d1ff-90e7-469a-9966-0dcad996503d" providerId="AD" clId="Web-{99C44797-0E56-F5AF-678D-7848B61E9AF5}" dt="2024-03-19T08:12:51.376" v="6" actId="1076"/>
          <ac:grpSpMkLst>
            <pc:docMk/>
            <pc:sldMk cId="4168856024" sldId="1298"/>
            <ac:grpSpMk id="4" creationId="{77315F7D-BDA3-3D19-664A-5108316858FF}"/>
          </ac:grpSpMkLst>
        </pc:gr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308025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b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023E65BA-FB28-47C4-A217-44F00343302E}" type="slidenum">
              <a:rPr lang="en-US" sz="1400" b="0" strike="noStrike" spc="-1">
                <a:latin typeface="Times New Roman"/>
              </a:rPr>
              <a:t>1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369362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218482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48123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spc="-5">
                <a:solidFill>
                  <a:srgbClr val="223366"/>
                </a:solidFill>
              </a:rPr>
              <a:t>Thank You !!</a:t>
            </a:r>
            <a:endParaRPr lang="en-US" sz="1100" b="1" spc="-5">
              <a:solidFill>
                <a:srgbClr val="22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4203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9207278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811687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110891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458256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453239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671224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880271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0713428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341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F82D9E-CF8F-D821-0EF0-82F39D6875D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  <a:t>20-03-2025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3170A1-58D7-78F7-D58A-811ADFF73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A898F9-6042-211C-FE5E-E3195182B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9744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8AA64-E432-8D59-6526-E68F7AC80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1D2085-944B-0B62-B557-11D0053DE1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B889BD-8520-EE29-14ED-24E88F0C13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9AA8EC-BC22-DD8C-CC7C-5CD2AD69637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  <a:t>20-03-2025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7ED4E8-E1B9-BC44-48DF-EA2B09D99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28F55D-018D-571C-11FF-8F79FAAA5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48996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F3725-BD84-E963-3DD7-9EDA57001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1B5E6C-B120-BDBD-A118-74E930F953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0ED917-6757-883A-86C3-14AFBCE31F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38C69D-33B2-26F1-3AFC-2A4C100F9E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  <a:t>20-03-2025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20A899-749A-96A6-52E3-5513E02E1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5EE06A-6BB2-C7F9-0A30-ECA5F6491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41278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4C180-BF96-096D-0F74-E23F93095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A78D2F-2EAD-1FA2-9475-C228A7E9B4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914C92-1C92-C326-AE2B-EE64852E687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  <a:t>20-03-2025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2D40DF-8956-65BF-5B16-FCF84638A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E2B801-4415-647B-D7B8-398663FE2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80878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935E50-9753-5324-3CBE-2DB02823BA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96334F-1BF5-5B8C-3F90-84BF75B51B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37E210-CB85-84DD-090A-44C7C1797C0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  <a:t>20-03-2025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46FBE5-BF73-7C52-C3DF-B06D7641E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4D43C-F065-8BD6-C622-543D4321E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4261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7878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userDrawn="1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71877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EBA23-5FDD-5D7E-F6FC-E4A6A7F5FD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1DBF0E-B651-D205-69BC-E38929484D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EAFE9-FEB4-90FA-7604-E71268E9BE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  <a:t>20-03-2025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042C0C-D784-7894-6E7A-A3163E7BD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7E244B-37C0-9DC6-22CD-EB660918F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2296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357B7-1A74-AE21-4231-6A3BD6FFA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8CC2F-5827-22D5-D0CD-6AB9F4163E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5C6FD5-C3C6-194C-CBBF-F0992989045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  <a:t>20-03-2025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574B56-D685-4165-F13B-086D869C7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A53AD0-652A-8B63-B4F8-E64E7976E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0378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D8776-064D-C947-6F0A-07C1157DB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97AF1F-1E9E-C1AB-35F2-7FCF85FEA1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0203F7-4A67-44F8-1EBE-73C704B5F3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  <a:t>20-03-2025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2099F4-B0B6-A02C-D33D-42B8CF9C4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63AEAC-197E-65FD-B921-6662926A1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0917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DC773-098A-371D-576C-4D005AAD1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1678A3-157A-338B-1D0E-5DEA10A095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F0D3D6-28A0-B7DB-AA55-7E1AB265D8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D759DB-2EFB-5AB8-F2C0-4594FD8EF79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  <a:t>20-03-2025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0AB47A-E9F3-E30E-4D25-BDB935FA9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F4B1E9-6E84-BC5A-9F68-AC8BD08A6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7681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11BC7-998D-6DF5-4AE4-39C9EA003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86AF4A-23F2-79CA-C667-8C4F35BF57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17276D-1914-7EB5-3698-A01774DF17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ACDF0B-5FBC-8A48-3967-A5A9B60BBE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AD8437-251D-CB33-46CE-F1B208C3DE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3DB15A-3C4B-088C-31D9-9D7FADA411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  <a:t>20-03-2025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FCD596-67EF-7A66-AED7-23CF46204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D5DBB6-49F0-7026-4382-9F1CC71BD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4819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E66A4-83CF-94A2-2F9D-EB0EA91EF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6E68E2-F84C-3629-3FE2-83DD00EACA5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  <a:t>20-03-2025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4CCCF5-8802-F0B8-E635-C4316F70E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3F6E91-77AB-EEFA-9CDE-D8D369E6A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2999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97B0C45-392E-206A-6503-A52CA087AB64}"/>
              </a:ext>
            </a:extLst>
          </p:cNvPr>
          <p:cNvSpPr/>
          <p:nvPr userDrawn="1"/>
        </p:nvSpPr>
        <p:spPr>
          <a:xfrm>
            <a:off x="0" y="122877"/>
            <a:ext cx="9144000" cy="467289"/>
          </a:xfrm>
          <a:prstGeom prst="rect">
            <a:avLst/>
          </a:prstGeom>
          <a:solidFill>
            <a:srgbClr val="223366"/>
          </a:solidFill>
          <a:ln>
            <a:solidFill>
              <a:srgbClr val="223366"/>
            </a:solidFill>
          </a:ln>
          <a:effectLst>
            <a:outerShdw blurRad="50800" dist="38100" dir="54000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F9D9AD1-C7C2-FFF1-54BA-8514D18B8369}"/>
              </a:ext>
            </a:extLst>
          </p:cNvPr>
          <p:cNvSpPr/>
          <p:nvPr userDrawn="1"/>
        </p:nvSpPr>
        <p:spPr>
          <a:xfrm>
            <a:off x="0" y="4935061"/>
            <a:ext cx="9144000" cy="208439"/>
          </a:xfrm>
          <a:prstGeom prst="rect">
            <a:avLst/>
          </a:prstGeom>
          <a:solidFill>
            <a:srgbClr val="8519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759FAC2-2004-4EAC-FA79-8395FA9E5834}"/>
              </a:ext>
            </a:extLst>
          </p:cNvPr>
          <p:cNvSpPr/>
          <p:nvPr userDrawn="1"/>
        </p:nvSpPr>
        <p:spPr>
          <a:xfrm>
            <a:off x="7283428" y="62784"/>
            <a:ext cx="1109472" cy="584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id="{CE849A3B-BCF0-B774-F89E-81965C71F93E}"/>
              </a:ext>
            </a:extLst>
          </p:cNvPr>
          <p:cNvPicPr preferRelativeResize="0"/>
          <p:nvPr userDrawn="1"/>
        </p:nvPicPr>
        <p:blipFill rotWithShape="1">
          <a:blip r:embed="rId5">
            <a:alphaModFix/>
          </a:blip>
          <a:srcRect/>
          <a:stretch/>
        </p:blipFill>
        <p:spPr>
          <a:xfrm>
            <a:off x="7411959" y="234964"/>
            <a:ext cx="852410" cy="28495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964A484-2963-FBA3-E733-1A64254407DC}"/>
              </a:ext>
            </a:extLst>
          </p:cNvPr>
          <p:cNvSpPr txBox="1"/>
          <p:nvPr userDrawn="1"/>
        </p:nvSpPr>
        <p:spPr>
          <a:xfrm>
            <a:off x="138743" y="189386"/>
            <a:ext cx="34535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1600" dirty="0">
                <a:solidFill>
                  <a:schemeClr val="bg1"/>
                </a:solidFill>
              </a:rPr>
              <a:t>Creating A Future-ready Workforce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7" r:id="rId1"/>
    <p:sldLayoutId id="2147483701" r:id="rId2"/>
    <p:sldLayoutId id="2147483714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8726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7670BE75-ABC6-B8F8-14C2-4329F082BA10}"/>
              </a:ext>
            </a:extLst>
          </p:cNvPr>
          <p:cNvSpPr/>
          <p:nvPr/>
        </p:nvSpPr>
        <p:spPr>
          <a:xfrm>
            <a:off x="5021451" y="4980892"/>
            <a:ext cx="4122549" cy="161945"/>
          </a:xfrm>
          <a:prstGeom prst="rect">
            <a:avLst/>
          </a:prstGeom>
          <a:solidFill>
            <a:srgbClr val="8519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14A44FD-99EF-2386-CD7F-94CC9736D290}"/>
              </a:ext>
            </a:extLst>
          </p:cNvPr>
          <p:cNvSpPr/>
          <p:nvPr/>
        </p:nvSpPr>
        <p:spPr>
          <a:xfrm>
            <a:off x="6137328" y="122877"/>
            <a:ext cx="3006671" cy="467289"/>
          </a:xfrm>
          <a:prstGeom prst="rect">
            <a:avLst/>
          </a:prstGeom>
          <a:solidFill>
            <a:srgbClr val="223366"/>
          </a:solidFill>
          <a:ln>
            <a:solidFill>
              <a:srgbClr val="223366"/>
            </a:solidFill>
          </a:ln>
          <a:effectLst>
            <a:outerShdw blurRad="50800" dist="38100" dir="54000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 descr="A person in a suit talking on a cell phone&#10;&#10;Description automatically generated">
            <a:extLst>
              <a:ext uri="{FF2B5EF4-FFF2-40B4-BE49-F238E27FC236}">
                <a16:creationId xmlns:a16="http://schemas.microsoft.com/office/drawing/2014/main" id="{5CFB3317-FBB6-E882-D2A0-9D6E7CF982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-663"/>
            <a:ext cx="9144000" cy="51435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1520DAD-F8CC-E505-163A-1A40C1FCC226}"/>
              </a:ext>
            </a:extLst>
          </p:cNvPr>
          <p:cNvSpPr txBox="1"/>
          <p:nvPr/>
        </p:nvSpPr>
        <p:spPr>
          <a:xfrm>
            <a:off x="218705" y="851902"/>
            <a:ext cx="396523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161D23"/>
                </a:solidFill>
              </a:rPr>
              <a:t>NEXT GEN EMPLOYABILITY PROGRAM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4CF228-26B3-09C5-44DF-CA8F345519C2}"/>
              </a:ext>
            </a:extLst>
          </p:cNvPr>
          <p:cNvSpPr/>
          <p:nvPr/>
        </p:nvSpPr>
        <p:spPr>
          <a:xfrm>
            <a:off x="338619" y="2452456"/>
            <a:ext cx="23461" cy="1124328"/>
          </a:xfrm>
          <a:prstGeom prst="rect">
            <a:avLst/>
          </a:prstGeom>
          <a:solidFill>
            <a:srgbClr val="851910"/>
          </a:solidFill>
          <a:ln>
            <a:solidFill>
              <a:srgbClr val="85191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54292D-CF71-BD6B-6494-F0C14CB8262D}"/>
              </a:ext>
            </a:extLst>
          </p:cNvPr>
          <p:cNvSpPr txBox="1"/>
          <p:nvPr/>
        </p:nvSpPr>
        <p:spPr>
          <a:xfrm>
            <a:off x="389183" y="2453126"/>
            <a:ext cx="27279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161D23"/>
                </a:solidFill>
              </a:rPr>
              <a:t>CREATING A FUTURE-READY WORKFORCE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E916418-C932-83FF-F890-E41BEED5285B}"/>
              </a:ext>
            </a:extLst>
          </p:cNvPr>
          <p:cNvSpPr/>
          <p:nvPr/>
        </p:nvSpPr>
        <p:spPr>
          <a:xfrm>
            <a:off x="7283428" y="62784"/>
            <a:ext cx="1109472" cy="584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id="{69DAD0D2-2C07-BEEA-4C8D-0FC32AA5BDFD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11959" y="234964"/>
            <a:ext cx="852410" cy="284955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2909C0C7-360A-0B80-38D4-82EEF27C8CA1}"/>
              </a:ext>
            </a:extLst>
          </p:cNvPr>
          <p:cNvSpPr txBox="1"/>
          <p:nvPr/>
        </p:nvSpPr>
        <p:spPr>
          <a:xfrm>
            <a:off x="218705" y="3931116"/>
            <a:ext cx="133887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b="1" dirty="0">
                <a:solidFill>
                  <a:srgbClr val="161D23"/>
                </a:solidFill>
              </a:rPr>
              <a:t>Student Name :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16863D8-C016-5DAB-A496-2E7822EE5CC8}"/>
              </a:ext>
            </a:extLst>
          </p:cNvPr>
          <p:cNvSpPr txBox="1"/>
          <p:nvPr/>
        </p:nvSpPr>
        <p:spPr>
          <a:xfrm>
            <a:off x="5466719" y="4420857"/>
            <a:ext cx="133887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b="1" dirty="0">
                <a:solidFill>
                  <a:srgbClr val="161D23"/>
                </a:solidFill>
              </a:rPr>
              <a:t>College Name :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0D7A7F1-88E8-0735-5FF0-08C11362F157}"/>
              </a:ext>
            </a:extLst>
          </p:cNvPr>
          <p:cNvSpPr txBox="1"/>
          <p:nvPr/>
        </p:nvSpPr>
        <p:spPr>
          <a:xfrm>
            <a:off x="207099" y="4115897"/>
            <a:ext cx="1644951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dirty="0">
                <a:solidFill>
                  <a:srgbClr val="161D23"/>
                </a:solidFill>
              </a:rPr>
              <a:t>BHARATH 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B3A60C8-4356-D37F-0DDF-A39B87F184C1}"/>
              </a:ext>
            </a:extLst>
          </p:cNvPr>
          <p:cNvSpPr txBox="1"/>
          <p:nvPr/>
        </p:nvSpPr>
        <p:spPr>
          <a:xfrm>
            <a:off x="218705" y="4465385"/>
            <a:ext cx="133887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b="1" dirty="0">
                <a:solidFill>
                  <a:srgbClr val="161D23"/>
                </a:solidFill>
              </a:rPr>
              <a:t>Student ID :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52A72D2-9BA5-CD7D-B4C1-CFD904CD627D}"/>
              </a:ext>
            </a:extLst>
          </p:cNvPr>
          <p:cNvSpPr txBox="1"/>
          <p:nvPr/>
        </p:nvSpPr>
        <p:spPr>
          <a:xfrm>
            <a:off x="207099" y="4650166"/>
            <a:ext cx="330052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N" b="0" i="0" dirty="0">
                <a:solidFill>
                  <a:srgbClr val="333333"/>
                </a:solidFill>
                <a:effectLst/>
                <a:latin typeface="Helvetica Neue"/>
              </a:rPr>
              <a:t>STU673c8ada959ae1732020954</a:t>
            </a:r>
            <a:endParaRPr lang="en-US" dirty="0">
              <a:solidFill>
                <a:srgbClr val="161D23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4E78094-5E7B-659F-FF09-871190F3DD5A}"/>
              </a:ext>
            </a:extLst>
          </p:cNvPr>
          <p:cNvSpPr txBox="1"/>
          <p:nvPr/>
        </p:nvSpPr>
        <p:spPr>
          <a:xfrm>
            <a:off x="5468585" y="4617528"/>
            <a:ext cx="3006671" cy="29238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300" dirty="0">
                <a:solidFill>
                  <a:srgbClr val="161D23"/>
                </a:solidFill>
              </a:rPr>
              <a:t>REVA UNIVERSITY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26011A2-B5F5-82AA-8A50-B335DCC9BF62}"/>
              </a:ext>
            </a:extLst>
          </p:cNvPr>
          <p:cNvSpPr txBox="1"/>
          <p:nvPr/>
        </p:nvSpPr>
        <p:spPr>
          <a:xfrm>
            <a:off x="143933" y="683683"/>
            <a:ext cx="44280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213163"/>
                </a:solidFill>
              </a:rPr>
              <a:t>Modelling &amp; Result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829FD72-DEF7-995D-AEB2-7572C02B015F}"/>
              </a:ext>
            </a:extLst>
          </p:cNvPr>
          <p:cNvSpPr/>
          <p:nvPr/>
        </p:nvSpPr>
        <p:spPr>
          <a:xfrm>
            <a:off x="406400" y="1141819"/>
            <a:ext cx="8350552" cy="3483567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2025F6B-669B-8AF2-2E7E-958242947B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457" y="1248203"/>
            <a:ext cx="3435048" cy="315443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B76BF03-5B73-B1BC-52FF-417DEB71D8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7086" y="1195011"/>
            <a:ext cx="3512457" cy="315443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5167D96-13F1-9BAC-2B61-5E58169204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3181" y="1195011"/>
            <a:ext cx="3435048" cy="3154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8397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2B3669B-5932-4A80-B57F-972136A276F3}"/>
              </a:ext>
            </a:extLst>
          </p:cNvPr>
          <p:cNvSpPr txBox="1"/>
          <p:nvPr/>
        </p:nvSpPr>
        <p:spPr>
          <a:xfrm>
            <a:off x="143933" y="683683"/>
            <a:ext cx="44280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213163"/>
                </a:solidFill>
              </a:rPr>
              <a:t>Modelling &amp; Result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49D513D-E7AF-DA66-FF29-2C1854081B88}"/>
              </a:ext>
            </a:extLst>
          </p:cNvPr>
          <p:cNvSpPr/>
          <p:nvPr/>
        </p:nvSpPr>
        <p:spPr>
          <a:xfrm>
            <a:off x="406400" y="1141819"/>
            <a:ext cx="8350552" cy="3483567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697487-FD01-66BC-C12B-02E40809A6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619" y="1190171"/>
            <a:ext cx="4209144" cy="338666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C41F1BC-D2F0-DF96-1479-1E6942FF2B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5932" y="1190171"/>
            <a:ext cx="3968449" cy="338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8288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8DFCAA-8D98-0AFB-A760-3AD42E799105}"/>
              </a:ext>
            </a:extLst>
          </p:cNvPr>
          <p:cNvSpPr txBox="1"/>
          <p:nvPr/>
        </p:nvSpPr>
        <p:spPr>
          <a:xfrm>
            <a:off x="143933" y="683683"/>
            <a:ext cx="44280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213163"/>
                </a:solidFill>
              </a:rPr>
              <a:t>Modelling &amp; Result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CC74EEF-E773-0469-333E-4CF37FBA5BF7}"/>
              </a:ext>
            </a:extLst>
          </p:cNvPr>
          <p:cNvSpPr/>
          <p:nvPr/>
        </p:nvSpPr>
        <p:spPr>
          <a:xfrm>
            <a:off x="406400" y="1141819"/>
            <a:ext cx="8350552" cy="3483567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335DBD-6A8A-EFE2-D280-DBB5220E61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971" y="1204686"/>
            <a:ext cx="3976916" cy="33528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F67A2A3-21E7-3AB2-A643-3CD0BA5ACA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8458" y="1204686"/>
            <a:ext cx="4175275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8301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D92B2FF-8614-61F9-FFA7-45E78700C2CC}"/>
              </a:ext>
            </a:extLst>
          </p:cNvPr>
          <p:cNvSpPr txBox="1"/>
          <p:nvPr/>
        </p:nvSpPr>
        <p:spPr>
          <a:xfrm>
            <a:off x="143933" y="683683"/>
            <a:ext cx="44280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213163"/>
                </a:solidFill>
              </a:rPr>
              <a:t>Modelling &amp; Result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FDC3E76-28AA-6311-C776-9B0F7E6EBE14}"/>
              </a:ext>
            </a:extLst>
          </p:cNvPr>
          <p:cNvSpPr/>
          <p:nvPr/>
        </p:nvSpPr>
        <p:spPr>
          <a:xfrm>
            <a:off x="406400" y="1141819"/>
            <a:ext cx="8350552" cy="3483567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4389A0-90AD-94EF-AB15-664010285B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295" y="1204685"/>
            <a:ext cx="4102705" cy="337215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B7AEB50-1FDE-8C34-A625-05291140EF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4894" y="1204685"/>
            <a:ext cx="4039811" cy="3372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8560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2C0F50E-3048-BEA6-6962-A48C023C0388}"/>
              </a:ext>
            </a:extLst>
          </p:cNvPr>
          <p:cNvSpPr txBox="1"/>
          <p:nvPr/>
        </p:nvSpPr>
        <p:spPr>
          <a:xfrm>
            <a:off x="150962" y="634574"/>
            <a:ext cx="44280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213163"/>
                </a:solidFill>
              </a:rPr>
              <a:t>Conclusion</a:t>
            </a:r>
            <a:endParaRPr lang="en-IN" sz="1600" dirty="0">
              <a:solidFill>
                <a:srgbClr val="213163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8B546F-F91E-160B-DC7F-688AFB5A50EA}"/>
              </a:ext>
            </a:extLst>
          </p:cNvPr>
          <p:cNvSpPr txBox="1"/>
          <p:nvPr/>
        </p:nvSpPr>
        <p:spPr>
          <a:xfrm>
            <a:off x="150962" y="973128"/>
            <a:ext cx="4590371" cy="4170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GB" sz="1300" dirty="0" err="1"/>
              <a:t>Fundify</a:t>
            </a:r>
            <a:r>
              <a:rPr lang="en-GB" sz="1300" dirty="0"/>
              <a:t> successfully provides a </a:t>
            </a:r>
            <a:r>
              <a:rPr lang="en-GB" sz="1300" b="1" dirty="0"/>
              <a:t>secure, transparent, and user-friendly</a:t>
            </a:r>
            <a:r>
              <a:rPr lang="en-GB" sz="1300" dirty="0"/>
              <a:t> crowdfunding platform, enabling creators to </a:t>
            </a:r>
            <a:r>
              <a:rPr lang="en-GB" sz="1300" b="1" dirty="0"/>
              <a:t>raise funds efficiently</a:t>
            </a:r>
            <a:r>
              <a:rPr lang="en-GB" sz="1300" dirty="0"/>
              <a:t> and allowing audiences to </a:t>
            </a:r>
            <a:r>
              <a:rPr lang="en-GB" sz="1300" b="1" dirty="0"/>
              <a:t>support projects seamlessly</a:t>
            </a:r>
            <a:r>
              <a:rPr lang="en-GB" sz="1300" dirty="0"/>
              <a:t>.</a:t>
            </a:r>
          </a:p>
          <a:p>
            <a:pPr>
              <a:buNone/>
            </a:pPr>
            <a:endParaRPr lang="en-GB" sz="1300" dirty="0"/>
          </a:p>
          <a:p>
            <a:pPr>
              <a:buNone/>
            </a:pPr>
            <a:r>
              <a:rPr lang="en-GB" sz="1300" b="1" dirty="0"/>
              <a:t>Key Takeaways:</a:t>
            </a:r>
          </a:p>
          <a:p>
            <a:pPr>
              <a:buNone/>
            </a:pPr>
            <a:endParaRPr lang="en-GB" sz="1300" b="1" dirty="0"/>
          </a:p>
          <a:p>
            <a:pPr>
              <a:buFont typeface="+mj-lt"/>
              <a:buAutoNum type="arabicPeriod"/>
            </a:pPr>
            <a:r>
              <a:rPr lang="en-GB" sz="1200" b="1" dirty="0"/>
              <a:t> Efficient Crowdfunding:</a:t>
            </a:r>
            <a:r>
              <a:rPr lang="en-GB" sz="1200" dirty="0"/>
              <a:t> Users can create, manage, and contribute to projects with ease.</a:t>
            </a:r>
          </a:p>
          <a:p>
            <a:pPr>
              <a:buFont typeface="+mj-lt"/>
              <a:buAutoNum type="arabicPeriod"/>
            </a:pPr>
            <a:r>
              <a:rPr lang="en-GB" sz="1200" b="1" dirty="0"/>
              <a:t> Seamless Transactions:</a:t>
            </a:r>
            <a:r>
              <a:rPr lang="en-GB" sz="1200" dirty="0"/>
              <a:t> Integration of the </a:t>
            </a:r>
            <a:r>
              <a:rPr lang="en-GB" sz="1200" b="1" dirty="0"/>
              <a:t>Paytm Payment Gateway</a:t>
            </a:r>
            <a:r>
              <a:rPr lang="en-GB" sz="1200" dirty="0"/>
              <a:t> ensures smooth and secure payments.</a:t>
            </a:r>
          </a:p>
          <a:p>
            <a:pPr>
              <a:buFont typeface="+mj-lt"/>
              <a:buAutoNum type="arabicPeriod"/>
            </a:pPr>
            <a:r>
              <a:rPr lang="en-GB" sz="1200" b="1" dirty="0"/>
              <a:t> User-Centric Design:</a:t>
            </a:r>
            <a:r>
              <a:rPr lang="en-GB" sz="1200" dirty="0"/>
              <a:t> Built with </a:t>
            </a:r>
            <a:r>
              <a:rPr lang="en-GB" sz="1200" b="1" dirty="0"/>
              <a:t>React.js and Material-UI</a:t>
            </a:r>
            <a:r>
              <a:rPr lang="en-GB" sz="1200" dirty="0"/>
              <a:t>, offering an intuitive interface.</a:t>
            </a:r>
          </a:p>
          <a:p>
            <a:pPr>
              <a:buFont typeface="+mj-lt"/>
              <a:buAutoNum type="arabicPeriod"/>
            </a:pPr>
            <a:r>
              <a:rPr lang="en-GB" sz="1200" b="1" dirty="0"/>
              <a:t> Scalability &amp; Security:</a:t>
            </a:r>
            <a:r>
              <a:rPr lang="en-GB" sz="1200" dirty="0"/>
              <a:t> Leveraging </a:t>
            </a:r>
            <a:r>
              <a:rPr lang="en-GB" sz="1200" b="1" dirty="0"/>
              <a:t>MongoDB, Node.js, JWT authentication, and Docker</a:t>
            </a:r>
            <a:r>
              <a:rPr lang="en-GB" sz="1200" dirty="0"/>
              <a:t> ensures robust performance.</a:t>
            </a:r>
          </a:p>
          <a:p>
            <a:pPr>
              <a:buFont typeface="+mj-lt"/>
              <a:buAutoNum type="arabicPeriod"/>
            </a:pPr>
            <a:endParaRPr lang="en-GB" sz="1300" dirty="0"/>
          </a:p>
          <a:p>
            <a:r>
              <a:rPr lang="en-GB" sz="1300" dirty="0"/>
              <a:t>With </a:t>
            </a:r>
            <a:r>
              <a:rPr lang="en-GB" sz="1300" b="1" dirty="0"/>
              <a:t>continuous improvements and feature enhancements</a:t>
            </a:r>
            <a:r>
              <a:rPr lang="en-GB" sz="1300" dirty="0"/>
              <a:t>, </a:t>
            </a:r>
            <a:r>
              <a:rPr lang="en-GB" sz="1300" dirty="0" err="1"/>
              <a:t>Fundify</a:t>
            </a:r>
            <a:r>
              <a:rPr lang="en-GB" sz="1300" dirty="0"/>
              <a:t> aims to </a:t>
            </a:r>
            <a:r>
              <a:rPr lang="en-GB" sz="1300" b="1" dirty="0"/>
              <a:t>revolutionize digital crowdfunding</a:t>
            </a:r>
            <a:r>
              <a:rPr lang="en-GB" sz="1300" dirty="0"/>
              <a:t>, making it </a:t>
            </a:r>
            <a:r>
              <a:rPr lang="en-GB" sz="1300" b="1" dirty="0"/>
              <a:t>accessible, transparent, and impactful</a:t>
            </a:r>
            <a:r>
              <a:rPr lang="en-GB" sz="1300" dirty="0"/>
              <a:t> for all users. </a:t>
            </a:r>
          </a:p>
          <a:p>
            <a:pPr>
              <a:spcAft>
                <a:spcPts val="800"/>
              </a:spcAft>
            </a:pPr>
            <a:endParaRPr lang="en-US" sz="1300" dirty="0">
              <a:latin typeface="+mn-lt"/>
            </a:endParaRPr>
          </a:p>
        </p:txBody>
      </p:sp>
      <p:pic>
        <p:nvPicPr>
          <p:cNvPr id="2" name="Picture 1" descr="A pen and papers with check marks&#10;&#10;Description automatically generated">
            <a:extLst>
              <a:ext uri="{FF2B5EF4-FFF2-40B4-BE49-F238E27FC236}">
                <a16:creationId xmlns:a16="http://schemas.microsoft.com/office/drawing/2014/main" id="{911873D4-6E45-41A1-3B3A-557C66561EE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7" r="7" b="14"/>
          <a:stretch/>
        </p:blipFill>
        <p:spPr>
          <a:xfrm>
            <a:off x="4798082" y="1398625"/>
            <a:ext cx="4104015" cy="2893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3212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close-up of a thank you card&#10;&#10;Description automatically generated">
            <a:extLst>
              <a:ext uri="{FF2B5EF4-FFF2-40B4-BE49-F238E27FC236}">
                <a16:creationId xmlns:a16="http://schemas.microsoft.com/office/drawing/2014/main" id="{A93903B1-E7A1-B168-DEC2-0635A4163F5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710" t="21904" r="9339"/>
          <a:stretch/>
        </p:blipFill>
        <p:spPr>
          <a:xfrm>
            <a:off x="575375" y="402956"/>
            <a:ext cx="7993251" cy="4337588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CEE0173B-95AD-2DE9-9875-1230DDB2626C}"/>
              </a:ext>
            </a:extLst>
          </p:cNvPr>
          <p:cNvGrpSpPr/>
          <p:nvPr/>
        </p:nvGrpSpPr>
        <p:grpSpPr>
          <a:xfrm>
            <a:off x="3471621" y="3184902"/>
            <a:ext cx="2200759" cy="813661"/>
            <a:chOff x="3246895" y="3184902"/>
            <a:chExt cx="2200759" cy="813661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7DB8DC4F-8F3C-8864-0B3A-2CEA4109D402}"/>
                </a:ext>
              </a:extLst>
            </p:cNvPr>
            <p:cNvSpPr/>
            <p:nvPr/>
          </p:nvSpPr>
          <p:spPr>
            <a:xfrm>
              <a:off x="3246895" y="3184902"/>
              <a:ext cx="2200759" cy="813661"/>
            </a:xfrm>
            <a:prstGeom prst="roundRect">
              <a:avLst>
                <a:gd name="adj" fmla="val 12730"/>
              </a:avLst>
            </a:prstGeom>
            <a:solidFill>
              <a:schemeClr val="bg1">
                <a:alpha val="44000"/>
              </a:schemeClr>
            </a:solidFill>
            <a:ln>
              <a:solidFill>
                <a:schemeClr val="tx2">
                  <a:lumMod val="25000"/>
                  <a:lumOff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pic>
          <p:nvPicPr>
            <p:cNvPr id="6" name="Picture 5" descr="A close up of a logo&#10;&#10;Description automatically generated">
              <a:extLst>
                <a:ext uri="{FF2B5EF4-FFF2-40B4-BE49-F238E27FC236}">
                  <a16:creationId xmlns:a16="http://schemas.microsoft.com/office/drawing/2014/main" id="{D1CBC941-B5EE-0296-38A5-2CB11104E0D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551416" y="3332885"/>
              <a:ext cx="1591717" cy="51769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44365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80D2C29E-66A5-D13B-1825-539B2100EB68}"/>
              </a:ext>
            </a:extLst>
          </p:cNvPr>
          <p:cNvGrpSpPr/>
          <p:nvPr/>
        </p:nvGrpSpPr>
        <p:grpSpPr>
          <a:xfrm>
            <a:off x="743919" y="1340601"/>
            <a:ext cx="7661000" cy="3161654"/>
            <a:chOff x="922150" y="1325103"/>
            <a:chExt cx="7661000" cy="3161654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FDDCC566-B000-7B3E-F778-C19DE993DFF5}"/>
                </a:ext>
              </a:extLst>
            </p:cNvPr>
            <p:cNvSpPr/>
            <p:nvPr/>
          </p:nvSpPr>
          <p:spPr>
            <a:xfrm>
              <a:off x="1381481" y="1571218"/>
              <a:ext cx="7201669" cy="2623250"/>
            </a:xfrm>
            <a:prstGeom prst="rect">
              <a:avLst/>
            </a:prstGeom>
            <a:solidFill>
              <a:srgbClr val="E8ECF8"/>
            </a:solidFill>
            <a:ln>
              <a:solidFill>
                <a:srgbClr val="22336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1640C382-94E9-1DDA-BE8A-521BEB626F59}"/>
                </a:ext>
              </a:extLst>
            </p:cNvPr>
            <p:cNvSpPr/>
            <p:nvPr/>
          </p:nvSpPr>
          <p:spPr>
            <a:xfrm>
              <a:off x="922150" y="1325103"/>
              <a:ext cx="697424" cy="3161654"/>
            </a:xfrm>
            <a:prstGeom prst="rect">
              <a:avLst/>
            </a:prstGeom>
            <a:solidFill>
              <a:srgbClr val="223366"/>
            </a:solidFill>
            <a:ln>
              <a:solidFill>
                <a:srgbClr val="22336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8B2F1D2-B3CD-47D4-C97B-3CE2F64AFC82}"/>
                </a:ext>
              </a:extLst>
            </p:cNvPr>
            <p:cNvSpPr txBox="1"/>
            <p:nvPr/>
          </p:nvSpPr>
          <p:spPr>
            <a:xfrm>
              <a:off x="2859380" y="1823109"/>
              <a:ext cx="4409149" cy="307777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en-US" sz="2000" b="1" dirty="0">
                  <a:solidFill>
                    <a:srgbClr val="223366"/>
                  </a:solidFill>
                  <a:latin typeface="Arial"/>
                  <a:cs typeface="Arial"/>
                </a:rPr>
                <a:t>CAPSTONE PROJECT SHOWCASE</a:t>
              </a:r>
            </a:p>
          </p:txBody>
        </p:sp>
        <p:sp>
          <p:nvSpPr>
            <p:cNvPr id="9" name="TextBox 7">
              <a:extLst>
                <a:ext uri="{FF2B5EF4-FFF2-40B4-BE49-F238E27FC236}">
                  <a16:creationId xmlns:a16="http://schemas.microsoft.com/office/drawing/2014/main" id="{9AF297CE-9F11-2600-2058-A27EC2B5D9D4}"/>
                </a:ext>
              </a:extLst>
            </p:cNvPr>
            <p:cNvSpPr txBox="1"/>
            <p:nvPr/>
          </p:nvSpPr>
          <p:spPr>
            <a:xfrm>
              <a:off x="1899598" y="3431892"/>
              <a:ext cx="6328712" cy="512320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996"/>
                </a:lnSpc>
                <a:spcBef>
                  <a:spcPct val="0"/>
                </a:spcBef>
              </a:pPr>
              <a:r>
                <a:rPr lang="en-US" sz="1600" dirty="0">
                  <a:solidFill>
                    <a:schemeClr val="accent2">
                      <a:lumMod val="75000"/>
                    </a:schemeClr>
                  </a:solidFill>
                  <a:latin typeface="+mj-lt"/>
                </a:rPr>
                <a:t>Abstract | Problem Statement | Project Overview |</a:t>
              </a:r>
              <a:r>
                <a:rPr lang="en-US" sz="1600" dirty="0">
                  <a:solidFill>
                    <a:schemeClr val="accent2">
                      <a:lumMod val="75000"/>
                    </a:schemeClr>
                  </a:solidFill>
                  <a:latin typeface="+mj-lt"/>
                  <a:ea typeface="+mn-lt"/>
                  <a:cs typeface="Poppins"/>
                </a:rPr>
                <a:t> Proposed </a:t>
              </a:r>
              <a:r>
                <a:rPr lang="en-US" sz="1600" dirty="0">
                  <a:solidFill>
                    <a:schemeClr val="accent2">
                      <a:lumMod val="75000"/>
                    </a:schemeClr>
                  </a:solidFill>
                  <a:latin typeface="+mj-lt"/>
                  <a:ea typeface="+mn-lt"/>
                  <a:cs typeface="+mn-lt"/>
                </a:rPr>
                <a:t>Solution </a:t>
              </a:r>
              <a:r>
                <a:rPr lang="en-US" sz="1600" dirty="0">
                  <a:solidFill>
                    <a:schemeClr val="accent2">
                      <a:lumMod val="75000"/>
                    </a:schemeClr>
                  </a:solidFill>
                  <a:latin typeface="+mj-lt"/>
                </a:rPr>
                <a:t>| </a:t>
              </a:r>
              <a:r>
                <a:rPr lang="en-US" sz="1600" dirty="0">
                  <a:solidFill>
                    <a:schemeClr val="accent2">
                      <a:lumMod val="75000"/>
                    </a:schemeClr>
                  </a:solidFill>
                  <a:latin typeface="+mj-lt"/>
                  <a:ea typeface="+mn-lt"/>
                  <a:cs typeface="Poppins"/>
                </a:rPr>
                <a:t>Technology Used</a:t>
              </a:r>
              <a:r>
                <a:rPr lang="en-US" sz="1600" dirty="0">
                  <a:solidFill>
                    <a:schemeClr val="accent2">
                      <a:lumMod val="75000"/>
                    </a:schemeClr>
                  </a:solidFill>
                  <a:latin typeface="+mj-lt"/>
                </a:rPr>
                <a:t> | Modelling &amp; Results </a:t>
              </a:r>
              <a:r>
                <a:rPr lang="en-US" sz="1600" dirty="0">
                  <a:solidFill>
                    <a:schemeClr val="accent2">
                      <a:lumMod val="75000"/>
                    </a:schemeClr>
                  </a:solidFill>
                  <a:latin typeface="+mj-lt"/>
                  <a:ea typeface="+mn-lt"/>
                  <a:cs typeface="+mn-lt"/>
                </a:rPr>
                <a:t>| Conclusion | Q&amp;A</a:t>
              </a:r>
              <a:endParaRPr lang="en-US" sz="1600" dirty="0">
                <a:solidFill>
                  <a:schemeClr val="accent2">
                    <a:lumMod val="75000"/>
                  </a:schemeClr>
                </a:solidFill>
                <a:latin typeface="+mj-lt"/>
                <a:cs typeface="Poppins"/>
              </a:endParaRPr>
            </a:p>
          </p:txBody>
        </p:sp>
        <p:sp>
          <p:nvSpPr>
            <p:cNvPr id="8" name="TextBox 10">
              <a:extLst>
                <a:ext uri="{FF2B5EF4-FFF2-40B4-BE49-F238E27FC236}">
                  <a16:creationId xmlns:a16="http://schemas.microsoft.com/office/drawing/2014/main" id="{D4240D32-9BCC-D793-EF34-3F436C714765}"/>
                </a:ext>
              </a:extLst>
            </p:cNvPr>
            <p:cNvSpPr txBox="1"/>
            <p:nvPr/>
          </p:nvSpPr>
          <p:spPr>
            <a:xfrm>
              <a:off x="2402240" y="2534555"/>
              <a:ext cx="5323429" cy="495520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996"/>
                </a:lnSpc>
                <a:spcBef>
                  <a:spcPct val="0"/>
                </a:spcBef>
              </a:pPr>
              <a:r>
                <a:rPr lang="en-US" sz="1600" dirty="0">
                  <a:latin typeface="+mj-lt"/>
                </a:rPr>
                <a:t>Project Title</a:t>
              </a:r>
            </a:p>
            <a:p>
              <a:pPr algn="ctr">
                <a:lnSpc>
                  <a:spcPts val="1996"/>
                </a:lnSpc>
                <a:spcBef>
                  <a:spcPct val="0"/>
                </a:spcBef>
              </a:pPr>
              <a:r>
                <a:rPr lang="en-US" sz="1600" b="1" dirty="0" err="1">
                  <a:latin typeface="+mj-lt"/>
                </a:rPr>
                <a:t>Fundify</a:t>
              </a:r>
              <a:r>
                <a:rPr lang="en-US" sz="1600" b="1" dirty="0">
                  <a:latin typeface="+mj-lt"/>
                </a:rPr>
                <a:t> </a:t>
              </a:r>
              <a:endParaRPr lang="en-US" sz="1600" b="1" dirty="0">
                <a:latin typeface="+mj-lt"/>
                <a:cs typeface="Poppi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32110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4E3A995-569D-073F-9467-C96E076827FA}"/>
              </a:ext>
            </a:extLst>
          </p:cNvPr>
          <p:cNvSpPr txBox="1"/>
          <p:nvPr/>
        </p:nvSpPr>
        <p:spPr>
          <a:xfrm>
            <a:off x="143933" y="683683"/>
            <a:ext cx="44280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213163"/>
                </a:solidFill>
              </a:rPr>
              <a:t>Abstract</a:t>
            </a:r>
            <a:endParaRPr lang="en-IN" sz="1600" dirty="0">
              <a:solidFill>
                <a:srgbClr val="213163"/>
              </a:solidFill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726C2F8-3E16-2C0C-B71C-BDFE7C703F1C}"/>
              </a:ext>
            </a:extLst>
          </p:cNvPr>
          <p:cNvGrpSpPr/>
          <p:nvPr/>
        </p:nvGrpSpPr>
        <p:grpSpPr>
          <a:xfrm>
            <a:off x="735884" y="1338243"/>
            <a:ext cx="7719937" cy="3323608"/>
            <a:chOff x="712031" y="1234880"/>
            <a:chExt cx="7719937" cy="3323608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465A22E0-5D6D-1B1A-F09A-169A2C2E55D1}"/>
                </a:ext>
              </a:extLst>
            </p:cNvPr>
            <p:cNvGrpSpPr/>
            <p:nvPr/>
          </p:nvGrpSpPr>
          <p:grpSpPr>
            <a:xfrm>
              <a:off x="712031" y="1234880"/>
              <a:ext cx="7719937" cy="643467"/>
              <a:chOff x="712031" y="1234880"/>
              <a:chExt cx="7719937" cy="643467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992A4C9-DAB8-80D3-B09E-07655DAEBB65}"/>
                  </a:ext>
                </a:extLst>
              </p:cNvPr>
              <p:cNvSpPr/>
              <p:nvPr/>
            </p:nvSpPr>
            <p:spPr>
              <a:xfrm>
                <a:off x="1372430" y="1234880"/>
                <a:ext cx="7059538" cy="643466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marL="91440"/>
                <a:r>
                  <a:rPr lang="en-GB" b="1" dirty="0">
                    <a:solidFill>
                      <a:schemeClr val="tx1"/>
                    </a:solidFill>
                  </a:rPr>
                  <a:t>Crowdfunding Platform</a:t>
                </a:r>
                <a:r>
                  <a:rPr lang="en-GB" dirty="0">
                    <a:solidFill>
                      <a:schemeClr val="tx1"/>
                    </a:solidFill>
                  </a:rPr>
                  <a:t> – </a:t>
                </a:r>
                <a:r>
                  <a:rPr lang="en-GB" dirty="0" err="1">
                    <a:solidFill>
                      <a:schemeClr val="tx1"/>
                    </a:solidFill>
                  </a:rPr>
                  <a:t>Fundify</a:t>
                </a:r>
                <a:r>
                  <a:rPr lang="en-GB" dirty="0">
                    <a:solidFill>
                      <a:schemeClr val="tx1"/>
                    </a:solidFill>
                  </a:rPr>
                  <a:t> is a full-stack crowdfunding platform designed to connect creators with audiences, enabling seamless project funding.</a:t>
                </a:r>
                <a:endParaRPr lang="en-US" sz="14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37A0F124-FCC7-043A-F32C-33314AB146BD}"/>
                  </a:ext>
                </a:extLst>
              </p:cNvPr>
              <p:cNvSpPr/>
              <p:nvPr/>
            </p:nvSpPr>
            <p:spPr>
              <a:xfrm>
                <a:off x="712031" y="1234880"/>
                <a:ext cx="677333" cy="643467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 w="12700">
                <a:solidFill>
                  <a:srgbClr val="00717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algn="ctr"/>
                <a:r>
                  <a:rPr lang="en-US"/>
                  <a:t>1</a:t>
                </a:r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437AEA5F-38C7-2EAC-B55A-A52C642C7997}"/>
                </a:ext>
              </a:extLst>
            </p:cNvPr>
            <p:cNvGrpSpPr/>
            <p:nvPr/>
          </p:nvGrpSpPr>
          <p:grpSpPr>
            <a:xfrm>
              <a:off x="712031" y="2128260"/>
              <a:ext cx="7719937" cy="643467"/>
              <a:chOff x="712031" y="1974905"/>
              <a:chExt cx="7719937" cy="643467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F0874972-970E-AB20-28FF-DE51D45409C5}"/>
                  </a:ext>
                </a:extLst>
              </p:cNvPr>
              <p:cNvSpPr/>
              <p:nvPr/>
            </p:nvSpPr>
            <p:spPr>
              <a:xfrm>
                <a:off x="1372430" y="1974905"/>
                <a:ext cx="7059538" cy="643466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12700">
                <a:solidFill>
                  <a:schemeClr val="bg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marL="91440"/>
                <a:r>
                  <a:rPr lang="en-GB" b="1" dirty="0">
                    <a:solidFill>
                      <a:schemeClr val="tx1"/>
                    </a:solidFill>
                  </a:rPr>
                  <a:t>Secure Transactions</a:t>
                </a:r>
                <a:r>
                  <a:rPr lang="en-GB" dirty="0">
                    <a:solidFill>
                      <a:schemeClr val="tx1"/>
                    </a:solidFill>
                  </a:rPr>
                  <a:t> – The platform integrates the Paytm payment gateway to facilitate secure and efficient financial transactions between users.</a:t>
                </a:r>
                <a:endParaRPr lang="en-US" sz="14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A7560D0E-33BB-8564-4F1A-5B42E2343E74}"/>
                  </a:ext>
                </a:extLst>
              </p:cNvPr>
              <p:cNvSpPr/>
              <p:nvPr/>
            </p:nvSpPr>
            <p:spPr>
              <a:xfrm>
                <a:off x="712031" y="1974905"/>
                <a:ext cx="677333" cy="643467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algn="ctr"/>
                <a:r>
                  <a:rPr lang="en-US" dirty="0"/>
                  <a:t>2</a:t>
                </a:r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86049283-7CB4-2083-CE02-53D7ACA583B3}"/>
                </a:ext>
              </a:extLst>
            </p:cNvPr>
            <p:cNvGrpSpPr/>
            <p:nvPr/>
          </p:nvGrpSpPr>
          <p:grpSpPr>
            <a:xfrm>
              <a:off x="712031" y="3021640"/>
              <a:ext cx="7719937" cy="643467"/>
              <a:chOff x="712031" y="2737676"/>
              <a:chExt cx="7719937" cy="643467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789435FA-EFC7-1B3A-6F80-B45135BCF4A8}"/>
                  </a:ext>
                </a:extLst>
              </p:cNvPr>
              <p:cNvSpPr/>
              <p:nvPr/>
            </p:nvSpPr>
            <p:spPr>
              <a:xfrm>
                <a:off x="1372430" y="2737676"/>
                <a:ext cx="7059538" cy="643466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marL="91440"/>
                <a:r>
                  <a:rPr lang="en-GB" b="1" dirty="0">
                    <a:solidFill>
                      <a:schemeClr val="tx1"/>
                    </a:solidFill>
                  </a:rPr>
                  <a:t>User-Centric Features</a:t>
                </a:r>
                <a:r>
                  <a:rPr lang="en-GB" dirty="0">
                    <a:solidFill>
                      <a:schemeClr val="tx1"/>
                    </a:solidFill>
                  </a:rPr>
                  <a:t> – </a:t>
                </a:r>
                <a:r>
                  <a:rPr lang="en-GB" dirty="0" err="1">
                    <a:solidFill>
                      <a:schemeClr val="tx1"/>
                    </a:solidFill>
                  </a:rPr>
                  <a:t>Fundify</a:t>
                </a:r>
                <a:r>
                  <a:rPr lang="en-GB" dirty="0">
                    <a:solidFill>
                      <a:schemeClr val="tx1"/>
                    </a:solidFill>
                  </a:rPr>
                  <a:t> provides an intuitive interface for project management, real-time communication, analytics, and search &amp; filtering to enhance user experience.</a:t>
                </a:r>
                <a:endParaRPr lang="en-US" sz="14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" name="Rectangle: Rounded Corners 20">
                <a:extLst>
                  <a:ext uri="{FF2B5EF4-FFF2-40B4-BE49-F238E27FC236}">
                    <a16:creationId xmlns:a16="http://schemas.microsoft.com/office/drawing/2014/main" id="{9A3D3CC1-3E19-CE2E-3B8B-3365B8B567CE}"/>
                  </a:ext>
                </a:extLst>
              </p:cNvPr>
              <p:cNvSpPr/>
              <p:nvPr/>
            </p:nvSpPr>
            <p:spPr>
              <a:xfrm>
                <a:off x="712031" y="2737676"/>
                <a:ext cx="677333" cy="643467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 w="12700">
                <a:solidFill>
                  <a:srgbClr val="00717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algn="ctr"/>
                <a:r>
                  <a:rPr lang="en-US" dirty="0"/>
                  <a:t>3</a:t>
                </a:r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C1242A9F-48C4-1D0E-E275-B12238388CD4}"/>
                </a:ext>
              </a:extLst>
            </p:cNvPr>
            <p:cNvGrpSpPr/>
            <p:nvPr/>
          </p:nvGrpSpPr>
          <p:grpSpPr>
            <a:xfrm>
              <a:off x="712031" y="3915021"/>
              <a:ext cx="7719937" cy="643467"/>
              <a:chOff x="712031" y="3477701"/>
              <a:chExt cx="7719937" cy="643467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90E1A962-5B8D-A408-D117-8F43055D9FCC}"/>
                  </a:ext>
                </a:extLst>
              </p:cNvPr>
              <p:cNvSpPr/>
              <p:nvPr/>
            </p:nvSpPr>
            <p:spPr>
              <a:xfrm>
                <a:off x="1372430" y="3477701"/>
                <a:ext cx="7059538" cy="643466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12700">
                <a:solidFill>
                  <a:schemeClr val="bg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marL="91440"/>
                <a:r>
                  <a:rPr lang="en-GB" b="1" dirty="0">
                    <a:solidFill>
                      <a:schemeClr val="tx1"/>
                    </a:solidFill>
                  </a:rPr>
                  <a:t>Open-Source &amp; Scalable</a:t>
                </a:r>
                <a:r>
                  <a:rPr lang="en-GB" dirty="0">
                    <a:solidFill>
                      <a:schemeClr val="tx1"/>
                    </a:solidFill>
                  </a:rPr>
                  <a:t> – Built using the MERN stack (MongoDB, </a:t>
                </a:r>
                <a:r>
                  <a:rPr lang="en-GB" dirty="0" err="1">
                    <a:solidFill>
                      <a:schemeClr val="tx1"/>
                    </a:solidFill>
                  </a:rPr>
                  <a:t>ExpressJS</a:t>
                </a:r>
                <a:r>
                  <a:rPr lang="en-GB" dirty="0">
                    <a:solidFill>
                      <a:schemeClr val="tx1"/>
                    </a:solidFill>
                  </a:rPr>
                  <a:t>, ReactJS, NodeJS), the platform ensures scalability, flexibility, and efficient data management.</a:t>
                </a:r>
                <a:endParaRPr lang="en-US" sz="14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" name="Rectangle: Rounded Corners 23">
                <a:extLst>
                  <a:ext uri="{FF2B5EF4-FFF2-40B4-BE49-F238E27FC236}">
                    <a16:creationId xmlns:a16="http://schemas.microsoft.com/office/drawing/2014/main" id="{0A3666D9-36DA-372B-D0E2-7F7A22FBF3A6}"/>
                  </a:ext>
                </a:extLst>
              </p:cNvPr>
              <p:cNvSpPr/>
              <p:nvPr/>
            </p:nvSpPr>
            <p:spPr>
              <a:xfrm>
                <a:off x="712031" y="3477701"/>
                <a:ext cx="677333" cy="643467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algn="ctr"/>
                <a:r>
                  <a:rPr lang="en-US" dirty="0"/>
                  <a:t>4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85522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91B843F-6928-3290-2287-5FA1F531B685}"/>
              </a:ext>
            </a:extLst>
          </p:cNvPr>
          <p:cNvSpPr txBox="1"/>
          <p:nvPr/>
        </p:nvSpPr>
        <p:spPr>
          <a:xfrm>
            <a:off x="142495" y="1284891"/>
            <a:ext cx="5460019" cy="33034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3736" indent="-173736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b="1" dirty="0"/>
              <a:t>Limited Funding Opportunities</a:t>
            </a:r>
            <a:r>
              <a:rPr lang="en-GB" dirty="0"/>
              <a:t> – Many creators and innovators struggle to secure financial support due to a lack of accessible and </a:t>
            </a:r>
            <a:r>
              <a:rPr lang="en-IN" dirty="0"/>
              <a:t>transparent crowdfunding platforms.</a:t>
            </a:r>
            <a:r>
              <a:rPr lang="en-GB" b="1" dirty="0"/>
              <a:t> </a:t>
            </a:r>
          </a:p>
          <a:p>
            <a:pPr marL="173736" indent="-173736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b="1" dirty="0"/>
              <a:t>Trust &amp; Security Concerns</a:t>
            </a:r>
            <a:r>
              <a:rPr lang="en-GB" dirty="0"/>
              <a:t> – Users are often hesitant to fund projects due to concerns about fraudulent campaigns, lack of payment security, and unverified creators. </a:t>
            </a:r>
          </a:p>
          <a:p>
            <a:pPr marL="173736" indent="-173736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b="1" dirty="0"/>
              <a:t>Inefficient Project Discovery</a:t>
            </a:r>
            <a:r>
              <a:rPr lang="en-GB" dirty="0"/>
              <a:t> – Existing crowdfunding platforms often lack advanced search and filtering options, making it difficult for users to find relevant projects.</a:t>
            </a:r>
          </a:p>
          <a:p>
            <a:pPr marL="173736" indent="-173736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b="1" dirty="0"/>
              <a:t>Lack of Engagement &amp; Insights</a:t>
            </a:r>
            <a:r>
              <a:rPr lang="en-GB" dirty="0"/>
              <a:t> – Traditional platforms provide limited real-time communication, analytics, and engagement features, reducing user interaction and project success rates.</a:t>
            </a:r>
            <a:endParaRPr lang="en-IN" dirty="0">
              <a:latin typeface="+mn-lt"/>
            </a:endParaRPr>
          </a:p>
          <a:p>
            <a:pPr marL="173736" indent="-173736"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IN" dirty="0">
              <a:latin typeface="+mn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7AFAD5-578C-DC2D-F127-90FF4287354D}"/>
              </a:ext>
            </a:extLst>
          </p:cNvPr>
          <p:cNvSpPr txBox="1"/>
          <p:nvPr/>
        </p:nvSpPr>
        <p:spPr>
          <a:xfrm>
            <a:off x="143933" y="683683"/>
            <a:ext cx="44280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213163"/>
                </a:solidFill>
              </a:rPr>
              <a:t>Problem Statement</a:t>
            </a:r>
            <a:endParaRPr lang="en-IN" sz="1600" dirty="0">
              <a:solidFill>
                <a:srgbClr val="213163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28E85CD-DF89-87DD-6181-DCDD73B5625F}"/>
              </a:ext>
            </a:extLst>
          </p:cNvPr>
          <p:cNvGrpSpPr/>
          <p:nvPr/>
        </p:nvGrpSpPr>
        <p:grpSpPr>
          <a:xfrm>
            <a:off x="5699883" y="1288468"/>
            <a:ext cx="3189304" cy="2766856"/>
            <a:chOff x="4578211" y="760307"/>
            <a:chExt cx="4510006" cy="3741355"/>
          </a:xfrm>
        </p:grpSpPr>
        <p:pic>
          <p:nvPicPr>
            <p:cNvPr id="4" name="Picture 3" descr="A purple question mark with gears&#10;&#10;Description automatically generated">
              <a:extLst>
                <a:ext uri="{FF2B5EF4-FFF2-40B4-BE49-F238E27FC236}">
                  <a16:creationId xmlns:a16="http://schemas.microsoft.com/office/drawing/2014/main" id="{044B050F-754C-A956-97C8-EFB6B19ABEA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1111" t="10028" r="10940" b="11567"/>
            <a:stretch/>
          </p:blipFill>
          <p:spPr>
            <a:xfrm>
              <a:off x="5486396" y="760307"/>
              <a:ext cx="3601821" cy="3622886"/>
            </a:xfrm>
            <a:prstGeom prst="rect">
              <a:avLst/>
            </a:prstGeom>
          </p:spPr>
        </p:pic>
        <p:pic>
          <p:nvPicPr>
            <p:cNvPr id="5" name="Picture 4" descr="Businessman with clipboard">
              <a:extLst>
                <a:ext uri="{FF2B5EF4-FFF2-40B4-BE49-F238E27FC236}">
                  <a16:creationId xmlns:a16="http://schemas.microsoft.com/office/drawing/2014/main" id="{82A80360-DC75-55F1-A1A2-BDCADC404BD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46"/>
            <a:stretch/>
          </p:blipFill>
          <p:spPr>
            <a:xfrm>
              <a:off x="4578211" y="2188308"/>
              <a:ext cx="2340981" cy="231335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46043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4D5078D-F8F7-912B-4E9C-BED71500ACC2}"/>
              </a:ext>
            </a:extLst>
          </p:cNvPr>
          <p:cNvSpPr txBox="1"/>
          <p:nvPr/>
        </p:nvSpPr>
        <p:spPr>
          <a:xfrm>
            <a:off x="143932" y="601435"/>
            <a:ext cx="44280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213163"/>
                </a:solidFill>
              </a:rPr>
              <a:t>Project Overview</a:t>
            </a:r>
            <a:endParaRPr lang="en-IN" sz="1600" dirty="0">
              <a:solidFill>
                <a:srgbClr val="213163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511917-B5EE-88C1-A75B-AC3ADE14BEB8}"/>
              </a:ext>
            </a:extLst>
          </p:cNvPr>
          <p:cNvSpPr txBox="1"/>
          <p:nvPr/>
        </p:nvSpPr>
        <p:spPr>
          <a:xfrm>
            <a:off x="143932" y="939989"/>
            <a:ext cx="5055021" cy="4188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GB" b="1" dirty="0" err="1"/>
              <a:t>Fundify</a:t>
            </a:r>
            <a:r>
              <a:rPr lang="en-GB" dirty="0"/>
              <a:t> is a </a:t>
            </a:r>
            <a:r>
              <a:rPr lang="en-GB" b="1" dirty="0"/>
              <a:t>full-stack crowdfunding platform</a:t>
            </a:r>
            <a:r>
              <a:rPr lang="en-GB" dirty="0"/>
              <a:t> designed to connect creators with potential supporters, enabling seamless fundraising for various projects. The platform aims to enhance user engagement, security, and project visibility through modern web technologies.</a:t>
            </a:r>
          </a:p>
          <a:p>
            <a:pPr>
              <a:buNone/>
            </a:pPr>
            <a:r>
              <a:rPr lang="en-GB" sz="1350" b="1" dirty="0"/>
              <a:t>Key Features:</a:t>
            </a:r>
          </a:p>
          <a:p>
            <a:pPr>
              <a:buFont typeface="+mj-lt"/>
              <a:buAutoNum type="arabicPeriod"/>
            </a:pPr>
            <a:r>
              <a:rPr lang="en-GB" sz="1350" b="1" dirty="0"/>
              <a:t> User-Friendly Interface</a:t>
            </a:r>
            <a:r>
              <a:rPr lang="en-GB" sz="1350" dirty="0"/>
              <a:t> – A responsive and intuitive platform allowing creators to showcase their projects effectively.</a:t>
            </a:r>
          </a:p>
          <a:p>
            <a:pPr>
              <a:buFont typeface="+mj-lt"/>
              <a:buAutoNum type="arabicPeriod"/>
            </a:pPr>
            <a:r>
              <a:rPr lang="en-GB" sz="1350" b="1" dirty="0"/>
              <a:t> Secure Transactions</a:t>
            </a:r>
            <a:r>
              <a:rPr lang="en-GB" sz="1350" dirty="0"/>
              <a:t> – Integrated </a:t>
            </a:r>
            <a:r>
              <a:rPr lang="en-GB" sz="1350" b="1" dirty="0"/>
              <a:t>Paytm payment gateway</a:t>
            </a:r>
            <a:r>
              <a:rPr lang="en-GB" sz="1350" dirty="0"/>
              <a:t> ensures safe and transparent fund transfers.</a:t>
            </a:r>
          </a:p>
          <a:p>
            <a:pPr>
              <a:buFont typeface="+mj-lt"/>
              <a:buAutoNum type="arabicPeriod"/>
            </a:pPr>
            <a:r>
              <a:rPr lang="en-GB" sz="1350" b="1" dirty="0"/>
              <a:t> Project Management</a:t>
            </a:r>
            <a:r>
              <a:rPr lang="en-GB" sz="1350" dirty="0"/>
              <a:t> – Creators can manage campaigns, track pledges, and update backers in real-time.</a:t>
            </a:r>
          </a:p>
          <a:p>
            <a:pPr>
              <a:buFont typeface="+mj-lt"/>
              <a:buAutoNum type="arabicPeriod"/>
            </a:pPr>
            <a:r>
              <a:rPr lang="en-GB" sz="1350" b="1" dirty="0"/>
              <a:t> Advanced Search &amp; Filtering</a:t>
            </a:r>
            <a:r>
              <a:rPr lang="en-GB" sz="1350" dirty="0"/>
              <a:t> – Users can easily discover projects based on categories, funding goals, and popularity.</a:t>
            </a:r>
          </a:p>
          <a:p>
            <a:pPr>
              <a:buFont typeface="+mj-lt"/>
              <a:buAutoNum type="arabicPeriod"/>
            </a:pPr>
            <a:r>
              <a:rPr lang="en-GB" sz="1350" b="1" dirty="0"/>
              <a:t> Real-Time Communication</a:t>
            </a:r>
            <a:r>
              <a:rPr lang="en-GB" sz="1350" dirty="0"/>
              <a:t> – Enables interaction between creators and backers through chat and updates.</a:t>
            </a:r>
          </a:p>
          <a:p>
            <a:pPr>
              <a:buFont typeface="+mj-lt"/>
              <a:buAutoNum type="arabicPeriod"/>
            </a:pPr>
            <a:r>
              <a:rPr lang="en-GB" sz="1350" b="1" dirty="0"/>
              <a:t> Analytics &amp; Insights</a:t>
            </a:r>
            <a:r>
              <a:rPr lang="en-GB" sz="1350" dirty="0"/>
              <a:t> – Provides data-driven insights to help creators optimize their campaigns for better reach.</a:t>
            </a:r>
          </a:p>
          <a:p>
            <a:pPr>
              <a:spcAft>
                <a:spcPts val="800"/>
              </a:spcAft>
            </a:pPr>
            <a:endParaRPr lang="en-US" dirty="0">
              <a:latin typeface="+mn-lt"/>
            </a:endParaRPr>
          </a:p>
        </p:txBody>
      </p:sp>
      <p:pic>
        <p:nvPicPr>
          <p:cNvPr id="5" name="Picture 4" descr="Person writing on whiteboard">
            <a:extLst>
              <a:ext uri="{FF2B5EF4-FFF2-40B4-BE49-F238E27FC236}">
                <a16:creationId xmlns:a16="http://schemas.microsoft.com/office/drawing/2014/main" id="{6858EAD1-D312-BBBA-4C50-43B9E76BB53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8"/>
          <a:stretch/>
        </p:blipFill>
        <p:spPr>
          <a:xfrm>
            <a:off x="5419077" y="1360299"/>
            <a:ext cx="3453703" cy="2747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191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F61A928-5A2D-C5DF-2F01-079C34A75432}"/>
              </a:ext>
            </a:extLst>
          </p:cNvPr>
          <p:cNvSpPr txBox="1"/>
          <p:nvPr/>
        </p:nvSpPr>
        <p:spPr>
          <a:xfrm>
            <a:off x="126996" y="606273"/>
            <a:ext cx="44280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213163"/>
                </a:solidFill>
              </a:rPr>
              <a:t>Proposed Solution</a:t>
            </a:r>
            <a:endParaRPr lang="en-IN" sz="1600" dirty="0">
              <a:solidFill>
                <a:srgbClr val="213163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6BFA82-8AB0-23BA-909F-C886C3F7A669}"/>
              </a:ext>
            </a:extLst>
          </p:cNvPr>
          <p:cNvSpPr txBox="1"/>
          <p:nvPr/>
        </p:nvSpPr>
        <p:spPr>
          <a:xfrm>
            <a:off x="126996" y="979743"/>
            <a:ext cx="8466813" cy="4103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3736" indent="-173736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sz="1250" dirty="0"/>
              <a:t>To address the challenges of traditional crowdfunding, </a:t>
            </a:r>
            <a:r>
              <a:rPr lang="en-GB" sz="1250" b="1" dirty="0" err="1"/>
              <a:t>Fundify</a:t>
            </a:r>
            <a:r>
              <a:rPr lang="en-GB" sz="1250" dirty="0"/>
              <a:t> provides an innovative and user-friendly platform that enhances fundraising efficiency and transparency. The solution is designed to streamline the process for both </a:t>
            </a:r>
            <a:r>
              <a:rPr lang="en-GB" sz="1250" b="1" dirty="0"/>
              <a:t>creators</a:t>
            </a:r>
            <a:r>
              <a:rPr lang="en-GB" sz="1250" dirty="0"/>
              <a:t> and </a:t>
            </a:r>
            <a:r>
              <a:rPr lang="en-GB" sz="1250" b="1" dirty="0"/>
              <a:t>backers</a:t>
            </a:r>
            <a:r>
              <a:rPr lang="en-GB" sz="1250" dirty="0"/>
              <a:t>, ensuring secure transactions and effective campaign management.</a:t>
            </a:r>
          </a:p>
          <a:p>
            <a:pPr>
              <a:buNone/>
            </a:pPr>
            <a:r>
              <a:rPr lang="en-GB" sz="1250" b="1" dirty="0"/>
              <a:t>Key Aspects of the Solution:</a:t>
            </a:r>
          </a:p>
          <a:p>
            <a:pPr>
              <a:buFont typeface="+mj-lt"/>
              <a:buAutoNum type="arabicPeriod"/>
            </a:pPr>
            <a:r>
              <a:rPr lang="en-GB" sz="1250" b="1" dirty="0"/>
              <a:t> Seamless Project Creation &amp; Management</a:t>
            </a:r>
            <a:endParaRPr lang="en-GB" sz="125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250" dirty="0"/>
              <a:t>Creators can easily set up campaigns, define funding goals, and manage project updates in a structured dashboard.</a:t>
            </a:r>
          </a:p>
          <a:p>
            <a:pPr>
              <a:buFont typeface="+mj-lt"/>
              <a:buAutoNum type="arabicPeriod"/>
            </a:pPr>
            <a:r>
              <a:rPr lang="en-GB" sz="1250" b="1" dirty="0"/>
              <a:t> Secure Payment Integration</a:t>
            </a:r>
            <a:endParaRPr lang="en-GB" sz="125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250" dirty="0" err="1"/>
              <a:t>Fundify</a:t>
            </a:r>
            <a:r>
              <a:rPr lang="en-GB" sz="1250" dirty="0"/>
              <a:t> integrates the </a:t>
            </a:r>
            <a:r>
              <a:rPr lang="en-GB" sz="1250" b="1" dirty="0"/>
              <a:t>Paytm Payment Gateway</a:t>
            </a:r>
            <a:r>
              <a:rPr lang="en-GB" sz="1250" dirty="0"/>
              <a:t> to ensure smooth and secure transactions between backers and creators.</a:t>
            </a:r>
          </a:p>
          <a:p>
            <a:pPr>
              <a:buFont typeface="+mj-lt"/>
              <a:buAutoNum type="arabicPeriod"/>
            </a:pPr>
            <a:r>
              <a:rPr lang="en-GB" sz="1250" b="1" dirty="0"/>
              <a:t> Enhanced User Engagement</a:t>
            </a:r>
            <a:endParaRPr lang="en-GB" sz="125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250" dirty="0"/>
              <a:t>Features like </a:t>
            </a:r>
            <a:r>
              <a:rPr lang="en-GB" sz="1250" b="1" dirty="0"/>
              <a:t>real-time chat</a:t>
            </a:r>
            <a:r>
              <a:rPr lang="en-GB" sz="1250" dirty="0"/>
              <a:t>, project updates, and interactive dashboards help maintain transparency and build trust.</a:t>
            </a:r>
          </a:p>
          <a:p>
            <a:pPr>
              <a:buFont typeface="+mj-lt"/>
              <a:buAutoNum type="arabicPeriod"/>
            </a:pPr>
            <a:r>
              <a:rPr lang="en-GB" sz="1250" b="1" dirty="0"/>
              <a:t> Advanced Discovery &amp; Filtering</a:t>
            </a:r>
            <a:endParaRPr lang="en-GB" sz="125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250" dirty="0"/>
              <a:t>Users can efficiently </a:t>
            </a:r>
            <a:r>
              <a:rPr lang="en-GB" sz="1250" b="1" dirty="0"/>
              <a:t>search and filter</a:t>
            </a:r>
            <a:r>
              <a:rPr lang="en-GB" sz="1250" dirty="0"/>
              <a:t> projects based on categories, funding status, or trending campaigns, ensuring better project visibility.</a:t>
            </a:r>
          </a:p>
          <a:p>
            <a:pPr>
              <a:buFont typeface="+mj-lt"/>
              <a:buAutoNum type="arabicPeriod"/>
            </a:pPr>
            <a:r>
              <a:rPr lang="en-GB" sz="1250" b="1" dirty="0"/>
              <a:t> Data-Driven Insights</a:t>
            </a:r>
            <a:endParaRPr lang="en-GB" sz="125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250" dirty="0"/>
              <a:t>In-built analytics help </a:t>
            </a:r>
            <a:r>
              <a:rPr lang="en-GB" sz="1250" b="1" dirty="0"/>
              <a:t>creators track their campaign performance</a:t>
            </a:r>
            <a:r>
              <a:rPr lang="en-GB" sz="1250" dirty="0"/>
              <a:t>, optimize funding strategies, and improve audience reach.</a:t>
            </a:r>
          </a:p>
          <a:p>
            <a:pPr marL="173736" indent="-173736"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125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21200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96CA3F3-3D59-0BCC-5AFC-FB31E62203CC}"/>
              </a:ext>
            </a:extLst>
          </p:cNvPr>
          <p:cNvSpPr txBox="1"/>
          <p:nvPr/>
        </p:nvSpPr>
        <p:spPr>
          <a:xfrm>
            <a:off x="143932" y="707873"/>
            <a:ext cx="44280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213163"/>
                </a:solidFill>
              </a:rPr>
              <a:t>Technology used</a:t>
            </a:r>
            <a:endParaRPr lang="en-IN" sz="1600" dirty="0">
              <a:solidFill>
                <a:srgbClr val="213163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11D00F-E3D6-896E-4001-492D6D1DC85F}"/>
              </a:ext>
            </a:extLst>
          </p:cNvPr>
          <p:cNvSpPr txBox="1"/>
          <p:nvPr/>
        </p:nvSpPr>
        <p:spPr>
          <a:xfrm>
            <a:off x="143932" y="1201247"/>
            <a:ext cx="885613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IN" dirty="0" err="1"/>
              <a:t>Fundify</a:t>
            </a:r>
            <a:r>
              <a:rPr lang="en-IN" dirty="0"/>
              <a:t> is built using the </a:t>
            </a:r>
            <a:r>
              <a:rPr lang="en-IN" b="1" dirty="0"/>
              <a:t>MERN stack (MongoDB, Express.js, React.js, Node.js)</a:t>
            </a:r>
            <a:r>
              <a:rPr lang="en-IN" dirty="0"/>
              <a:t> along with additional technologies to ensure scalability, security, and a seamless user experience.</a:t>
            </a:r>
          </a:p>
          <a:p>
            <a:pPr>
              <a:buNone/>
            </a:pPr>
            <a:endParaRPr lang="en-IN" dirty="0"/>
          </a:p>
          <a:p>
            <a:pPr>
              <a:buNone/>
            </a:pPr>
            <a:r>
              <a:rPr lang="en-IN" b="1" dirty="0"/>
              <a:t>1. Frontend (User Interface)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React.js</a:t>
            </a:r>
            <a:r>
              <a:rPr lang="en-IN" dirty="0"/>
              <a:t>: Used for building an interactive and dynamic user interface.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Material-UI</a:t>
            </a:r>
            <a:r>
              <a:rPr lang="en-IN" dirty="0"/>
              <a:t>: Provides pre-designed components for a modern and responsive UI.</a:t>
            </a:r>
          </a:p>
          <a:p>
            <a:endParaRPr lang="en-IN" dirty="0"/>
          </a:p>
          <a:p>
            <a:pPr>
              <a:buNone/>
            </a:pPr>
            <a:r>
              <a:rPr lang="en-IN" b="1" dirty="0"/>
              <a:t>2. Backend (Server &amp; API Development)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Node.js</a:t>
            </a:r>
            <a:r>
              <a:rPr lang="en-IN" dirty="0"/>
              <a:t>: Handles the backend logic and API development.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Express.js</a:t>
            </a:r>
            <a:r>
              <a:rPr lang="en-IN" dirty="0"/>
              <a:t>: Lightweight and fast framework for handling API requests and server-side logic.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  <a:p>
            <a:pPr>
              <a:buNone/>
            </a:pPr>
            <a:r>
              <a:rPr lang="en-IN" b="1" dirty="0"/>
              <a:t>3. Database (Data Storage &amp; Management)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MongoDB</a:t>
            </a:r>
            <a:r>
              <a:rPr lang="en-IN" dirty="0"/>
              <a:t>: NoSQL database used to store user details, project data, and transactions.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Mongoose</a:t>
            </a:r>
            <a:r>
              <a:rPr lang="en-IN" dirty="0"/>
              <a:t>: ODM (Object Data </a:t>
            </a:r>
            <a:r>
              <a:rPr lang="en-IN" dirty="0" err="1"/>
              <a:t>Modeling</a:t>
            </a:r>
            <a:r>
              <a:rPr lang="en-IN" dirty="0"/>
              <a:t>) library for managing MongoDB schema and interactions.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171305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7B2A481-2A66-EC58-8B10-80492F2080C2}"/>
              </a:ext>
            </a:extLst>
          </p:cNvPr>
          <p:cNvSpPr txBox="1"/>
          <p:nvPr/>
        </p:nvSpPr>
        <p:spPr>
          <a:xfrm>
            <a:off x="143933" y="964180"/>
            <a:ext cx="8856134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4. Payment Processing </a:t>
            </a:r>
          </a:p>
          <a:p>
            <a:r>
              <a:rPr lang="en-GB" b="1" dirty="0"/>
              <a:t>Paytm Payment Gateway (RAZOR PAY)</a:t>
            </a:r>
            <a:r>
              <a:rPr lang="en-GB" dirty="0"/>
              <a:t>: Secure online transactions and fund transfers between users.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  <a:p>
            <a:pPr>
              <a:buNone/>
            </a:pPr>
            <a:r>
              <a:rPr lang="en-GB" b="1" dirty="0"/>
              <a:t>5. Authentication &amp; Security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JWT (JSON Web Token)</a:t>
            </a:r>
            <a:r>
              <a:rPr lang="en-GB" dirty="0"/>
              <a:t>: Ensures secure authentication and authorization for users.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bcrypt.js</a:t>
            </a:r>
            <a:r>
              <a:rPr lang="en-GB" dirty="0"/>
              <a:t>: Used for hashing and securing user passwords.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  <a:p>
            <a:pPr>
              <a:buNone/>
            </a:pPr>
            <a:r>
              <a:rPr lang="en-GB" b="1" dirty="0"/>
              <a:t>6. Deployment &amp; DevOps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Firebase</a:t>
            </a:r>
            <a:r>
              <a:rPr lang="en-GB" dirty="0"/>
              <a:t>: Cloud hosting services for improved availability and performance.</a:t>
            </a:r>
          </a:p>
          <a:p>
            <a:endParaRPr lang="en-GB" dirty="0"/>
          </a:p>
          <a:p>
            <a:r>
              <a:rPr lang="en-GB" dirty="0"/>
              <a:t>This combination of technologies ensures </a:t>
            </a:r>
            <a:r>
              <a:rPr lang="en-GB" b="1" dirty="0" err="1"/>
              <a:t>Fundify</a:t>
            </a:r>
            <a:r>
              <a:rPr lang="en-GB" dirty="0"/>
              <a:t> is a </a:t>
            </a:r>
            <a:r>
              <a:rPr lang="en-GB" b="1" dirty="0"/>
              <a:t>scalable, secure, and user-friendly</a:t>
            </a:r>
            <a:r>
              <a:rPr lang="en-GB" dirty="0"/>
              <a:t> crowdfunding platform.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169307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94080DE-03F5-1FE4-A922-15490146EBB6}"/>
              </a:ext>
            </a:extLst>
          </p:cNvPr>
          <p:cNvSpPr txBox="1"/>
          <p:nvPr/>
        </p:nvSpPr>
        <p:spPr>
          <a:xfrm>
            <a:off x="143933" y="688521"/>
            <a:ext cx="44280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213163"/>
                </a:solidFill>
              </a:rPr>
              <a:t>Modelling &amp; Result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FA9338F-AACC-33B6-0BE4-39F9AFBABE18}"/>
              </a:ext>
            </a:extLst>
          </p:cNvPr>
          <p:cNvSpPr/>
          <p:nvPr/>
        </p:nvSpPr>
        <p:spPr>
          <a:xfrm>
            <a:off x="406400" y="1146657"/>
            <a:ext cx="8350552" cy="3483567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252608C-A89B-14A1-459F-68F7E5B708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781" y="1204686"/>
            <a:ext cx="4034972" cy="337698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5273328-06CD-FCB6-DA0C-CBD3805603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4249" y="1204686"/>
            <a:ext cx="4034972" cy="3376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76614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162bd5b-4ed9-4da3-b376-05204580ba3f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5" ma:contentTypeDescription="Create a new document." ma:contentTypeScope="" ma:versionID="7670618c03e54fbae4a17ecb2d0ed10f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3d63de1c5a217044e31e0c8b260d3d71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706AB80-2608-47D7-8AC8-FA6BC8A9B27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6559A34-456E-49A1-8157-9E3D18BFAD36}">
  <ds:schemaRefs>
    <ds:schemaRef ds:uri="9162bd5b-4ed9-4da3-b376-05204580ba3f"/>
    <ds:schemaRef ds:uri="c0fa2617-96bd-425d-8578-e93563fe37c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7D9E5D5E-A365-4A49-8140-C8CC82A61608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2841</TotalTime>
  <Words>959</Words>
  <Application>Microsoft Office PowerPoint</Application>
  <PresentationFormat>On-screen Show (16:9)</PresentationFormat>
  <Paragraphs>91</Paragraphs>
  <Slides>15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Helvetica Neue</vt:lpstr>
      <vt:lpstr>Times New Roman</vt:lpstr>
      <vt:lpstr>Simple Light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 Moinudeen Syed</dc:creator>
  <cp:lastModifiedBy>BHARATH T</cp:lastModifiedBy>
  <cp:revision>54</cp:revision>
  <dcterms:modified xsi:type="dcterms:W3CDTF">2025-03-20T15:01:47Z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  <property fmtid="{D5CDD505-2E9C-101B-9397-08002B2CF9AE}" pid="3" name="NXPowerLiteLastOptimized">
    <vt:lpwstr>1434197</vt:lpwstr>
  </property>
  <property fmtid="{D5CDD505-2E9C-101B-9397-08002B2CF9AE}" pid="4" name="NXPowerLiteSettings">
    <vt:lpwstr>F7000400038000</vt:lpwstr>
  </property>
  <property fmtid="{D5CDD505-2E9C-101B-9397-08002B2CF9AE}" pid="5" name="NXPowerLiteVersion">
    <vt:lpwstr>S10.2.0</vt:lpwstr>
  </property>
</Properties>
</file>