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3" r:id="rId4"/>
  </p:sldMasterIdLst>
  <p:notesMasterIdLst>
    <p:notesMasterId r:id="rId12"/>
  </p:notesMasterIdLst>
  <p:sldIdLst>
    <p:sldId id="257"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8831" autoAdjust="0"/>
  </p:normalViewPr>
  <p:slideViewPr>
    <p:cSldViewPr snapToGrid="0">
      <p:cViewPr varScale="1">
        <p:scale>
          <a:sx n="49" d="100"/>
          <a:sy n="49" d="100"/>
        </p:scale>
        <p:origin x="15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BDD52-F12B-4750-9F57-C2970F11BBC4}" type="datetimeFigureOut">
              <a:rPr lang="en-GB" smtClean="0"/>
              <a:t>02/04/2020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812B2-A452-4996-B492-E78D75AE7E7A}" type="slidenum">
              <a:rPr lang="en-GB" smtClean="0"/>
              <a:t>‹#›</a:t>
            </a:fld>
            <a:endParaRPr lang="en-GB"/>
          </a:p>
        </p:txBody>
      </p:sp>
    </p:spTree>
    <p:extLst>
      <p:ext uri="{BB962C8B-B14F-4D97-AF65-F5344CB8AC3E}">
        <p14:creationId xmlns:p14="http://schemas.microsoft.com/office/powerpoint/2010/main" val="2549890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In this video I am going to talk about a vulnerability. There are many vulnerabilities that are threat to databases. But in here I will talk about weak authentication. </a:t>
            </a:r>
            <a:endParaRPr lang="en-GB" dirty="0"/>
          </a:p>
        </p:txBody>
      </p:sp>
      <p:sp>
        <p:nvSpPr>
          <p:cNvPr id="4" name="Slide Number Placeholder 3"/>
          <p:cNvSpPr>
            <a:spLocks noGrp="1"/>
          </p:cNvSpPr>
          <p:nvPr>
            <p:ph type="sldNum" sz="quarter" idx="5"/>
          </p:nvPr>
        </p:nvSpPr>
        <p:spPr/>
        <p:txBody>
          <a:bodyPr/>
          <a:lstStyle/>
          <a:p>
            <a:fld id="{D0F812B2-A452-4996-B492-E78D75AE7E7A}" type="slidenum">
              <a:rPr lang="en-GB" smtClean="0"/>
              <a:t>1</a:t>
            </a:fld>
            <a:endParaRPr lang="en-GB"/>
          </a:p>
        </p:txBody>
      </p:sp>
    </p:spTree>
    <p:extLst>
      <p:ext uri="{BB962C8B-B14F-4D97-AF65-F5344CB8AC3E}">
        <p14:creationId xmlns:p14="http://schemas.microsoft.com/office/powerpoint/2010/main" val="1132961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So I am hopping to cover these topics in this video</a:t>
            </a:r>
            <a:endParaRPr lang="en-GB" dirty="0"/>
          </a:p>
        </p:txBody>
      </p:sp>
      <p:sp>
        <p:nvSpPr>
          <p:cNvPr id="4" name="Slide Number Placeholder 3"/>
          <p:cNvSpPr>
            <a:spLocks noGrp="1"/>
          </p:cNvSpPr>
          <p:nvPr>
            <p:ph type="sldNum" sz="quarter" idx="5"/>
          </p:nvPr>
        </p:nvSpPr>
        <p:spPr/>
        <p:txBody>
          <a:bodyPr/>
          <a:lstStyle/>
          <a:p>
            <a:fld id="{D0F812B2-A452-4996-B492-E78D75AE7E7A}" type="slidenum">
              <a:rPr lang="en-GB" smtClean="0"/>
              <a:t>2</a:t>
            </a:fld>
            <a:endParaRPr lang="en-GB"/>
          </a:p>
        </p:txBody>
      </p:sp>
    </p:spTree>
    <p:extLst>
      <p:ext uri="{BB962C8B-B14F-4D97-AF65-F5344CB8AC3E}">
        <p14:creationId xmlns:p14="http://schemas.microsoft.com/office/powerpoint/2010/main" val="2594937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First of all lets know about vulnerabilities.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So Lets move onto the first topic now</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D0F812B2-A452-4996-B492-E78D75AE7E7A}" type="slidenum">
              <a:rPr lang="en-GB" smtClean="0"/>
              <a:t>3</a:t>
            </a:fld>
            <a:endParaRPr lang="en-GB"/>
          </a:p>
        </p:txBody>
      </p:sp>
    </p:spTree>
    <p:extLst>
      <p:ext uri="{BB962C8B-B14F-4D97-AF65-F5344CB8AC3E}">
        <p14:creationId xmlns:p14="http://schemas.microsoft.com/office/powerpoint/2010/main" val="883133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Use of weak passwords is one of example for weak authentication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 weak password means, some people are used to put their names, birthdays, family members names maybe their organization names as their passwords. So an attacker can easily guess passwords </a:t>
            </a:r>
            <a:r>
              <a:rPr lang="en-GB" sz="1200" kern="1200">
                <a:solidFill>
                  <a:schemeClr val="tx1"/>
                </a:solidFill>
                <a:effectLst/>
                <a:latin typeface="+mn-lt"/>
                <a:ea typeface="+mn-ea"/>
                <a:cs typeface="+mn-cs"/>
              </a:rPr>
              <a:t>like that</a:t>
            </a:r>
            <a:endParaRPr lang="en-GB" sz="1200" kern="1200" dirty="0">
              <a:solidFill>
                <a:schemeClr val="tx1"/>
              </a:solidFill>
              <a:effectLst/>
              <a:latin typeface="+mn-lt"/>
              <a:ea typeface="+mn-ea"/>
              <a:cs typeface="+mn-cs"/>
            </a:endParaRP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Lets look now at the second topic</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D0F812B2-A452-4996-B492-E78D75AE7E7A}" type="slidenum">
              <a:rPr lang="en-GB" smtClean="0"/>
              <a:t>4</a:t>
            </a:fld>
            <a:endParaRPr lang="en-GB"/>
          </a:p>
        </p:txBody>
      </p:sp>
    </p:spTree>
    <p:extLst>
      <p:ext uri="{BB962C8B-B14F-4D97-AF65-F5344CB8AC3E}">
        <p14:creationId xmlns:p14="http://schemas.microsoft.com/office/powerpoint/2010/main" val="93279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Suppose that there is an organization and it is using weak passwords. It might be a daunting task at an organization that has to keep track of hundreds or even thousands of databases.</a:t>
            </a:r>
          </a:p>
          <a:p>
            <a:r>
              <a:rPr lang="en-GB" sz="1200" kern="1200" dirty="0">
                <a:solidFill>
                  <a:schemeClr val="tx1"/>
                </a:solidFill>
                <a:effectLst/>
                <a:latin typeface="+mn-lt"/>
                <a:ea typeface="+mn-ea"/>
                <a:cs typeface="+mn-cs"/>
              </a:rPr>
              <a:t>So an attacker can launch a brute force attack or a dictionary attack. A brute force attack means the attacker tries all possible passwords. And a dictionary attack means the attacker uses a set of words. That means attacker guesses some words as passwords. And also he tries default and blank login credentials too. In here if by chance he gets into the database what will happen? He can do anything to the database. He can modify data; he can delete data. He can ruin all these things. Therefore the use of weak passwords is very dangerous. We can find solutions for this with next topic. So will move on to the last topic countermeasures.</a:t>
            </a:r>
          </a:p>
          <a:p>
            <a:endParaRPr lang="en-GB" dirty="0"/>
          </a:p>
        </p:txBody>
      </p:sp>
      <p:sp>
        <p:nvSpPr>
          <p:cNvPr id="4" name="Slide Number Placeholder 3"/>
          <p:cNvSpPr>
            <a:spLocks noGrp="1"/>
          </p:cNvSpPr>
          <p:nvPr>
            <p:ph type="sldNum" sz="quarter" idx="5"/>
          </p:nvPr>
        </p:nvSpPr>
        <p:spPr/>
        <p:txBody>
          <a:bodyPr/>
          <a:lstStyle/>
          <a:p>
            <a:fld id="{D0F812B2-A452-4996-B492-E78D75AE7E7A}" type="slidenum">
              <a:rPr lang="en-GB" smtClean="0"/>
              <a:t>5</a:t>
            </a:fld>
            <a:endParaRPr lang="en-GB"/>
          </a:p>
        </p:txBody>
      </p:sp>
    </p:spTree>
    <p:extLst>
      <p:ext uri="{BB962C8B-B14F-4D97-AF65-F5344CB8AC3E}">
        <p14:creationId xmlns:p14="http://schemas.microsoft.com/office/powerpoint/2010/main" val="3702972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use strong passwords – when we make a password we must concern about length of the password. It must be a lengthy password with at least 10 characters. And also we must use special characters such as at symbol and underscore. Then it is difficult to guess the passwords to attackers</a:t>
            </a:r>
          </a:p>
          <a:p>
            <a:r>
              <a:rPr lang="en-GB" sz="1200" kern="1200" dirty="0">
                <a:solidFill>
                  <a:schemeClr val="tx1"/>
                </a:solidFill>
                <a:effectLst/>
                <a:latin typeface="+mn-lt"/>
                <a:ea typeface="+mn-ea"/>
                <a:cs typeface="+mn-cs"/>
              </a:rPr>
              <a:t>don’t share your password – if it passes to any bad hands, it will be a threat to the database</a:t>
            </a:r>
          </a:p>
          <a:p>
            <a:r>
              <a:rPr lang="en-GB" sz="1200" kern="1200" dirty="0">
                <a:solidFill>
                  <a:schemeClr val="tx1"/>
                </a:solidFill>
                <a:effectLst/>
                <a:latin typeface="+mn-lt"/>
                <a:ea typeface="+mn-ea"/>
                <a:cs typeface="+mn-cs"/>
              </a:rPr>
              <a:t>don’t write your passwords anywhere – remember them</a:t>
            </a:r>
          </a:p>
          <a:p>
            <a:endParaRPr lang="en-GB" dirty="0"/>
          </a:p>
        </p:txBody>
      </p:sp>
      <p:sp>
        <p:nvSpPr>
          <p:cNvPr id="4" name="Slide Number Placeholder 3"/>
          <p:cNvSpPr>
            <a:spLocks noGrp="1"/>
          </p:cNvSpPr>
          <p:nvPr>
            <p:ph type="sldNum" sz="quarter" idx="5"/>
          </p:nvPr>
        </p:nvSpPr>
        <p:spPr/>
        <p:txBody>
          <a:bodyPr/>
          <a:lstStyle/>
          <a:p>
            <a:fld id="{D0F812B2-A452-4996-B492-E78D75AE7E7A}" type="slidenum">
              <a:rPr lang="en-GB" smtClean="0"/>
              <a:t>6</a:t>
            </a:fld>
            <a:endParaRPr lang="en-GB"/>
          </a:p>
        </p:txBody>
      </p:sp>
    </p:spTree>
    <p:extLst>
      <p:ext uri="{BB962C8B-B14F-4D97-AF65-F5344CB8AC3E}">
        <p14:creationId xmlns:p14="http://schemas.microsoft.com/office/powerpoint/2010/main" val="290360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so we are at the end of the video. Thank you.</a:t>
            </a:r>
          </a:p>
          <a:p>
            <a:endParaRPr lang="en-GB" dirty="0"/>
          </a:p>
        </p:txBody>
      </p:sp>
      <p:sp>
        <p:nvSpPr>
          <p:cNvPr id="4" name="Slide Number Placeholder 3"/>
          <p:cNvSpPr>
            <a:spLocks noGrp="1"/>
          </p:cNvSpPr>
          <p:nvPr>
            <p:ph type="sldNum" sz="quarter" idx="5"/>
          </p:nvPr>
        </p:nvSpPr>
        <p:spPr/>
        <p:txBody>
          <a:bodyPr/>
          <a:lstStyle/>
          <a:p>
            <a:fld id="{D0F812B2-A452-4996-B492-E78D75AE7E7A}" type="slidenum">
              <a:rPr lang="en-GB" smtClean="0"/>
              <a:t>7</a:t>
            </a:fld>
            <a:endParaRPr lang="en-GB"/>
          </a:p>
        </p:txBody>
      </p:sp>
    </p:spTree>
    <p:extLst>
      <p:ext uri="{BB962C8B-B14F-4D97-AF65-F5344CB8AC3E}">
        <p14:creationId xmlns:p14="http://schemas.microsoft.com/office/powerpoint/2010/main" val="3530522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4/2/2020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4/2/2020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Weak authentication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K. A. M. Rodrigo</a:t>
            </a:r>
          </a:p>
          <a:p>
            <a:pPr>
              <a:spcAft>
                <a:spcPts val="600"/>
              </a:spcAft>
            </a:pPr>
            <a:r>
              <a:rPr lang="en-US" dirty="0">
                <a:solidFill>
                  <a:schemeClr val="tx1"/>
                </a:solidFill>
              </a:rPr>
              <a:t>IT19001180</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sz="7200" b="1" dirty="0">
                <a:solidFill>
                  <a:schemeClr val="accent6">
                    <a:lumMod val="75000"/>
                  </a:schemeClr>
                </a:solidFill>
              </a:rPr>
              <a:t>Content</a:t>
            </a:r>
            <a:r>
              <a:rPr lang="en-US" dirty="0"/>
              <a:t> </a:t>
            </a:r>
          </a:p>
        </p:txBody>
      </p:sp>
      <p:sp>
        <p:nvSpPr>
          <p:cNvPr id="4" name="Content Placeholder 3">
            <a:extLst>
              <a:ext uri="{FF2B5EF4-FFF2-40B4-BE49-F238E27FC236}">
                <a16:creationId xmlns:a16="http://schemas.microsoft.com/office/drawing/2014/main" id="{31902474-D6E8-456B-943E-FF1ED3A6475D}"/>
              </a:ext>
            </a:extLst>
          </p:cNvPr>
          <p:cNvSpPr>
            <a:spLocks noGrp="1"/>
          </p:cNvSpPr>
          <p:nvPr>
            <p:ph idx="1"/>
          </p:nvPr>
        </p:nvSpPr>
        <p:spPr>
          <a:xfrm>
            <a:off x="1159565" y="2474181"/>
            <a:ext cx="10058400" cy="3849624"/>
          </a:xfrm>
        </p:spPr>
        <p:txBody>
          <a:bodyPr>
            <a:normAutofit/>
          </a:bodyPr>
          <a:lstStyle/>
          <a:p>
            <a:pPr>
              <a:buBlip>
                <a:blip r:embed="rId3"/>
              </a:buBlip>
            </a:pPr>
            <a:r>
              <a:rPr lang="en-GB" sz="3600" dirty="0"/>
              <a:t>What is weak authentication?</a:t>
            </a:r>
          </a:p>
          <a:p>
            <a:pPr>
              <a:buBlip>
                <a:blip r:embed="rId3"/>
              </a:buBlip>
            </a:pPr>
            <a:r>
              <a:rPr lang="en-GB" sz="3600" dirty="0"/>
              <a:t>The way it works (with examples)</a:t>
            </a:r>
          </a:p>
          <a:p>
            <a:pPr>
              <a:buBlip>
                <a:blip r:embed="rId3"/>
              </a:buBlip>
            </a:pPr>
            <a:r>
              <a:rPr lang="en-GB" sz="3600" dirty="0"/>
              <a:t>Countermeasures for weak authentication</a:t>
            </a:r>
          </a:p>
          <a:p>
            <a:pPr>
              <a:buBlip>
                <a:blip r:embed="rId3"/>
              </a:buBlip>
            </a:pPr>
            <a:endParaRPr lang="en-GB" sz="3600" dirty="0"/>
          </a:p>
        </p:txBody>
      </p:sp>
    </p:spTree>
    <p:extLst>
      <p:ext uri="{BB962C8B-B14F-4D97-AF65-F5344CB8AC3E}">
        <p14:creationId xmlns:p14="http://schemas.microsoft.com/office/powerpoint/2010/main" val="1832431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78DDC-CF76-4FDA-BBB7-B4AD5CEC9CFA}"/>
              </a:ext>
            </a:extLst>
          </p:cNvPr>
          <p:cNvSpPr>
            <a:spLocks noGrp="1"/>
          </p:cNvSpPr>
          <p:nvPr>
            <p:ph type="title"/>
          </p:nvPr>
        </p:nvSpPr>
        <p:spPr/>
        <p:txBody>
          <a:bodyPr/>
          <a:lstStyle/>
          <a:p>
            <a:r>
              <a:rPr lang="en-GB" dirty="0"/>
              <a:t>What is a </a:t>
            </a:r>
            <a:r>
              <a:rPr lang="en-GB" sz="6000" b="1" dirty="0">
                <a:solidFill>
                  <a:schemeClr val="accent3">
                    <a:lumMod val="75000"/>
                  </a:schemeClr>
                </a:solidFill>
              </a:rPr>
              <a:t>vulnerability</a:t>
            </a:r>
            <a:r>
              <a:rPr lang="en-GB" dirty="0"/>
              <a:t>?</a:t>
            </a:r>
          </a:p>
        </p:txBody>
      </p:sp>
      <p:sp>
        <p:nvSpPr>
          <p:cNvPr id="3" name="Content Placeholder 2">
            <a:extLst>
              <a:ext uri="{FF2B5EF4-FFF2-40B4-BE49-F238E27FC236}">
                <a16:creationId xmlns:a16="http://schemas.microsoft.com/office/drawing/2014/main" id="{8581EA66-A178-496E-B85B-B31D89090F34}"/>
              </a:ext>
            </a:extLst>
          </p:cNvPr>
          <p:cNvSpPr>
            <a:spLocks noGrp="1"/>
          </p:cNvSpPr>
          <p:nvPr>
            <p:ph idx="1"/>
          </p:nvPr>
        </p:nvSpPr>
        <p:spPr/>
        <p:txBody>
          <a:bodyPr/>
          <a:lstStyle/>
          <a:p>
            <a:pPr marL="0" indent="0">
              <a:buNone/>
            </a:pPr>
            <a:r>
              <a:rPr lang="en-GB" sz="4400" dirty="0">
                <a:solidFill>
                  <a:schemeClr val="accent2">
                    <a:lumMod val="75000"/>
                  </a:schemeClr>
                </a:solidFill>
              </a:rPr>
              <a:t>A vulnerability is a weakness which can be exploited by an attacker, to perform unauthorized actions within a computer system</a:t>
            </a:r>
            <a:endParaRPr lang="en-GB" dirty="0"/>
          </a:p>
        </p:txBody>
      </p:sp>
    </p:spTree>
    <p:extLst>
      <p:ext uri="{BB962C8B-B14F-4D97-AF65-F5344CB8AC3E}">
        <p14:creationId xmlns:p14="http://schemas.microsoft.com/office/powerpoint/2010/main" val="17043063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E72B8-131D-4D75-864B-0D9726461DA4}"/>
              </a:ext>
            </a:extLst>
          </p:cNvPr>
          <p:cNvSpPr>
            <a:spLocks noGrp="1"/>
          </p:cNvSpPr>
          <p:nvPr>
            <p:ph type="title"/>
          </p:nvPr>
        </p:nvSpPr>
        <p:spPr/>
        <p:txBody>
          <a:bodyPr/>
          <a:lstStyle/>
          <a:p>
            <a:r>
              <a:rPr lang="en-GB" b="1" dirty="0"/>
              <a:t>What is </a:t>
            </a:r>
            <a:r>
              <a:rPr lang="en-GB" b="1" dirty="0">
                <a:solidFill>
                  <a:schemeClr val="accent5">
                    <a:lumMod val="75000"/>
                  </a:schemeClr>
                </a:solidFill>
              </a:rPr>
              <a:t>Weak Authentication</a:t>
            </a:r>
            <a:r>
              <a:rPr lang="en-GB" b="1" dirty="0"/>
              <a:t>?</a:t>
            </a:r>
            <a:br>
              <a:rPr lang="en-GB" dirty="0"/>
            </a:br>
            <a:endParaRPr lang="en-GB" dirty="0"/>
          </a:p>
        </p:txBody>
      </p:sp>
      <p:sp>
        <p:nvSpPr>
          <p:cNvPr id="3" name="Content Placeholder 2">
            <a:extLst>
              <a:ext uri="{FF2B5EF4-FFF2-40B4-BE49-F238E27FC236}">
                <a16:creationId xmlns:a16="http://schemas.microsoft.com/office/drawing/2014/main" id="{6F0E33A9-DB4B-4773-B203-C883D631E585}"/>
              </a:ext>
            </a:extLst>
          </p:cNvPr>
          <p:cNvSpPr>
            <a:spLocks noGrp="1"/>
          </p:cNvSpPr>
          <p:nvPr>
            <p:ph idx="1"/>
          </p:nvPr>
        </p:nvSpPr>
        <p:spPr>
          <a:xfrm>
            <a:off x="1066800" y="1484243"/>
            <a:ext cx="10058400" cy="4468501"/>
          </a:xfrm>
        </p:spPr>
        <p:txBody>
          <a:bodyPr>
            <a:normAutofit lnSpcReduction="10000"/>
          </a:bodyPr>
          <a:lstStyle/>
          <a:p>
            <a:pPr marL="0" indent="0">
              <a:buNone/>
            </a:pPr>
            <a:r>
              <a:rPr lang="en-GB" sz="3200" b="1" dirty="0">
                <a:solidFill>
                  <a:schemeClr val="accent2">
                    <a:lumMod val="50000"/>
                  </a:schemeClr>
                </a:solidFill>
              </a:rPr>
              <a:t>Weak Authentication</a:t>
            </a:r>
            <a:r>
              <a:rPr lang="en-GB" sz="3200" dirty="0">
                <a:solidFill>
                  <a:schemeClr val="accent2">
                    <a:lumMod val="50000"/>
                  </a:schemeClr>
                </a:solidFill>
              </a:rPr>
              <a:t> describes any scenario in which the strength of the </a:t>
            </a:r>
            <a:r>
              <a:rPr lang="en-GB" sz="3200" b="1" dirty="0">
                <a:solidFill>
                  <a:schemeClr val="accent2">
                    <a:lumMod val="50000"/>
                  </a:schemeClr>
                </a:solidFill>
              </a:rPr>
              <a:t>authentication</a:t>
            </a:r>
            <a:r>
              <a:rPr lang="en-GB" sz="3200" dirty="0">
                <a:solidFill>
                  <a:schemeClr val="accent2">
                    <a:lumMod val="50000"/>
                  </a:schemeClr>
                </a:solidFill>
              </a:rPr>
              <a:t> mechanism is relatively </a:t>
            </a:r>
            <a:r>
              <a:rPr lang="en-GB" sz="3200" b="1" dirty="0">
                <a:solidFill>
                  <a:schemeClr val="accent2">
                    <a:lumMod val="50000"/>
                  </a:schemeClr>
                </a:solidFill>
              </a:rPr>
              <a:t>weak</a:t>
            </a:r>
            <a:r>
              <a:rPr lang="en-GB" sz="3200" dirty="0">
                <a:solidFill>
                  <a:schemeClr val="accent2">
                    <a:lumMod val="50000"/>
                  </a:schemeClr>
                </a:solidFill>
              </a:rPr>
              <a:t> compared to the value of the assets being protected. It also describes scenarios in which the </a:t>
            </a:r>
            <a:r>
              <a:rPr lang="en-GB" sz="3200" b="1" dirty="0">
                <a:solidFill>
                  <a:schemeClr val="accent2">
                    <a:lumMod val="50000"/>
                  </a:schemeClr>
                </a:solidFill>
              </a:rPr>
              <a:t>authentication</a:t>
            </a:r>
            <a:r>
              <a:rPr lang="en-GB" sz="3200" dirty="0">
                <a:solidFill>
                  <a:schemeClr val="accent2">
                    <a:lumMod val="50000"/>
                  </a:schemeClr>
                </a:solidFill>
              </a:rPr>
              <a:t> mechanism is flawed or </a:t>
            </a:r>
            <a:r>
              <a:rPr lang="en-GB" sz="3200" b="1" dirty="0">
                <a:solidFill>
                  <a:schemeClr val="accent2">
                    <a:lumMod val="50000"/>
                  </a:schemeClr>
                </a:solidFill>
              </a:rPr>
              <a:t>vulnerable</a:t>
            </a:r>
          </a:p>
          <a:p>
            <a:pPr marL="0" indent="0">
              <a:buNone/>
            </a:pPr>
            <a:r>
              <a:rPr lang="en-GB" sz="3200" dirty="0">
                <a:solidFill>
                  <a:schemeClr val="accent2">
                    <a:lumMod val="50000"/>
                  </a:schemeClr>
                </a:solidFill>
              </a:rPr>
              <a:t>E.g. weak passwords</a:t>
            </a:r>
            <a:r>
              <a:rPr lang="en-GB" sz="3200" b="1" dirty="0">
                <a:solidFill>
                  <a:schemeClr val="accent2">
                    <a:lumMod val="50000"/>
                  </a:schemeClr>
                </a:solidFill>
              </a:rPr>
              <a:t> </a:t>
            </a:r>
          </a:p>
          <a:p>
            <a:pPr marL="0" indent="0">
              <a:buNone/>
            </a:pPr>
            <a:endParaRPr lang="en-GB" sz="3200" dirty="0">
              <a:solidFill>
                <a:schemeClr val="accent2">
                  <a:lumMod val="50000"/>
                </a:schemeClr>
              </a:solidFill>
            </a:endParaRPr>
          </a:p>
          <a:p>
            <a:pPr marL="0" indent="0">
              <a:buNone/>
            </a:pPr>
            <a:endParaRPr lang="en-GB" sz="1200" dirty="0"/>
          </a:p>
        </p:txBody>
      </p:sp>
    </p:spTree>
    <p:extLst>
      <p:ext uri="{BB962C8B-B14F-4D97-AF65-F5344CB8AC3E}">
        <p14:creationId xmlns:p14="http://schemas.microsoft.com/office/powerpoint/2010/main" val="41830660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93F9-3D1D-4917-B724-E1A79BEA87BC}"/>
              </a:ext>
            </a:extLst>
          </p:cNvPr>
          <p:cNvSpPr>
            <a:spLocks noGrp="1"/>
          </p:cNvSpPr>
          <p:nvPr>
            <p:ph type="title"/>
          </p:nvPr>
        </p:nvSpPr>
        <p:spPr/>
        <p:txBody>
          <a:bodyPr/>
          <a:lstStyle/>
          <a:p>
            <a:r>
              <a:rPr lang="en-GB" b="1" dirty="0">
                <a:solidFill>
                  <a:schemeClr val="accent6">
                    <a:lumMod val="50000"/>
                  </a:schemeClr>
                </a:solidFill>
              </a:rPr>
              <a:t>The way it works </a:t>
            </a:r>
            <a:r>
              <a:rPr lang="en-GB" b="1" dirty="0"/>
              <a:t>with examples</a:t>
            </a:r>
            <a:br>
              <a:rPr lang="en-GB" dirty="0"/>
            </a:br>
            <a:endParaRPr lang="en-GB" dirty="0"/>
          </a:p>
        </p:txBody>
      </p:sp>
      <p:sp>
        <p:nvSpPr>
          <p:cNvPr id="3" name="Content Placeholder 2">
            <a:extLst>
              <a:ext uri="{FF2B5EF4-FFF2-40B4-BE49-F238E27FC236}">
                <a16:creationId xmlns:a16="http://schemas.microsoft.com/office/drawing/2014/main" id="{4E1EDB56-D184-4D3C-AEDF-03D3994856F6}"/>
              </a:ext>
            </a:extLst>
          </p:cNvPr>
          <p:cNvSpPr>
            <a:spLocks noGrp="1"/>
          </p:cNvSpPr>
          <p:nvPr>
            <p:ph idx="1"/>
          </p:nvPr>
        </p:nvSpPr>
        <p:spPr/>
        <p:txBody>
          <a:bodyPr>
            <a:normAutofit/>
          </a:bodyPr>
          <a:lstStyle/>
          <a:p>
            <a:pPr>
              <a:buBlip>
                <a:blip r:embed="rId3"/>
              </a:buBlip>
            </a:pPr>
            <a:r>
              <a:rPr lang="en-GB" sz="3200" dirty="0"/>
              <a:t>Weak passwords</a:t>
            </a:r>
          </a:p>
          <a:p>
            <a:pPr>
              <a:buBlip>
                <a:blip r:embed="rId3"/>
              </a:buBlip>
            </a:pPr>
            <a:r>
              <a:rPr lang="en-GB" sz="3200" dirty="0"/>
              <a:t>Brute force attack</a:t>
            </a:r>
          </a:p>
          <a:p>
            <a:pPr>
              <a:buBlip>
                <a:blip r:embed="rId3"/>
              </a:buBlip>
            </a:pPr>
            <a:r>
              <a:rPr lang="en-GB" sz="3200" dirty="0"/>
              <a:t>Dictionary attack</a:t>
            </a:r>
          </a:p>
        </p:txBody>
      </p:sp>
    </p:spTree>
    <p:extLst>
      <p:ext uri="{BB962C8B-B14F-4D97-AF65-F5344CB8AC3E}">
        <p14:creationId xmlns:p14="http://schemas.microsoft.com/office/powerpoint/2010/main" val="7770599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2D55-A4A4-4644-BA6D-CD2B7D7A2D78}"/>
              </a:ext>
            </a:extLst>
          </p:cNvPr>
          <p:cNvSpPr>
            <a:spLocks noGrp="1"/>
          </p:cNvSpPr>
          <p:nvPr>
            <p:ph type="title"/>
          </p:nvPr>
        </p:nvSpPr>
        <p:spPr/>
        <p:txBody>
          <a:bodyPr/>
          <a:lstStyle/>
          <a:p>
            <a:r>
              <a:rPr lang="en-GB" dirty="0">
                <a:solidFill>
                  <a:schemeClr val="accent6">
                    <a:lumMod val="50000"/>
                  </a:schemeClr>
                </a:solidFill>
              </a:rPr>
              <a:t>Countermeasures for Weak Authentication</a:t>
            </a:r>
          </a:p>
        </p:txBody>
      </p:sp>
      <p:sp>
        <p:nvSpPr>
          <p:cNvPr id="3" name="Content Placeholder 2">
            <a:extLst>
              <a:ext uri="{FF2B5EF4-FFF2-40B4-BE49-F238E27FC236}">
                <a16:creationId xmlns:a16="http://schemas.microsoft.com/office/drawing/2014/main" id="{FC47C61C-4C3E-46E9-8E80-C388D1B92347}"/>
              </a:ext>
            </a:extLst>
          </p:cNvPr>
          <p:cNvSpPr>
            <a:spLocks noGrp="1"/>
          </p:cNvSpPr>
          <p:nvPr>
            <p:ph idx="1"/>
          </p:nvPr>
        </p:nvSpPr>
        <p:spPr/>
        <p:txBody>
          <a:bodyPr/>
          <a:lstStyle/>
          <a:p>
            <a:pPr marL="0" indent="0">
              <a:buNone/>
            </a:pPr>
            <a:r>
              <a:rPr lang="en-GB" sz="2800" dirty="0">
                <a:solidFill>
                  <a:schemeClr val="accent3">
                    <a:lumMod val="75000"/>
                  </a:schemeClr>
                </a:solidFill>
              </a:rPr>
              <a:t>Countermeasure is basically we can reduce the harm that is going to happen to the database. So we can follow some steps for that. And they are </a:t>
            </a:r>
          </a:p>
          <a:p>
            <a:pPr>
              <a:buBlip>
                <a:blip r:embed="rId3"/>
              </a:buBlip>
            </a:pPr>
            <a:r>
              <a:rPr lang="en-GB" sz="2800" dirty="0">
                <a:solidFill>
                  <a:schemeClr val="accent6">
                    <a:lumMod val="75000"/>
                  </a:schemeClr>
                </a:solidFill>
              </a:rPr>
              <a:t>Use strong passwords</a:t>
            </a:r>
          </a:p>
          <a:p>
            <a:pPr>
              <a:buBlip>
                <a:blip r:embed="rId3"/>
              </a:buBlip>
            </a:pPr>
            <a:r>
              <a:rPr lang="en-GB" sz="2800" dirty="0">
                <a:solidFill>
                  <a:schemeClr val="accent6">
                    <a:lumMod val="75000"/>
                  </a:schemeClr>
                </a:solidFill>
              </a:rPr>
              <a:t>Don’t share your password</a:t>
            </a:r>
          </a:p>
          <a:p>
            <a:pPr>
              <a:buBlip>
                <a:blip r:embed="rId3"/>
              </a:buBlip>
            </a:pPr>
            <a:r>
              <a:rPr lang="en-GB" sz="2800" dirty="0">
                <a:solidFill>
                  <a:schemeClr val="accent6">
                    <a:lumMod val="75000"/>
                  </a:schemeClr>
                </a:solidFill>
              </a:rPr>
              <a:t>Don’t write your passwords anywhere</a:t>
            </a:r>
          </a:p>
          <a:p>
            <a:pPr marL="0" indent="0">
              <a:buNone/>
            </a:pPr>
            <a:endParaRPr lang="en-GB" dirty="0"/>
          </a:p>
        </p:txBody>
      </p:sp>
    </p:spTree>
    <p:extLst>
      <p:ext uri="{BB962C8B-B14F-4D97-AF65-F5344CB8AC3E}">
        <p14:creationId xmlns:p14="http://schemas.microsoft.com/office/powerpoint/2010/main" val="9972733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 up of a sign&#10;&#10;Description automatically generated">
            <a:extLst>
              <a:ext uri="{FF2B5EF4-FFF2-40B4-BE49-F238E27FC236}">
                <a16:creationId xmlns:a16="http://schemas.microsoft.com/office/drawing/2014/main" id="{95DB47BB-C9A8-4862-800E-1362358844BC}"/>
              </a:ext>
            </a:extLst>
          </p:cNvPr>
          <p:cNvPicPr>
            <a:picLocks noGrp="1" noChangeAspect="1"/>
          </p:cNvPicPr>
          <p:nvPr>
            <p:ph idx="1"/>
          </p:nvPr>
        </p:nvPicPr>
        <p:blipFill>
          <a:blip r:embed="rId3"/>
          <a:stretch>
            <a:fillRect/>
          </a:stretch>
        </p:blipFill>
        <p:spPr>
          <a:xfrm>
            <a:off x="3810000" y="1905000"/>
            <a:ext cx="4572000" cy="3048000"/>
          </a:xfrm>
        </p:spPr>
      </p:pic>
    </p:spTree>
    <p:extLst>
      <p:ext uri="{BB962C8B-B14F-4D97-AF65-F5344CB8AC3E}">
        <p14:creationId xmlns:p14="http://schemas.microsoft.com/office/powerpoint/2010/main" val="21838351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openxmlformats.org/package/2006/metadata/core-properties"/>
    <ds:schemaRef ds:uri="http://schemas.microsoft.com/office/2006/metadata/properties"/>
    <ds:schemaRef ds:uri="http://purl.org/dc/terms/"/>
    <ds:schemaRef ds:uri="http://schemas.microsoft.com/office/2006/documentManagement/types"/>
    <ds:schemaRef ds:uri="http://www.w3.org/XML/1998/namespace"/>
    <ds:schemaRef ds:uri="http://purl.org/dc/elements/1.1/"/>
    <ds:schemaRef ds:uri="71af3243-3dd4-4a8d-8c0d-dd76da1f02a5"/>
    <ds:schemaRef ds:uri="http://schemas.microsoft.com/office/infopath/2007/PartnerControls"/>
    <ds:schemaRef ds:uri="16c05727-aa75-4e4a-9b5f-8a80a116589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{D099215F-6507-4361-B110-986002883518}tf78438558</Template>
  <TotalTime>0</TotalTime>
  <Words>543</Words>
  <Application>Microsoft Office PowerPoint</Application>
  <PresentationFormat>Widescreen</PresentationFormat>
  <Paragraphs>43</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Century Gothic</vt:lpstr>
      <vt:lpstr>Garamond</vt:lpstr>
      <vt:lpstr>SavonVTI</vt:lpstr>
      <vt:lpstr>Weak authentication</vt:lpstr>
      <vt:lpstr>Content </vt:lpstr>
      <vt:lpstr>What is a vulnerability?</vt:lpstr>
      <vt:lpstr>What is Weak Authentication? </vt:lpstr>
      <vt:lpstr>The way it works with examples </vt:lpstr>
      <vt:lpstr>Countermeasures for Weak Authentication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2020-04-01T08:11:01Z</dcterms:created>
  <dcterms:modified xsi:type="dcterms:W3CDTF">2020-04-02T06:12:51Z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