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9" r:id="rId5"/>
    <p:sldId id="264" r:id="rId6"/>
    <p:sldId id="296" r:id="rId7"/>
    <p:sldId id="300" r:id="rId8"/>
    <p:sldId id="262" r:id="rId9"/>
    <p:sldId id="261" r:id="rId10"/>
    <p:sldId id="260" r:id="rId11"/>
    <p:sldId id="266" r:id="rId12"/>
    <p:sldId id="265" r:id="rId13"/>
    <p:sldId id="297" r:id="rId14"/>
    <p:sldId id="298" r:id="rId15"/>
    <p:sldId id="299" r:id="rId16"/>
    <p:sldId id="263" r:id="rId17"/>
    <p:sldId id="267" r:id="rId18"/>
    <p:sldId id="268" r:id="rId19"/>
    <p:sldId id="269" r:id="rId20"/>
    <p:sldId id="272" r:id="rId21"/>
    <p:sldId id="271" r:id="rId22"/>
    <p:sldId id="274" r:id="rId23"/>
    <p:sldId id="273" r:id="rId24"/>
    <p:sldId id="270" r:id="rId25"/>
    <p:sldId id="275" r:id="rId26"/>
    <p:sldId id="276" r:id="rId27"/>
    <p:sldId id="277" r:id="rId28"/>
    <p:sldId id="278" r:id="rId29"/>
    <p:sldId id="279" r:id="rId30"/>
    <p:sldId id="280"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7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9/28/2022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4299942"/>
            <a:ext cx="2232246" cy="461665"/>
          </a:xfrm>
          <a:prstGeom prst="rect">
            <a:avLst/>
          </a:prstGeom>
          <a:noFill/>
        </p:spPr>
        <p:txBody>
          <a:bodyPr wrap="square">
            <a:spAutoFit/>
          </a:bodyPr>
          <a:lstStyle/>
          <a:p>
            <a:pPr algn="ctr"/>
            <a:r>
              <a:rPr lang="id-ID" sz="1200" b="1" dirty="0"/>
              <a:t>Milasari, S.Pd., M.Pd.</a:t>
            </a:r>
          </a:p>
          <a:p>
            <a:pPr algn="ctr"/>
            <a:r>
              <a:rPr lang="id-ID" sz="1200" b="1" dirty="0"/>
              <a:t>milasari.mr@gmail.com</a:t>
            </a:r>
            <a:endParaRPr lang="en-US" sz="1200" b="1" dirty="0"/>
          </a:p>
        </p:txBody>
      </p:sp>
      <p:sp>
        <p:nvSpPr>
          <p:cNvPr id="5" name="TextBox 1"/>
          <p:cNvSpPr txBox="1">
            <a:spLocks noChangeArrowheads="1"/>
          </p:cNvSpPr>
          <p:nvPr/>
        </p:nvSpPr>
        <p:spPr bwMode="auto">
          <a:xfrm>
            <a:off x="395536" y="906855"/>
            <a:ext cx="5220072" cy="584775"/>
          </a:xfrm>
          <a:prstGeom prst="rect">
            <a:avLst/>
          </a:prstGeom>
          <a:noFill/>
          <a:ln w="9525">
            <a:noFill/>
            <a:miter lim="800000"/>
            <a:headEnd/>
            <a:tailEnd/>
          </a:ln>
        </p:spPr>
        <p:txBody>
          <a:bodyPr wrap="square">
            <a:spAutoFit/>
          </a:bodyPr>
          <a:lstStyle/>
          <a:p>
            <a:pPr algn="ctr"/>
            <a:r>
              <a:rPr lang="id-ID" altLang="ko-KR" sz="3200" b="1" dirty="0">
                <a:latin typeface="Arial" pitchFamily="34" charset="0"/>
                <a:ea typeface="맑은 고딕" pitchFamily="50" charset="-127"/>
                <a:cs typeface="Arial" pitchFamily="34" charset="0"/>
              </a:rPr>
              <a:t>PEMROGRAMAN WEB </a:t>
            </a:r>
            <a:r>
              <a:rPr lang="id-ID" altLang="ko-KR" sz="3200" b="1" dirty="0" smtClean="0">
                <a:latin typeface="Arial" pitchFamily="34" charset="0"/>
                <a:ea typeface="맑은 고딕" pitchFamily="50" charset="-127"/>
                <a:cs typeface="Arial" pitchFamily="34" charset="0"/>
              </a:rPr>
              <a:t>1</a:t>
            </a:r>
            <a:endParaRPr lang="en-US" altLang="ko-KR" sz="3200" b="1" dirty="0">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112916"/>
            <a:ext cx="7524328" cy="884466"/>
          </a:xfrm>
        </p:spPr>
        <p:txBody>
          <a:bodyPr/>
          <a:lstStyle/>
          <a:p>
            <a:r>
              <a:rPr lang="id-ID" sz="2800" dirty="0" smtClean="0"/>
              <a:t>Contoh Script menggunakan javascript</a:t>
            </a:r>
            <a:endParaRPr lang="ko-KR" altLang="en-US" sz="2800" dirty="0"/>
          </a:p>
        </p:txBody>
      </p:sp>
      <p:sp>
        <p:nvSpPr>
          <p:cNvPr id="5" name="Content Placeholder 4"/>
          <p:cNvSpPr>
            <a:spLocks noGrp="1"/>
          </p:cNvSpPr>
          <p:nvPr>
            <p:ph idx="10"/>
          </p:nvPr>
        </p:nvSpPr>
        <p:spPr>
          <a:xfrm>
            <a:off x="1990056" y="915565"/>
            <a:ext cx="6912768" cy="3960441"/>
          </a:xfrm>
        </p:spPr>
        <p:txBody>
          <a:bodyPr/>
          <a:lstStyle/>
          <a:p>
            <a:pPr algn="just"/>
            <a:r>
              <a:rPr lang="en-US" altLang="ko-KR" sz="1800" dirty="0" smtClean="0"/>
              <a:t>&lt;</a:t>
            </a:r>
            <a:r>
              <a:rPr lang="en-US" altLang="ko-KR" sz="1800" dirty="0"/>
              <a:t>body&gt;</a:t>
            </a:r>
          </a:p>
          <a:p>
            <a:pPr algn="just"/>
            <a:r>
              <a:rPr lang="id-ID" altLang="ko-KR" sz="1800" dirty="0" smtClean="0"/>
              <a:t>	</a:t>
            </a:r>
            <a:r>
              <a:rPr lang="en-US" altLang="ko-KR" sz="1800" dirty="0"/>
              <a:t>&lt;canvas id="</a:t>
            </a:r>
            <a:r>
              <a:rPr lang="en-US" altLang="ko-KR" sz="1800" dirty="0" err="1"/>
              <a:t>myCanvas</a:t>
            </a:r>
            <a:r>
              <a:rPr lang="en-US" altLang="ko-KR" sz="1800" dirty="0"/>
              <a:t>" width="200" height="100" style="border:1px solid #d3d3d3</a:t>
            </a:r>
            <a:r>
              <a:rPr lang="en-US" altLang="ko-KR" sz="1800" dirty="0" smtClean="0"/>
              <a:t>;"&gt;</a:t>
            </a:r>
            <a:r>
              <a:rPr lang="id-ID" altLang="ko-KR" sz="1800" dirty="0" smtClean="0"/>
              <a:t>&lt;/</a:t>
            </a:r>
            <a:r>
              <a:rPr lang="en-US" altLang="ko-KR" sz="1800" dirty="0" smtClean="0"/>
              <a:t>canvas</a:t>
            </a:r>
            <a:r>
              <a:rPr lang="en-US" altLang="ko-KR" sz="1800" dirty="0"/>
              <a:t>&gt;</a:t>
            </a:r>
          </a:p>
          <a:p>
            <a:pPr algn="just"/>
            <a:r>
              <a:rPr lang="id-ID" altLang="ko-KR" sz="1800" dirty="0" smtClean="0"/>
              <a:t>	</a:t>
            </a:r>
            <a:r>
              <a:rPr lang="en-US" altLang="ko-KR" sz="1800" dirty="0" smtClean="0"/>
              <a:t>&lt;</a:t>
            </a:r>
            <a:r>
              <a:rPr lang="en-US" altLang="ko-KR" sz="1800" dirty="0"/>
              <a:t>script&gt;</a:t>
            </a:r>
          </a:p>
          <a:p>
            <a:pPr algn="just"/>
            <a:r>
              <a:rPr lang="id-ID" altLang="ko-KR" sz="1800" dirty="0" smtClean="0"/>
              <a:t>	</a:t>
            </a:r>
            <a:r>
              <a:rPr lang="en-US" altLang="ko-KR" sz="1800" dirty="0" err="1" smtClean="0"/>
              <a:t>var</a:t>
            </a:r>
            <a:r>
              <a:rPr lang="en-US" altLang="ko-KR" sz="1800" dirty="0" smtClean="0"/>
              <a:t> </a:t>
            </a:r>
            <a:r>
              <a:rPr lang="en-US" altLang="ko-KR" sz="1800" dirty="0"/>
              <a:t>c = </a:t>
            </a:r>
            <a:r>
              <a:rPr lang="en-US" altLang="ko-KR" sz="1800" dirty="0" err="1"/>
              <a:t>document.getElementById</a:t>
            </a:r>
            <a:r>
              <a:rPr lang="en-US" altLang="ko-KR" sz="1800" dirty="0"/>
              <a:t>("</a:t>
            </a:r>
            <a:r>
              <a:rPr lang="en-US" altLang="ko-KR" sz="1800" dirty="0" err="1"/>
              <a:t>myCanvas</a:t>
            </a:r>
            <a:r>
              <a:rPr lang="en-US" altLang="ko-KR" sz="1800" dirty="0"/>
              <a:t>");</a:t>
            </a:r>
          </a:p>
          <a:p>
            <a:pPr algn="just"/>
            <a:r>
              <a:rPr lang="id-ID" altLang="ko-KR" sz="1800" dirty="0" smtClean="0"/>
              <a:t>	</a:t>
            </a:r>
            <a:r>
              <a:rPr lang="en-US" altLang="ko-KR" sz="1800" dirty="0" err="1" smtClean="0"/>
              <a:t>var</a:t>
            </a:r>
            <a:r>
              <a:rPr lang="en-US" altLang="ko-KR" sz="1800" dirty="0" smtClean="0"/>
              <a:t> </a:t>
            </a:r>
            <a:r>
              <a:rPr lang="en-US" altLang="ko-KR" sz="1800" dirty="0" err="1"/>
              <a:t>ctx</a:t>
            </a:r>
            <a:r>
              <a:rPr lang="en-US" altLang="ko-KR" sz="1800" dirty="0"/>
              <a:t> = </a:t>
            </a:r>
            <a:r>
              <a:rPr lang="en-US" altLang="ko-KR" sz="1800" dirty="0" err="1"/>
              <a:t>c.getContext</a:t>
            </a:r>
            <a:r>
              <a:rPr lang="en-US" altLang="ko-KR" sz="1800" dirty="0"/>
              <a:t>("2d");</a:t>
            </a:r>
          </a:p>
          <a:p>
            <a:pPr algn="just"/>
            <a:r>
              <a:rPr lang="id-ID" altLang="ko-KR" sz="1800" dirty="0" smtClean="0"/>
              <a:t>	</a:t>
            </a:r>
            <a:r>
              <a:rPr lang="en-US" altLang="ko-KR" sz="1800" dirty="0" err="1" smtClean="0"/>
              <a:t>ctx.beginPath</a:t>
            </a:r>
            <a:r>
              <a:rPr lang="en-US" altLang="ko-KR" sz="1800" dirty="0"/>
              <a:t>();</a:t>
            </a:r>
          </a:p>
          <a:p>
            <a:pPr algn="just"/>
            <a:r>
              <a:rPr lang="id-ID" altLang="ko-KR" sz="1800" dirty="0" smtClean="0"/>
              <a:t>	</a:t>
            </a:r>
            <a:r>
              <a:rPr lang="en-US" altLang="ko-KR" sz="1800" dirty="0" smtClean="0"/>
              <a:t>ctx.arc(95,50,40,0,2*</a:t>
            </a:r>
            <a:r>
              <a:rPr lang="en-US" altLang="ko-KR" sz="1800" dirty="0" err="1" smtClean="0"/>
              <a:t>Math.PI</a:t>
            </a:r>
            <a:r>
              <a:rPr lang="en-US" altLang="ko-KR" sz="1800" dirty="0"/>
              <a:t>);</a:t>
            </a:r>
          </a:p>
          <a:p>
            <a:pPr algn="just"/>
            <a:r>
              <a:rPr lang="id-ID" altLang="ko-KR" sz="1800" dirty="0" smtClean="0"/>
              <a:t>	</a:t>
            </a:r>
            <a:r>
              <a:rPr lang="en-US" altLang="ko-KR" sz="1800" dirty="0" err="1" smtClean="0"/>
              <a:t>ctx.stroke</a:t>
            </a:r>
            <a:r>
              <a:rPr lang="en-US" altLang="ko-KR" sz="1800" dirty="0"/>
              <a:t>();</a:t>
            </a:r>
          </a:p>
          <a:p>
            <a:pPr algn="just"/>
            <a:r>
              <a:rPr lang="id-ID" altLang="ko-KR" sz="1800" dirty="0" smtClean="0"/>
              <a:t>	</a:t>
            </a:r>
            <a:r>
              <a:rPr lang="en-US" altLang="ko-KR" sz="1800" dirty="0" smtClean="0"/>
              <a:t>&lt;/</a:t>
            </a:r>
            <a:r>
              <a:rPr lang="en-US" altLang="ko-KR" sz="1800" dirty="0"/>
              <a:t>script&gt; </a:t>
            </a:r>
            <a:endParaRPr lang="id-ID" altLang="ko-KR" sz="1800" dirty="0" smtClean="0"/>
          </a:p>
          <a:p>
            <a:pPr algn="just"/>
            <a:r>
              <a:rPr lang="en-US" altLang="ko-KR" sz="1800" dirty="0" smtClean="0"/>
              <a:t>&lt;/</a:t>
            </a:r>
            <a:r>
              <a:rPr lang="en-US" altLang="ko-KR" sz="1800" dirty="0"/>
              <a:t>body</a:t>
            </a:r>
            <a:r>
              <a:rPr lang="en-US" altLang="ko-KR" sz="1800" dirty="0" smtClean="0"/>
              <a:t>&gt;</a:t>
            </a:r>
            <a:endParaRPr lang="en-US" altLang="ko-KR" sz="1800" dirty="0"/>
          </a:p>
        </p:txBody>
      </p:sp>
    </p:spTree>
    <p:extLst>
      <p:ext uri="{BB962C8B-B14F-4D97-AF65-F5344CB8AC3E}">
        <p14:creationId xmlns:p14="http://schemas.microsoft.com/office/powerpoint/2010/main" val="1611841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419623"/>
            <a:ext cx="8496944" cy="3384376"/>
          </a:xfrm>
        </p:spPr>
        <p:txBody>
          <a:bodyPr/>
          <a:lstStyle/>
          <a:p>
            <a:pPr algn="just"/>
            <a:r>
              <a:rPr lang="id-ID" altLang="ko-KR" sz="2000" dirty="0" smtClean="0"/>
              <a:t>	</a:t>
            </a:r>
            <a:r>
              <a:rPr lang="en-US" altLang="ko-KR" sz="2000" dirty="0" smtClean="0"/>
              <a:t>SVG </a:t>
            </a:r>
            <a:r>
              <a:rPr lang="en-US" altLang="ko-KR" sz="2000" dirty="0" err="1"/>
              <a:t>adalah</a:t>
            </a:r>
            <a:r>
              <a:rPr lang="en-US" altLang="ko-KR" sz="2000" dirty="0"/>
              <a:t> </a:t>
            </a:r>
            <a:r>
              <a:rPr lang="en-US" altLang="ko-KR" sz="2000" dirty="0" err="1"/>
              <a:t>singkatan</a:t>
            </a:r>
            <a:r>
              <a:rPr lang="en-US" altLang="ko-KR" sz="2000" dirty="0"/>
              <a:t> </a:t>
            </a:r>
            <a:r>
              <a:rPr lang="en-US" altLang="ko-KR" sz="2000" dirty="0" err="1"/>
              <a:t>dari</a:t>
            </a:r>
            <a:r>
              <a:rPr lang="en-US" altLang="ko-KR" sz="2000" dirty="0"/>
              <a:t> </a:t>
            </a:r>
            <a:r>
              <a:rPr lang="en-US" altLang="ko-KR" sz="2000" i="1" dirty="0"/>
              <a:t>Scalable Vector </a:t>
            </a:r>
            <a:r>
              <a:rPr lang="en-US" altLang="ko-KR" sz="2000" i="1" dirty="0" smtClean="0"/>
              <a:t>Graphics</a:t>
            </a:r>
            <a:r>
              <a:rPr lang="id-ID" altLang="ko-KR" sz="2000" dirty="0" smtClean="0"/>
              <a:t>. </a:t>
            </a:r>
            <a:r>
              <a:rPr lang="en-US" altLang="ko-KR" sz="2000" dirty="0" smtClean="0"/>
              <a:t>SVG </a:t>
            </a:r>
            <a:r>
              <a:rPr lang="en-US" altLang="ko-KR" sz="2000" dirty="0" err="1"/>
              <a:t>mendefinisikan</a:t>
            </a:r>
            <a:r>
              <a:rPr lang="en-US" altLang="ko-KR" sz="2000" dirty="0"/>
              <a:t> </a:t>
            </a:r>
            <a:r>
              <a:rPr lang="en-US" altLang="ko-KR" sz="2000" dirty="0" err="1"/>
              <a:t>grafik</a:t>
            </a:r>
            <a:r>
              <a:rPr lang="en-US" altLang="ko-KR" sz="2000" dirty="0"/>
              <a:t> </a:t>
            </a:r>
            <a:r>
              <a:rPr lang="en-US" altLang="ko-KR" sz="2000" dirty="0" err="1"/>
              <a:t>berbasis</a:t>
            </a:r>
            <a:r>
              <a:rPr lang="en-US" altLang="ko-KR" sz="2000" dirty="0"/>
              <a:t> </a:t>
            </a:r>
            <a:r>
              <a:rPr lang="en-US" altLang="ko-KR" sz="2000" dirty="0" err="1"/>
              <a:t>vektor</a:t>
            </a:r>
            <a:r>
              <a:rPr lang="en-US" altLang="ko-KR" sz="2000" dirty="0"/>
              <a:t> </a:t>
            </a:r>
            <a:r>
              <a:rPr lang="en-US" altLang="ko-KR" sz="2000" dirty="0" err="1"/>
              <a:t>dalam</a:t>
            </a:r>
            <a:r>
              <a:rPr lang="en-US" altLang="ko-KR" sz="2000" dirty="0"/>
              <a:t> format XML</a:t>
            </a:r>
            <a:r>
              <a:rPr lang="en-US" altLang="ko-KR" sz="2000" dirty="0" smtClean="0"/>
              <a:t>.</a:t>
            </a:r>
            <a:endParaRPr lang="id-ID" altLang="ko-KR" sz="2000" dirty="0" smtClean="0"/>
          </a:p>
          <a:p>
            <a:pPr algn="just"/>
            <a:r>
              <a:rPr lang="id-ID" altLang="ko-KR" sz="2000" dirty="0" smtClean="0"/>
              <a:t>	</a:t>
            </a:r>
          </a:p>
          <a:p>
            <a:pPr algn="just"/>
            <a:r>
              <a:rPr lang="id-ID" altLang="ko-KR" sz="2000" dirty="0"/>
              <a:t>	</a:t>
            </a:r>
            <a:r>
              <a:rPr lang="id-ID" altLang="ko-KR" sz="2000" dirty="0" smtClean="0"/>
              <a:t>SVG </a:t>
            </a:r>
            <a:r>
              <a:rPr lang="id-ID" altLang="ko-KR" sz="2000" dirty="0"/>
              <a:t>memiliki beberapa metode untuk menggambar jalur, kotak, lingkaran, teks, dan gambar grafik.</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Elemen &lt;svg&gt;</a:t>
            </a:r>
            <a:endParaRPr lang="en-US" dirty="0"/>
          </a:p>
        </p:txBody>
      </p:sp>
    </p:spTree>
    <p:extLst>
      <p:ext uri="{BB962C8B-B14F-4D97-AF65-F5344CB8AC3E}">
        <p14:creationId xmlns:p14="http://schemas.microsoft.com/office/powerpoint/2010/main" val="708615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419623"/>
            <a:ext cx="8496944" cy="3384376"/>
          </a:xfrm>
        </p:spPr>
        <p:txBody>
          <a:bodyPr/>
          <a:lstStyle/>
          <a:p>
            <a:pPr marL="342900" indent="-342900" algn="just">
              <a:buFont typeface="Arial" pitchFamily="34" charset="0"/>
              <a:buChar char="•"/>
            </a:pPr>
            <a:r>
              <a:rPr lang="id-ID" altLang="ko-KR" sz="2000" dirty="0" smtClean="0"/>
              <a:t>Digunakan untuk membuat gambar yang tidak akan hilang kualitasnya meskipun diperbesar</a:t>
            </a:r>
          </a:p>
          <a:p>
            <a:pPr marL="342900" indent="-342900" algn="just">
              <a:buFont typeface="Arial" pitchFamily="34" charset="0"/>
              <a:buChar char="•"/>
            </a:pPr>
            <a:r>
              <a:rPr lang="id-ID" altLang="ko-KR" sz="2000" dirty="0" smtClean="0"/>
              <a:t>Bisa dengan cara membuat sendiri garis dan bentuknya</a:t>
            </a:r>
          </a:p>
          <a:p>
            <a:pPr marL="342900" indent="-342900" algn="just">
              <a:buFont typeface="Arial" pitchFamily="34" charset="0"/>
              <a:buChar char="•"/>
            </a:pPr>
            <a:r>
              <a:rPr lang="id-ID" altLang="ko-KR" sz="2000" dirty="0" smtClean="0"/>
              <a:t>Atau dengan menggunakan grafis svg terpisah (.svg)</a:t>
            </a:r>
          </a:p>
          <a:p>
            <a:pPr marL="342900" indent="-342900" algn="just">
              <a:buFont typeface="Arial" pitchFamily="34" charset="0"/>
              <a:buChar char="•"/>
            </a:pPr>
            <a:r>
              <a:rPr lang="id-ID" altLang="ko-KR" sz="2000" dirty="0" smtClean="0"/>
              <a:t>Setiap elemen di dalam SVG dapat dimanipulasi menggunakan bantuan CSS</a:t>
            </a:r>
          </a:p>
          <a:p>
            <a:pPr marL="342900" indent="-342900" algn="just">
              <a:buFont typeface="Arial" pitchFamily="34" charset="0"/>
              <a:buChar char="•"/>
            </a:pPr>
            <a:r>
              <a:rPr lang="id-ID" altLang="ko-KR" sz="2000" dirty="0" smtClean="0"/>
              <a:t>Didukung oleh kebanyakan browser modern</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Karakteristik SVG</a:t>
            </a:r>
            <a:endParaRPr lang="en-US" dirty="0"/>
          </a:p>
        </p:txBody>
      </p:sp>
    </p:spTree>
    <p:extLst>
      <p:ext uri="{BB962C8B-B14F-4D97-AF65-F5344CB8AC3E}">
        <p14:creationId xmlns:p14="http://schemas.microsoft.com/office/powerpoint/2010/main" val="517519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419623"/>
            <a:ext cx="8496944" cy="3384376"/>
          </a:xfrm>
        </p:spPr>
        <p:txBody>
          <a:bodyPr/>
          <a:lstStyle/>
          <a:p>
            <a:pPr marL="342900" indent="-342900" algn="just">
              <a:buFont typeface="Arial" pitchFamily="34" charset="0"/>
              <a:buChar char="•"/>
            </a:pPr>
            <a:r>
              <a:rPr lang="id-ID" altLang="ko-KR" sz="2000" dirty="0" smtClean="0"/>
              <a:t>Scalability</a:t>
            </a:r>
          </a:p>
          <a:p>
            <a:pPr marL="342900" indent="-342900" algn="just">
              <a:buFont typeface="Arial" pitchFamily="34" charset="0"/>
              <a:buChar char="•"/>
            </a:pPr>
            <a:r>
              <a:rPr lang="id-ID" altLang="ko-KR" sz="2000" dirty="0" smtClean="0"/>
              <a:t>Interactivity</a:t>
            </a:r>
          </a:p>
          <a:p>
            <a:pPr marL="342900" indent="-342900" algn="just">
              <a:buFont typeface="Arial" pitchFamily="34" charset="0"/>
              <a:buChar char="•"/>
            </a:pPr>
            <a:r>
              <a:rPr lang="id-ID" altLang="ko-KR" sz="2000" dirty="0" smtClean="0"/>
              <a:t>Easily editable</a:t>
            </a:r>
          </a:p>
          <a:p>
            <a:pPr marL="342900" indent="-342900" algn="just">
              <a:buFont typeface="Arial" pitchFamily="34" charset="0"/>
              <a:buChar char="•"/>
            </a:pPr>
            <a:r>
              <a:rPr lang="id-ID" altLang="ko-KR" sz="2000" dirty="0" smtClean="0"/>
              <a:t>Compact file-size</a:t>
            </a:r>
          </a:p>
          <a:p>
            <a:pPr algn="just"/>
            <a:endParaRPr lang="id-ID" altLang="ko-KR" sz="2000" dirty="0"/>
          </a:p>
        </p:txBody>
      </p:sp>
      <p:sp>
        <p:nvSpPr>
          <p:cNvPr id="3" name="Title 2"/>
          <p:cNvSpPr>
            <a:spLocks noGrp="1"/>
          </p:cNvSpPr>
          <p:nvPr>
            <p:ph type="title"/>
          </p:nvPr>
        </p:nvSpPr>
        <p:spPr>
          <a:xfrm>
            <a:off x="395536" y="0"/>
            <a:ext cx="8748464" cy="884466"/>
          </a:xfrm>
        </p:spPr>
        <p:txBody>
          <a:bodyPr/>
          <a:lstStyle/>
          <a:p>
            <a:r>
              <a:rPr lang="id-ID" dirty="0" smtClean="0"/>
              <a:t>Keuntungan SVG</a:t>
            </a:r>
            <a:endParaRPr lang="en-US" dirty="0"/>
          </a:p>
        </p:txBody>
      </p:sp>
    </p:spTree>
    <p:extLst>
      <p:ext uri="{BB962C8B-B14F-4D97-AF65-F5344CB8AC3E}">
        <p14:creationId xmlns:p14="http://schemas.microsoft.com/office/powerpoint/2010/main" val="2535330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419623"/>
            <a:ext cx="8496944" cy="3384376"/>
          </a:xfrm>
        </p:spPr>
        <p:txBody>
          <a:bodyPr/>
          <a:lstStyle/>
          <a:p>
            <a:pPr marL="342900" indent="-342900" algn="just">
              <a:buFont typeface="Arial" pitchFamily="34" charset="0"/>
              <a:buChar char="•"/>
            </a:pPr>
            <a:r>
              <a:rPr lang="id-ID" altLang="ko-KR" sz="2000" dirty="0" smtClean="0"/>
              <a:t>Rectangle</a:t>
            </a:r>
          </a:p>
          <a:p>
            <a:pPr marL="342900" indent="-342900" algn="just">
              <a:buFont typeface="Arial" pitchFamily="34" charset="0"/>
              <a:buChar char="•"/>
            </a:pPr>
            <a:r>
              <a:rPr lang="id-ID" altLang="ko-KR" sz="2000" dirty="0" smtClean="0"/>
              <a:t>Circle</a:t>
            </a:r>
          </a:p>
          <a:p>
            <a:pPr marL="342900" indent="-342900" algn="just">
              <a:buFont typeface="Arial" pitchFamily="34" charset="0"/>
              <a:buChar char="•"/>
            </a:pPr>
            <a:r>
              <a:rPr lang="id-ID" altLang="ko-KR" sz="2000" dirty="0" smtClean="0"/>
              <a:t>Ellipse</a:t>
            </a:r>
          </a:p>
          <a:p>
            <a:pPr marL="342900" indent="-342900" algn="just">
              <a:buFont typeface="Arial" pitchFamily="34" charset="0"/>
              <a:buChar char="•"/>
            </a:pPr>
            <a:r>
              <a:rPr lang="id-ID" altLang="ko-KR" sz="2000" dirty="0" smtClean="0"/>
              <a:t>Line</a:t>
            </a:r>
          </a:p>
          <a:p>
            <a:pPr marL="342900" indent="-342900" algn="just">
              <a:buFont typeface="Arial" pitchFamily="34" charset="0"/>
              <a:buChar char="•"/>
            </a:pPr>
            <a:r>
              <a:rPr lang="id-ID" altLang="ko-KR" sz="2000" dirty="0" smtClean="0"/>
              <a:t>Polyline</a:t>
            </a:r>
          </a:p>
          <a:p>
            <a:pPr marL="342900" indent="-342900" algn="just">
              <a:buFont typeface="Arial" pitchFamily="34" charset="0"/>
              <a:buChar char="•"/>
            </a:pPr>
            <a:r>
              <a:rPr lang="id-ID" altLang="ko-KR" sz="2000" dirty="0" smtClean="0"/>
              <a:t>Polygon</a:t>
            </a:r>
          </a:p>
          <a:p>
            <a:pPr marL="342900" indent="-342900" algn="just">
              <a:buFont typeface="Arial" pitchFamily="34" charset="0"/>
              <a:buChar char="•"/>
            </a:pPr>
            <a:r>
              <a:rPr lang="id-ID" altLang="ko-KR" sz="2000" dirty="0" smtClean="0"/>
              <a:t>path</a:t>
            </a:r>
            <a:endParaRPr lang="id-ID" altLang="ko-KR" sz="2000" dirty="0"/>
          </a:p>
        </p:txBody>
      </p:sp>
      <p:sp>
        <p:nvSpPr>
          <p:cNvPr id="3" name="Title 2"/>
          <p:cNvSpPr>
            <a:spLocks noGrp="1"/>
          </p:cNvSpPr>
          <p:nvPr>
            <p:ph type="title"/>
          </p:nvPr>
        </p:nvSpPr>
        <p:spPr>
          <a:xfrm>
            <a:off x="395536" y="0"/>
            <a:ext cx="8748464" cy="884466"/>
          </a:xfrm>
        </p:spPr>
        <p:txBody>
          <a:bodyPr/>
          <a:lstStyle/>
          <a:p>
            <a:r>
              <a:rPr lang="id-ID" dirty="0" smtClean="0"/>
              <a:t>SVG Basic Shapes</a:t>
            </a:r>
            <a:endParaRPr lang="en-US" dirty="0"/>
          </a:p>
        </p:txBody>
      </p:sp>
    </p:spTree>
    <p:extLst>
      <p:ext uri="{BB962C8B-B14F-4D97-AF65-F5344CB8AC3E}">
        <p14:creationId xmlns:p14="http://schemas.microsoft.com/office/powerpoint/2010/main" val="3918901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112916"/>
            <a:ext cx="7524328" cy="884466"/>
          </a:xfrm>
        </p:spPr>
        <p:txBody>
          <a:bodyPr/>
          <a:lstStyle/>
          <a:p>
            <a:r>
              <a:rPr lang="id-ID" sz="2800" dirty="0" smtClean="0"/>
              <a:t>Contoh Script </a:t>
            </a:r>
            <a:r>
              <a:rPr lang="id-ID" sz="2800" dirty="0"/>
              <a:t>SVG </a:t>
            </a:r>
            <a:r>
              <a:rPr lang="id-ID" sz="2800" dirty="0" smtClean="0"/>
              <a:t>Circle</a:t>
            </a:r>
            <a:endParaRPr lang="ko-KR" altLang="en-US" sz="2800" dirty="0"/>
          </a:p>
        </p:txBody>
      </p:sp>
      <p:sp>
        <p:nvSpPr>
          <p:cNvPr id="5" name="Content Placeholder 4"/>
          <p:cNvSpPr>
            <a:spLocks noGrp="1"/>
          </p:cNvSpPr>
          <p:nvPr>
            <p:ph idx="10"/>
          </p:nvPr>
        </p:nvSpPr>
        <p:spPr>
          <a:xfrm>
            <a:off x="1990056" y="915565"/>
            <a:ext cx="6912768" cy="3960441"/>
          </a:xfrm>
        </p:spPr>
        <p:txBody>
          <a:bodyPr/>
          <a:lstStyle/>
          <a:p>
            <a:pPr algn="just"/>
            <a:r>
              <a:rPr lang="en-US" altLang="ko-KR" sz="1800" dirty="0"/>
              <a:t>&lt;!DOCTYPE html&gt;</a:t>
            </a:r>
          </a:p>
          <a:p>
            <a:pPr algn="just"/>
            <a:r>
              <a:rPr lang="en-US" altLang="ko-KR" sz="1800" dirty="0"/>
              <a:t>&lt;html&gt;</a:t>
            </a:r>
          </a:p>
          <a:p>
            <a:pPr algn="just"/>
            <a:r>
              <a:rPr lang="en-US" altLang="ko-KR" sz="1800" dirty="0"/>
              <a:t>&lt;body&gt;</a:t>
            </a:r>
          </a:p>
          <a:p>
            <a:pPr algn="just"/>
            <a:endParaRPr lang="en-US" altLang="ko-KR" sz="1800" dirty="0"/>
          </a:p>
          <a:p>
            <a:pPr algn="just"/>
            <a:r>
              <a:rPr lang="id-ID" altLang="ko-KR" sz="1800" dirty="0" smtClean="0"/>
              <a:t>	</a:t>
            </a:r>
            <a:r>
              <a:rPr lang="en-US" altLang="ko-KR" sz="1800" dirty="0" smtClean="0"/>
              <a:t>&lt;</a:t>
            </a:r>
            <a:r>
              <a:rPr lang="en-US" altLang="ko-KR" sz="1800" dirty="0" err="1"/>
              <a:t>svg</a:t>
            </a:r>
            <a:r>
              <a:rPr lang="en-US" altLang="ko-KR" sz="1800" dirty="0"/>
              <a:t> width="100" height="100"&gt;</a:t>
            </a:r>
          </a:p>
          <a:p>
            <a:pPr algn="just"/>
            <a:r>
              <a:rPr lang="en-US" altLang="ko-KR" sz="1800" dirty="0"/>
              <a:t>  </a:t>
            </a:r>
            <a:r>
              <a:rPr lang="id-ID" altLang="ko-KR" sz="1800" dirty="0" smtClean="0"/>
              <a:t>	</a:t>
            </a:r>
            <a:r>
              <a:rPr lang="en-US" altLang="ko-KR" sz="1800" dirty="0" smtClean="0"/>
              <a:t>&lt;</a:t>
            </a:r>
            <a:r>
              <a:rPr lang="en-US" altLang="ko-KR" sz="1800" dirty="0"/>
              <a:t>circle cx="50" cy="50" r="40"</a:t>
            </a:r>
          </a:p>
          <a:p>
            <a:pPr algn="just"/>
            <a:r>
              <a:rPr lang="en-US" altLang="ko-KR" sz="1800" dirty="0"/>
              <a:t> </a:t>
            </a:r>
            <a:r>
              <a:rPr lang="id-ID" altLang="ko-KR" sz="1800" dirty="0" smtClean="0"/>
              <a:t>	</a:t>
            </a:r>
            <a:r>
              <a:rPr lang="en-US" altLang="ko-KR" sz="1800" dirty="0" smtClean="0"/>
              <a:t> </a:t>
            </a:r>
            <a:r>
              <a:rPr lang="en-US" altLang="ko-KR" sz="1800" dirty="0"/>
              <a:t>stroke="green" stroke-width="4" fill="yellow" </a:t>
            </a:r>
            <a:r>
              <a:rPr lang="en-US" altLang="ko-KR" sz="1800" dirty="0" smtClean="0"/>
              <a:t>/&gt;</a:t>
            </a:r>
            <a:endParaRPr lang="id-ID" altLang="ko-KR" sz="1800" dirty="0" smtClean="0"/>
          </a:p>
          <a:p>
            <a:pPr algn="just"/>
            <a:r>
              <a:rPr lang="id-ID" altLang="ko-KR" sz="1800" dirty="0" smtClean="0"/>
              <a:t>	</a:t>
            </a:r>
            <a:r>
              <a:rPr lang="en-US" altLang="ko-KR" sz="1800" dirty="0" smtClean="0"/>
              <a:t>&lt;/</a:t>
            </a:r>
            <a:r>
              <a:rPr lang="en-US" altLang="ko-KR" sz="1800" dirty="0" err="1"/>
              <a:t>svg</a:t>
            </a:r>
            <a:r>
              <a:rPr lang="en-US" altLang="ko-KR" sz="1800" dirty="0"/>
              <a:t>&gt;</a:t>
            </a:r>
          </a:p>
          <a:p>
            <a:pPr algn="just"/>
            <a:r>
              <a:rPr lang="en-US" altLang="ko-KR" sz="1800" dirty="0"/>
              <a:t> </a:t>
            </a:r>
          </a:p>
          <a:p>
            <a:pPr algn="just"/>
            <a:r>
              <a:rPr lang="en-US" altLang="ko-KR" sz="1800" dirty="0"/>
              <a:t>&lt;/body&gt;</a:t>
            </a:r>
          </a:p>
          <a:p>
            <a:pPr algn="just"/>
            <a:r>
              <a:rPr lang="en-US" altLang="ko-KR" sz="1800" dirty="0"/>
              <a:t>&lt;/html&gt;</a:t>
            </a:r>
          </a:p>
        </p:txBody>
      </p:sp>
    </p:spTree>
    <p:extLst>
      <p:ext uri="{BB962C8B-B14F-4D97-AF65-F5344CB8AC3E}">
        <p14:creationId xmlns:p14="http://schemas.microsoft.com/office/powerpoint/2010/main" val="236046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112916"/>
            <a:ext cx="7524328" cy="884466"/>
          </a:xfrm>
        </p:spPr>
        <p:txBody>
          <a:bodyPr/>
          <a:lstStyle/>
          <a:p>
            <a:r>
              <a:rPr lang="id-ID" sz="2800" dirty="0" smtClean="0"/>
              <a:t>Contoh Script </a:t>
            </a:r>
            <a:r>
              <a:rPr lang="id-ID" sz="2800" dirty="0"/>
              <a:t>SVG Rectangle</a:t>
            </a:r>
          </a:p>
        </p:txBody>
      </p:sp>
      <p:sp>
        <p:nvSpPr>
          <p:cNvPr id="5" name="Content Placeholder 4"/>
          <p:cNvSpPr>
            <a:spLocks noGrp="1"/>
          </p:cNvSpPr>
          <p:nvPr>
            <p:ph idx="10"/>
          </p:nvPr>
        </p:nvSpPr>
        <p:spPr>
          <a:xfrm>
            <a:off x="1403648" y="915565"/>
            <a:ext cx="7499176" cy="3960441"/>
          </a:xfrm>
        </p:spPr>
        <p:txBody>
          <a:bodyPr/>
          <a:lstStyle/>
          <a:p>
            <a:pPr algn="just"/>
            <a:r>
              <a:rPr lang="en-US" altLang="ko-KR" sz="1800" dirty="0"/>
              <a:t>&lt;!DOCTYPE html&gt;</a:t>
            </a:r>
          </a:p>
          <a:p>
            <a:pPr algn="just"/>
            <a:r>
              <a:rPr lang="en-US" altLang="ko-KR" sz="1800" dirty="0"/>
              <a:t>&lt;html&gt;</a:t>
            </a:r>
          </a:p>
          <a:p>
            <a:pPr algn="just"/>
            <a:r>
              <a:rPr lang="en-US" altLang="ko-KR" sz="1800" dirty="0"/>
              <a:t>&lt;body&gt;</a:t>
            </a:r>
          </a:p>
          <a:p>
            <a:pPr algn="just"/>
            <a:endParaRPr lang="en-US" altLang="ko-KR" sz="1800" dirty="0"/>
          </a:p>
          <a:p>
            <a:pPr algn="just"/>
            <a:r>
              <a:rPr lang="id-ID" altLang="ko-KR" sz="1800" dirty="0" smtClean="0"/>
              <a:t>	</a:t>
            </a:r>
            <a:r>
              <a:rPr lang="en-US" altLang="ko-KR" sz="1800" dirty="0" smtClean="0"/>
              <a:t>&lt;</a:t>
            </a:r>
            <a:r>
              <a:rPr lang="en-US" altLang="ko-KR" sz="1800" dirty="0" err="1"/>
              <a:t>svg</a:t>
            </a:r>
            <a:r>
              <a:rPr lang="en-US" altLang="ko-KR" sz="1800" dirty="0"/>
              <a:t> width="400" height="100"&gt;</a:t>
            </a:r>
          </a:p>
          <a:p>
            <a:pPr algn="just"/>
            <a:r>
              <a:rPr lang="en-US" altLang="ko-KR" sz="1800" dirty="0"/>
              <a:t>  </a:t>
            </a:r>
            <a:r>
              <a:rPr lang="id-ID" altLang="ko-KR" sz="1800" dirty="0" smtClean="0"/>
              <a:t>	</a:t>
            </a:r>
            <a:r>
              <a:rPr lang="en-US" altLang="ko-KR" sz="1800" dirty="0" smtClean="0"/>
              <a:t>&lt;</a:t>
            </a:r>
            <a:r>
              <a:rPr lang="en-US" altLang="ko-KR" sz="1800" dirty="0" err="1"/>
              <a:t>rect</a:t>
            </a:r>
            <a:r>
              <a:rPr lang="en-US" altLang="ko-KR" sz="1800" dirty="0"/>
              <a:t> width="400" height="100" </a:t>
            </a:r>
          </a:p>
          <a:p>
            <a:pPr algn="just"/>
            <a:r>
              <a:rPr lang="en-US" altLang="ko-KR" sz="1800" dirty="0"/>
              <a:t>  </a:t>
            </a:r>
            <a:r>
              <a:rPr lang="id-ID" altLang="ko-KR" sz="1800" dirty="0" smtClean="0"/>
              <a:t>	</a:t>
            </a:r>
            <a:r>
              <a:rPr lang="en-US" altLang="ko-KR" sz="1800" dirty="0" smtClean="0"/>
              <a:t>style</a:t>
            </a:r>
            <a:r>
              <a:rPr lang="en-US" altLang="ko-KR" sz="1800" dirty="0"/>
              <a:t>="</a:t>
            </a:r>
            <a:r>
              <a:rPr lang="en-US" altLang="ko-KR" sz="1800" dirty="0" err="1"/>
              <a:t>fill:rgb</a:t>
            </a:r>
            <a:r>
              <a:rPr lang="en-US" altLang="ko-KR" sz="1800" dirty="0"/>
              <a:t>(0,0,255);</a:t>
            </a:r>
            <a:r>
              <a:rPr lang="en-US" altLang="ko-KR" sz="1800" dirty="0" smtClean="0"/>
              <a:t>stroke</a:t>
            </a:r>
            <a:r>
              <a:rPr lang="id-ID" altLang="ko-KR" sz="1800" dirty="0" smtClean="0"/>
              <a:t> </a:t>
            </a:r>
            <a:r>
              <a:rPr lang="en-US" altLang="ko-KR" sz="1800" dirty="0" smtClean="0"/>
              <a:t>width:10;stroke:rgb(0,0,0</a:t>
            </a:r>
            <a:r>
              <a:rPr lang="en-US" altLang="ko-KR" sz="1800" dirty="0"/>
              <a:t>)" /&gt; </a:t>
            </a:r>
            <a:endParaRPr lang="id-ID" altLang="ko-KR" sz="1800" dirty="0" smtClean="0"/>
          </a:p>
          <a:p>
            <a:pPr algn="just"/>
            <a:r>
              <a:rPr lang="id-ID" altLang="ko-KR" sz="1800" dirty="0" smtClean="0"/>
              <a:t>	</a:t>
            </a:r>
            <a:r>
              <a:rPr lang="en-US" altLang="ko-KR" sz="1800" dirty="0" smtClean="0"/>
              <a:t>&lt;/</a:t>
            </a:r>
            <a:r>
              <a:rPr lang="en-US" altLang="ko-KR" sz="1800" dirty="0" err="1"/>
              <a:t>svg</a:t>
            </a:r>
            <a:r>
              <a:rPr lang="en-US" altLang="ko-KR" sz="1800" dirty="0"/>
              <a:t>&gt;</a:t>
            </a:r>
          </a:p>
          <a:p>
            <a:pPr algn="just"/>
            <a:r>
              <a:rPr lang="en-US" altLang="ko-KR" sz="1800" dirty="0"/>
              <a:t> </a:t>
            </a:r>
          </a:p>
          <a:p>
            <a:pPr algn="just"/>
            <a:r>
              <a:rPr lang="en-US" altLang="ko-KR" sz="1800" dirty="0"/>
              <a:t>&lt;/body&gt;</a:t>
            </a:r>
          </a:p>
          <a:p>
            <a:pPr algn="just"/>
            <a:r>
              <a:rPr lang="en-US" altLang="ko-KR" sz="1800" dirty="0"/>
              <a:t>&lt;/html&gt;</a:t>
            </a:r>
          </a:p>
        </p:txBody>
      </p:sp>
    </p:spTree>
    <p:extLst>
      <p:ext uri="{BB962C8B-B14F-4D97-AF65-F5344CB8AC3E}">
        <p14:creationId xmlns:p14="http://schemas.microsoft.com/office/powerpoint/2010/main" val="2332268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HTML </a:t>
            </a:r>
            <a:r>
              <a:rPr lang="id-ID" dirty="0" smtClean="0"/>
              <a:t>Media</a:t>
            </a:r>
            <a:endParaRPr lang="ko-KR" altLang="en-US" dirty="0"/>
          </a:p>
        </p:txBody>
      </p:sp>
      <p:sp>
        <p:nvSpPr>
          <p:cNvPr id="2" name="Content Placeholder 1"/>
          <p:cNvSpPr>
            <a:spLocks noGrp="1"/>
          </p:cNvSpPr>
          <p:nvPr>
            <p:ph idx="1"/>
          </p:nvPr>
        </p:nvSpPr>
        <p:spPr>
          <a:xfrm>
            <a:off x="1979712" y="987574"/>
            <a:ext cx="6912768" cy="1872208"/>
          </a:xfrm>
        </p:spPr>
        <p:txBody>
          <a:bodyPr/>
          <a:lstStyle/>
          <a:p>
            <a:pPr marL="342900" lvl="0" indent="-342900">
              <a:buFont typeface="Arial" pitchFamily="34" charset="0"/>
              <a:buChar char="•"/>
            </a:pPr>
            <a:r>
              <a:rPr lang="en-US" dirty="0" smtClean="0"/>
              <a:t>Media</a:t>
            </a:r>
            <a:endParaRPr lang="id-ID" dirty="0" smtClean="0"/>
          </a:p>
          <a:p>
            <a:pPr marL="342900" lvl="0" indent="-342900">
              <a:buFont typeface="Arial" pitchFamily="34" charset="0"/>
              <a:buChar char="•"/>
            </a:pPr>
            <a:r>
              <a:rPr lang="en-US" dirty="0" smtClean="0"/>
              <a:t>Video</a:t>
            </a:r>
            <a:endParaRPr lang="id-ID" dirty="0" smtClean="0"/>
          </a:p>
          <a:p>
            <a:pPr marL="342900" lvl="0" indent="-342900">
              <a:buFont typeface="Arial" pitchFamily="34" charset="0"/>
              <a:buChar char="•"/>
            </a:pPr>
            <a:r>
              <a:rPr lang="en-US" dirty="0" smtClean="0"/>
              <a:t>Audio</a:t>
            </a:r>
            <a:endParaRPr lang="id-ID" dirty="0" smtClean="0"/>
          </a:p>
          <a:p>
            <a:pPr marL="342900" lvl="0" indent="-342900">
              <a:buFont typeface="Arial" pitchFamily="34" charset="0"/>
              <a:buChar char="•"/>
            </a:pPr>
            <a:r>
              <a:rPr lang="id-ID" dirty="0"/>
              <a:t>P</a:t>
            </a:r>
            <a:r>
              <a:rPr lang="en-US" dirty="0" smtClean="0"/>
              <a:t>lug in</a:t>
            </a:r>
            <a:endParaRPr lang="id-ID" dirty="0" smtClean="0"/>
          </a:p>
          <a:p>
            <a:pPr marL="342900" lvl="0" indent="-342900">
              <a:buFont typeface="Arial" pitchFamily="34" charset="0"/>
              <a:buChar char="•"/>
            </a:pPr>
            <a:r>
              <a:rPr lang="en-US" dirty="0" err="1" smtClean="0"/>
              <a:t>Youtube</a:t>
            </a:r>
            <a:r>
              <a:rPr lang="id-ID" dirty="0" smtClean="0"/>
              <a:t> </a:t>
            </a:r>
            <a:endParaRPr lang="en-US" b="1" dirty="0"/>
          </a:p>
        </p:txBody>
      </p:sp>
    </p:spTree>
    <p:extLst>
      <p:ext uri="{BB962C8B-B14F-4D97-AF65-F5344CB8AC3E}">
        <p14:creationId xmlns:p14="http://schemas.microsoft.com/office/powerpoint/2010/main" val="2543474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419623"/>
            <a:ext cx="8496944" cy="3384376"/>
          </a:xfrm>
        </p:spPr>
        <p:txBody>
          <a:bodyPr/>
          <a:lstStyle/>
          <a:p>
            <a:pPr marL="342900" indent="-342900" algn="just">
              <a:buFont typeface="Arial" pitchFamily="34" charset="0"/>
              <a:buChar char="•"/>
            </a:pPr>
            <a:r>
              <a:rPr lang="it-IT" altLang="ko-KR" sz="2000" dirty="0"/>
              <a:t>Multimedia di web adalah suara, musik, video, film, dan animasi</a:t>
            </a:r>
            <a:r>
              <a:rPr lang="it-IT" altLang="ko-KR" sz="2000" dirty="0" smtClean="0"/>
              <a:t>.</a:t>
            </a:r>
            <a:endParaRPr lang="id-ID" altLang="ko-KR" sz="2000" dirty="0"/>
          </a:p>
          <a:p>
            <a:pPr marL="342900" indent="-342900" algn="just">
              <a:buFont typeface="Arial" pitchFamily="34" charset="0"/>
              <a:buChar char="•"/>
            </a:pPr>
            <a:r>
              <a:rPr lang="id-ID" altLang="ko-KR" sz="2000" dirty="0"/>
              <a:t>File multimedia memiliki format dan ekstensi yang berbeda seperti: .wav, .mp3, .mp4, .mpg, .wmv, dan .</a:t>
            </a:r>
            <a:r>
              <a:rPr lang="id-ID" altLang="ko-KR" sz="2000" dirty="0" smtClean="0"/>
              <a:t>avi.</a:t>
            </a:r>
          </a:p>
          <a:p>
            <a:pPr marL="342900" indent="-342900" algn="just">
              <a:buFont typeface="Arial" pitchFamily="34" charset="0"/>
              <a:buChar char="•"/>
            </a:pPr>
            <a:r>
              <a:rPr lang="id-ID" altLang="ko-KR" sz="2000" dirty="0" smtClean="0"/>
              <a:t>Format MP4, WebM, dan Ogg didukung oleh HTML. Format MP4 direkomendasikan oleh YouTube.</a:t>
            </a:r>
          </a:p>
          <a:p>
            <a:pPr marL="342900" indent="-342900" algn="just">
              <a:buFont typeface="Arial" pitchFamily="34" charset="0"/>
              <a:buChar char="•"/>
            </a:pPr>
            <a:r>
              <a:rPr lang="id-ID" altLang="ko-KR" sz="2000" dirty="0" smtClean="0"/>
              <a:t>Format MP3 </a:t>
            </a:r>
            <a:r>
              <a:rPr lang="id-ID" altLang="ko-KR" sz="2000" dirty="0"/>
              <a:t>adalah format terbaik untuk rekaman musik terkompresi. Istilah MP3 telah menjadi identik dengan musik digital.</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Html media</a:t>
            </a:r>
            <a:endParaRPr lang="en-US" dirty="0"/>
          </a:p>
        </p:txBody>
      </p:sp>
    </p:spTree>
    <p:extLst>
      <p:ext uri="{BB962C8B-B14F-4D97-AF65-F5344CB8AC3E}">
        <p14:creationId xmlns:p14="http://schemas.microsoft.com/office/powerpoint/2010/main" val="3667148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419623"/>
            <a:ext cx="8496944" cy="3384376"/>
          </a:xfrm>
        </p:spPr>
        <p:txBody>
          <a:bodyPr/>
          <a:lstStyle/>
          <a:p>
            <a:pPr algn="just"/>
            <a:r>
              <a:rPr lang="id-ID" altLang="ko-KR" sz="2000" dirty="0"/>
              <a:t>Elemen HTML &lt;video&gt; digunakan untuk menampilkan video di halaman web</a:t>
            </a:r>
            <a:r>
              <a:rPr lang="id-ID" altLang="ko-KR" sz="2000" dirty="0" smtClean="0"/>
              <a:t>.</a:t>
            </a:r>
          </a:p>
          <a:p>
            <a:pPr algn="just"/>
            <a:endParaRPr lang="id-ID" altLang="ko-KR" sz="2000" dirty="0"/>
          </a:p>
          <a:p>
            <a:pPr algn="just"/>
            <a:r>
              <a:rPr lang="id-ID" altLang="ko-KR" sz="2000" dirty="0" smtClean="0"/>
              <a:t>Atribut &lt;video&gt;</a:t>
            </a:r>
          </a:p>
          <a:p>
            <a:pPr marL="342900" indent="-342900" algn="just">
              <a:buFont typeface="Arial" pitchFamily="34" charset="0"/>
              <a:buChar char="•"/>
            </a:pPr>
            <a:r>
              <a:rPr lang="id-ID" altLang="ko-KR" sz="2000" dirty="0" smtClean="0"/>
              <a:t>Controls</a:t>
            </a:r>
          </a:p>
          <a:p>
            <a:pPr marL="342900" indent="-342900" algn="just">
              <a:buFont typeface="Arial" pitchFamily="34" charset="0"/>
              <a:buChar char="•"/>
            </a:pPr>
            <a:r>
              <a:rPr lang="id-ID" altLang="ko-KR" sz="2000" dirty="0" smtClean="0"/>
              <a:t>Autoplay</a:t>
            </a:r>
          </a:p>
          <a:p>
            <a:pPr marL="342900" indent="-342900" algn="just">
              <a:buFont typeface="Arial" pitchFamily="34" charset="0"/>
              <a:buChar char="•"/>
            </a:pPr>
            <a:r>
              <a:rPr lang="id-ID" altLang="ko-KR" sz="2000" dirty="0" smtClean="0"/>
              <a:t>Autoplay muted</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Html video</a:t>
            </a:r>
            <a:endParaRPr lang="en-US" dirty="0"/>
          </a:p>
        </p:txBody>
      </p:sp>
    </p:spTree>
    <p:extLst>
      <p:ext uri="{BB962C8B-B14F-4D97-AF65-F5344CB8AC3E}">
        <p14:creationId xmlns:p14="http://schemas.microsoft.com/office/powerpoint/2010/main" val="3152224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419623"/>
            <a:ext cx="8270576" cy="3384376"/>
          </a:xfrm>
        </p:spPr>
        <p:txBody>
          <a:bodyPr/>
          <a:lstStyle/>
          <a:p>
            <a:pPr marL="342900" indent="-342900">
              <a:buFont typeface="Arial" pitchFamily="34" charset="0"/>
              <a:buChar char="•"/>
            </a:pPr>
            <a:r>
              <a:rPr lang="en-US" altLang="ko-KR" sz="2000" dirty="0" smtClean="0"/>
              <a:t>M</a:t>
            </a:r>
            <a:r>
              <a:rPr lang="id-ID" altLang="ko-KR" sz="2000" dirty="0" smtClean="0"/>
              <a:t>ahasiswa mampu </a:t>
            </a:r>
            <a:r>
              <a:rPr lang="en-US" sz="2000" dirty="0" err="1" smtClean="0"/>
              <a:t>membuat</a:t>
            </a:r>
            <a:r>
              <a:rPr lang="en-US" sz="2000" dirty="0" smtClean="0"/>
              <a:t> </a:t>
            </a:r>
            <a:r>
              <a:rPr lang="en-US" sz="2000" dirty="0"/>
              <a:t>script HTML graphic (canvas, SVG</a:t>
            </a:r>
            <a:r>
              <a:rPr lang="en-US" sz="2000" dirty="0" smtClean="0"/>
              <a:t>) </a:t>
            </a:r>
            <a:endParaRPr lang="id-ID" sz="2000" dirty="0" smtClean="0"/>
          </a:p>
          <a:p>
            <a:pPr marL="342900" indent="-342900">
              <a:buFont typeface="Arial" pitchFamily="34" charset="0"/>
              <a:buChar char="•"/>
            </a:pPr>
            <a:r>
              <a:rPr lang="en-US" altLang="ko-KR" sz="2000" dirty="0"/>
              <a:t>M</a:t>
            </a:r>
            <a:r>
              <a:rPr lang="id-ID" altLang="ko-KR" sz="2000" dirty="0"/>
              <a:t>ahasiswa mampu </a:t>
            </a:r>
            <a:r>
              <a:rPr lang="en-US" sz="2000" dirty="0" err="1"/>
              <a:t>membuat</a:t>
            </a:r>
            <a:r>
              <a:rPr lang="en-US" sz="2000" dirty="0"/>
              <a:t> </a:t>
            </a:r>
            <a:r>
              <a:rPr lang="en-US" sz="2000" dirty="0" smtClean="0"/>
              <a:t>script HTML </a:t>
            </a:r>
            <a:r>
              <a:rPr lang="en-US" sz="2000" dirty="0"/>
              <a:t>media (media, video, </a:t>
            </a:r>
            <a:endParaRPr lang="id-ID" sz="2000" dirty="0" smtClean="0"/>
          </a:p>
          <a:p>
            <a:r>
              <a:rPr lang="id-ID" sz="2000" dirty="0" smtClean="0"/>
              <a:t>     </a:t>
            </a:r>
            <a:r>
              <a:rPr lang="en-US" sz="2000" dirty="0" smtClean="0"/>
              <a:t>au</a:t>
            </a:r>
            <a:r>
              <a:rPr lang="id-ID" sz="2000" dirty="0" smtClean="0"/>
              <a:t>d</a:t>
            </a:r>
            <a:r>
              <a:rPr lang="en-US" sz="2000" dirty="0" err="1" smtClean="0"/>
              <a:t>io</a:t>
            </a:r>
            <a:r>
              <a:rPr lang="en-US" sz="2000" dirty="0"/>
              <a:t>, plug in, </a:t>
            </a:r>
            <a:r>
              <a:rPr lang="en-US" sz="2000" dirty="0" err="1" smtClean="0"/>
              <a:t>youtube</a:t>
            </a:r>
            <a:r>
              <a:rPr lang="en-US" sz="2000" dirty="0" smtClean="0"/>
              <a:t>)</a:t>
            </a:r>
            <a:endParaRPr lang="id-ID" sz="2000" dirty="0" smtClean="0"/>
          </a:p>
          <a:p>
            <a:pPr marL="342900" indent="-342900">
              <a:buFont typeface="Arial" pitchFamily="34" charset="0"/>
              <a:buChar char="•"/>
            </a:pPr>
            <a:r>
              <a:rPr lang="en-US" altLang="ko-KR" sz="2000" dirty="0"/>
              <a:t>M</a:t>
            </a:r>
            <a:r>
              <a:rPr lang="id-ID" altLang="ko-KR" sz="2000" dirty="0"/>
              <a:t>ahasiswa mampu </a:t>
            </a:r>
            <a:r>
              <a:rPr lang="en-US" sz="2000" dirty="0" err="1"/>
              <a:t>membuat</a:t>
            </a:r>
            <a:r>
              <a:rPr lang="en-US" sz="2000" dirty="0"/>
              <a:t> </a:t>
            </a:r>
            <a:r>
              <a:rPr lang="en-US" sz="2000" dirty="0" smtClean="0"/>
              <a:t>script HTML </a:t>
            </a:r>
            <a:r>
              <a:rPr lang="en-US" sz="2000" dirty="0"/>
              <a:t>API’s (</a:t>
            </a:r>
            <a:r>
              <a:rPr lang="en-US" sz="2000" dirty="0" err="1"/>
              <a:t>geolocation</a:t>
            </a:r>
            <a:r>
              <a:rPr lang="en-US" sz="2000" dirty="0"/>
              <a:t>, </a:t>
            </a:r>
            <a:endParaRPr lang="id-ID" sz="2000" dirty="0" smtClean="0"/>
          </a:p>
          <a:p>
            <a:r>
              <a:rPr lang="id-ID" sz="2000" dirty="0"/>
              <a:t> </a:t>
            </a:r>
            <a:r>
              <a:rPr lang="id-ID" sz="2000" dirty="0" smtClean="0"/>
              <a:t>    </a:t>
            </a:r>
            <a:r>
              <a:rPr lang="en-US" sz="2000" dirty="0" smtClean="0"/>
              <a:t>drag </a:t>
            </a:r>
            <a:r>
              <a:rPr lang="en-US" sz="2000" dirty="0"/>
              <a:t>drop, web stores, web worker, SSE)</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Tujuan  Pembelajaran</a:t>
            </a:r>
            <a:endParaRPr lang="en-US" dirty="0"/>
          </a:p>
        </p:txBody>
      </p:sp>
    </p:spTree>
    <p:extLst>
      <p:ext uri="{BB962C8B-B14F-4D97-AF65-F5344CB8AC3E}">
        <p14:creationId xmlns:p14="http://schemas.microsoft.com/office/powerpoint/2010/main" val="2090594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203598"/>
            <a:ext cx="8496944" cy="3384376"/>
          </a:xfrm>
        </p:spPr>
        <p:txBody>
          <a:bodyPr/>
          <a:lstStyle/>
          <a:p>
            <a:pPr algn="just"/>
            <a:r>
              <a:rPr lang="id-ID" altLang="ko-KR" sz="2000" dirty="0"/>
              <a:t>&lt;!DOCTYPE html&gt;</a:t>
            </a:r>
          </a:p>
          <a:p>
            <a:pPr algn="just"/>
            <a:r>
              <a:rPr lang="id-ID" altLang="ko-KR" sz="2000" dirty="0"/>
              <a:t>&lt;html&gt;</a:t>
            </a:r>
          </a:p>
          <a:p>
            <a:pPr algn="just"/>
            <a:r>
              <a:rPr lang="id-ID" altLang="ko-KR" sz="2000" dirty="0"/>
              <a:t>&lt;body&gt;</a:t>
            </a:r>
          </a:p>
          <a:p>
            <a:pPr algn="just"/>
            <a:endParaRPr lang="id-ID" altLang="ko-KR" sz="2000" dirty="0"/>
          </a:p>
          <a:p>
            <a:pPr algn="just"/>
            <a:r>
              <a:rPr lang="id-ID" altLang="ko-KR" sz="2000" dirty="0"/>
              <a:t>&lt;video width="500" height="500" controls&gt;</a:t>
            </a:r>
          </a:p>
          <a:p>
            <a:pPr algn="just"/>
            <a:r>
              <a:rPr lang="id-ID" altLang="ko-KR" sz="2000" dirty="0"/>
              <a:t>  &lt;source src="sea.mp4" type="video/mp4"&gt;</a:t>
            </a:r>
          </a:p>
          <a:p>
            <a:pPr algn="just"/>
            <a:r>
              <a:rPr lang="id-ID" altLang="ko-KR" sz="2000" dirty="0"/>
              <a:t>&lt;/video&gt;</a:t>
            </a:r>
          </a:p>
          <a:p>
            <a:pPr algn="just"/>
            <a:endParaRPr lang="id-ID" altLang="ko-KR" sz="2000" dirty="0"/>
          </a:p>
          <a:p>
            <a:pPr algn="just"/>
            <a:r>
              <a:rPr lang="id-ID" altLang="ko-KR" sz="2000" dirty="0"/>
              <a:t>&lt;/body&gt;</a:t>
            </a:r>
          </a:p>
          <a:p>
            <a:pPr algn="just"/>
            <a:r>
              <a:rPr lang="id-ID" altLang="ko-KR" sz="2000" dirty="0"/>
              <a:t>&lt;/html</a:t>
            </a:r>
            <a:r>
              <a:rPr lang="id-ID" altLang="ko-KR" sz="2000" dirty="0" smtClean="0"/>
              <a:t>&gt;</a:t>
            </a:r>
            <a:endParaRPr lang="id-ID" altLang="ko-KR" sz="2000" dirty="0"/>
          </a:p>
        </p:txBody>
      </p:sp>
      <p:sp>
        <p:nvSpPr>
          <p:cNvPr id="3" name="Title 2"/>
          <p:cNvSpPr>
            <a:spLocks noGrp="1"/>
          </p:cNvSpPr>
          <p:nvPr>
            <p:ph type="title"/>
          </p:nvPr>
        </p:nvSpPr>
        <p:spPr>
          <a:xfrm>
            <a:off x="395536" y="0"/>
            <a:ext cx="8748464" cy="884466"/>
          </a:xfrm>
        </p:spPr>
        <p:txBody>
          <a:bodyPr/>
          <a:lstStyle/>
          <a:p>
            <a:r>
              <a:rPr lang="id-ID" dirty="0" smtClean="0"/>
              <a:t>Contoh Script html video</a:t>
            </a:r>
            <a:endParaRPr lang="en-US" dirty="0"/>
          </a:p>
        </p:txBody>
      </p:sp>
    </p:spTree>
    <p:extLst>
      <p:ext uri="{BB962C8B-B14F-4D97-AF65-F5344CB8AC3E}">
        <p14:creationId xmlns:p14="http://schemas.microsoft.com/office/powerpoint/2010/main" val="2787913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419623"/>
            <a:ext cx="8496944" cy="3384376"/>
          </a:xfrm>
        </p:spPr>
        <p:txBody>
          <a:bodyPr/>
          <a:lstStyle/>
          <a:p>
            <a:pPr algn="just"/>
            <a:r>
              <a:rPr lang="id-ID" altLang="ko-KR" sz="2000" dirty="0"/>
              <a:t>Elemen HTML &lt;audio&gt; digunakan untuk memutar file audio pada halaman web</a:t>
            </a:r>
            <a:r>
              <a:rPr lang="id-ID" altLang="ko-KR" sz="2000" dirty="0" smtClean="0"/>
              <a:t>.</a:t>
            </a:r>
          </a:p>
          <a:p>
            <a:pPr algn="just"/>
            <a:endParaRPr lang="id-ID" altLang="ko-KR" sz="2000" dirty="0"/>
          </a:p>
          <a:p>
            <a:pPr algn="just"/>
            <a:r>
              <a:rPr lang="id-ID" altLang="ko-KR" sz="2000" dirty="0"/>
              <a:t>Atribut </a:t>
            </a:r>
            <a:r>
              <a:rPr lang="id-ID" altLang="ko-KR" sz="2000" dirty="0" smtClean="0"/>
              <a:t>&lt;audio&gt;</a:t>
            </a:r>
            <a:endParaRPr lang="id-ID" altLang="ko-KR" sz="2000" dirty="0"/>
          </a:p>
          <a:p>
            <a:pPr marL="342900" indent="-342900" algn="just">
              <a:buFont typeface="Arial" pitchFamily="34" charset="0"/>
              <a:buChar char="•"/>
            </a:pPr>
            <a:r>
              <a:rPr lang="id-ID" altLang="ko-KR" sz="2000" dirty="0"/>
              <a:t>Controls</a:t>
            </a:r>
          </a:p>
          <a:p>
            <a:pPr marL="342900" indent="-342900" algn="just">
              <a:buFont typeface="Arial" pitchFamily="34" charset="0"/>
              <a:buChar char="•"/>
            </a:pPr>
            <a:r>
              <a:rPr lang="id-ID" altLang="ko-KR" sz="2000" dirty="0"/>
              <a:t>Autoplay</a:t>
            </a:r>
          </a:p>
          <a:p>
            <a:pPr marL="342900" indent="-342900" algn="just">
              <a:buFont typeface="Arial" pitchFamily="34" charset="0"/>
              <a:buChar char="•"/>
            </a:pPr>
            <a:r>
              <a:rPr lang="id-ID" altLang="ko-KR" sz="2000" dirty="0"/>
              <a:t>Autoplay muted</a:t>
            </a:r>
            <a:endParaRPr lang="ko-KR" altLang="en-US" sz="2000" dirty="0"/>
          </a:p>
          <a:p>
            <a:pPr algn="just"/>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Html audio</a:t>
            </a:r>
            <a:endParaRPr lang="en-US" dirty="0"/>
          </a:p>
        </p:txBody>
      </p:sp>
    </p:spTree>
    <p:extLst>
      <p:ext uri="{BB962C8B-B14F-4D97-AF65-F5344CB8AC3E}">
        <p14:creationId xmlns:p14="http://schemas.microsoft.com/office/powerpoint/2010/main" val="630043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987574"/>
            <a:ext cx="8496944" cy="3384376"/>
          </a:xfrm>
        </p:spPr>
        <p:txBody>
          <a:bodyPr/>
          <a:lstStyle/>
          <a:p>
            <a:pPr algn="just"/>
            <a:r>
              <a:rPr lang="id-ID" altLang="ko-KR" sz="2000" dirty="0"/>
              <a:t>&lt;!DOCTYPE html&gt;</a:t>
            </a:r>
          </a:p>
          <a:p>
            <a:pPr algn="just"/>
            <a:r>
              <a:rPr lang="id-ID" altLang="ko-KR" sz="2000" dirty="0"/>
              <a:t>&lt;html&gt;</a:t>
            </a:r>
          </a:p>
          <a:p>
            <a:pPr algn="just"/>
            <a:r>
              <a:rPr lang="id-ID" altLang="ko-KR" sz="2000" dirty="0"/>
              <a:t>&lt;body&gt;</a:t>
            </a:r>
          </a:p>
          <a:p>
            <a:pPr algn="just"/>
            <a:endParaRPr lang="id-ID" altLang="ko-KR" sz="2000" dirty="0"/>
          </a:p>
          <a:p>
            <a:pPr algn="just"/>
            <a:r>
              <a:rPr lang="id-ID" altLang="ko-KR" sz="2000" dirty="0" smtClean="0"/>
              <a:t>	&lt;</a:t>
            </a:r>
            <a:r>
              <a:rPr lang="id-ID" altLang="ko-KR" sz="2000" dirty="0"/>
              <a:t>audio controls</a:t>
            </a:r>
            <a:r>
              <a:rPr lang="id-ID" altLang="ko-KR" sz="2000" dirty="0" smtClean="0"/>
              <a:t>&gt;  </a:t>
            </a:r>
          </a:p>
          <a:p>
            <a:pPr algn="just"/>
            <a:r>
              <a:rPr lang="id-ID" altLang="ko-KR" sz="2000" dirty="0"/>
              <a:t>	</a:t>
            </a:r>
            <a:r>
              <a:rPr lang="id-ID" altLang="ko-KR" sz="2000" dirty="0" smtClean="0"/>
              <a:t>&lt;</a:t>
            </a:r>
            <a:r>
              <a:rPr lang="id-ID" altLang="ko-KR" sz="2000" dirty="0"/>
              <a:t>source src</a:t>
            </a:r>
            <a:r>
              <a:rPr lang="id-ID" altLang="ko-KR" sz="2000" dirty="0" smtClean="0"/>
              <a:t>=“love.mp3</a:t>
            </a:r>
            <a:r>
              <a:rPr lang="id-ID" altLang="ko-KR" sz="2000" dirty="0"/>
              <a:t>" type="audio/mpeg</a:t>
            </a:r>
            <a:r>
              <a:rPr lang="id-ID" altLang="ko-KR" sz="2000" dirty="0" smtClean="0"/>
              <a:t>"&gt;</a:t>
            </a:r>
          </a:p>
          <a:p>
            <a:pPr algn="just"/>
            <a:r>
              <a:rPr lang="id-ID" altLang="ko-KR" sz="2000" dirty="0" smtClean="0"/>
              <a:t>	&lt;/</a:t>
            </a:r>
            <a:r>
              <a:rPr lang="id-ID" altLang="ko-KR" sz="2000" dirty="0"/>
              <a:t>audio</a:t>
            </a:r>
            <a:r>
              <a:rPr lang="id-ID" altLang="ko-KR" sz="2000" dirty="0" smtClean="0"/>
              <a:t>&gt;</a:t>
            </a:r>
          </a:p>
          <a:p>
            <a:pPr algn="just"/>
            <a:endParaRPr lang="id-ID" altLang="ko-KR" sz="2000" dirty="0"/>
          </a:p>
          <a:p>
            <a:pPr algn="just"/>
            <a:r>
              <a:rPr lang="id-ID" altLang="ko-KR" sz="2000" dirty="0"/>
              <a:t>&lt;/body&gt;</a:t>
            </a:r>
          </a:p>
          <a:p>
            <a:pPr algn="just"/>
            <a:r>
              <a:rPr lang="id-ID" altLang="ko-KR" sz="2000" dirty="0"/>
              <a:t>&lt;/html</a:t>
            </a:r>
            <a:r>
              <a:rPr lang="id-ID" altLang="ko-KR" sz="2000" dirty="0" smtClean="0"/>
              <a:t>&gt;</a:t>
            </a:r>
            <a:endParaRPr lang="id-ID" altLang="ko-KR" sz="2000" dirty="0"/>
          </a:p>
        </p:txBody>
      </p:sp>
      <p:sp>
        <p:nvSpPr>
          <p:cNvPr id="3" name="Title 2"/>
          <p:cNvSpPr>
            <a:spLocks noGrp="1"/>
          </p:cNvSpPr>
          <p:nvPr>
            <p:ph type="title"/>
          </p:nvPr>
        </p:nvSpPr>
        <p:spPr>
          <a:xfrm>
            <a:off x="395536" y="0"/>
            <a:ext cx="8748464" cy="884466"/>
          </a:xfrm>
        </p:spPr>
        <p:txBody>
          <a:bodyPr/>
          <a:lstStyle/>
          <a:p>
            <a:r>
              <a:rPr lang="id-ID" dirty="0" smtClean="0"/>
              <a:t>Contoh Script html audio</a:t>
            </a:r>
            <a:endParaRPr lang="en-US" dirty="0"/>
          </a:p>
        </p:txBody>
      </p:sp>
    </p:spTree>
    <p:extLst>
      <p:ext uri="{BB962C8B-B14F-4D97-AF65-F5344CB8AC3E}">
        <p14:creationId xmlns:p14="http://schemas.microsoft.com/office/powerpoint/2010/main" val="1759643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id-ID" altLang="ko-KR" sz="2000" dirty="0"/>
              <a:t>Plug-in adalah program komputer yang memperluas fungsionalitas standar browser</a:t>
            </a:r>
            <a:r>
              <a:rPr lang="id-ID" altLang="ko-KR" sz="2000" dirty="0" smtClean="0"/>
              <a:t>.</a:t>
            </a:r>
          </a:p>
          <a:p>
            <a:pPr algn="just"/>
            <a:endParaRPr lang="id-ID" altLang="ko-KR" sz="2000" dirty="0"/>
          </a:p>
          <a:p>
            <a:pPr algn="just"/>
            <a:r>
              <a:rPr lang="id-ID" altLang="ko-KR" sz="2000" dirty="0"/>
              <a:t>Plug-in dirancang untuk digunakan untuk berbagai tujuan</a:t>
            </a:r>
            <a:r>
              <a:rPr lang="id-ID" altLang="ko-KR" sz="2000" dirty="0" smtClean="0"/>
              <a:t>:</a:t>
            </a:r>
          </a:p>
          <a:p>
            <a:pPr marL="342900" indent="-342900" algn="just">
              <a:buFont typeface="Arial" pitchFamily="34" charset="0"/>
              <a:buChar char="•"/>
            </a:pPr>
            <a:r>
              <a:rPr lang="id-ID" altLang="ko-KR" sz="2000" dirty="0" smtClean="0"/>
              <a:t>Untuk </a:t>
            </a:r>
            <a:r>
              <a:rPr lang="id-ID" altLang="ko-KR" sz="2000" dirty="0"/>
              <a:t>menampilkan </a:t>
            </a:r>
            <a:r>
              <a:rPr lang="id-ID" altLang="ko-KR" sz="2000" dirty="0" smtClean="0"/>
              <a:t>peta</a:t>
            </a:r>
          </a:p>
          <a:p>
            <a:pPr marL="342900" indent="-342900" algn="just">
              <a:buFont typeface="Arial" pitchFamily="34" charset="0"/>
              <a:buChar char="•"/>
            </a:pPr>
            <a:r>
              <a:rPr lang="id-ID" altLang="ko-KR" sz="2000" dirty="0" smtClean="0"/>
              <a:t>Untuk </a:t>
            </a:r>
            <a:r>
              <a:rPr lang="id-ID" altLang="ko-KR" sz="2000" dirty="0"/>
              <a:t>memindai </a:t>
            </a:r>
            <a:r>
              <a:rPr lang="id-ID" altLang="ko-KR" sz="2000" dirty="0" smtClean="0"/>
              <a:t>virus</a:t>
            </a:r>
          </a:p>
          <a:p>
            <a:pPr marL="342900" indent="-342900" algn="just">
              <a:buFont typeface="Arial" pitchFamily="34" charset="0"/>
              <a:buChar char="•"/>
            </a:pPr>
            <a:r>
              <a:rPr lang="id-ID" altLang="ko-KR" sz="2000" dirty="0" smtClean="0"/>
              <a:t>Untuk </a:t>
            </a:r>
            <a:r>
              <a:rPr lang="id-ID" altLang="ko-KR" sz="2000" dirty="0"/>
              <a:t>memverifikasi id bank</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Html plug in</a:t>
            </a:r>
            <a:endParaRPr lang="en-US" dirty="0"/>
          </a:p>
        </p:txBody>
      </p:sp>
    </p:spTree>
    <p:extLst>
      <p:ext uri="{BB962C8B-B14F-4D97-AF65-F5344CB8AC3E}">
        <p14:creationId xmlns:p14="http://schemas.microsoft.com/office/powerpoint/2010/main" val="4206569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id-ID" altLang="ko-KR" sz="2000" dirty="0"/>
              <a:t>Elemen &lt;objek</a:t>
            </a:r>
            <a:r>
              <a:rPr lang="id-ID" altLang="ko-KR" sz="2000" dirty="0" smtClean="0"/>
              <a:t>&gt;</a:t>
            </a:r>
          </a:p>
          <a:p>
            <a:pPr algn="just"/>
            <a:endParaRPr lang="id-ID" altLang="ko-KR" sz="2000" dirty="0" smtClean="0"/>
          </a:p>
          <a:p>
            <a:pPr algn="just"/>
            <a:r>
              <a:rPr lang="id-ID" altLang="ko-KR" sz="2000" dirty="0" smtClean="0"/>
              <a:t>Elemen </a:t>
            </a:r>
            <a:r>
              <a:rPr lang="id-ID" altLang="ko-KR" sz="2000" dirty="0"/>
              <a:t>&lt;object&gt; didukung oleh semua browser</a:t>
            </a:r>
            <a:r>
              <a:rPr lang="id-ID" altLang="ko-KR" sz="2000" dirty="0" smtClean="0"/>
              <a:t>. Elemen </a:t>
            </a:r>
            <a:r>
              <a:rPr lang="id-ID" altLang="ko-KR" sz="2000" dirty="0"/>
              <a:t>&lt;object&gt; mendefinisikan objek yang disematkan dalam dokumen HTML</a:t>
            </a:r>
            <a:r>
              <a:rPr lang="id-ID" altLang="ko-KR" sz="2000" dirty="0" smtClean="0"/>
              <a:t>. Itu </a:t>
            </a:r>
            <a:r>
              <a:rPr lang="id-ID" altLang="ko-KR" sz="2000" dirty="0"/>
              <a:t>dirancang untuk menyematkan plug-in </a:t>
            </a:r>
            <a:r>
              <a:rPr lang="id-ID" altLang="ko-KR" sz="2000" dirty="0" smtClean="0"/>
              <a:t>(pembaca </a:t>
            </a:r>
            <a:r>
              <a:rPr lang="id-ID" altLang="ko-KR" sz="2000" dirty="0"/>
              <a:t>PDF, dan Flash Players) di halaman web, tetapi juga dapat digunakan untuk memasukkan HTML dalam </a:t>
            </a:r>
            <a:r>
              <a:rPr lang="id-ID" altLang="ko-KR" sz="2000" dirty="0" smtClean="0"/>
              <a:t>HTML.</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Html plug in</a:t>
            </a:r>
            <a:endParaRPr lang="en-US" dirty="0"/>
          </a:p>
        </p:txBody>
      </p:sp>
    </p:spTree>
    <p:extLst>
      <p:ext uri="{BB962C8B-B14F-4D97-AF65-F5344CB8AC3E}">
        <p14:creationId xmlns:p14="http://schemas.microsoft.com/office/powerpoint/2010/main" val="1424190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en-US" altLang="ko-KR" sz="2000" dirty="0"/>
              <a:t>&lt;!DOCTYPE html&gt;</a:t>
            </a:r>
          </a:p>
          <a:p>
            <a:pPr algn="just"/>
            <a:r>
              <a:rPr lang="en-US" altLang="ko-KR" sz="2000" dirty="0"/>
              <a:t>&lt;html&gt;</a:t>
            </a:r>
          </a:p>
          <a:p>
            <a:pPr algn="just"/>
            <a:r>
              <a:rPr lang="en-US" altLang="ko-KR" sz="2000" dirty="0"/>
              <a:t>&lt;body</a:t>
            </a:r>
            <a:r>
              <a:rPr lang="en-US" altLang="ko-KR" sz="2000" dirty="0" smtClean="0"/>
              <a:t>&gt;</a:t>
            </a:r>
            <a:endParaRPr lang="id-ID" altLang="ko-KR" sz="2000" dirty="0" smtClean="0"/>
          </a:p>
          <a:p>
            <a:pPr algn="just"/>
            <a:endParaRPr lang="en-US" altLang="ko-KR" sz="2000" dirty="0"/>
          </a:p>
          <a:p>
            <a:pPr algn="just"/>
            <a:r>
              <a:rPr lang="en-US" altLang="ko-KR" sz="2000" dirty="0"/>
              <a:t>	&lt;object width="100%" height="200px" data="snippet.html"&gt;&lt;/object&gt;</a:t>
            </a:r>
          </a:p>
          <a:p>
            <a:pPr algn="just"/>
            <a:r>
              <a:rPr lang="en-US" altLang="ko-KR" sz="2000" dirty="0"/>
              <a:t>	&lt;</a:t>
            </a:r>
            <a:r>
              <a:rPr lang="en-US" altLang="ko-KR" sz="2000" dirty="0" err="1"/>
              <a:t>br</a:t>
            </a:r>
            <a:r>
              <a:rPr lang="en-US" altLang="ko-KR" sz="2000" dirty="0"/>
              <a:t>&gt;</a:t>
            </a:r>
          </a:p>
          <a:p>
            <a:pPr algn="just"/>
            <a:r>
              <a:rPr lang="en-US" altLang="ko-KR" sz="2000" dirty="0"/>
              <a:t>	&lt;object data="6.png"&gt;&lt;/object</a:t>
            </a:r>
            <a:r>
              <a:rPr lang="en-US" altLang="ko-KR" sz="2000" dirty="0" smtClean="0"/>
              <a:t>&gt;</a:t>
            </a:r>
            <a:endParaRPr lang="id-ID" altLang="ko-KR" sz="2000" dirty="0" smtClean="0"/>
          </a:p>
          <a:p>
            <a:pPr algn="just"/>
            <a:endParaRPr lang="en-US" altLang="ko-KR" sz="2000" dirty="0"/>
          </a:p>
          <a:p>
            <a:pPr algn="just"/>
            <a:r>
              <a:rPr lang="en-US" altLang="ko-KR" sz="2000" dirty="0"/>
              <a:t>&lt;/body</a:t>
            </a:r>
            <a:r>
              <a:rPr lang="en-US" altLang="ko-KR" sz="2000" dirty="0" smtClean="0"/>
              <a:t>&gt;</a:t>
            </a:r>
            <a:endParaRPr lang="id-ID" altLang="ko-KR" sz="2000" dirty="0" smtClean="0"/>
          </a:p>
          <a:p>
            <a:pPr algn="just"/>
            <a:r>
              <a:rPr lang="en-US" altLang="ko-KR" sz="2000" dirty="0" smtClean="0"/>
              <a:t>&lt;/</a:t>
            </a:r>
            <a:r>
              <a:rPr lang="en-US" altLang="ko-KR" sz="2000" dirty="0"/>
              <a:t>html&gt;</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Contoh script</a:t>
            </a:r>
            <a:endParaRPr lang="en-US" dirty="0"/>
          </a:p>
        </p:txBody>
      </p:sp>
    </p:spTree>
    <p:extLst>
      <p:ext uri="{BB962C8B-B14F-4D97-AF65-F5344CB8AC3E}">
        <p14:creationId xmlns:p14="http://schemas.microsoft.com/office/powerpoint/2010/main" val="3030555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059582"/>
            <a:ext cx="8496944" cy="3384376"/>
          </a:xfrm>
        </p:spPr>
        <p:txBody>
          <a:bodyPr/>
          <a:lstStyle/>
          <a:p>
            <a:pPr algn="just"/>
            <a:r>
              <a:rPr lang="en-US" altLang="ko-KR" sz="2000" dirty="0" err="1"/>
              <a:t>Elemen</a:t>
            </a:r>
            <a:r>
              <a:rPr lang="en-US" altLang="ko-KR" sz="2000" dirty="0"/>
              <a:t> &lt;embed&gt; </a:t>
            </a:r>
            <a:r>
              <a:rPr lang="en-US" altLang="ko-KR" sz="2000" dirty="0" err="1"/>
              <a:t>juga</a:t>
            </a:r>
            <a:r>
              <a:rPr lang="en-US" altLang="ko-KR" sz="2000" dirty="0"/>
              <a:t> </a:t>
            </a:r>
            <a:r>
              <a:rPr lang="en-US" altLang="ko-KR" sz="2000" dirty="0" err="1"/>
              <a:t>mendefinisikan</a:t>
            </a:r>
            <a:r>
              <a:rPr lang="en-US" altLang="ko-KR" sz="2000" dirty="0"/>
              <a:t> </a:t>
            </a:r>
            <a:r>
              <a:rPr lang="en-US" altLang="ko-KR" sz="2000" dirty="0" err="1"/>
              <a:t>objek</a:t>
            </a:r>
            <a:r>
              <a:rPr lang="en-US" altLang="ko-KR" sz="2000" dirty="0"/>
              <a:t> yang </a:t>
            </a:r>
            <a:r>
              <a:rPr lang="en-US" altLang="ko-KR" sz="2000" dirty="0" err="1"/>
              <a:t>disematkan</a:t>
            </a:r>
            <a:r>
              <a:rPr lang="en-US" altLang="ko-KR" sz="2000" dirty="0"/>
              <a:t> di </a:t>
            </a:r>
            <a:r>
              <a:rPr lang="en-US" altLang="ko-KR" sz="2000" dirty="0" err="1"/>
              <a:t>dalam</a:t>
            </a:r>
            <a:r>
              <a:rPr lang="en-US" altLang="ko-KR" sz="2000" dirty="0"/>
              <a:t> </a:t>
            </a:r>
            <a:r>
              <a:rPr lang="en-US" altLang="ko-KR" sz="2000" dirty="0" err="1" smtClean="0"/>
              <a:t>dokumen</a:t>
            </a:r>
            <a:r>
              <a:rPr lang="en-US" altLang="ko-KR" sz="2000" dirty="0" smtClean="0"/>
              <a:t> </a:t>
            </a:r>
            <a:r>
              <a:rPr lang="en-US" altLang="ko-KR" sz="2000" dirty="0"/>
              <a:t>HTML</a:t>
            </a:r>
            <a:r>
              <a:rPr lang="en-US" altLang="ko-KR" sz="2000" dirty="0" smtClean="0"/>
              <a:t>.</a:t>
            </a:r>
            <a:endParaRPr lang="id-ID" altLang="ko-KR" sz="2000" dirty="0" smtClean="0"/>
          </a:p>
          <a:p>
            <a:pPr algn="just"/>
            <a:endParaRPr lang="id-ID" altLang="ko-KR" sz="2000" dirty="0"/>
          </a:p>
          <a:p>
            <a:pPr algn="just"/>
            <a:r>
              <a:rPr lang="id-ID" altLang="ko-KR" sz="2000" dirty="0"/>
              <a:t>&lt;!DOCTYPE html&gt;</a:t>
            </a:r>
          </a:p>
          <a:p>
            <a:pPr algn="just"/>
            <a:r>
              <a:rPr lang="id-ID" altLang="ko-KR" sz="2000" dirty="0"/>
              <a:t>&lt;html&gt;</a:t>
            </a:r>
          </a:p>
          <a:p>
            <a:pPr algn="just"/>
            <a:r>
              <a:rPr lang="id-ID" altLang="ko-KR" sz="2000" dirty="0"/>
              <a:t>&lt;body</a:t>
            </a:r>
            <a:r>
              <a:rPr lang="id-ID" altLang="ko-KR" sz="2000" dirty="0" smtClean="0"/>
              <a:t>&gt;</a:t>
            </a:r>
          </a:p>
          <a:p>
            <a:pPr algn="just"/>
            <a:endParaRPr lang="id-ID" altLang="ko-KR" sz="2000" dirty="0"/>
          </a:p>
          <a:p>
            <a:pPr algn="just"/>
            <a:r>
              <a:rPr lang="id-ID" altLang="ko-KR" sz="2000" smtClean="0"/>
              <a:t>	&lt;</a:t>
            </a:r>
            <a:r>
              <a:rPr lang="id-ID" altLang="ko-KR" sz="2000" dirty="0"/>
              <a:t>embed src</a:t>
            </a:r>
            <a:r>
              <a:rPr lang="id-ID" altLang="ko-KR" sz="2000" dirty="0" smtClean="0"/>
              <a:t>=“6.png"&gt;</a:t>
            </a:r>
            <a:endParaRPr lang="id-ID" altLang="ko-KR" sz="2000" dirty="0"/>
          </a:p>
          <a:p>
            <a:pPr algn="just"/>
            <a:endParaRPr lang="id-ID" altLang="ko-KR" sz="2000" dirty="0"/>
          </a:p>
          <a:p>
            <a:pPr algn="just"/>
            <a:r>
              <a:rPr lang="id-ID" altLang="ko-KR" sz="2000" dirty="0"/>
              <a:t>&lt;/body&gt;</a:t>
            </a:r>
          </a:p>
          <a:p>
            <a:pPr algn="just"/>
            <a:r>
              <a:rPr lang="id-ID" altLang="ko-KR" sz="2000" dirty="0"/>
              <a:t>&lt;/html&gt;</a:t>
            </a:r>
            <a:endParaRPr lang="ko-KR" altLang="en-US" sz="2000" dirty="0"/>
          </a:p>
        </p:txBody>
      </p:sp>
    </p:spTree>
    <p:extLst>
      <p:ext uri="{BB962C8B-B14F-4D97-AF65-F5344CB8AC3E}">
        <p14:creationId xmlns:p14="http://schemas.microsoft.com/office/powerpoint/2010/main" val="528229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id-ID" altLang="ko-KR" sz="2000" dirty="0"/>
              <a:t>Cara termudah untuk memutar video dalam HTML, adalah dengan menggunakan YouTube.</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Html YouTube</a:t>
            </a:r>
            <a:endParaRPr lang="en-US" dirty="0"/>
          </a:p>
        </p:txBody>
      </p:sp>
    </p:spTree>
    <p:extLst>
      <p:ext uri="{BB962C8B-B14F-4D97-AF65-F5344CB8AC3E}">
        <p14:creationId xmlns:p14="http://schemas.microsoft.com/office/powerpoint/2010/main" val="206818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en-US" altLang="ko-KR" sz="2000" dirty="0"/>
              <a:t>&lt;!DOCTYPE html&gt;</a:t>
            </a:r>
          </a:p>
          <a:p>
            <a:pPr algn="just"/>
            <a:r>
              <a:rPr lang="en-US" altLang="ko-KR" sz="2000" dirty="0"/>
              <a:t>&lt;html&gt;</a:t>
            </a:r>
          </a:p>
          <a:p>
            <a:pPr algn="just"/>
            <a:r>
              <a:rPr lang="en-US" altLang="ko-KR" sz="2000" dirty="0"/>
              <a:t>&lt;body&gt;</a:t>
            </a:r>
          </a:p>
          <a:p>
            <a:pPr algn="just"/>
            <a:endParaRPr lang="en-US" altLang="ko-KR" sz="2000" dirty="0"/>
          </a:p>
          <a:p>
            <a:pPr algn="just"/>
            <a:r>
              <a:rPr lang="id-ID" altLang="ko-KR" sz="2000" dirty="0" smtClean="0"/>
              <a:t>	</a:t>
            </a:r>
            <a:r>
              <a:rPr lang="en-US" altLang="ko-KR" sz="2000" dirty="0" smtClean="0"/>
              <a:t>&lt;</a:t>
            </a:r>
            <a:r>
              <a:rPr lang="en-US" altLang="ko-KR" sz="2000" dirty="0" err="1"/>
              <a:t>iframe</a:t>
            </a:r>
            <a:r>
              <a:rPr lang="en-US" altLang="ko-KR" sz="2000" dirty="0"/>
              <a:t> width="420" height="345" </a:t>
            </a:r>
            <a:r>
              <a:rPr lang="en-US" altLang="ko-KR" sz="2000" dirty="0" err="1"/>
              <a:t>src</a:t>
            </a:r>
            <a:r>
              <a:rPr lang="en-US" altLang="ko-KR" sz="2000" dirty="0"/>
              <a:t>="https://www.youtube.com/embed/tgbNymZ7vqY"&gt;</a:t>
            </a:r>
          </a:p>
          <a:p>
            <a:pPr algn="just"/>
            <a:r>
              <a:rPr lang="id-ID" altLang="ko-KR" sz="2000" dirty="0" smtClean="0"/>
              <a:t>	</a:t>
            </a:r>
            <a:r>
              <a:rPr lang="en-US" altLang="ko-KR" sz="2000" dirty="0" smtClean="0"/>
              <a:t>&lt;/</a:t>
            </a:r>
            <a:r>
              <a:rPr lang="en-US" altLang="ko-KR" sz="2000" dirty="0" err="1"/>
              <a:t>iframe</a:t>
            </a:r>
            <a:r>
              <a:rPr lang="en-US" altLang="ko-KR" sz="2000" dirty="0"/>
              <a:t>&gt;</a:t>
            </a:r>
          </a:p>
          <a:p>
            <a:pPr algn="just"/>
            <a:endParaRPr lang="en-US" altLang="ko-KR" sz="2000" dirty="0"/>
          </a:p>
          <a:p>
            <a:pPr algn="just"/>
            <a:r>
              <a:rPr lang="en-US" altLang="ko-KR" sz="2000" dirty="0"/>
              <a:t>&lt;/body&gt;</a:t>
            </a:r>
          </a:p>
          <a:p>
            <a:pPr algn="just"/>
            <a:r>
              <a:rPr lang="en-US" altLang="ko-KR" sz="2000" dirty="0"/>
              <a:t>&lt;/html&gt;</a:t>
            </a:r>
          </a:p>
        </p:txBody>
      </p:sp>
      <p:sp>
        <p:nvSpPr>
          <p:cNvPr id="3" name="Title 2"/>
          <p:cNvSpPr>
            <a:spLocks noGrp="1"/>
          </p:cNvSpPr>
          <p:nvPr>
            <p:ph type="title"/>
          </p:nvPr>
        </p:nvSpPr>
        <p:spPr>
          <a:xfrm>
            <a:off x="395536" y="0"/>
            <a:ext cx="8748464" cy="884466"/>
          </a:xfrm>
        </p:spPr>
        <p:txBody>
          <a:bodyPr/>
          <a:lstStyle/>
          <a:p>
            <a:r>
              <a:rPr lang="id-ID" dirty="0" smtClean="0"/>
              <a:t>Contoh script</a:t>
            </a:r>
            <a:endParaRPr lang="en-US" dirty="0"/>
          </a:p>
        </p:txBody>
      </p:sp>
    </p:spTree>
    <p:extLst>
      <p:ext uri="{BB962C8B-B14F-4D97-AF65-F5344CB8AC3E}">
        <p14:creationId xmlns:p14="http://schemas.microsoft.com/office/powerpoint/2010/main" val="211841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en-US" altLang="ko-KR" sz="2000" dirty="0"/>
              <a:t>&lt;!DOCTYPE html&gt;</a:t>
            </a:r>
          </a:p>
          <a:p>
            <a:pPr algn="just"/>
            <a:r>
              <a:rPr lang="en-US" altLang="ko-KR" sz="2000" dirty="0"/>
              <a:t>&lt;html&gt;</a:t>
            </a:r>
          </a:p>
          <a:p>
            <a:pPr algn="just"/>
            <a:r>
              <a:rPr lang="en-US" altLang="ko-KR" sz="2000" dirty="0"/>
              <a:t>&lt;body&gt;</a:t>
            </a:r>
          </a:p>
          <a:p>
            <a:pPr algn="just"/>
            <a:endParaRPr lang="en-US" altLang="ko-KR" sz="2000" dirty="0"/>
          </a:p>
          <a:p>
            <a:pPr algn="just"/>
            <a:r>
              <a:rPr lang="id-ID" altLang="ko-KR" sz="2000" dirty="0" smtClean="0"/>
              <a:t>	</a:t>
            </a:r>
            <a:r>
              <a:rPr lang="en-US" altLang="ko-KR" sz="2000" dirty="0" smtClean="0"/>
              <a:t>&lt;</a:t>
            </a:r>
            <a:r>
              <a:rPr lang="en-US" altLang="ko-KR" sz="2000" dirty="0" err="1"/>
              <a:t>iframe</a:t>
            </a:r>
            <a:r>
              <a:rPr lang="en-US" altLang="ko-KR" sz="2000" dirty="0"/>
              <a:t> width="420" height="345" </a:t>
            </a:r>
            <a:r>
              <a:rPr lang="en-US" altLang="ko-KR" sz="2000" dirty="0" err="1"/>
              <a:t>src</a:t>
            </a:r>
            <a:r>
              <a:rPr lang="en-US" altLang="ko-KR" sz="2000" dirty="0"/>
              <a:t>="https://www.youtube.com/embed/tgbNymZ7vqY</a:t>
            </a:r>
            <a:r>
              <a:rPr lang="en-US" altLang="ko-KR" sz="2000" dirty="0">
                <a:solidFill>
                  <a:srgbClr val="FF0000"/>
                </a:solidFill>
              </a:rPr>
              <a:t>?autoplay=1&amp;mute=1</a:t>
            </a:r>
            <a:r>
              <a:rPr lang="en-US" altLang="ko-KR" sz="2000" dirty="0"/>
              <a:t>"&gt;</a:t>
            </a:r>
          </a:p>
          <a:p>
            <a:pPr algn="just"/>
            <a:r>
              <a:rPr lang="id-ID" altLang="ko-KR" sz="2000" dirty="0" smtClean="0"/>
              <a:t>	</a:t>
            </a:r>
            <a:r>
              <a:rPr lang="en-US" altLang="ko-KR" sz="2000" dirty="0" smtClean="0"/>
              <a:t>&lt;/</a:t>
            </a:r>
            <a:r>
              <a:rPr lang="en-US" altLang="ko-KR" sz="2000" dirty="0" err="1"/>
              <a:t>iframe</a:t>
            </a:r>
            <a:r>
              <a:rPr lang="en-US" altLang="ko-KR" sz="2000" dirty="0"/>
              <a:t>&gt;</a:t>
            </a:r>
          </a:p>
          <a:p>
            <a:pPr algn="just"/>
            <a:endParaRPr lang="en-US" altLang="ko-KR" sz="2000" dirty="0"/>
          </a:p>
          <a:p>
            <a:pPr algn="just"/>
            <a:r>
              <a:rPr lang="en-US" altLang="ko-KR" sz="2000" dirty="0"/>
              <a:t>&lt;/body&gt;</a:t>
            </a:r>
          </a:p>
          <a:p>
            <a:pPr algn="just"/>
            <a:r>
              <a:rPr lang="en-US" altLang="ko-KR" sz="2000" dirty="0"/>
              <a:t>&lt;/html&gt;</a:t>
            </a:r>
          </a:p>
        </p:txBody>
      </p:sp>
      <p:sp>
        <p:nvSpPr>
          <p:cNvPr id="3" name="Title 2"/>
          <p:cNvSpPr>
            <a:spLocks noGrp="1"/>
          </p:cNvSpPr>
          <p:nvPr>
            <p:ph type="title"/>
          </p:nvPr>
        </p:nvSpPr>
        <p:spPr>
          <a:xfrm>
            <a:off x="395536" y="0"/>
            <a:ext cx="8748464" cy="884466"/>
          </a:xfrm>
        </p:spPr>
        <p:txBody>
          <a:bodyPr/>
          <a:lstStyle/>
          <a:p>
            <a:r>
              <a:rPr lang="id-ID" sz="2800" dirty="0" smtClean="0"/>
              <a:t>Contoh script </a:t>
            </a:r>
            <a:r>
              <a:rPr lang="id-ID" sz="2800" dirty="0"/>
              <a:t>YouTube - Autoplay + </a:t>
            </a:r>
            <a:r>
              <a:rPr lang="id-ID" sz="2800" dirty="0" smtClean="0"/>
              <a:t>Muted</a:t>
            </a:r>
            <a:endParaRPr lang="en-US" sz="2800" dirty="0"/>
          </a:p>
        </p:txBody>
      </p:sp>
    </p:spTree>
    <p:extLst>
      <p:ext uri="{BB962C8B-B14F-4D97-AF65-F5344CB8AC3E}">
        <p14:creationId xmlns:p14="http://schemas.microsoft.com/office/powerpoint/2010/main" val="3004277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HTML Graphic</a:t>
            </a:r>
            <a:endParaRPr lang="ko-KR" altLang="en-US" dirty="0"/>
          </a:p>
        </p:txBody>
      </p:sp>
      <p:sp>
        <p:nvSpPr>
          <p:cNvPr id="2" name="Content Placeholder 1"/>
          <p:cNvSpPr>
            <a:spLocks noGrp="1"/>
          </p:cNvSpPr>
          <p:nvPr>
            <p:ph idx="1"/>
          </p:nvPr>
        </p:nvSpPr>
        <p:spPr>
          <a:xfrm>
            <a:off x="1979712" y="987574"/>
            <a:ext cx="6912768" cy="1872208"/>
          </a:xfrm>
        </p:spPr>
        <p:txBody>
          <a:bodyPr/>
          <a:lstStyle/>
          <a:p>
            <a:pPr marL="342900" lvl="0" indent="-342900">
              <a:buFont typeface="Arial" pitchFamily="34" charset="0"/>
              <a:buChar char="•"/>
            </a:pPr>
            <a:r>
              <a:rPr lang="id-ID" altLang="ko-KR" b="1" dirty="0"/>
              <a:t>E</a:t>
            </a:r>
            <a:r>
              <a:rPr lang="id-ID" altLang="ko-KR" b="1" dirty="0" smtClean="0"/>
              <a:t>lemen canvas</a:t>
            </a:r>
          </a:p>
          <a:p>
            <a:pPr marL="342900" lvl="0" indent="-342900">
              <a:buFont typeface="Arial" pitchFamily="34" charset="0"/>
              <a:buChar char="•"/>
            </a:pPr>
            <a:r>
              <a:rPr lang="id-ID" b="1" dirty="0" smtClean="0"/>
              <a:t>Elemen SVG</a:t>
            </a:r>
            <a:endParaRPr lang="en-US" b="1" dirty="0"/>
          </a:p>
        </p:txBody>
      </p:sp>
    </p:spTree>
    <p:extLst>
      <p:ext uri="{BB962C8B-B14F-4D97-AF65-F5344CB8AC3E}">
        <p14:creationId xmlns:p14="http://schemas.microsoft.com/office/powerpoint/2010/main" val="979107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en-US" altLang="ko-KR" sz="2000" dirty="0"/>
              <a:t>&lt;!DOCTYPE html&gt;</a:t>
            </a:r>
          </a:p>
          <a:p>
            <a:pPr algn="just"/>
            <a:r>
              <a:rPr lang="en-US" altLang="ko-KR" sz="2000" dirty="0"/>
              <a:t>&lt;html&gt;</a:t>
            </a:r>
          </a:p>
          <a:p>
            <a:pPr algn="just"/>
            <a:r>
              <a:rPr lang="en-US" altLang="ko-KR" sz="2000" dirty="0"/>
              <a:t>&lt;body&gt;</a:t>
            </a:r>
          </a:p>
          <a:p>
            <a:pPr algn="just"/>
            <a:endParaRPr lang="en-US" altLang="ko-KR" sz="2000" dirty="0"/>
          </a:p>
          <a:p>
            <a:pPr algn="just"/>
            <a:r>
              <a:rPr lang="en-US" altLang="ko-KR" sz="2000" dirty="0"/>
              <a:t>&lt;</a:t>
            </a:r>
            <a:r>
              <a:rPr lang="en-US" altLang="ko-KR" sz="2000" dirty="0" err="1"/>
              <a:t>iframe</a:t>
            </a:r>
            <a:r>
              <a:rPr lang="en-US" altLang="ko-KR" sz="2000" dirty="0"/>
              <a:t> width="420" height="345" </a:t>
            </a:r>
            <a:r>
              <a:rPr lang="en-US" altLang="ko-KR" sz="2000" dirty="0" err="1"/>
              <a:t>src</a:t>
            </a:r>
            <a:r>
              <a:rPr lang="en-US" altLang="ko-KR" sz="2000" dirty="0"/>
              <a:t>="https://www.youtube.com/embed/tgbNymZ7vqY</a:t>
            </a:r>
            <a:r>
              <a:rPr lang="en-US" altLang="ko-KR" sz="2000" dirty="0">
                <a:solidFill>
                  <a:srgbClr val="FF0000"/>
                </a:solidFill>
              </a:rPr>
              <a:t>?controls=0</a:t>
            </a:r>
            <a:r>
              <a:rPr lang="en-US" altLang="ko-KR" sz="2000" dirty="0"/>
              <a:t>"&gt;</a:t>
            </a:r>
          </a:p>
          <a:p>
            <a:pPr algn="just"/>
            <a:r>
              <a:rPr lang="en-US" altLang="ko-KR" sz="2000" dirty="0"/>
              <a:t>&lt;/</a:t>
            </a:r>
            <a:r>
              <a:rPr lang="en-US" altLang="ko-KR" sz="2000" dirty="0" err="1"/>
              <a:t>iframe</a:t>
            </a:r>
            <a:r>
              <a:rPr lang="en-US" altLang="ko-KR" sz="2000" dirty="0"/>
              <a:t>&gt;</a:t>
            </a:r>
          </a:p>
          <a:p>
            <a:pPr algn="just"/>
            <a:endParaRPr lang="en-US" altLang="ko-KR" sz="2000" dirty="0"/>
          </a:p>
          <a:p>
            <a:pPr algn="just"/>
            <a:r>
              <a:rPr lang="en-US" altLang="ko-KR" sz="2000" dirty="0"/>
              <a:t>&lt;/body&gt;</a:t>
            </a:r>
          </a:p>
          <a:p>
            <a:pPr algn="just"/>
            <a:r>
              <a:rPr lang="en-US" altLang="ko-KR" sz="2000" dirty="0"/>
              <a:t>&lt;/html&gt;</a:t>
            </a:r>
          </a:p>
        </p:txBody>
      </p:sp>
      <p:sp>
        <p:nvSpPr>
          <p:cNvPr id="3" name="Title 2"/>
          <p:cNvSpPr>
            <a:spLocks noGrp="1"/>
          </p:cNvSpPr>
          <p:nvPr>
            <p:ph type="title"/>
          </p:nvPr>
        </p:nvSpPr>
        <p:spPr>
          <a:xfrm>
            <a:off x="395536" y="0"/>
            <a:ext cx="8748464" cy="884466"/>
          </a:xfrm>
        </p:spPr>
        <p:txBody>
          <a:bodyPr/>
          <a:lstStyle/>
          <a:p>
            <a:r>
              <a:rPr lang="id-ID" sz="2800" dirty="0" smtClean="0"/>
              <a:t>Contoh script </a:t>
            </a:r>
            <a:r>
              <a:rPr lang="id-ID" sz="2800" dirty="0"/>
              <a:t>YouTube </a:t>
            </a:r>
            <a:r>
              <a:rPr lang="id-ID" sz="2800" dirty="0" smtClean="0"/>
              <a:t>Controls</a:t>
            </a:r>
            <a:endParaRPr lang="en-US" sz="2800" dirty="0"/>
          </a:p>
        </p:txBody>
      </p:sp>
    </p:spTree>
    <p:extLst>
      <p:ext uri="{BB962C8B-B14F-4D97-AF65-F5344CB8AC3E}">
        <p14:creationId xmlns:p14="http://schemas.microsoft.com/office/powerpoint/2010/main" val="821339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HTML </a:t>
            </a:r>
            <a:r>
              <a:rPr lang="id-ID" dirty="0" smtClean="0"/>
              <a:t>APIs</a:t>
            </a:r>
            <a:endParaRPr lang="ko-KR" altLang="en-US" dirty="0"/>
          </a:p>
        </p:txBody>
      </p:sp>
      <p:sp>
        <p:nvSpPr>
          <p:cNvPr id="2" name="Content Placeholder 1"/>
          <p:cNvSpPr>
            <a:spLocks noGrp="1"/>
          </p:cNvSpPr>
          <p:nvPr>
            <p:ph idx="1"/>
          </p:nvPr>
        </p:nvSpPr>
        <p:spPr>
          <a:xfrm>
            <a:off x="1979712" y="987574"/>
            <a:ext cx="6912768" cy="1872208"/>
          </a:xfrm>
        </p:spPr>
        <p:txBody>
          <a:bodyPr/>
          <a:lstStyle/>
          <a:p>
            <a:pPr marL="342900" lvl="0" indent="-342900">
              <a:buFont typeface="Arial" pitchFamily="34" charset="0"/>
              <a:buChar char="•"/>
            </a:pPr>
            <a:r>
              <a:rPr lang="id-ID" dirty="0" smtClean="0"/>
              <a:t>Geolocation </a:t>
            </a:r>
          </a:p>
          <a:p>
            <a:pPr marL="342900" lvl="0" indent="-342900">
              <a:buFont typeface="Arial" pitchFamily="34" charset="0"/>
              <a:buChar char="•"/>
            </a:pPr>
            <a:r>
              <a:rPr lang="id-ID" dirty="0" smtClean="0"/>
              <a:t>Drag/Drop</a:t>
            </a:r>
          </a:p>
          <a:p>
            <a:pPr marL="342900" lvl="0" indent="-342900">
              <a:buFont typeface="Arial" pitchFamily="34" charset="0"/>
              <a:buChar char="•"/>
            </a:pPr>
            <a:r>
              <a:rPr lang="id-ID" dirty="0" smtClean="0"/>
              <a:t>Web storage</a:t>
            </a:r>
          </a:p>
          <a:p>
            <a:pPr marL="342900" lvl="0" indent="-342900">
              <a:buFont typeface="Arial" pitchFamily="34" charset="0"/>
              <a:buChar char="•"/>
            </a:pPr>
            <a:r>
              <a:rPr lang="id-ID" dirty="0" smtClean="0"/>
              <a:t>Web workers</a:t>
            </a:r>
          </a:p>
          <a:p>
            <a:pPr marL="342900" lvl="0" indent="-342900">
              <a:buFont typeface="Arial" pitchFamily="34" charset="0"/>
              <a:buChar char="•"/>
            </a:pPr>
            <a:r>
              <a:rPr lang="id-ID" smtClean="0"/>
              <a:t>SSE</a:t>
            </a:r>
            <a:endParaRPr lang="en-US" b="1" dirty="0"/>
          </a:p>
        </p:txBody>
      </p:sp>
    </p:spTree>
    <p:extLst>
      <p:ext uri="{BB962C8B-B14F-4D97-AF65-F5344CB8AC3E}">
        <p14:creationId xmlns:p14="http://schemas.microsoft.com/office/powerpoint/2010/main" val="422238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id-ID" altLang="ko-KR" sz="2000" dirty="0"/>
              <a:t>HTML Geolocation API digunakan untuk mendapatkan posisi geografis pengguna</a:t>
            </a:r>
            <a:r>
              <a:rPr lang="id-ID" altLang="ko-KR" sz="2000" dirty="0" smtClean="0"/>
              <a:t>. Karena </a:t>
            </a:r>
            <a:r>
              <a:rPr lang="id-ID" altLang="ko-KR" sz="2000" dirty="0"/>
              <a:t>ini dapat membahayakan privasi, posisi tersebut tidak tersedia kecuali jika pengguna menyetujuinya</a:t>
            </a:r>
            <a:r>
              <a:rPr lang="id-ID" altLang="ko-KR" sz="2000" dirty="0" smtClean="0"/>
              <a:t>. </a:t>
            </a:r>
            <a:endParaRPr lang="id-ID" altLang="ko-KR" sz="2000" dirty="0"/>
          </a:p>
          <a:p>
            <a:pPr algn="just"/>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Html Geolocation</a:t>
            </a:r>
            <a:endParaRPr lang="en-US" dirty="0"/>
          </a:p>
        </p:txBody>
      </p:sp>
    </p:spTree>
    <p:extLst>
      <p:ext uri="{BB962C8B-B14F-4D97-AF65-F5344CB8AC3E}">
        <p14:creationId xmlns:p14="http://schemas.microsoft.com/office/powerpoint/2010/main" val="3282659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en-US" altLang="ko-KR" sz="2000" dirty="0"/>
              <a:t>&lt;!DOCTYPE html&gt;</a:t>
            </a:r>
          </a:p>
          <a:p>
            <a:pPr algn="just"/>
            <a:r>
              <a:rPr lang="en-US" altLang="ko-KR" sz="2000" dirty="0"/>
              <a:t>&lt;html&gt;</a:t>
            </a:r>
          </a:p>
          <a:p>
            <a:pPr algn="just"/>
            <a:r>
              <a:rPr lang="en-US" altLang="ko-KR" sz="2000" dirty="0"/>
              <a:t>&lt;body&gt;</a:t>
            </a:r>
          </a:p>
          <a:p>
            <a:pPr algn="just"/>
            <a:endParaRPr lang="en-US" altLang="ko-KR" sz="2000" dirty="0"/>
          </a:p>
          <a:p>
            <a:pPr algn="just"/>
            <a:r>
              <a:rPr lang="id-ID" altLang="ko-KR" sz="2000" dirty="0" smtClean="0"/>
              <a:t>	</a:t>
            </a:r>
            <a:r>
              <a:rPr lang="en-US" altLang="ko-KR" sz="2000" dirty="0" smtClean="0"/>
              <a:t>&lt;p&gt;</a:t>
            </a:r>
            <a:r>
              <a:rPr lang="id-ID" altLang="ko-KR" sz="2000" dirty="0" smtClean="0"/>
              <a:t>Klik untuk mendapatkan koordinat</a:t>
            </a:r>
            <a:r>
              <a:rPr lang="en-US" altLang="ko-KR" sz="2000" dirty="0" smtClean="0"/>
              <a:t>.&lt;/</a:t>
            </a:r>
            <a:r>
              <a:rPr lang="en-US" altLang="ko-KR" sz="2000" dirty="0"/>
              <a:t>p&gt;</a:t>
            </a:r>
          </a:p>
          <a:p>
            <a:pPr algn="just"/>
            <a:endParaRPr lang="en-US" altLang="ko-KR" sz="2000" dirty="0"/>
          </a:p>
          <a:p>
            <a:pPr algn="just"/>
            <a:r>
              <a:rPr lang="id-ID" altLang="ko-KR" sz="2000" dirty="0" smtClean="0"/>
              <a:t>	</a:t>
            </a:r>
            <a:r>
              <a:rPr lang="en-US" altLang="ko-KR" sz="2000" dirty="0" smtClean="0"/>
              <a:t>&lt;</a:t>
            </a:r>
            <a:r>
              <a:rPr lang="en-US" altLang="ko-KR" sz="2000" dirty="0"/>
              <a:t>button </a:t>
            </a:r>
            <a:r>
              <a:rPr lang="en-US" altLang="ko-KR" sz="2000" dirty="0" err="1"/>
              <a:t>onclick</a:t>
            </a:r>
            <a:r>
              <a:rPr lang="en-US" altLang="ko-KR" sz="2000" dirty="0"/>
              <a:t>="</a:t>
            </a:r>
            <a:r>
              <a:rPr lang="en-US" altLang="ko-KR" sz="2000" dirty="0" err="1"/>
              <a:t>getLocation</a:t>
            </a:r>
            <a:r>
              <a:rPr lang="en-US" altLang="ko-KR" sz="2000" dirty="0"/>
              <a:t>()"&gt;Try It&lt;/button</a:t>
            </a:r>
            <a:r>
              <a:rPr lang="en-US" altLang="ko-KR" sz="2000" dirty="0" smtClean="0"/>
              <a:t>&gt;</a:t>
            </a:r>
            <a:endParaRPr lang="id-ID" altLang="ko-KR" sz="2000" dirty="0" smtClean="0"/>
          </a:p>
          <a:p>
            <a:pPr algn="just"/>
            <a:endParaRPr lang="id-ID" altLang="ko-KR" sz="2000" dirty="0"/>
          </a:p>
          <a:p>
            <a:pPr algn="just"/>
            <a:r>
              <a:rPr lang="id-ID" altLang="ko-KR" sz="2000" dirty="0"/>
              <a:t>&lt;/body&gt;</a:t>
            </a:r>
          </a:p>
          <a:p>
            <a:pPr algn="just"/>
            <a:r>
              <a:rPr lang="id-ID" altLang="ko-KR" sz="2000" dirty="0"/>
              <a:t>&lt;/html&gt;</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Contoh Script</a:t>
            </a:r>
            <a:endParaRPr lang="en-US" dirty="0"/>
          </a:p>
        </p:txBody>
      </p:sp>
    </p:spTree>
    <p:extLst>
      <p:ext uri="{BB962C8B-B14F-4D97-AF65-F5344CB8AC3E}">
        <p14:creationId xmlns:p14="http://schemas.microsoft.com/office/powerpoint/2010/main" val="956704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id-ID" altLang="ko-KR" sz="2000" dirty="0"/>
              <a:t>Seret dan lepas adalah fitur yang sangat umum. </a:t>
            </a:r>
            <a:r>
              <a:rPr lang="id-ID" altLang="ko-KR" sz="2000" dirty="0" smtClean="0"/>
              <a:t>Seret dan lepas </a:t>
            </a:r>
            <a:r>
              <a:rPr lang="id-ID" altLang="ko-KR" sz="2000" dirty="0"/>
              <a:t>adalah saat Anda "mengambil" sebuah objek dan menyeretnya ke lokasi yang berbeda.</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Html drag and drop</a:t>
            </a:r>
            <a:endParaRPr lang="en-US" dirty="0"/>
          </a:p>
        </p:txBody>
      </p:sp>
    </p:spTree>
    <p:extLst>
      <p:ext uri="{BB962C8B-B14F-4D97-AF65-F5344CB8AC3E}">
        <p14:creationId xmlns:p14="http://schemas.microsoft.com/office/powerpoint/2010/main" val="15102614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4094112" cy="3888432"/>
          </a:xfrm>
        </p:spPr>
        <p:txBody>
          <a:bodyPr/>
          <a:lstStyle/>
          <a:p>
            <a:pPr algn="just"/>
            <a:r>
              <a:rPr lang="en-US" altLang="ko-KR" sz="1050" dirty="0"/>
              <a:t>&lt;!DOCTYPE HTML&gt;</a:t>
            </a:r>
          </a:p>
          <a:p>
            <a:pPr algn="just"/>
            <a:r>
              <a:rPr lang="en-US" altLang="ko-KR" sz="1050" dirty="0"/>
              <a:t>&lt;html&gt;</a:t>
            </a:r>
          </a:p>
          <a:p>
            <a:pPr algn="just"/>
            <a:r>
              <a:rPr lang="en-US" altLang="ko-KR" sz="1050" dirty="0"/>
              <a:t>&lt;head&gt;</a:t>
            </a:r>
          </a:p>
          <a:p>
            <a:pPr algn="just"/>
            <a:r>
              <a:rPr lang="en-US" altLang="ko-KR" sz="1050" dirty="0"/>
              <a:t>&lt;style&gt;</a:t>
            </a:r>
          </a:p>
          <a:p>
            <a:pPr algn="just"/>
            <a:r>
              <a:rPr lang="en-US" altLang="ko-KR" sz="1050" dirty="0"/>
              <a:t>#div1 {</a:t>
            </a:r>
          </a:p>
          <a:p>
            <a:pPr algn="just"/>
            <a:r>
              <a:rPr lang="en-US" altLang="ko-KR" sz="1050" dirty="0"/>
              <a:t>  width: 350px;</a:t>
            </a:r>
          </a:p>
          <a:p>
            <a:pPr algn="just"/>
            <a:r>
              <a:rPr lang="en-US" altLang="ko-KR" sz="1050" dirty="0"/>
              <a:t>  height: 350px;</a:t>
            </a:r>
          </a:p>
          <a:p>
            <a:pPr algn="just"/>
            <a:r>
              <a:rPr lang="en-US" altLang="ko-KR" sz="1050" dirty="0"/>
              <a:t>  padding: 10px;</a:t>
            </a:r>
          </a:p>
          <a:p>
            <a:pPr algn="just"/>
            <a:r>
              <a:rPr lang="en-US" altLang="ko-KR" sz="1050" dirty="0"/>
              <a:t>  border: 1px solid #</a:t>
            </a:r>
            <a:r>
              <a:rPr lang="en-US" altLang="ko-KR" sz="1050" dirty="0" err="1"/>
              <a:t>aaaaaa</a:t>
            </a:r>
            <a:r>
              <a:rPr lang="en-US" altLang="ko-KR" sz="1050" dirty="0"/>
              <a:t>;</a:t>
            </a:r>
          </a:p>
          <a:p>
            <a:pPr algn="just"/>
            <a:r>
              <a:rPr lang="en-US" altLang="ko-KR" sz="1050" dirty="0"/>
              <a:t>}</a:t>
            </a:r>
          </a:p>
          <a:p>
            <a:pPr algn="just"/>
            <a:r>
              <a:rPr lang="en-US" altLang="ko-KR" sz="1050" dirty="0"/>
              <a:t>&lt;/style&gt;</a:t>
            </a:r>
          </a:p>
          <a:p>
            <a:pPr algn="just"/>
            <a:r>
              <a:rPr lang="en-US" altLang="ko-KR" sz="1050" dirty="0"/>
              <a:t>&lt;script&gt;</a:t>
            </a:r>
          </a:p>
          <a:p>
            <a:pPr algn="just"/>
            <a:r>
              <a:rPr lang="en-US" altLang="ko-KR" sz="1050" dirty="0"/>
              <a:t>function </a:t>
            </a:r>
            <a:r>
              <a:rPr lang="en-US" altLang="ko-KR" sz="1050" dirty="0" err="1"/>
              <a:t>allowDrop</a:t>
            </a:r>
            <a:r>
              <a:rPr lang="en-US" altLang="ko-KR" sz="1050" dirty="0"/>
              <a:t>(</a:t>
            </a:r>
            <a:r>
              <a:rPr lang="en-US" altLang="ko-KR" sz="1050" dirty="0" err="1"/>
              <a:t>ev</a:t>
            </a:r>
            <a:r>
              <a:rPr lang="en-US" altLang="ko-KR" sz="1050" dirty="0"/>
              <a:t>) {</a:t>
            </a:r>
          </a:p>
          <a:p>
            <a:pPr algn="just"/>
            <a:r>
              <a:rPr lang="en-US" altLang="ko-KR" sz="1050" dirty="0"/>
              <a:t>  </a:t>
            </a:r>
            <a:r>
              <a:rPr lang="en-US" altLang="ko-KR" sz="1050" dirty="0" err="1"/>
              <a:t>ev.preventDefault</a:t>
            </a:r>
            <a:r>
              <a:rPr lang="en-US" altLang="ko-KR" sz="1050" dirty="0"/>
              <a:t>();</a:t>
            </a:r>
          </a:p>
          <a:p>
            <a:pPr algn="just"/>
            <a:r>
              <a:rPr lang="en-US" altLang="ko-KR" sz="1050" dirty="0"/>
              <a:t>}</a:t>
            </a:r>
          </a:p>
          <a:p>
            <a:pPr algn="just"/>
            <a:endParaRPr lang="en-US" altLang="ko-KR" sz="1050" dirty="0"/>
          </a:p>
          <a:p>
            <a:pPr algn="just"/>
            <a:r>
              <a:rPr lang="en-US" altLang="ko-KR" sz="1050" dirty="0"/>
              <a:t>function drag(</a:t>
            </a:r>
            <a:r>
              <a:rPr lang="en-US" altLang="ko-KR" sz="1050" dirty="0" err="1"/>
              <a:t>ev</a:t>
            </a:r>
            <a:r>
              <a:rPr lang="en-US" altLang="ko-KR" sz="1050" dirty="0"/>
              <a:t>) {</a:t>
            </a:r>
          </a:p>
          <a:p>
            <a:pPr algn="just"/>
            <a:r>
              <a:rPr lang="en-US" altLang="ko-KR" sz="1050" dirty="0"/>
              <a:t>  </a:t>
            </a:r>
            <a:r>
              <a:rPr lang="en-US" altLang="ko-KR" sz="1050" dirty="0" err="1"/>
              <a:t>ev.dataTransfer.setData</a:t>
            </a:r>
            <a:r>
              <a:rPr lang="en-US" altLang="ko-KR" sz="1050" dirty="0"/>
              <a:t>("text", ev.target.id);</a:t>
            </a:r>
          </a:p>
          <a:p>
            <a:pPr algn="just"/>
            <a:r>
              <a:rPr lang="en-US" altLang="ko-KR" sz="1050" dirty="0" smtClean="0"/>
              <a:t>}</a:t>
            </a:r>
            <a:endParaRPr lang="en-US" altLang="ko-KR" sz="1050" dirty="0"/>
          </a:p>
        </p:txBody>
      </p:sp>
      <p:sp>
        <p:nvSpPr>
          <p:cNvPr id="3" name="Title 2"/>
          <p:cNvSpPr>
            <a:spLocks noGrp="1"/>
          </p:cNvSpPr>
          <p:nvPr>
            <p:ph type="title"/>
          </p:nvPr>
        </p:nvSpPr>
        <p:spPr>
          <a:xfrm>
            <a:off x="395536" y="0"/>
            <a:ext cx="8748464" cy="884466"/>
          </a:xfrm>
        </p:spPr>
        <p:txBody>
          <a:bodyPr/>
          <a:lstStyle/>
          <a:p>
            <a:r>
              <a:rPr lang="id-ID" dirty="0" smtClean="0"/>
              <a:t>Contoh Script</a:t>
            </a:r>
            <a:endParaRPr lang="en-US" dirty="0"/>
          </a:p>
        </p:txBody>
      </p:sp>
      <p:sp>
        <p:nvSpPr>
          <p:cNvPr id="4" name="Content Placeholder 4"/>
          <p:cNvSpPr>
            <a:spLocks noGrp="1"/>
          </p:cNvSpPr>
          <p:nvPr>
            <p:ph idx="10"/>
          </p:nvPr>
        </p:nvSpPr>
        <p:spPr>
          <a:xfrm>
            <a:off x="4572000" y="1131590"/>
            <a:ext cx="4094112" cy="3816424"/>
          </a:xfrm>
        </p:spPr>
        <p:txBody>
          <a:bodyPr/>
          <a:lstStyle/>
          <a:p>
            <a:pPr algn="just"/>
            <a:r>
              <a:rPr lang="en-US" altLang="ko-KR" sz="1100" dirty="0" smtClean="0"/>
              <a:t>function </a:t>
            </a:r>
            <a:r>
              <a:rPr lang="en-US" altLang="ko-KR" sz="1100" dirty="0"/>
              <a:t>drop(</a:t>
            </a:r>
            <a:r>
              <a:rPr lang="en-US" altLang="ko-KR" sz="1100" dirty="0" err="1"/>
              <a:t>ev</a:t>
            </a:r>
            <a:r>
              <a:rPr lang="en-US" altLang="ko-KR" sz="1100" dirty="0"/>
              <a:t>) {</a:t>
            </a:r>
          </a:p>
          <a:p>
            <a:pPr algn="just"/>
            <a:r>
              <a:rPr lang="en-US" altLang="ko-KR" sz="1100" dirty="0"/>
              <a:t>  </a:t>
            </a:r>
            <a:r>
              <a:rPr lang="en-US" altLang="ko-KR" sz="1100" dirty="0" err="1"/>
              <a:t>ev.preventDefault</a:t>
            </a:r>
            <a:r>
              <a:rPr lang="en-US" altLang="ko-KR" sz="1100" dirty="0"/>
              <a:t>();</a:t>
            </a:r>
          </a:p>
          <a:p>
            <a:pPr algn="just"/>
            <a:r>
              <a:rPr lang="en-US" altLang="ko-KR" sz="1100" dirty="0"/>
              <a:t>  </a:t>
            </a:r>
            <a:r>
              <a:rPr lang="en-US" altLang="ko-KR" sz="1100" dirty="0" err="1"/>
              <a:t>var</a:t>
            </a:r>
            <a:r>
              <a:rPr lang="en-US" altLang="ko-KR" sz="1100" dirty="0"/>
              <a:t> data = </a:t>
            </a:r>
            <a:r>
              <a:rPr lang="en-US" altLang="ko-KR" sz="1100" dirty="0" err="1"/>
              <a:t>ev.dataTransfer.getData</a:t>
            </a:r>
            <a:r>
              <a:rPr lang="en-US" altLang="ko-KR" sz="1100" dirty="0"/>
              <a:t>("text");</a:t>
            </a:r>
          </a:p>
          <a:p>
            <a:pPr algn="just"/>
            <a:r>
              <a:rPr lang="en-US" altLang="ko-KR" sz="1100" dirty="0"/>
              <a:t>  </a:t>
            </a:r>
            <a:r>
              <a:rPr lang="en-US" altLang="ko-KR" sz="1100" dirty="0" err="1"/>
              <a:t>ev.target.appendChild</a:t>
            </a:r>
            <a:r>
              <a:rPr lang="en-US" altLang="ko-KR" sz="1100" dirty="0"/>
              <a:t>(</a:t>
            </a:r>
            <a:r>
              <a:rPr lang="en-US" altLang="ko-KR" sz="1100" dirty="0" err="1"/>
              <a:t>document.getElementById</a:t>
            </a:r>
            <a:r>
              <a:rPr lang="en-US" altLang="ko-KR" sz="1100" dirty="0"/>
              <a:t>(data));</a:t>
            </a:r>
          </a:p>
          <a:p>
            <a:pPr algn="just"/>
            <a:r>
              <a:rPr lang="en-US" altLang="ko-KR" sz="1100" dirty="0"/>
              <a:t>}</a:t>
            </a:r>
          </a:p>
          <a:p>
            <a:pPr algn="just"/>
            <a:r>
              <a:rPr lang="en-US" altLang="ko-KR" sz="1100" dirty="0"/>
              <a:t>&lt;/script&gt;</a:t>
            </a:r>
          </a:p>
          <a:p>
            <a:pPr algn="just"/>
            <a:r>
              <a:rPr lang="en-US" altLang="ko-KR" sz="1100" dirty="0"/>
              <a:t>&lt;/head&gt;</a:t>
            </a:r>
          </a:p>
          <a:p>
            <a:pPr algn="just"/>
            <a:r>
              <a:rPr lang="en-US" altLang="ko-KR" sz="1100" dirty="0"/>
              <a:t>&lt;body&gt;</a:t>
            </a:r>
          </a:p>
          <a:p>
            <a:pPr algn="just"/>
            <a:endParaRPr lang="en-US" altLang="ko-KR" sz="1100" dirty="0"/>
          </a:p>
          <a:p>
            <a:pPr algn="just"/>
            <a:r>
              <a:rPr lang="en-US" altLang="ko-KR" sz="1100" dirty="0"/>
              <a:t>&lt;p&gt;</a:t>
            </a:r>
            <a:r>
              <a:rPr lang="en-US" altLang="ko-KR" sz="1100" dirty="0" err="1"/>
              <a:t>Seret</a:t>
            </a:r>
            <a:r>
              <a:rPr lang="en-US" altLang="ko-KR" sz="1100" dirty="0"/>
              <a:t> </a:t>
            </a:r>
            <a:r>
              <a:rPr lang="en-US" altLang="ko-KR" sz="1100" dirty="0" err="1"/>
              <a:t>gambar</a:t>
            </a:r>
            <a:r>
              <a:rPr lang="en-US" altLang="ko-KR" sz="1100" dirty="0"/>
              <a:t> logo </a:t>
            </a:r>
            <a:r>
              <a:rPr lang="en-US" altLang="ko-KR" sz="1100" dirty="0" err="1"/>
              <a:t>ke</a:t>
            </a:r>
            <a:r>
              <a:rPr lang="en-US" altLang="ko-KR" sz="1100" dirty="0"/>
              <a:t> </a:t>
            </a:r>
            <a:r>
              <a:rPr lang="en-US" altLang="ko-KR" sz="1100" dirty="0" err="1"/>
              <a:t>dalam</a:t>
            </a:r>
            <a:r>
              <a:rPr lang="en-US" altLang="ko-KR" sz="1100" dirty="0"/>
              <a:t> </a:t>
            </a:r>
            <a:r>
              <a:rPr lang="en-US" altLang="ko-KR" sz="1100" dirty="0" err="1"/>
              <a:t>kotak</a:t>
            </a:r>
            <a:r>
              <a:rPr lang="en-US" altLang="ko-KR" sz="1100" dirty="0"/>
              <a:t>:&lt;/p&gt;</a:t>
            </a:r>
          </a:p>
          <a:p>
            <a:pPr algn="just"/>
            <a:endParaRPr lang="en-US" altLang="ko-KR" sz="1100" dirty="0"/>
          </a:p>
          <a:p>
            <a:pPr algn="just"/>
            <a:r>
              <a:rPr lang="en-US" altLang="ko-KR" sz="1100" dirty="0"/>
              <a:t>&lt;div id="div1" </a:t>
            </a:r>
            <a:r>
              <a:rPr lang="en-US" altLang="ko-KR" sz="1100" dirty="0" err="1"/>
              <a:t>ondrop</a:t>
            </a:r>
            <a:r>
              <a:rPr lang="en-US" altLang="ko-KR" sz="1100" dirty="0"/>
              <a:t>="drop(event)" </a:t>
            </a:r>
            <a:r>
              <a:rPr lang="en-US" altLang="ko-KR" sz="1100" dirty="0" err="1"/>
              <a:t>ondragover</a:t>
            </a:r>
            <a:r>
              <a:rPr lang="en-US" altLang="ko-KR" sz="1100" dirty="0"/>
              <a:t>="</a:t>
            </a:r>
            <a:r>
              <a:rPr lang="en-US" altLang="ko-KR" sz="1100" dirty="0" err="1"/>
              <a:t>allowDrop</a:t>
            </a:r>
            <a:r>
              <a:rPr lang="en-US" altLang="ko-KR" sz="1100" dirty="0"/>
              <a:t>(event)"&gt;&lt;/div&gt;</a:t>
            </a:r>
          </a:p>
          <a:p>
            <a:pPr algn="just"/>
            <a:r>
              <a:rPr lang="en-US" altLang="ko-KR" sz="1100" dirty="0"/>
              <a:t>&lt;</a:t>
            </a:r>
            <a:r>
              <a:rPr lang="en-US" altLang="ko-KR" sz="1100" dirty="0" err="1"/>
              <a:t>br</a:t>
            </a:r>
            <a:r>
              <a:rPr lang="en-US" altLang="ko-KR" sz="1100" dirty="0"/>
              <a:t>&gt;</a:t>
            </a:r>
          </a:p>
          <a:p>
            <a:pPr algn="just"/>
            <a:r>
              <a:rPr lang="en-US" altLang="ko-KR" sz="1100" dirty="0"/>
              <a:t>&lt;</a:t>
            </a:r>
            <a:r>
              <a:rPr lang="en-US" altLang="ko-KR" sz="1100" dirty="0" err="1"/>
              <a:t>img</a:t>
            </a:r>
            <a:r>
              <a:rPr lang="en-US" altLang="ko-KR" sz="1100" dirty="0"/>
              <a:t> id="drag1" </a:t>
            </a:r>
            <a:r>
              <a:rPr lang="en-US" altLang="ko-KR" sz="1100" dirty="0" err="1"/>
              <a:t>src</a:t>
            </a:r>
            <a:r>
              <a:rPr lang="en-US" altLang="ko-KR" sz="1100" dirty="0"/>
              <a:t>="logoUSB.jpg" </a:t>
            </a:r>
            <a:r>
              <a:rPr lang="en-US" altLang="ko-KR" sz="1100" dirty="0" err="1"/>
              <a:t>draggable</a:t>
            </a:r>
            <a:r>
              <a:rPr lang="en-US" altLang="ko-KR" sz="1100" dirty="0"/>
              <a:t>="true" </a:t>
            </a:r>
            <a:r>
              <a:rPr lang="en-US" altLang="ko-KR" sz="1100" dirty="0" err="1"/>
              <a:t>ondragstart</a:t>
            </a:r>
            <a:r>
              <a:rPr lang="en-US" altLang="ko-KR" sz="1100" dirty="0"/>
              <a:t>="drag(event)" width="340" height="340"&gt;</a:t>
            </a:r>
          </a:p>
          <a:p>
            <a:pPr algn="just"/>
            <a:endParaRPr lang="en-US" altLang="ko-KR" sz="1100" dirty="0"/>
          </a:p>
          <a:p>
            <a:pPr algn="just"/>
            <a:r>
              <a:rPr lang="en-US" altLang="ko-KR" sz="1100" dirty="0"/>
              <a:t>&lt;/body&gt;</a:t>
            </a:r>
          </a:p>
          <a:p>
            <a:pPr algn="just"/>
            <a:r>
              <a:rPr lang="en-US" altLang="ko-KR" sz="1100" dirty="0"/>
              <a:t>&lt;/html&gt;</a:t>
            </a:r>
            <a:endParaRPr lang="ko-KR" altLang="en-US" sz="1100" dirty="0"/>
          </a:p>
        </p:txBody>
      </p:sp>
      <p:cxnSp>
        <p:nvCxnSpPr>
          <p:cNvPr id="6" name="Straight Connector 5"/>
          <p:cNvCxnSpPr/>
          <p:nvPr/>
        </p:nvCxnSpPr>
        <p:spPr>
          <a:xfrm>
            <a:off x="4283968" y="915566"/>
            <a:ext cx="0" cy="4227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818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id-ID" altLang="ko-KR" sz="2000" dirty="0"/>
              <a:t>Dengan penyimpanan web, aplikasi web dapat menyimpan data secara lokal di dalam browser pengguna</a:t>
            </a:r>
            <a:r>
              <a:rPr lang="id-ID" altLang="ko-KR" sz="2000" dirty="0" smtClean="0"/>
              <a:t>.</a:t>
            </a:r>
          </a:p>
          <a:p>
            <a:pPr algn="just"/>
            <a:endParaRPr lang="id-ID" altLang="ko-KR" sz="2000" dirty="0"/>
          </a:p>
          <a:p>
            <a:pPr algn="just"/>
            <a:r>
              <a:rPr lang="id-ID" altLang="ko-KR" sz="2000" dirty="0" smtClean="0"/>
              <a:t>Penyimpanan </a:t>
            </a:r>
            <a:r>
              <a:rPr lang="id-ID" altLang="ko-KR" sz="2000" dirty="0"/>
              <a:t>web HTML menyediakan dua objek untuk menyimpan data pada klien</a:t>
            </a:r>
            <a:r>
              <a:rPr lang="id-ID" altLang="ko-KR" sz="2000" dirty="0" smtClean="0"/>
              <a:t>:</a:t>
            </a:r>
          </a:p>
          <a:p>
            <a:pPr marL="342900" indent="-342900" algn="just">
              <a:buFont typeface="Arial" pitchFamily="34" charset="0"/>
              <a:buChar char="•"/>
            </a:pPr>
            <a:r>
              <a:rPr lang="id-ID" altLang="ko-KR" sz="2000" dirty="0" smtClean="0"/>
              <a:t>window.localStorage </a:t>
            </a:r>
            <a:r>
              <a:rPr lang="id-ID" altLang="ko-KR" sz="2000" dirty="0"/>
              <a:t>- menyimpan data tanpa tanggal </a:t>
            </a:r>
            <a:r>
              <a:rPr lang="id-ID" altLang="ko-KR" sz="2000" dirty="0" smtClean="0"/>
              <a:t>kedaluwarsa</a:t>
            </a:r>
          </a:p>
          <a:p>
            <a:pPr marL="342900" indent="-342900" algn="just">
              <a:buFont typeface="Arial" pitchFamily="34" charset="0"/>
              <a:buChar char="•"/>
            </a:pPr>
            <a:r>
              <a:rPr lang="id-ID" altLang="ko-KR" sz="2000" dirty="0" smtClean="0"/>
              <a:t>window.sessionStorage </a:t>
            </a:r>
            <a:r>
              <a:rPr lang="id-ID" altLang="ko-KR" sz="2000" dirty="0"/>
              <a:t>- menyimpan data untuk satu sesi (data hilang saat tab browser ditutup)</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Html Web Storage</a:t>
            </a:r>
            <a:endParaRPr lang="en-US" dirty="0"/>
          </a:p>
        </p:txBody>
      </p:sp>
    </p:spTree>
    <p:extLst>
      <p:ext uri="{BB962C8B-B14F-4D97-AF65-F5344CB8AC3E}">
        <p14:creationId xmlns:p14="http://schemas.microsoft.com/office/powerpoint/2010/main" val="36370238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4094112" cy="3888432"/>
          </a:xfrm>
        </p:spPr>
        <p:txBody>
          <a:bodyPr/>
          <a:lstStyle/>
          <a:p>
            <a:pPr algn="just"/>
            <a:r>
              <a:rPr lang="en-US" altLang="ko-KR" sz="1600" dirty="0"/>
              <a:t>&lt;!DOCTYPE html&gt;</a:t>
            </a:r>
          </a:p>
          <a:p>
            <a:pPr algn="just"/>
            <a:r>
              <a:rPr lang="en-US" altLang="ko-KR" sz="1600" dirty="0"/>
              <a:t>&lt;html&gt;</a:t>
            </a:r>
          </a:p>
          <a:p>
            <a:pPr algn="just"/>
            <a:r>
              <a:rPr lang="en-US" altLang="ko-KR" sz="1600" dirty="0"/>
              <a:t>&lt;body&gt;</a:t>
            </a:r>
          </a:p>
          <a:p>
            <a:pPr algn="just"/>
            <a:endParaRPr lang="en-US" altLang="ko-KR" sz="1600" dirty="0"/>
          </a:p>
          <a:p>
            <a:pPr algn="just"/>
            <a:r>
              <a:rPr lang="en-US" altLang="ko-KR" sz="1600" dirty="0"/>
              <a:t>&lt;div id="result"&gt;&lt;/div&gt;</a:t>
            </a:r>
          </a:p>
          <a:p>
            <a:pPr algn="just"/>
            <a:endParaRPr lang="en-US" altLang="ko-KR" sz="1600" dirty="0"/>
          </a:p>
          <a:p>
            <a:pPr algn="just"/>
            <a:r>
              <a:rPr lang="en-US" altLang="ko-KR" sz="1600" dirty="0"/>
              <a:t>&lt;script&gt;</a:t>
            </a:r>
          </a:p>
          <a:p>
            <a:pPr algn="just"/>
            <a:r>
              <a:rPr lang="en-US" altLang="ko-KR" sz="1600" dirty="0"/>
              <a:t>// Check browser support</a:t>
            </a:r>
          </a:p>
          <a:p>
            <a:pPr algn="just"/>
            <a:r>
              <a:rPr lang="en-US" altLang="ko-KR" sz="1600" dirty="0"/>
              <a:t>if (</a:t>
            </a:r>
            <a:r>
              <a:rPr lang="en-US" altLang="ko-KR" sz="1600" dirty="0" err="1"/>
              <a:t>typeof</a:t>
            </a:r>
            <a:r>
              <a:rPr lang="en-US" altLang="ko-KR" sz="1600" dirty="0"/>
              <a:t>(Storage) !== "undefined") {</a:t>
            </a:r>
          </a:p>
          <a:p>
            <a:pPr algn="just"/>
            <a:r>
              <a:rPr lang="en-US" altLang="ko-KR" sz="1600" dirty="0"/>
              <a:t>  // Store</a:t>
            </a:r>
          </a:p>
          <a:p>
            <a:pPr algn="just"/>
            <a:r>
              <a:rPr lang="en-US" altLang="ko-KR" sz="1600" dirty="0"/>
              <a:t>  </a:t>
            </a:r>
            <a:r>
              <a:rPr lang="en-US" altLang="ko-KR" sz="1600" dirty="0" err="1"/>
              <a:t>localStorage.setItem</a:t>
            </a:r>
            <a:r>
              <a:rPr lang="en-US" altLang="ko-KR" sz="1600" dirty="0"/>
              <a:t>("</a:t>
            </a:r>
            <a:r>
              <a:rPr lang="en-US" altLang="ko-KR" sz="1600" dirty="0" err="1"/>
              <a:t>lastname</a:t>
            </a:r>
            <a:r>
              <a:rPr lang="en-US" altLang="ko-KR" sz="1600" dirty="0"/>
              <a:t>", "Smith</a:t>
            </a:r>
            <a:r>
              <a:rPr lang="en-US" altLang="ko-KR" sz="1600" dirty="0" smtClean="0"/>
              <a:t>");</a:t>
            </a:r>
            <a:endParaRPr lang="en-US" altLang="ko-KR" sz="1600" dirty="0"/>
          </a:p>
        </p:txBody>
      </p:sp>
      <p:sp>
        <p:nvSpPr>
          <p:cNvPr id="3" name="Title 2"/>
          <p:cNvSpPr>
            <a:spLocks noGrp="1"/>
          </p:cNvSpPr>
          <p:nvPr>
            <p:ph type="title"/>
          </p:nvPr>
        </p:nvSpPr>
        <p:spPr>
          <a:xfrm>
            <a:off x="395536" y="0"/>
            <a:ext cx="8748464" cy="884466"/>
          </a:xfrm>
        </p:spPr>
        <p:txBody>
          <a:bodyPr/>
          <a:lstStyle/>
          <a:p>
            <a:r>
              <a:rPr lang="id-ID" dirty="0" smtClean="0"/>
              <a:t>Contoh Script</a:t>
            </a:r>
            <a:endParaRPr lang="en-US" dirty="0"/>
          </a:p>
        </p:txBody>
      </p:sp>
      <p:sp>
        <p:nvSpPr>
          <p:cNvPr id="4" name="Content Placeholder 4"/>
          <p:cNvSpPr>
            <a:spLocks noGrp="1"/>
          </p:cNvSpPr>
          <p:nvPr>
            <p:ph idx="10"/>
          </p:nvPr>
        </p:nvSpPr>
        <p:spPr>
          <a:xfrm>
            <a:off x="4572000" y="987574"/>
            <a:ext cx="4094112" cy="3816424"/>
          </a:xfrm>
        </p:spPr>
        <p:txBody>
          <a:bodyPr/>
          <a:lstStyle/>
          <a:p>
            <a:pPr algn="just"/>
            <a:r>
              <a:rPr lang="en-US" altLang="ko-KR" sz="1600" dirty="0" smtClean="0"/>
              <a:t>// </a:t>
            </a:r>
            <a:r>
              <a:rPr lang="en-US" altLang="ko-KR" sz="1600" dirty="0"/>
              <a:t>Retrieve</a:t>
            </a:r>
          </a:p>
          <a:p>
            <a:pPr algn="just"/>
            <a:r>
              <a:rPr lang="en-US" altLang="ko-KR" sz="1600" dirty="0"/>
              <a:t>  </a:t>
            </a:r>
            <a:r>
              <a:rPr lang="en-US" altLang="ko-KR" sz="1600" dirty="0" err="1"/>
              <a:t>document.getElementById</a:t>
            </a:r>
            <a:r>
              <a:rPr lang="en-US" altLang="ko-KR" sz="1600" dirty="0"/>
              <a:t>("result").</a:t>
            </a:r>
            <a:r>
              <a:rPr lang="en-US" altLang="ko-KR" sz="1600" dirty="0" err="1"/>
              <a:t>innerHTML</a:t>
            </a:r>
            <a:r>
              <a:rPr lang="en-US" altLang="ko-KR" sz="1600" dirty="0"/>
              <a:t> = </a:t>
            </a:r>
            <a:r>
              <a:rPr lang="en-US" altLang="ko-KR" sz="1600" dirty="0" err="1"/>
              <a:t>localStorage.getItem</a:t>
            </a:r>
            <a:r>
              <a:rPr lang="en-US" altLang="ko-KR" sz="1600" dirty="0"/>
              <a:t>("</a:t>
            </a:r>
            <a:r>
              <a:rPr lang="en-US" altLang="ko-KR" sz="1600" dirty="0" err="1"/>
              <a:t>lastname</a:t>
            </a:r>
            <a:r>
              <a:rPr lang="en-US" altLang="ko-KR" sz="1600" dirty="0"/>
              <a:t>");</a:t>
            </a:r>
          </a:p>
          <a:p>
            <a:pPr algn="just"/>
            <a:r>
              <a:rPr lang="en-US" altLang="ko-KR" sz="1600" dirty="0"/>
              <a:t>} else {</a:t>
            </a:r>
          </a:p>
          <a:p>
            <a:pPr algn="just"/>
            <a:r>
              <a:rPr lang="en-US" altLang="ko-KR" sz="1600" dirty="0"/>
              <a:t>  </a:t>
            </a:r>
            <a:r>
              <a:rPr lang="en-US" altLang="ko-KR" sz="1600" dirty="0" err="1"/>
              <a:t>document.getElementById</a:t>
            </a:r>
            <a:r>
              <a:rPr lang="en-US" altLang="ko-KR" sz="1600" dirty="0"/>
              <a:t>("result").</a:t>
            </a:r>
            <a:r>
              <a:rPr lang="en-US" altLang="ko-KR" sz="1600" dirty="0" err="1"/>
              <a:t>innerHTML</a:t>
            </a:r>
            <a:r>
              <a:rPr lang="en-US" altLang="ko-KR" sz="1600" dirty="0"/>
              <a:t> = "Sorry, your browser does not support Web Storage...";</a:t>
            </a:r>
          </a:p>
          <a:p>
            <a:pPr algn="just"/>
            <a:r>
              <a:rPr lang="en-US" altLang="ko-KR" sz="1600" dirty="0"/>
              <a:t>}</a:t>
            </a:r>
          </a:p>
          <a:p>
            <a:pPr algn="just"/>
            <a:r>
              <a:rPr lang="en-US" altLang="ko-KR" sz="1600" dirty="0"/>
              <a:t>&lt;/script&gt;</a:t>
            </a:r>
          </a:p>
          <a:p>
            <a:pPr algn="just"/>
            <a:endParaRPr lang="en-US" altLang="ko-KR" sz="1600" dirty="0"/>
          </a:p>
          <a:p>
            <a:pPr algn="just"/>
            <a:r>
              <a:rPr lang="en-US" altLang="ko-KR" sz="1600" dirty="0"/>
              <a:t>&lt;/body&gt;</a:t>
            </a:r>
          </a:p>
          <a:p>
            <a:pPr algn="just"/>
            <a:r>
              <a:rPr lang="en-US" altLang="ko-KR" sz="1600" dirty="0"/>
              <a:t>&lt;/html&gt;</a:t>
            </a:r>
            <a:endParaRPr lang="ko-KR" altLang="en-US" sz="1600" dirty="0"/>
          </a:p>
        </p:txBody>
      </p:sp>
      <p:cxnSp>
        <p:nvCxnSpPr>
          <p:cNvPr id="6" name="Straight Connector 5"/>
          <p:cNvCxnSpPr/>
          <p:nvPr/>
        </p:nvCxnSpPr>
        <p:spPr>
          <a:xfrm>
            <a:off x="4283968" y="915566"/>
            <a:ext cx="0" cy="4227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355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id-ID" altLang="ko-KR" sz="2000" dirty="0"/>
              <a:t>Apa itu Pekerja Web</a:t>
            </a:r>
            <a:r>
              <a:rPr lang="id-ID" altLang="ko-KR" sz="2000" dirty="0" smtClean="0"/>
              <a:t>?</a:t>
            </a:r>
          </a:p>
          <a:p>
            <a:pPr algn="just"/>
            <a:r>
              <a:rPr lang="id-ID" altLang="ko-KR" sz="2000" dirty="0" smtClean="0"/>
              <a:t>Saat </a:t>
            </a:r>
            <a:r>
              <a:rPr lang="id-ID" altLang="ko-KR" sz="2000" dirty="0"/>
              <a:t>menjalankan skrip di halaman HTML, halaman menjadi tidak responsif hingga skrip selesai</a:t>
            </a:r>
            <a:r>
              <a:rPr lang="id-ID" altLang="ko-KR" sz="2000" dirty="0" smtClean="0"/>
              <a:t>. Pekerja </a:t>
            </a:r>
            <a:r>
              <a:rPr lang="id-ID" altLang="ko-KR" sz="2000" dirty="0"/>
              <a:t>web adalah JavaScript yang berjalan di latar belakang, terlepas dari skrip lain, tanpa memengaruhi kinerja laman. Anda dapat terus melakukan apa pun yang Anda inginkan: mengklik, memilih sesuatu, dll., saat pekerja web berjalan di latar belakang.</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Html </a:t>
            </a:r>
            <a:r>
              <a:rPr lang="id-ID" smtClean="0"/>
              <a:t>Web Workers</a:t>
            </a:r>
            <a:endParaRPr lang="en-US" dirty="0"/>
          </a:p>
        </p:txBody>
      </p:sp>
    </p:spTree>
    <p:extLst>
      <p:ext uri="{BB962C8B-B14F-4D97-AF65-F5344CB8AC3E}">
        <p14:creationId xmlns:p14="http://schemas.microsoft.com/office/powerpoint/2010/main" val="2656555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07504" y="915566"/>
            <a:ext cx="4094112" cy="3888432"/>
          </a:xfrm>
        </p:spPr>
        <p:txBody>
          <a:bodyPr/>
          <a:lstStyle/>
          <a:p>
            <a:r>
              <a:rPr lang="id-ID" sz="1600" dirty="0" smtClean="0"/>
              <a:t>&lt;</a:t>
            </a:r>
            <a:r>
              <a:rPr lang="id-ID" sz="1600" dirty="0"/>
              <a:t>html&gt;</a:t>
            </a:r>
            <a:br>
              <a:rPr lang="id-ID" sz="1600" dirty="0"/>
            </a:br>
            <a:r>
              <a:rPr lang="id-ID" sz="1600" dirty="0"/>
              <a:t>&lt;body&gt;</a:t>
            </a:r>
            <a:br>
              <a:rPr lang="id-ID" sz="1600" dirty="0"/>
            </a:br>
            <a:r>
              <a:rPr lang="id-ID" sz="1600" dirty="0" smtClean="0"/>
              <a:t>&lt;</a:t>
            </a:r>
            <a:r>
              <a:rPr lang="id-ID" sz="1600" dirty="0"/>
              <a:t>p&gt;Count numbers: &lt;output </a:t>
            </a:r>
            <a:r>
              <a:rPr lang="id-ID" sz="1600" dirty="0" smtClean="0"/>
              <a:t>id</a:t>
            </a:r>
            <a:r>
              <a:rPr lang="id-ID" sz="1600" dirty="0"/>
              <a:t>="result"&gt;&lt;/output&gt;&lt;/p&gt;</a:t>
            </a:r>
            <a:br>
              <a:rPr lang="id-ID" sz="1600" dirty="0"/>
            </a:br>
            <a:r>
              <a:rPr lang="id-ID" sz="1600" dirty="0" smtClean="0"/>
              <a:t>&lt;</a:t>
            </a:r>
            <a:r>
              <a:rPr lang="id-ID" sz="1600" dirty="0"/>
              <a:t>button onclick="startWorker</a:t>
            </a:r>
            <a:r>
              <a:rPr lang="id-ID" sz="1600" dirty="0" smtClean="0"/>
              <a:t>()"&gt;</a:t>
            </a:r>
            <a:r>
              <a:rPr lang="id-ID" sz="1600" dirty="0"/>
              <a:t>Start Worker&lt;/button&gt; </a:t>
            </a:r>
            <a:br>
              <a:rPr lang="id-ID" sz="1600" dirty="0"/>
            </a:br>
            <a:r>
              <a:rPr lang="id-ID" sz="1600" dirty="0" smtClean="0"/>
              <a:t>&lt;</a:t>
            </a:r>
            <a:r>
              <a:rPr lang="id-ID" sz="1600" dirty="0"/>
              <a:t>button onclick="stopWorker</a:t>
            </a:r>
            <a:r>
              <a:rPr lang="id-ID" sz="1600" dirty="0" smtClean="0"/>
              <a:t>()"&gt;</a:t>
            </a:r>
            <a:r>
              <a:rPr lang="id-ID" sz="1600" dirty="0"/>
              <a:t>Stop Worker&lt;/button&gt;</a:t>
            </a:r>
            <a:br>
              <a:rPr lang="id-ID" sz="1600" dirty="0"/>
            </a:br>
            <a:r>
              <a:rPr lang="id-ID" sz="1600" dirty="0" smtClean="0"/>
              <a:t>&lt;</a:t>
            </a:r>
            <a:r>
              <a:rPr lang="id-ID" sz="1600" dirty="0"/>
              <a:t>script&gt;</a:t>
            </a:r>
            <a:br>
              <a:rPr lang="id-ID" sz="1600" dirty="0"/>
            </a:br>
            <a:r>
              <a:rPr lang="id-ID" sz="1600" dirty="0"/>
              <a:t>var w;</a:t>
            </a:r>
            <a:br>
              <a:rPr lang="id-ID" sz="1600" dirty="0"/>
            </a:br>
            <a:r>
              <a:rPr lang="id-ID" sz="1600" dirty="0"/>
              <a:t/>
            </a:r>
            <a:br>
              <a:rPr lang="id-ID" sz="1600" dirty="0"/>
            </a:br>
            <a:r>
              <a:rPr lang="id-ID" sz="1600" dirty="0"/>
              <a:t>function startWorker() {</a:t>
            </a:r>
            <a:br>
              <a:rPr lang="id-ID" sz="1600" dirty="0"/>
            </a:br>
            <a:r>
              <a:rPr lang="id-ID" sz="1600" dirty="0"/>
              <a:t>  if (typeof(Worker) !== "undefined") {</a:t>
            </a:r>
            <a:br>
              <a:rPr lang="id-ID" sz="1600" dirty="0"/>
            </a:br>
            <a:r>
              <a:rPr lang="id-ID" sz="1600" dirty="0"/>
              <a:t>    if (typeof(w) == "undefined") {</a:t>
            </a:r>
            <a:br>
              <a:rPr lang="id-ID" sz="1600" dirty="0"/>
            </a:br>
            <a:r>
              <a:rPr lang="id-ID" sz="1600" dirty="0"/>
              <a:t>      w = new Worker("demo_workers.js");</a:t>
            </a:r>
            <a:br>
              <a:rPr lang="id-ID" sz="1600" dirty="0"/>
            </a:br>
            <a:r>
              <a:rPr lang="id-ID" sz="1600" dirty="0"/>
              <a:t>    }</a:t>
            </a:r>
            <a:endParaRPr lang="en-US" altLang="ko-KR" sz="1600" dirty="0"/>
          </a:p>
        </p:txBody>
      </p:sp>
      <p:sp>
        <p:nvSpPr>
          <p:cNvPr id="3" name="Title 2"/>
          <p:cNvSpPr>
            <a:spLocks noGrp="1"/>
          </p:cNvSpPr>
          <p:nvPr>
            <p:ph type="title"/>
          </p:nvPr>
        </p:nvSpPr>
        <p:spPr>
          <a:xfrm>
            <a:off x="395536" y="0"/>
            <a:ext cx="8748464" cy="884466"/>
          </a:xfrm>
        </p:spPr>
        <p:txBody>
          <a:bodyPr/>
          <a:lstStyle/>
          <a:p>
            <a:r>
              <a:rPr lang="id-ID" dirty="0" smtClean="0"/>
              <a:t>Contoh Script</a:t>
            </a:r>
            <a:endParaRPr lang="en-US" dirty="0"/>
          </a:p>
        </p:txBody>
      </p:sp>
      <p:sp>
        <p:nvSpPr>
          <p:cNvPr id="4" name="Content Placeholder 4"/>
          <p:cNvSpPr>
            <a:spLocks noGrp="1"/>
          </p:cNvSpPr>
          <p:nvPr>
            <p:ph idx="10"/>
          </p:nvPr>
        </p:nvSpPr>
        <p:spPr>
          <a:xfrm>
            <a:off x="4572000" y="915566"/>
            <a:ext cx="4094112" cy="3816424"/>
          </a:xfrm>
        </p:spPr>
        <p:txBody>
          <a:bodyPr/>
          <a:lstStyle/>
          <a:p>
            <a:r>
              <a:rPr lang="id-ID" sz="1600" dirty="0"/>
              <a:t> w.onmessage = function(event) {</a:t>
            </a:r>
            <a:br>
              <a:rPr lang="id-ID" sz="1600" dirty="0"/>
            </a:br>
            <a:r>
              <a:rPr lang="id-ID" sz="1600" dirty="0"/>
              <a:t>      document.getElementById("result").innerHTML = event.data;</a:t>
            </a:r>
            <a:br>
              <a:rPr lang="id-ID" sz="1600" dirty="0"/>
            </a:br>
            <a:r>
              <a:rPr lang="id-ID" sz="1600" dirty="0"/>
              <a:t>    };</a:t>
            </a:r>
            <a:br>
              <a:rPr lang="id-ID" sz="1600" dirty="0"/>
            </a:br>
            <a:r>
              <a:rPr lang="id-ID" sz="1600" dirty="0"/>
              <a:t>  } else {</a:t>
            </a:r>
            <a:br>
              <a:rPr lang="id-ID" sz="1600" dirty="0"/>
            </a:br>
            <a:r>
              <a:rPr lang="id-ID" sz="1600" dirty="0"/>
              <a:t>    document.getElementById("result").innerHTML = "Sorry! No Web Worker support.";</a:t>
            </a:r>
            <a:br>
              <a:rPr lang="id-ID" sz="1600" dirty="0"/>
            </a:br>
            <a:r>
              <a:rPr lang="id-ID" sz="1600" dirty="0"/>
              <a:t>  }</a:t>
            </a:r>
            <a:br>
              <a:rPr lang="id-ID" sz="1600" dirty="0"/>
            </a:br>
            <a:r>
              <a:rPr lang="id-ID" sz="1600" dirty="0"/>
              <a:t>}</a:t>
            </a:r>
            <a:br>
              <a:rPr lang="id-ID" sz="1600" dirty="0"/>
            </a:br>
            <a:r>
              <a:rPr lang="id-ID" sz="1600" dirty="0" smtClean="0"/>
              <a:t>function</a:t>
            </a:r>
            <a:r>
              <a:rPr lang="id-ID" sz="1600" dirty="0"/>
              <a:t> stopWorker() { </a:t>
            </a:r>
            <a:br>
              <a:rPr lang="id-ID" sz="1600" dirty="0"/>
            </a:br>
            <a:r>
              <a:rPr lang="id-ID" sz="1600" dirty="0"/>
              <a:t>  w.terminate();</a:t>
            </a:r>
            <a:br>
              <a:rPr lang="id-ID" sz="1600" dirty="0"/>
            </a:br>
            <a:r>
              <a:rPr lang="id-ID" sz="1600" dirty="0"/>
              <a:t>  w = undefined;</a:t>
            </a:r>
            <a:br>
              <a:rPr lang="id-ID" sz="1600" dirty="0"/>
            </a:br>
            <a:r>
              <a:rPr lang="id-ID" sz="1600" dirty="0"/>
              <a:t>}</a:t>
            </a:r>
            <a:br>
              <a:rPr lang="id-ID" sz="1600" dirty="0"/>
            </a:br>
            <a:r>
              <a:rPr lang="id-ID" sz="1600" dirty="0"/>
              <a:t>&lt;/script&gt;</a:t>
            </a:r>
            <a:br>
              <a:rPr lang="id-ID" sz="1600" dirty="0"/>
            </a:br>
            <a:r>
              <a:rPr lang="id-ID" sz="1600" dirty="0" smtClean="0"/>
              <a:t>&lt;/</a:t>
            </a:r>
            <a:r>
              <a:rPr lang="id-ID" sz="1600" dirty="0"/>
              <a:t>body&gt;</a:t>
            </a:r>
            <a:br>
              <a:rPr lang="id-ID" sz="1600" dirty="0"/>
            </a:br>
            <a:r>
              <a:rPr lang="id-ID" sz="1600" dirty="0"/>
              <a:t>&lt;/html&gt;</a:t>
            </a:r>
            <a:endParaRPr lang="ko-KR" altLang="en-US" sz="1600" dirty="0"/>
          </a:p>
        </p:txBody>
      </p:sp>
      <p:cxnSp>
        <p:nvCxnSpPr>
          <p:cNvPr id="6" name="Straight Connector 5"/>
          <p:cNvCxnSpPr/>
          <p:nvPr/>
        </p:nvCxnSpPr>
        <p:spPr>
          <a:xfrm>
            <a:off x="4283968" y="915566"/>
            <a:ext cx="0" cy="4227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993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419623"/>
            <a:ext cx="8126560" cy="3384376"/>
          </a:xfrm>
        </p:spPr>
        <p:txBody>
          <a:bodyPr/>
          <a:lstStyle/>
          <a:p>
            <a:pPr algn="just"/>
            <a:r>
              <a:rPr lang="en-US" altLang="ko-KR" sz="2000" dirty="0" err="1"/>
              <a:t>Elemen</a:t>
            </a:r>
            <a:r>
              <a:rPr lang="en-US" altLang="ko-KR" sz="2000" dirty="0"/>
              <a:t> HTML &lt;canvas&gt; </a:t>
            </a:r>
            <a:r>
              <a:rPr lang="en-US" altLang="ko-KR" sz="2000" dirty="0" err="1"/>
              <a:t>digunakan</a:t>
            </a:r>
            <a:r>
              <a:rPr lang="en-US" altLang="ko-KR" sz="2000" dirty="0"/>
              <a:t> </a:t>
            </a:r>
            <a:r>
              <a:rPr lang="en-US" altLang="ko-KR" sz="2000" dirty="0" err="1"/>
              <a:t>untuk</a:t>
            </a:r>
            <a:r>
              <a:rPr lang="en-US" altLang="ko-KR" sz="2000" dirty="0"/>
              <a:t> </a:t>
            </a:r>
            <a:r>
              <a:rPr lang="en-US" altLang="ko-KR" sz="2000" dirty="0" err="1"/>
              <a:t>menggambar</a:t>
            </a:r>
            <a:r>
              <a:rPr lang="en-US" altLang="ko-KR" sz="2000" dirty="0"/>
              <a:t> </a:t>
            </a:r>
            <a:r>
              <a:rPr lang="en-US" altLang="ko-KR" sz="2000" dirty="0" err="1"/>
              <a:t>grafik</a:t>
            </a:r>
            <a:r>
              <a:rPr lang="en-US" altLang="ko-KR" sz="2000" dirty="0"/>
              <a:t> </a:t>
            </a:r>
            <a:r>
              <a:rPr lang="en-US" altLang="ko-KR" sz="2000" dirty="0" err="1"/>
              <a:t>pada</a:t>
            </a:r>
            <a:r>
              <a:rPr lang="en-US" altLang="ko-KR" sz="2000" dirty="0"/>
              <a:t> </a:t>
            </a:r>
            <a:r>
              <a:rPr lang="en-US" altLang="ko-KR" sz="2000" dirty="0" err="1"/>
              <a:t>halaman</a:t>
            </a:r>
            <a:r>
              <a:rPr lang="en-US" altLang="ko-KR" sz="2000" dirty="0"/>
              <a:t> web</a:t>
            </a:r>
            <a:r>
              <a:rPr lang="en-US" altLang="ko-KR" sz="2000" dirty="0" smtClean="0"/>
              <a:t>.</a:t>
            </a:r>
            <a:r>
              <a:rPr lang="id-ID" altLang="ko-KR" sz="2000" dirty="0"/>
              <a:t> Elemen &lt;canvas&gt; hanyalah wadah untuk grafik. Anda harus menggunakan JavaScript untuk benar-benar menggambar grafik</a:t>
            </a:r>
            <a:r>
              <a:rPr lang="id-ID" altLang="ko-KR" sz="2000" dirty="0" smtClean="0"/>
              <a:t>. Kanvas </a:t>
            </a:r>
            <a:r>
              <a:rPr lang="id-ID" altLang="ko-KR" sz="2000" dirty="0"/>
              <a:t>memiliki beberapa metode untuk menggambar jalur, kotak, lingkaran, teks, dan menambahkan gambar</a:t>
            </a:r>
            <a:r>
              <a:rPr lang="id-ID" altLang="ko-KR" sz="2000" dirty="0" smtClean="0"/>
              <a:t>.</a:t>
            </a:r>
          </a:p>
          <a:p>
            <a:pPr algn="just"/>
            <a:endParaRPr lang="id-ID" altLang="ko-KR" sz="2000" dirty="0"/>
          </a:p>
          <a:p>
            <a:pPr algn="just"/>
            <a:r>
              <a:rPr lang="id-ID" altLang="ko-KR" sz="2000" dirty="0" smtClean="0"/>
              <a:t>&lt;canvas&gt;&lt;/canvas&gt;</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Elemen &lt;canvas&gt;</a:t>
            </a:r>
            <a:endParaRPr lang="en-US" dirty="0"/>
          </a:p>
        </p:txBody>
      </p:sp>
    </p:spTree>
    <p:extLst>
      <p:ext uri="{BB962C8B-B14F-4D97-AF65-F5344CB8AC3E}">
        <p14:creationId xmlns:p14="http://schemas.microsoft.com/office/powerpoint/2010/main" val="29240398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algn="just"/>
            <a:r>
              <a:rPr lang="en-US" altLang="ko-KR" sz="2000" dirty="0"/>
              <a:t>Server-Sent Events - One Way Messaging</a:t>
            </a:r>
            <a:endParaRPr lang="id-ID" altLang="ko-KR" sz="2000" dirty="0" smtClean="0"/>
          </a:p>
          <a:p>
            <a:pPr algn="just"/>
            <a:r>
              <a:rPr lang="id-ID" altLang="ko-KR" sz="2000" dirty="0"/>
              <a:t>Peristiwa yang dikirim server adalah ketika halaman web secara otomatis mendapatkan pembaruan dari server.Ini juga dimungkinkan sebelumnya, tetapi halaman web harus menanyakan apakah ada pembaruan yang tersedia. Dengan acara yang dikirim server, pembaruan datang secara otomatis.</a:t>
            </a:r>
          </a:p>
        </p:txBody>
      </p:sp>
      <p:sp>
        <p:nvSpPr>
          <p:cNvPr id="3" name="Title 2"/>
          <p:cNvSpPr>
            <a:spLocks noGrp="1"/>
          </p:cNvSpPr>
          <p:nvPr>
            <p:ph type="title"/>
          </p:nvPr>
        </p:nvSpPr>
        <p:spPr>
          <a:xfrm>
            <a:off x="395536" y="0"/>
            <a:ext cx="8748464" cy="884466"/>
          </a:xfrm>
        </p:spPr>
        <p:txBody>
          <a:bodyPr/>
          <a:lstStyle/>
          <a:p>
            <a:r>
              <a:rPr lang="id-ID" dirty="0" smtClean="0"/>
              <a:t>Html SSE</a:t>
            </a:r>
            <a:endParaRPr lang="en-US" dirty="0"/>
          </a:p>
        </p:txBody>
      </p:sp>
    </p:spTree>
    <p:extLst>
      <p:ext uri="{BB962C8B-B14F-4D97-AF65-F5344CB8AC3E}">
        <p14:creationId xmlns:p14="http://schemas.microsoft.com/office/powerpoint/2010/main" val="23340961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07504" y="915566"/>
            <a:ext cx="4464496" cy="3888432"/>
          </a:xfrm>
        </p:spPr>
        <p:txBody>
          <a:bodyPr/>
          <a:lstStyle/>
          <a:p>
            <a:r>
              <a:rPr lang="id-ID" sz="1600" dirty="0"/>
              <a:t>&lt;!DOCTYPE html&gt;</a:t>
            </a:r>
          </a:p>
          <a:p>
            <a:r>
              <a:rPr lang="id-ID" sz="1600" dirty="0"/>
              <a:t>&lt;html&gt;</a:t>
            </a:r>
          </a:p>
          <a:p>
            <a:r>
              <a:rPr lang="id-ID" sz="1600" dirty="0"/>
              <a:t>&lt;body&gt;</a:t>
            </a:r>
          </a:p>
          <a:p>
            <a:endParaRPr lang="id-ID" sz="1600" dirty="0"/>
          </a:p>
          <a:p>
            <a:r>
              <a:rPr lang="id-ID" sz="1600" dirty="0"/>
              <a:t>&lt;h1&gt;Getting server updates&lt;/h1&gt;</a:t>
            </a:r>
          </a:p>
          <a:p>
            <a:r>
              <a:rPr lang="id-ID" sz="1600" dirty="0"/>
              <a:t>&lt;div id="result"&gt;&lt;/div&gt;</a:t>
            </a:r>
          </a:p>
          <a:p>
            <a:endParaRPr lang="id-ID" sz="1600" dirty="0"/>
          </a:p>
          <a:p>
            <a:r>
              <a:rPr lang="id-ID" sz="1600" dirty="0"/>
              <a:t>&lt;script&gt;</a:t>
            </a:r>
          </a:p>
          <a:p>
            <a:r>
              <a:rPr lang="id-ID" sz="1600" dirty="0"/>
              <a:t>if(typeof(EventSource) !== "undefined") {</a:t>
            </a:r>
          </a:p>
          <a:p>
            <a:r>
              <a:rPr lang="id-ID" sz="1600" dirty="0"/>
              <a:t>  var source = new EventSource("demo_sse.php");</a:t>
            </a:r>
          </a:p>
          <a:p>
            <a:r>
              <a:rPr lang="id-ID" sz="1600" dirty="0"/>
              <a:t>  source.onmessage = function(event) {</a:t>
            </a:r>
          </a:p>
          <a:p>
            <a:r>
              <a:rPr lang="id-ID" sz="1600" dirty="0"/>
              <a:t>    document.getElementById("result").innerHTML += event.data + "&lt;br&gt;";</a:t>
            </a:r>
          </a:p>
          <a:p>
            <a:r>
              <a:rPr lang="id-ID" sz="1600" dirty="0"/>
              <a:t>  </a:t>
            </a:r>
            <a:endParaRPr lang="en-US" altLang="ko-KR" sz="1600" dirty="0"/>
          </a:p>
        </p:txBody>
      </p:sp>
      <p:sp>
        <p:nvSpPr>
          <p:cNvPr id="3" name="Title 2"/>
          <p:cNvSpPr>
            <a:spLocks noGrp="1"/>
          </p:cNvSpPr>
          <p:nvPr>
            <p:ph type="title"/>
          </p:nvPr>
        </p:nvSpPr>
        <p:spPr>
          <a:xfrm>
            <a:off x="395536" y="0"/>
            <a:ext cx="8748464" cy="884466"/>
          </a:xfrm>
        </p:spPr>
        <p:txBody>
          <a:bodyPr/>
          <a:lstStyle/>
          <a:p>
            <a:r>
              <a:rPr lang="id-ID" dirty="0" smtClean="0"/>
              <a:t>Contoh Script</a:t>
            </a:r>
            <a:endParaRPr lang="en-US" dirty="0"/>
          </a:p>
        </p:txBody>
      </p:sp>
      <p:sp>
        <p:nvSpPr>
          <p:cNvPr id="4" name="Content Placeholder 4"/>
          <p:cNvSpPr>
            <a:spLocks noGrp="1"/>
          </p:cNvSpPr>
          <p:nvPr>
            <p:ph idx="10"/>
          </p:nvPr>
        </p:nvSpPr>
        <p:spPr>
          <a:xfrm>
            <a:off x="4572000" y="915566"/>
            <a:ext cx="4094112" cy="3816424"/>
          </a:xfrm>
        </p:spPr>
        <p:txBody>
          <a:bodyPr/>
          <a:lstStyle/>
          <a:p>
            <a:r>
              <a:rPr lang="id-ID" sz="1600" dirty="0"/>
              <a:t> </a:t>
            </a:r>
            <a:r>
              <a:rPr lang="id-ID" sz="1600" dirty="0" smtClean="0"/>
              <a:t>   };</a:t>
            </a:r>
          </a:p>
          <a:p>
            <a:r>
              <a:rPr lang="id-ID" sz="1600" dirty="0" smtClean="0"/>
              <a:t>} </a:t>
            </a:r>
            <a:r>
              <a:rPr lang="id-ID" sz="1600" dirty="0"/>
              <a:t>else {</a:t>
            </a:r>
          </a:p>
          <a:p>
            <a:r>
              <a:rPr lang="id-ID" sz="1600" dirty="0"/>
              <a:t>  document.getElementById("result").innerHTML = "Sorry, your browser does not support server-sent events...";</a:t>
            </a:r>
          </a:p>
          <a:p>
            <a:r>
              <a:rPr lang="id-ID" sz="1600" dirty="0"/>
              <a:t>}</a:t>
            </a:r>
          </a:p>
          <a:p>
            <a:r>
              <a:rPr lang="id-ID" sz="1600" dirty="0"/>
              <a:t>&lt;/script&gt;</a:t>
            </a:r>
          </a:p>
          <a:p>
            <a:endParaRPr lang="id-ID" sz="1600" dirty="0"/>
          </a:p>
          <a:p>
            <a:r>
              <a:rPr lang="id-ID" sz="1600" dirty="0"/>
              <a:t>&lt;/body&gt;</a:t>
            </a:r>
          </a:p>
          <a:p>
            <a:r>
              <a:rPr lang="id-ID" sz="1600" dirty="0"/>
              <a:t>&lt;/html&gt;</a:t>
            </a:r>
            <a:endParaRPr lang="ko-KR" altLang="en-US" sz="1600" dirty="0"/>
          </a:p>
        </p:txBody>
      </p:sp>
      <p:cxnSp>
        <p:nvCxnSpPr>
          <p:cNvPr id="6" name="Straight Connector 5"/>
          <p:cNvCxnSpPr/>
          <p:nvPr/>
        </p:nvCxnSpPr>
        <p:spPr>
          <a:xfrm>
            <a:off x="4716016" y="915566"/>
            <a:ext cx="0" cy="4227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8230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4299942"/>
            <a:ext cx="2232246" cy="461665"/>
          </a:xfrm>
          <a:prstGeom prst="rect">
            <a:avLst/>
          </a:prstGeom>
          <a:noFill/>
        </p:spPr>
        <p:txBody>
          <a:bodyPr wrap="square">
            <a:spAutoFit/>
          </a:bodyPr>
          <a:lstStyle/>
          <a:p>
            <a:pPr algn="ctr"/>
            <a:r>
              <a:rPr lang="id-ID" sz="1200" b="1" dirty="0"/>
              <a:t>Milasari, S.Pd., M.Pd.</a:t>
            </a:r>
          </a:p>
          <a:p>
            <a:pPr algn="ctr"/>
            <a:r>
              <a:rPr lang="id-ID" sz="1200" b="1" dirty="0"/>
              <a:t>milasari.mr@gmail.com</a:t>
            </a:r>
            <a:endParaRPr lang="en-US" sz="1200" b="1" dirty="0"/>
          </a:p>
        </p:txBody>
      </p:sp>
      <p:sp>
        <p:nvSpPr>
          <p:cNvPr id="5" name="TextBox 1"/>
          <p:cNvSpPr txBox="1">
            <a:spLocks noChangeArrowheads="1"/>
          </p:cNvSpPr>
          <p:nvPr/>
        </p:nvSpPr>
        <p:spPr bwMode="auto">
          <a:xfrm>
            <a:off x="683568" y="1059582"/>
            <a:ext cx="3347866" cy="1569660"/>
          </a:xfrm>
          <a:prstGeom prst="rect">
            <a:avLst/>
          </a:prstGeom>
          <a:noFill/>
          <a:ln w="9525">
            <a:noFill/>
            <a:miter lim="800000"/>
            <a:headEnd/>
            <a:tailEnd/>
          </a:ln>
        </p:spPr>
        <p:txBody>
          <a:bodyPr wrap="square">
            <a:spAutoFit/>
          </a:bodyPr>
          <a:lstStyle/>
          <a:p>
            <a:pPr algn="ctr"/>
            <a:r>
              <a:rPr lang="id-ID" altLang="ko-KR" sz="3200" b="1" dirty="0" smtClean="0">
                <a:latin typeface="Arial" pitchFamily="34" charset="0"/>
                <a:ea typeface="맑은 고딕" pitchFamily="50" charset="-127"/>
                <a:cs typeface="Arial" pitchFamily="34" charset="0"/>
              </a:rPr>
              <a:t>Sekian</a:t>
            </a:r>
          </a:p>
          <a:p>
            <a:pPr algn="ctr"/>
            <a:r>
              <a:rPr lang="id-ID" altLang="ko-KR" sz="3200" b="1" dirty="0" smtClean="0">
                <a:latin typeface="Arial" pitchFamily="34" charset="0"/>
                <a:ea typeface="맑은 고딕" pitchFamily="50" charset="-127"/>
                <a:cs typeface="Arial" pitchFamily="34" charset="0"/>
              </a:rPr>
              <a:t>&amp;</a:t>
            </a:r>
          </a:p>
          <a:p>
            <a:pPr algn="ctr"/>
            <a:r>
              <a:rPr lang="id-ID" altLang="ko-KR" sz="3200" b="1" dirty="0" smtClean="0">
                <a:latin typeface="Arial" pitchFamily="34" charset="0"/>
                <a:ea typeface="맑은 고딕" pitchFamily="50" charset="-127"/>
                <a:cs typeface="Arial" pitchFamily="34" charset="0"/>
              </a:rPr>
              <a:t>Terimakasih </a:t>
            </a:r>
            <a:endParaRPr lang="en-US" altLang="ko-KR" sz="3200" b="1" dirty="0">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5455619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131590"/>
            <a:ext cx="8496944" cy="3384376"/>
          </a:xfrm>
        </p:spPr>
        <p:txBody>
          <a:bodyPr/>
          <a:lstStyle/>
          <a:p>
            <a:pPr marL="457200" indent="-457200" algn="just">
              <a:buAutoNum type="arabicPeriod"/>
            </a:pPr>
            <a:r>
              <a:rPr lang="id-ID" altLang="ko-KR" sz="2000" dirty="0" smtClean="0"/>
              <a:t>Membuat script html graphic</a:t>
            </a:r>
          </a:p>
          <a:p>
            <a:pPr algn="just"/>
            <a:endParaRPr lang="id-ID" altLang="ko-KR" sz="2000" dirty="0"/>
          </a:p>
          <a:p>
            <a:pPr algn="just"/>
            <a:endParaRPr lang="id-ID" altLang="ko-KR" sz="2000" dirty="0" smtClean="0"/>
          </a:p>
          <a:p>
            <a:pPr algn="just"/>
            <a:endParaRPr lang="id-ID" altLang="ko-KR" sz="2000" dirty="0"/>
          </a:p>
          <a:p>
            <a:pPr algn="just"/>
            <a:endParaRPr lang="id-ID" altLang="ko-KR" sz="2000" dirty="0" smtClean="0"/>
          </a:p>
          <a:p>
            <a:pPr algn="just"/>
            <a:endParaRPr lang="id-ID" altLang="ko-KR" sz="2000" dirty="0" smtClean="0"/>
          </a:p>
          <a:p>
            <a:pPr algn="just"/>
            <a:r>
              <a:rPr lang="id-ID" altLang="ko-KR" sz="2000" dirty="0" smtClean="0"/>
              <a:t>2.    Membuat </a:t>
            </a:r>
            <a:r>
              <a:rPr lang="id-ID" altLang="ko-KR" sz="2000" dirty="0"/>
              <a:t>script html </a:t>
            </a:r>
            <a:r>
              <a:rPr lang="id-ID" altLang="ko-KR" sz="2000" dirty="0" smtClean="0"/>
              <a:t>media</a:t>
            </a:r>
            <a:endParaRPr lang="id-ID" altLang="ko-KR" sz="2000" dirty="0"/>
          </a:p>
          <a:p>
            <a:pPr algn="just"/>
            <a:r>
              <a:rPr lang="id-ID" altLang="ko-KR" sz="2000" dirty="0" smtClean="0"/>
              <a:t>3.    Membuat </a:t>
            </a:r>
            <a:r>
              <a:rPr lang="id-ID" altLang="ko-KR" sz="2000" dirty="0"/>
              <a:t>script html </a:t>
            </a:r>
            <a:r>
              <a:rPr lang="id-ID" altLang="ko-KR" sz="2000" dirty="0" smtClean="0"/>
              <a:t>API’s</a:t>
            </a:r>
            <a:endParaRPr lang="id-ID" altLang="ko-KR" sz="2000" dirty="0"/>
          </a:p>
        </p:txBody>
      </p:sp>
      <p:sp>
        <p:nvSpPr>
          <p:cNvPr id="3" name="Title 2"/>
          <p:cNvSpPr>
            <a:spLocks noGrp="1"/>
          </p:cNvSpPr>
          <p:nvPr>
            <p:ph type="title"/>
          </p:nvPr>
        </p:nvSpPr>
        <p:spPr>
          <a:xfrm>
            <a:off x="395536" y="0"/>
            <a:ext cx="8748464" cy="884466"/>
          </a:xfrm>
        </p:spPr>
        <p:txBody>
          <a:bodyPr/>
          <a:lstStyle/>
          <a:p>
            <a:r>
              <a:rPr lang="id-ID" dirty="0" smtClean="0"/>
              <a:t>TUGAS!</a:t>
            </a:r>
            <a:endParaRPr lang="en-US" dirty="0"/>
          </a:p>
        </p:txBody>
      </p:sp>
      <p:sp>
        <p:nvSpPr>
          <p:cNvPr id="2" name="Rectangle 1"/>
          <p:cNvSpPr/>
          <p:nvPr/>
        </p:nvSpPr>
        <p:spPr>
          <a:xfrm>
            <a:off x="1187624" y="1851670"/>
            <a:ext cx="1440160" cy="11521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Oval 3"/>
          <p:cNvSpPr/>
          <p:nvPr/>
        </p:nvSpPr>
        <p:spPr>
          <a:xfrm>
            <a:off x="3275856" y="1779662"/>
            <a:ext cx="1296144" cy="1296144"/>
          </a:xfrm>
          <a:prstGeom prst="ellips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accent3"/>
                </a:solidFill>
              </a:ln>
            </a:endParaRPr>
          </a:p>
        </p:txBody>
      </p:sp>
      <p:sp>
        <p:nvSpPr>
          <p:cNvPr id="6" name="Isosceles Triangle 5"/>
          <p:cNvSpPr/>
          <p:nvPr/>
        </p:nvSpPr>
        <p:spPr>
          <a:xfrm>
            <a:off x="5292080" y="1779662"/>
            <a:ext cx="1440160" cy="1116720"/>
          </a:xfrm>
          <a:prstGeom prst="triangl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892525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1419623"/>
            <a:ext cx="8126560" cy="3384376"/>
          </a:xfrm>
        </p:spPr>
        <p:txBody>
          <a:bodyPr/>
          <a:lstStyle/>
          <a:p>
            <a:pPr marL="342900" indent="-342900" algn="just">
              <a:buFont typeface="Arial" pitchFamily="34" charset="0"/>
              <a:buChar char="•"/>
            </a:pPr>
            <a:r>
              <a:rPr lang="en-US" altLang="ko-KR" sz="2000" dirty="0" smtClean="0"/>
              <a:t>D</a:t>
            </a:r>
            <a:r>
              <a:rPr lang="id-ID" altLang="ko-KR" sz="2000" dirty="0" smtClean="0"/>
              <a:t>igunakan untuk menggambar grafis menggunakan javascript</a:t>
            </a:r>
          </a:p>
          <a:p>
            <a:pPr marL="342900" indent="-342900" algn="just">
              <a:buFont typeface="Arial" pitchFamily="34" charset="0"/>
              <a:buChar char="•"/>
            </a:pPr>
            <a:r>
              <a:rPr lang="id-ID" altLang="ko-KR" sz="2000" dirty="0" smtClean="0"/>
              <a:t>Biasa digunakan untuk membuat: animasi, game, visualisasi data, manipulasi foto dan pemrosesan video secara real-time</a:t>
            </a:r>
          </a:p>
          <a:p>
            <a:pPr marL="342900" indent="-342900" algn="just">
              <a:buFont typeface="Arial" pitchFamily="34" charset="0"/>
              <a:buChar char="•"/>
            </a:pPr>
            <a:r>
              <a:rPr lang="id-ID" altLang="ko-KR" sz="2000" dirty="0" smtClean="0"/>
              <a:t>Dapat berisi object 2D atau 3D</a:t>
            </a:r>
          </a:p>
          <a:p>
            <a:pPr marL="342900" indent="-342900" algn="just">
              <a:buFont typeface="Arial" pitchFamily="34" charset="0"/>
              <a:buChar char="•"/>
            </a:pPr>
            <a:r>
              <a:rPr lang="id-ID" altLang="ko-KR" sz="2000" dirty="0" smtClean="0"/>
              <a:t>Menggunakan canvas API atau WebGL  API</a:t>
            </a:r>
            <a:endParaRPr lang="ko-KR" altLang="en-US" sz="2000" dirty="0"/>
          </a:p>
        </p:txBody>
      </p:sp>
      <p:sp>
        <p:nvSpPr>
          <p:cNvPr id="3" name="Title 2"/>
          <p:cNvSpPr>
            <a:spLocks noGrp="1"/>
          </p:cNvSpPr>
          <p:nvPr>
            <p:ph type="title"/>
          </p:nvPr>
        </p:nvSpPr>
        <p:spPr>
          <a:xfrm>
            <a:off x="395536" y="0"/>
            <a:ext cx="8748464" cy="884466"/>
          </a:xfrm>
        </p:spPr>
        <p:txBody>
          <a:bodyPr/>
          <a:lstStyle/>
          <a:p>
            <a:r>
              <a:rPr lang="id-ID" dirty="0" smtClean="0"/>
              <a:t>Karakteristik &lt;canvas&gt;</a:t>
            </a:r>
            <a:endParaRPr lang="en-US" dirty="0"/>
          </a:p>
        </p:txBody>
      </p:sp>
    </p:spTree>
    <p:extLst>
      <p:ext uri="{BB962C8B-B14F-4D97-AF65-F5344CB8AC3E}">
        <p14:creationId xmlns:p14="http://schemas.microsoft.com/office/powerpoint/2010/main" val="2028725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699792" y="1090359"/>
            <a:ext cx="3312368" cy="3371254"/>
          </a:xfrm>
        </p:spPr>
      </p:pic>
      <p:sp>
        <p:nvSpPr>
          <p:cNvPr id="3" name="Title 2"/>
          <p:cNvSpPr>
            <a:spLocks noGrp="1"/>
          </p:cNvSpPr>
          <p:nvPr>
            <p:ph type="title"/>
          </p:nvPr>
        </p:nvSpPr>
        <p:spPr>
          <a:xfrm>
            <a:off x="395536" y="0"/>
            <a:ext cx="8748464" cy="884466"/>
          </a:xfrm>
        </p:spPr>
        <p:txBody>
          <a:bodyPr/>
          <a:lstStyle/>
          <a:p>
            <a:r>
              <a:rPr lang="id-ID" dirty="0" smtClean="0"/>
              <a:t>Canvas grid</a:t>
            </a:r>
            <a:endParaRPr lang="en-US" dirty="0"/>
          </a:p>
        </p:txBody>
      </p:sp>
    </p:spTree>
    <p:extLst>
      <p:ext uri="{BB962C8B-B14F-4D97-AF65-F5344CB8AC3E}">
        <p14:creationId xmlns:p14="http://schemas.microsoft.com/office/powerpoint/2010/main" val="3825042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Contoh Script</a:t>
            </a:r>
            <a:endParaRPr lang="ko-KR" altLang="en-US" dirty="0"/>
          </a:p>
        </p:txBody>
      </p:sp>
      <p:sp>
        <p:nvSpPr>
          <p:cNvPr id="5" name="Content Placeholder 4"/>
          <p:cNvSpPr>
            <a:spLocks noGrp="1"/>
          </p:cNvSpPr>
          <p:nvPr>
            <p:ph idx="10"/>
          </p:nvPr>
        </p:nvSpPr>
        <p:spPr>
          <a:xfrm>
            <a:off x="1990056" y="987575"/>
            <a:ext cx="6912768" cy="3672408"/>
          </a:xfrm>
        </p:spPr>
        <p:txBody>
          <a:bodyPr/>
          <a:lstStyle/>
          <a:p>
            <a:r>
              <a:rPr lang="en-US" altLang="ko-KR" sz="1800" dirty="0"/>
              <a:t>&lt;!DOCTYPE html&gt;</a:t>
            </a:r>
          </a:p>
          <a:p>
            <a:r>
              <a:rPr lang="en-US" altLang="ko-KR" sz="1800" dirty="0"/>
              <a:t>&lt;html&gt;</a:t>
            </a:r>
          </a:p>
          <a:p>
            <a:r>
              <a:rPr lang="en-US" altLang="ko-KR" sz="1800" dirty="0"/>
              <a:t>&lt;body&gt;</a:t>
            </a:r>
          </a:p>
          <a:p>
            <a:endParaRPr lang="en-US" altLang="ko-KR" sz="1800" dirty="0"/>
          </a:p>
          <a:p>
            <a:pPr algn="just"/>
            <a:r>
              <a:rPr lang="id-ID" altLang="ko-KR" sz="1800" dirty="0" smtClean="0"/>
              <a:t>	</a:t>
            </a:r>
            <a:r>
              <a:rPr lang="en-US" altLang="ko-KR" sz="1800" dirty="0" smtClean="0"/>
              <a:t>&lt;</a:t>
            </a:r>
            <a:r>
              <a:rPr lang="en-US" altLang="ko-KR" sz="1800" dirty="0"/>
              <a:t>canvas id="</a:t>
            </a:r>
            <a:r>
              <a:rPr lang="en-US" altLang="ko-KR" sz="1800" dirty="0" err="1"/>
              <a:t>myCanvas</a:t>
            </a:r>
            <a:r>
              <a:rPr lang="en-US" altLang="ko-KR" sz="1800" dirty="0"/>
              <a:t>" width="200" height="100" style="border:1px solid #000000</a:t>
            </a:r>
            <a:r>
              <a:rPr lang="en-US" altLang="ko-KR" sz="1800" dirty="0" smtClean="0"/>
              <a:t>;"&gt;&lt;/</a:t>
            </a:r>
            <a:r>
              <a:rPr lang="en-US" altLang="ko-KR" sz="1800" dirty="0"/>
              <a:t>canvas&gt;</a:t>
            </a:r>
          </a:p>
          <a:p>
            <a:endParaRPr lang="en-US" altLang="ko-KR" sz="1800" dirty="0"/>
          </a:p>
          <a:p>
            <a:r>
              <a:rPr lang="en-US" altLang="ko-KR" sz="1800" dirty="0"/>
              <a:t>&lt;/body&gt;</a:t>
            </a:r>
          </a:p>
          <a:p>
            <a:r>
              <a:rPr lang="en-US" altLang="ko-KR" sz="1800" dirty="0"/>
              <a:t>&lt;/html&gt;</a:t>
            </a:r>
            <a:endParaRPr lang="ko-KR" altLang="en-US" sz="1800" dirty="0"/>
          </a:p>
        </p:txBody>
      </p:sp>
    </p:spTree>
    <p:extLst>
      <p:ext uri="{BB962C8B-B14F-4D97-AF65-F5344CB8AC3E}">
        <p14:creationId xmlns:p14="http://schemas.microsoft.com/office/powerpoint/2010/main" val="3153143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990056" y="987575"/>
            <a:ext cx="6758408" cy="3672408"/>
          </a:xfrm>
        </p:spPr>
        <p:txBody>
          <a:bodyPr/>
          <a:lstStyle/>
          <a:p>
            <a:pPr algn="just"/>
            <a:r>
              <a:rPr lang="en-US" altLang="ko-KR" sz="2000" b="1" dirty="0" err="1"/>
              <a:t>Catatan</a:t>
            </a:r>
            <a:r>
              <a:rPr lang="en-US" altLang="ko-KR" sz="2000" b="1" dirty="0"/>
              <a:t>: </a:t>
            </a:r>
            <a:endParaRPr lang="id-ID" altLang="ko-KR" sz="2000" b="1" dirty="0" smtClean="0"/>
          </a:p>
          <a:p>
            <a:pPr algn="just"/>
            <a:r>
              <a:rPr lang="en-US" altLang="ko-KR" sz="2000" dirty="0" err="1" smtClean="0"/>
              <a:t>Selalu</a:t>
            </a:r>
            <a:r>
              <a:rPr lang="en-US" altLang="ko-KR" sz="2000" dirty="0" smtClean="0"/>
              <a:t> </a:t>
            </a:r>
            <a:r>
              <a:rPr lang="en-US" altLang="ko-KR" sz="2000" dirty="0" err="1"/>
              <a:t>tentukan</a:t>
            </a:r>
            <a:r>
              <a:rPr lang="en-US" altLang="ko-KR" sz="2000" dirty="0"/>
              <a:t> </a:t>
            </a:r>
            <a:r>
              <a:rPr lang="en-US" altLang="ko-KR" sz="2000" dirty="0" err="1"/>
              <a:t>atribut</a:t>
            </a:r>
            <a:r>
              <a:rPr lang="en-US" altLang="ko-KR" sz="2000" dirty="0"/>
              <a:t> id (</a:t>
            </a:r>
            <a:r>
              <a:rPr lang="en-US" altLang="ko-KR" sz="2000" dirty="0" err="1"/>
              <a:t>untuk</a:t>
            </a:r>
            <a:r>
              <a:rPr lang="en-US" altLang="ko-KR" sz="2000" dirty="0"/>
              <a:t> </a:t>
            </a:r>
            <a:r>
              <a:rPr lang="en-US" altLang="ko-KR" sz="2000" dirty="0" err="1"/>
              <a:t>dirujuk</a:t>
            </a:r>
            <a:r>
              <a:rPr lang="en-US" altLang="ko-KR" sz="2000" dirty="0"/>
              <a:t> </a:t>
            </a:r>
            <a:r>
              <a:rPr lang="en-US" altLang="ko-KR" sz="2000" dirty="0" err="1"/>
              <a:t>dalam</a:t>
            </a:r>
            <a:r>
              <a:rPr lang="en-US" altLang="ko-KR" sz="2000" dirty="0"/>
              <a:t> </a:t>
            </a:r>
            <a:r>
              <a:rPr lang="en-US" altLang="ko-KR" sz="2000" dirty="0" err="1"/>
              <a:t>skrip</a:t>
            </a:r>
            <a:r>
              <a:rPr lang="en-US" altLang="ko-KR" sz="2000" dirty="0"/>
              <a:t>), </a:t>
            </a:r>
            <a:r>
              <a:rPr lang="en-US" altLang="ko-KR" sz="2000" dirty="0" err="1"/>
              <a:t>dan</a:t>
            </a:r>
            <a:r>
              <a:rPr lang="en-US" altLang="ko-KR" sz="2000" dirty="0"/>
              <a:t> </a:t>
            </a:r>
            <a:r>
              <a:rPr lang="en-US" altLang="ko-KR" sz="2000" dirty="0" err="1"/>
              <a:t>atribut</a:t>
            </a:r>
            <a:r>
              <a:rPr lang="en-US" altLang="ko-KR" sz="2000" dirty="0"/>
              <a:t> </a:t>
            </a:r>
            <a:r>
              <a:rPr lang="en-US" altLang="ko-KR" sz="2000" dirty="0" err="1"/>
              <a:t>lebar</a:t>
            </a:r>
            <a:r>
              <a:rPr lang="en-US" altLang="ko-KR" sz="2000" dirty="0"/>
              <a:t> </a:t>
            </a:r>
            <a:r>
              <a:rPr lang="en-US" altLang="ko-KR" sz="2000" dirty="0" err="1"/>
              <a:t>dan</a:t>
            </a:r>
            <a:r>
              <a:rPr lang="en-US" altLang="ko-KR" sz="2000" dirty="0"/>
              <a:t> </a:t>
            </a:r>
            <a:r>
              <a:rPr lang="en-US" altLang="ko-KR" sz="2000" dirty="0" err="1"/>
              <a:t>tinggi</a:t>
            </a:r>
            <a:r>
              <a:rPr lang="en-US" altLang="ko-KR" sz="2000" dirty="0"/>
              <a:t> </a:t>
            </a:r>
            <a:r>
              <a:rPr lang="en-US" altLang="ko-KR" sz="2000" dirty="0" err="1"/>
              <a:t>untuk</a:t>
            </a:r>
            <a:r>
              <a:rPr lang="en-US" altLang="ko-KR" sz="2000" dirty="0"/>
              <a:t> </a:t>
            </a:r>
            <a:r>
              <a:rPr lang="en-US" altLang="ko-KR" sz="2000" dirty="0" err="1"/>
              <a:t>menentukan</a:t>
            </a:r>
            <a:r>
              <a:rPr lang="en-US" altLang="ko-KR" sz="2000" dirty="0"/>
              <a:t> </a:t>
            </a:r>
            <a:r>
              <a:rPr lang="en-US" altLang="ko-KR" sz="2000" dirty="0" err="1"/>
              <a:t>ukuran</a:t>
            </a:r>
            <a:r>
              <a:rPr lang="en-US" altLang="ko-KR" sz="2000" dirty="0"/>
              <a:t> </a:t>
            </a:r>
            <a:r>
              <a:rPr lang="en-US" altLang="ko-KR" sz="2000" dirty="0" err="1"/>
              <a:t>kanvas</a:t>
            </a:r>
            <a:r>
              <a:rPr lang="en-US" altLang="ko-KR" sz="2000" dirty="0"/>
              <a:t>. </a:t>
            </a:r>
            <a:r>
              <a:rPr lang="en-US" altLang="ko-KR" sz="2000" dirty="0" err="1"/>
              <a:t>Untuk</a:t>
            </a:r>
            <a:r>
              <a:rPr lang="en-US" altLang="ko-KR" sz="2000" dirty="0"/>
              <a:t> </a:t>
            </a:r>
            <a:r>
              <a:rPr lang="en-US" altLang="ko-KR" sz="2000" dirty="0" err="1"/>
              <a:t>menambahkan</a:t>
            </a:r>
            <a:r>
              <a:rPr lang="en-US" altLang="ko-KR" sz="2000" dirty="0"/>
              <a:t> </a:t>
            </a:r>
            <a:r>
              <a:rPr lang="en-US" altLang="ko-KR" sz="2000" dirty="0" err="1"/>
              <a:t>batas</a:t>
            </a:r>
            <a:r>
              <a:rPr lang="en-US" altLang="ko-KR" sz="2000" dirty="0"/>
              <a:t>, </a:t>
            </a:r>
            <a:r>
              <a:rPr lang="en-US" altLang="ko-KR" sz="2000" dirty="0" err="1"/>
              <a:t>gunakan</a:t>
            </a:r>
            <a:r>
              <a:rPr lang="en-US" altLang="ko-KR" sz="2000" dirty="0"/>
              <a:t> </a:t>
            </a:r>
            <a:r>
              <a:rPr lang="en-US" altLang="ko-KR" sz="2000" dirty="0" err="1"/>
              <a:t>atribut</a:t>
            </a:r>
            <a:r>
              <a:rPr lang="en-US" altLang="ko-KR" sz="2000" dirty="0"/>
              <a:t> </a:t>
            </a:r>
            <a:r>
              <a:rPr lang="id-ID" altLang="ko-KR" sz="2000" dirty="0" smtClean="0"/>
              <a:t>style</a:t>
            </a:r>
            <a:r>
              <a:rPr lang="en-US" altLang="ko-KR" sz="2000" dirty="0" smtClean="0"/>
              <a:t>.</a:t>
            </a:r>
            <a:endParaRPr lang="ko-KR" altLang="en-US" sz="2000" dirty="0"/>
          </a:p>
        </p:txBody>
      </p:sp>
    </p:spTree>
    <p:extLst>
      <p:ext uri="{BB962C8B-B14F-4D97-AF65-F5344CB8AC3E}">
        <p14:creationId xmlns:p14="http://schemas.microsoft.com/office/powerpoint/2010/main" val="128928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112916"/>
            <a:ext cx="7524328" cy="884466"/>
          </a:xfrm>
        </p:spPr>
        <p:txBody>
          <a:bodyPr/>
          <a:lstStyle/>
          <a:p>
            <a:r>
              <a:rPr lang="id-ID" sz="2800" dirty="0" smtClean="0"/>
              <a:t>Contoh Script menggunakan javascript</a:t>
            </a:r>
            <a:endParaRPr lang="ko-KR" altLang="en-US" sz="2800" dirty="0"/>
          </a:p>
        </p:txBody>
      </p:sp>
      <p:sp>
        <p:nvSpPr>
          <p:cNvPr id="5" name="Content Placeholder 4"/>
          <p:cNvSpPr>
            <a:spLocks noGrp="1"/>
          </p:cNvSpPr>
          <p:nvPr>
            <p:ph idx="10"/>
          </p:nvPr>
        </p:nvSpPr>
        <p:spPr>
          <a:xfrm>
            <a:off x="1990056" y="771549"/>
            <a:ext cx="6912768" cy="3960441"/>
          </a:xfrm>
        </p:spPr>
        <p:txBody>
          <a:bodyPr/>
          <a:lstStyle/>
          <a:p>
            <a:pPr algn="just"/>
            <a:r>
              <a:rPr lang="en-US" altLang="ko-KR" sz="1800" dirty="0" smtClean="0"/>
              <a:t>&lt;</a:t>
            </a:r>
            <a:r>
              <a:rPr lang="en-US" altLang="ko-KR" sz="1800" dirty="0"/>
              <a:t>body&gt;</a:t>
            </a:r>
          </a:p>
          <a:p>
            <a:pPr algn="just"/>
            <a:r>
              <a:rPr lang="id-ID" altLang="ko-KR" sz="1800" dirty="0" smtClean="0"/>
              <a:t>	</a:t>
            </a:r>
            <a:r>
              <a:rPr lang="en-US" altLang="ko-KR" sz="1800" dirty="0" smtClean="0"/>
              <a:t>&lt;</a:t>
            </a:r>
            <a:r>
              <a:rPr lang="en-US" altLang="ko-KR" sz="1800" dirty="0"/>
              <a:t>canvas id="</a:t>
            </a:r>
            <a:r>
              <a:rPr lang="en-US" altLang="ko-KR" sz="1800" dirty="0" err="1"/>
              <a:t>myCanvas</a:t>
            </a:r>
            <a:r>
              <a:rPr lang="en-US" altLang="ko-KR" sz="1800" dirty="0"/>
              <a:t>" width="200" height="100" style="border:1px solid #d3d3d3</a:t>
            </a:r>
            <a:r>
              <a:rPr lang="en-US" altLang="ko-KR" sz="1800" dirty="0" smtClean="0"/>
              <a:t>;"&gt;</a:t>
            </a:r>
            <a:endParaRPr lang="id-ID" altLang="ko-KR" sz="1800" dirty="0" smtClean="0"/>
          </a:p>
          <a:p>
            <a:pPr algn="just"/>
            <a:r>
              <a:rPr lang="en-US" altLang="ko-KR" sz="1800" dirty="0" smtClean="0"/>
              <a:t>&lt;/</a:t>
            </a:r>
            <a:r>
              <a:rPr lang="en-US" altLang="ko-KR" sz="1800" dirty="0"/>
              <a:t>canvas&gt;</a:t>
            </a:r>
          </a:p>
          <a:p>
            <a:pPr algn="just"/>
            <a:r>
              <a:rPr lang="id-ID" altLang="ko-KR" sz="1800" dirty="0" smtClean="0"/>
              <a:t>	</a:t>
            </a:r>
            <a:r>
              <a:rPr lang="en-US" altLang="ko-KR" sz="1800" dirty="0" smtClean="0"/>
              <a:t>&lt;</a:t>
            </a:r>
            <a:r>
              <a:rPr lang="en-US" altLang="ko-KR" sz="1800" dirty="0"/>
              <a:t>script&gt;</a:t>
            </a:r>
          </a:p>
          <a:p>
            <a:pPr algn="just"/>
            <a:r>
              <a:rPr lang="id-ID" altLang="ko-KR" sz="1800" dirty="0" smtClean="0"/>
              <a:t>	</a:t>
            </a:r>
            <a:r>
              <a:rPr lang="en-US" altLang="ko-KR" sz="1800" dirty="0" err="1" smtClean="0"/>
              <a:t>var</a:t>
            </a:r>
            <a:r>
              <a:rPr lang="en-US" altLang="ko-KR" sz="1800" dirty="0" smtClean="0"/>
              <a:t> </a:t>
            </a:r>
            <a:r>
              <a:rPr lang="en-US" altLang="ko-KR" sz="1800" dirty="0"/>
              <a:t>c = </a:t>
            </a:r>
            <a:r>
              <a:rPr lang="en-US" altLang="ko-KR" sz="1800" dirty="0" err="1"/>
              <a:t>document.getElementById</a:t>
            </a:r>
            <a:r>
              <a:rPr lang="en-US" altLang="ko-KR" sz="1800" dirty="0"/>
              <a:t>("</a:t>
            </a:r>
            <a:r>
              <a:rPr lang="en-US" altLang="ko-KR" sz="1800" dirty="0" err="1"/>
              <a:t>myCanvas</a:t>
            </a:r>
            <a:r>
              <a:rPr lang="en-US" altLang="ko-KR" sz="1800" dirty="0"/>
              <a:t>");</a:t>
            </a:r>
          </a:p>
          <a:p>
            <a:pPr algn="just"/>
            <a:r>
              <a:rPr lang="id-ID" altLang="ko-KR" sz="1800" dirty="0" smtClean="0"/>
              <a:t>	</a:t>
            </a:r>
            <a:r>
              <a:rPr lang="en-US" altLang="ko-KR" sz="1800" dirty="0" err="1" smtClean="0"/>
              <a:t>var</a:t>
            </a:r>
            <a:r>
              <a:rPr lang="en-US" altLang="ko-KR" sz="1800" dirty="0" smtClean="0"/>
              <a:t> </a:t>
            </a:r>
            <a:r>
              <a:rPr lang="en-US" altLang="ko-KR" sz="1800" dirty="0" err="1"/>
              <a:t>ctx</a:t>
            </a:r>
            <a:r>
              <a:rPr lang="en-US" altLang="ko-KR" sz="1800" dirty="0"/>
              <a:t> = </a:t>
            </a:r>
            <a:r>
              <a:rPr lang="en-US" altLang="ko-KR" sz="1800" dirty="0" err="1"/>
              <a:t>c.getContext</a:t>
            </a:r>
            <a:r>
              <a:rPr lang="en-US" altLang="ko-KR" sz="1800" dirty="0"/>
              <a:t>("2d");</a:t>
            </a:r>
          </a:p>
          <a:p>
            <a:pPr algn="just"/>
            <a:r>
              <a:rPr lang="id-ID" altLang="ko-KR" sz="1800" dirty="0" smtClean="0"/>
              <a:t>	</a:t>
            </a:r>
            <a:r>
              <a:rPr lang="en-US" altLang="ko-KR" sz="1800" dirty="0" err="1" smtClean="0"/>
              <a:t>ctx.moveTo</a:t>
            </a:r>
            <a:r>
              <a:rPr lang="en-US" altLang="ko-KR" sz="1800" dirty="0" smtClean="0"/>
              <a:t>(0,0</a:t>
            </a:r>
            <a:r>
              <a:rPr lang="en-US" altLang="ko-KR" sz="1800" dirty="0"/>
              <a:t>);</a:t>
            </a:r>
          </a:p>
          <a:p>
            <a:pPr algn="just"/>
            <a:r>
              <a:rPr lang="id-ID" altLang="ko-KR" sz="1800" dirty="0" smtClean="0"/>
              <a:t>	</a:t>
            </a:r>
            <a:r>
              <a:rPr lang="en-US" altLang="ko-KR" sz="1800" dirty="0" err="1" smtClean="0"/>
              <a:t>ctx.lineTo</a:t>
            </a:r>
            <a:r>
              <a:rPr lang="en-US" altLang="ko-KR" sz="1800" dirty="0" smtClean="0"/>
              <a:t>(200,100</a:t>
            </a:r>
            <a:r>
              <a:rPr lang="en-US" altLang="ko-KR" sz="1800" dirty="0"/>
              <a:t>);</a:t>
            </a:r>
          </a:p>
          <a:p>
            <a:pPr algn="just"/>
            <a:r>
              <a:rPr lang="id-ID" altLang="ko-KR" sz="1800" dirty="0" smtClean="0"/>
              <a:t>	</a:t>
            </a:r>
            <a:r>
              <a:rPr lang="en-US" altLang="ko-KR" sz="1800" dirty="0" err="1" smtClean="0"/>
              <a:t>ctx.stroke</a:t>
            </a:r>
            <a:r>
              <a:rPr lang="en-US" altLang="ko-KR" sz="1800" dirty="0"/>
              <a:t>();</a:t>
            </a:r>
          </a:p>
          <a:p>
            <a:pPr algn="just"/>
            <a:r>
              <a:rPr lang="id-ID" altLang="ko-KR" sz="1800" dirty="0" smtClean="0"/>
              <a:t>	</a:t>
            </a:r>
            <a:r>
              <a:rPr lang="en-US" altLang="ko-KR" sz="1800" dirty="0" smtClean="0"/>
              <a:t>&lt;/</a:t>
            </a:r>
            <a:r>
              <a:rPr lang="en-US" altLang="ko-KR" sz="1800" dirty="0"/>
              <a:t>script</a:t>
            </a:r>
            <a:r>
              <a:rPr lang="en-US" altLang="ko-KR" sz="1800" dirty="0" smtClean="0"/>
              <a:t>&gt;</a:t>
            </a:r>
            <a:endParaRPr lang="en-US" altLang="ko-KR" sz="1800" dirty="0"/>
          </a:p>
          <a:p>
            <a:pPr algn="just"/>
            <a:r>
              <a:rPr lang="en-US" altLang="ko-KR" sz="1800" dirty="0"/>
              <a:t>&lt;/body</a:t>
            </a:r>
            <a:r>
              <a:rPr lang="en-US" altLang="ko-KR" sz="1800" dirty="0" smtClean="0"/>
              <a:t>&gt;</a:t>
            </a:r>
            <a:endParaRPr lang="en-US" altLang="ko-KR" sz="1800" dirty="0"/>
          </a:p>
        </p:txBody>
      </p:sp>
    </p:spTree>
    <p:extLst>
      <p:ext uri="{BB962C8B-B14F-4D97-AF65-F5344CB8AC3E}">
        <p14:creationId xmlns:p14="http://schemas.microsoft.com/office/powerpoint/2010/main" val="2233215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1534</TotalTime>
  <Words>1357</Words>
  <Application>Microsoft Office PowerPoint</Application>
  <PresentationFormat>On-screen Show (16:9)</PresentationFormat>
  <Paragraphs>344</Paragraphs>
  <Slides>43</Slides>
  <Notes>0</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Office Theme</vt:lpstr>
      <vt:lpstr>Custom Design</vt:lpstr>
      <vt:lpstr>PowerPoint Presentation</vt:lpstr>
      <vt:lpstr>Tujuan  Pembelajaran</vt:lpstr>
      <vt:lpstr>HTML Graphic</vt:lpstr>
      <vt:lpstr>Elemen &lt;canvas&gt;</vt:lpstr>
      <vt:lpstr>Karakteristik &lt;canvas&gt;</vt:lpstr>
      <vt:lpstr>Canvas grid</vt:lpstr>
      <vt:lpstr>Contoh Script</vt:lpstr>
      <vt:lpstr>PowerPoint Presentation</vt:lpstr>
      <vt:lpstr>Contoh Script menggunakan javascript</vt:lpstr>
      <vt:lpstr>Contoh Script menggunakan javascript</vt:lpstr>
      <vt:lpstr>Elemen &lt;svg&gt;</vt:lpstr>
      <vt:lpstr>Karakteristik SVG</vt:lpstr>
      <vt:lpstr>Keuntungan SVG</vt:lpstr>
      <vt:lpstr>SVG Basic Shapes</vt:lpstr>
      <vt:lpstr>Contoh Script SVG Circle</vt:lpstr>
      <vt:lpstr>Contoh Script SVG Rectangle</vt:lpstr>
      <vt:lpstr>HTML Media</vt:lpstr>
      <vt:lpstr>Html media</vt:lpstr>
      <vt:lpstr>Html video</vt:lpstr>
      <vt:lpstr>Contoh Script html video</vt:lpstr>
      <vt:lpstr>Html audio</vt:lpstr>
      <vt:lpstr>Contoh Script html audio</vt:lpstr>
      <vt:lpstr>Html plug in</vt:lpstr>
      <vt:lpstr>Html plug in</vt:lpstr>
      <vt:lpstr>Contoh script</vt:lpstr>
      <vt:lpstr>PowerPoint Presentation</vt:lpstr>
      <vt:lpstr>Html YouTube</vt:lpstr>
      <vt:lpstr>Contoh script</vt:lpstr>
      <vt:lpstr>Contoh script YouTube - Autoplay + Muted</vt:lpstr>
      <vt:lpstr>Contoh script YouTube Controls</vt:lpstr>
      <vt:lpstr>HTML APIs</vt:lpstr>
      <vt:lpstr>Html Geolocation</vt:lpstr>
      <vt:lpstr>Contoh Script</vt:lpstr>
      <vt:lpstr>Html drag and drop</vt:lpstr>
      <vt:lpstr>Contoh Script</vt:lpstr>
      <vt:lpstr>Html Web Storage</vt:lpstr>
      <vt:lpstr>Contoh Script</vt:lpstr>
      <vt:lpstr>Html Web Workers</vt:lpstr>
      <vt:lpstr>Contoh Script</vt:lpstr>
      <vt:lpstr>Html SSE</vt:lpstr>
      <vt:lpstr>Contoh Script</vt:lpstr>
      <vt:lpstr>PowerPoint Presentation</vt:lpstr>
      <vt:lpstr>TUGAS!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LENOVO</cp:lastModifiedBy>
  <cp:revision>85</cp:revision>
  <dcterms:created xsi:type="dcterms:W3CDTF">2014-04-01T16:27:38Z</dcterms:created>
  <dcterms:modified xsi:type="dcterms:W3CDTF">2022-09-28T02:38:29Z</dcterms:modified>
</cp:coreProperties>
</file>