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Abel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font" Target="fonts/Abe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1cf7fea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1cf7fea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1cf7fea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1cf7fea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1cf7fea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1cf7fea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14cf73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14cf73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1cf7fea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1cf7fea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14cf73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14cf73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1cf7fea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1cf7fea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fb8b0e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fb8b0e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1cf7fea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1cf7fea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1cf7fea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1cf7fea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14cf7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14cf7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1cf7fea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1cf7fea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1cf7fea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1cf7fea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1cf7fea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1cf7fea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1cf7fea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1cf7fea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5dec67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5dec67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1d19c8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b1d19c8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b1cf7fea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b1cf7fea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1cf7fea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b1cf7fea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b1cf7fea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b1cf7fea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1cf7fea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b1cf7fea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fb8b0e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fb8b0e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1cf7fea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1cf7fea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b14cf73a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b14cf73a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b1cf7fea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b1cf7fea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14cf73a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b14cf73a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1cf7fea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1cf7fea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2602649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b2602649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14cf73a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14cf73a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b14cf73a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b14cf73a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b1cf7fea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b1cf7fea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14cf73a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14cf73a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14cf73a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14cf73a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14cf73a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b14cf73a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14cf73a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b14cf73a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14cf73a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b14cf73a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b14cf73a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b14cf73a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14cf73a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b14cf73a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b14cf73a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b14cf73a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b14cf73a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b14cf73a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1cf7fea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1cf7fea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fb8b0e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fb8b0e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fb8b0e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fb8b0e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1cf7fea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1cf7fea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14cf73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14cf73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hyperlink" Target="https://drive.google.com/open?id=1r-tNSlYgE-C5q251ej2EZcDNMwQbg_8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90525" y="1081050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  Adventure Works </a:t>
            </a:r>
            <a:endParaRPr b="1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90525" y="2377015"/>
            <a:ext cx="82221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Database Modelling and </a:t>
            </a:r>
            <a:r>
              <a:rPr b="1" lang="en" sz="2000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Visualization </a:t>
            </a:r>
            <a:endParaRPr b="1" sz="2000" u="sng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Akshay Agrawal</a:t>
            </a:r>
            <a:endParaRPr b="1" sz="2000" u="sng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161650" y="195200"/>
            <a:ext cx="867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el"/>
                <a:ea typeface="Abel"/>
                <a:cs typeface="Abel"/>
                <a:sym typeface="Abel"/>
              </a:rPr>
              <a:t>Calculated Terms</a:t>
            </a:r>
            <a:endParaRPr b="1" sz="36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Quota-Sales-Flag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Meet(sales &gt; quota) ,Not meet (otherwise)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NewQuotaFlag</a:t>
            </a:r>
            <a:r>
              <a:rPr lang="en" sz="2000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Meet( sales &gt; new quota), Not meet (otherwise)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No Value Hours </a:t>
            </a:r>
            <a:r>
              <a:rPr lang="en" sz="2000">
                <a:latin typeface="Abel"/>
                <a:ea typeface="Abel"/>
                <a:cs typeface="Abel"/>
                <a:sym typeface="Abel"/>
              </a:rPr>
              <a:t>	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Sick Leave + Vacation Leave 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FMRatio</a:t>
            </a:r>
            <a:r>
              <a:rPr lang="en" sz="2000">
                <a:latin typeface="Abel"/>
                <a:ea typeface="Abel"/>
                <a:cs typeface="Abel"/>
                <a:sym typeface="Abel"/>
              </a:rPr>
              <a:t>	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	(# Female / # Males)* 100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Days of Work 	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# of days from hiring till modified date 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RateByExperience</a:t>
            </a:r>
            <a:r>
              <a:rPr b="1" lang="en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Rate/Years of Work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213675" y="2453150"/>
            <a:ext cx="8771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el"/>
                <a:ea typeface="Abel"/>
                <a:cs typeface="Abel"/>
                <a:sym typeface="Abel"/>
              </a:rPr>
              <a:t>Abbreviations</a:t>
            </a:r>
            <a:endParaRPr b="1" sz="36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464100" y="1117375"/>
            <a:ext cx="85206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New Sales Quota</a:t>
            </a:r>
            <a:r>
              <a:rPr b="1" lang="en">
                <a:latin typeface="Abel"/>
                <a:ea typeface="Abel"/>
                <a:cs typeface="Abel"/>
                <a:sym typeface="Abel"/>
              </a:rPr>
              <a:t>	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		Controller for Setting New Sales Quota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HeadRecords/(Field :Index)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 	Retrieving N sorted/top records.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151450" y="26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el"/>
                <a:ea typeface="Abel"/>
                <a:cs typeface="Abel"/>
                <a:sym typeface="Abel"/>
              </a:rPr>
              <a:t>Calculated Parameters</a:t>
            </a:r>
            <a:endParaRPr b="1" sz="36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464100" y="3254150"/>
            <a:ext cx="85206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NVAH: Non Value Added Hours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		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Sick Leave + Vacation Leave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Name </a:t>
            </a:r>
            <a:r>
              <a:rPr lang="en" sz="2000">
                <a:latin typeface="Abel"/>
                <a:ea typeface="Abel"/>
                <a:cs typeface="Abel"/>
                <a:sym typeface="Abel"/>
              </a:rPr>
              <a:t>     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  					 	 First Name + Last Name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Org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				          	 Organization 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460950" y="1344600"/>
            <a:ext cx="82221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                                  </a:t>
            </a:r>
            <a:r>
              <a:rPr b="1"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Q-3</a:t>
            </a:r>
            <a:endParaRPr b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DATA TABLES</a:t>
            </a:r>
            <a:endParaRPr b="1" sz="36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WITH</a:t>
            </a:r>
            <a:endParaRPr b="1" sz="36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IMPROVED READABILITY</a:t>
            </a:r>
            <a:endParaRPr b="1" sz="36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75" y="377275"/>
            <a:ext cx="8182450" cy="46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369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IMPLEMENTATION 1 (FOR </a:t>
            </a:r>
            <a:r>
              <a:rPr b="1" lang="en" sz="3000">
                <a:latin typeface="Abel"/>
                <a:ea typeface="Abel"/>
                <a:cs typeface="Abel"/>
                <a:sym typeface="Abel"/>
              </a:rPr>
              <a:t>READABILITY)</a:t>
            </a:r>
            <a:endParaRPr b="1"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Conditionally Formatted Rows based on Quota Flag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Red Row band shows Old Sales Quota not fulfilled.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Big Numbers to Thousands (#K) format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Use of Highlighters and Shading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Merged Last Name and First Name as “Name”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Applying Drop Down Filters For Job Title, Quota Flags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Better Font Formattings and visibility.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Group First By Job Title</a:t>
            </a:r>
            <a:endParaRPr sz="24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IMPLEMENTATION 2 (FOR READABILITY)</a:t>
            </a:r>
            <a:endParaRPr b="1"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Conditionally Formatted 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Column Wise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Colored Each Field Separately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Numbers Sized and colored based on their values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Use of Highlighters and Shading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Merged Last Name and First Name as “Name”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Applying multiple Filters For Job Title, New Quota Flags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Group First By Job Title </a:t>
            </a:r>
            <a:endParaRPr sz="24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ctrTitle"/>
          </p:nvPr>
        </p:nvSpPr>
        <p:spPr>
          <a:xfrm>
            <a:off x="62725" y="230225"/>
            <a:ext cx="9018600" cy="27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Q(3) (1)</a:t>
            </a:r>
            <a:endParaRPr b="1" sz="30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bel"/>
              <a:ea typeface="Abel"/>
              <a:cs typeface="Abel"/>
              <a:sym typeface="Abel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bel"/>
              <a:buAutoNum type="alphaUcPeriod"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Who has the paid the highest salary rate in the firm?</a:t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B.	 What is their job title?</a:t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" y="3498700"/>
            <a:ext cx="9018549" cy="10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ctrTitle"/>
          </p:nvPr>
        </p:nvSpPr>
        <p:spPr>
          <a:xfrm>
            <a:off x="104550" y="240175"/>
            <a:ext cx="89349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Q(3) (2)</a:t>
            </a:r>
            <a:endParaRPr b="1" sz="30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bel"/>
              <a:buAutoNum type="alphaUcPeriod"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Who got the highest Bonus last year? </a:t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B.	How much?</a:t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25" y="3670692"/>
            <a:ext cx="8934926" cy="117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415175" y="976800"/>
            <a:ext cx="82221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                               </a:t>
            </a:r>
            <a:r>
              <a:rPr b="1"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Q-1</a:t>
            </a:r>
            <a:endParaRPr b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9D9D9"/>
                </a:solidFill>
                <a:latin typeface="Abel"/>
                <a:ea typeface="Abel"/>
                <a:cs typeface="Abel"/>
                <a:sym typeface="Abel"/>
              </a:rPr>
              <a:t>Entity Relationship Diagram</a:t>
            </a:r>
            <a:endParaRPr b="1" sz="3600">
              <a:solidFill>
                <a:srgbClr val="D9D9D9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ctrTitle"/>
          </p:nvPr>
        </p:nvSpPr>
        <p:spPr>
          <a:xfrm>
            <a:off x="121650" y="219800"/>
            <a:ext cx="88392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Q(3) (3)</a:t>
            </a:r>
            <a:endParaRPr b="1" sz="30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 </a:t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bel"/>
              <a:buAutoNum type="alphaUcPeriod"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Which salesperson had the highest sales last year? </a:t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B.	How much?</a:t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04648"/>
            <a:ext cx="8839200" cy="11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ctrTitle"/>
          </p:nvPr>
        </p:nvSpPr>
        <p:spPr>
          <a:xfrm>
            <a:off x="176200" y="161200"/>
            <a:ext cx="8506800" cy="24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Q(3) (4)</a:t>
            </a:r>
            <a:endParaRPr b="1" sz="30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bel"/>
              <a:buAutoNum type="alphaUcPeriod"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Did any of our salespeople not meet their quota? </a:t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B. 	If so, who was it?</a:t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00" y="3571053"/>
            <a:ext cx="8791575" cy="10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ctrTitle"/>
          </p:nvPr>
        </p:nvSpPr>
        <p:spPr>
          <a:xfrm>
            <a:off x="829500" y="386725"/>
            <a:ext cx="74850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Q(3) (5)</a:t>
            </a:r>
            <a:endParaRPr b="1" sz="30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bel"/>
              <a:buAutoNum type="alphaUcPeriod"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What is the mean rate of pay?</a:t>
            </a:r>
            <a:r>
              <a:rPr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  :      18.188</a:t>
            </a:r>
            <a:endParaRPr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B.  Median? 	</a:t>
            </a:r>
            <a:r>
              <a:rPr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							:      14.000</a:t>
            </a:r>
            <a:endParaRPr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C.	Mode?		</a:t>
            </a:r>
            <a:r>
              <a:rPr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						     : 	  9.5</a:t>
            </a:r>
            <a:endParaRPr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ctrTitle"/>
          </p:nvPr>
        </p:nvSpPr>
        <p:spPr>
          <a:xfrm>
            <a:off x="460950" y="245875"/>
            <a:ext cx="82221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Q(3) (6)</a:t>
            </a:r>
            <a:endParaRPr b="1" sz="30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Interesting Insights </a:t>
            </a:r>
            <a:endParaRPr b="1" sz="30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390525" y="2571750"/>
            <a:ext cx="77949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Assumption</a:t>
            </a:r>
            <a:r>
              <a:rPr lang="en" sz="24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 : </a:t>
            </a: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Drawing insights only from the prepared table.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For generalizations</a:t>
            </a:r>
            <a:endParaRPr sz="2400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el"/>
              <a:buAutoNum type="arabicPeriod"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we should use Inferential stats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el"/>
              <a:buAutoNum type="arabicPeriod"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Statements are just based on the data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10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Visualization 1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2575"/>
            <a:ext cx="7708800" cy="43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/>
        </p:nvSpPr>
        <p:spPr>
          <a:xfrm>
            <a:off x="148050" y="102875"/>
            <a:ext cx="8847900" cy="4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Inferences </a:t>
            </a: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(</a:t>
            </a: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Visualization</a:t>
            </a: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1)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On Average: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el"/>
              <a:buAutoNum type="arabicPeriod"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Females took more NVA Hours than Males</a:t>
            </a: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 (2.84%)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el"/>
              <a:buAutoNum type="arabicPeriod"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Singles took more NVA hours than married ones by ~9%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el"/>
              <a:buAutoNum type="arabicPeriod"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Single Females took more NVA hours than married Ones by 12.33%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 4.   Single males took  more NVA hours than married ones by 7.28%</a:t>
            </a:r>
            <a:endParaRPr b="1"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5" y="709700"/>
            <a:ext cx="3934100" cy="42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350" y="690625"/>
            <a:ext cx="4085375" cy="42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/>
        </p:nvSpPr>
        <p:spPr>
          <a:xfrm>
            <a:off x="312875" y="1130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Visualization 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5" y="694450"/>
            <a:ext cx="4197226" cy="4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653" y="694450"/>
            <a:ext cx="4095296" cy="428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328150" y="61050"/>
            <a:ext cx="43497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Visualization 2 (contd.)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/>
        </p:nvSpPr>
        <p:spPr>
          <a:xfrm>
            <a:off x="102900" y="63150"/>
            <a:ext cx="8938200" cy="5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Inferences </a:t>
            </a: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(Visualization 2)</a:t>
            </a:r>
            <a:endParaRPr b="1"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el"/>
              <a:buAutoNum type="arabicPeriod"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Slow Increments in rate with experience.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2.   	For every org level but 4, The employee with min experience is overpaid 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3.  	Similar  rates over experience in every org level 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4.  	With experience, more rate changes in every level except 4 </a:t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00" y="558500"/>
            <a:ext cx="8006923" cy="45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/>
        </p:nvSpPr>
        <p:spPr>
          <a:xfrm>
            <a:off x="290000" y="0"/>
            <a:ext cx="5059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Visualization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el"/>
                <a:ea typeface="Abel"/>
                <a:cs typeface="Abel"/>
                <a:sym typeface="Abel"/>
              </a:rPr>
              <a:t>Conditional </a:t>
            </a:r>
            <a:r>
              <a:rPr b="1" lang="en" sz="3600">
                <a:latin typeface="Abel"/>
                <a:ea typeface="Abel"/>
                <a:cs typeface="Abel"/>
                <a:sym typeface="Abel"/>
              </a:rPr>
              <a:t>Assumptions</a:t>
            </a:r>
            <a:endParaRPr b="1" sz="36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2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Experience: # of Days/Years(Modified Date, Hiring Date)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Contacts Tbl includes all entities (Consumer, Employees, etc)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Every Entity can have exactly one contact (Latest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8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a) One Address can have multiple customers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b) One Customer can have multiple addresses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 5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. 	a) A sales territory belongs to just one country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b) A country can have multiple Sales Territory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6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. 	a) Customers have multiple credit cards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	b) Credit Cards have exactly one owner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ctrTitle"/>
          </p:nvPr>
        </p:nvSpPr>
        <p:spPr>
          <a:xfrm>
            <a:off x="460950" y="927600"/>
            <a:ext cx="82221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Q-4</a:t>
            </a:r>
            <a:endParaRPr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NEW SALES QUOTA</a:t>
            </a:r>
            <a:r>
              <a:rPr lang="en" sz="36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36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0" y="518925"/>
            <a:ext cx="8707325" cy="451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4"/>
          <p:cNvSpPr txBox="1"/>
          <p:nvPr/>
        </p:nvSpPr>
        <p:spPr>
          <a:xfrm>
            <a:off x="251825" y="0"/>
            <a:ext cx="5662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New Sales Quota fulfillment by Sales Employees</a:t>
            </a:r>
            <a:endParaRPr b="1" sz="1800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ctrTitle"/>
          </p:nvPr>
        </p:nvSpPr>
        <p:spPr>
          <a:xfrm>
            <a:off x="572350" y="496025"/>
            <a:ext cx="79614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                                           </a:t>
            </a:r>
            <a:r>
              <a:rPr b="1"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Q-5</a:t>
            </a:r>
            <a:endParaRPr b="1"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Salary Rate over time (Day) based on Hire Date</a:t>
            </a:r>
            <a:endParaRPr b="1" sz="28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                                   Assumption</a:t>
            </a:r>
            <a:endParaRPr b="1"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We are trying to understand effect of experience on Salary Rate.</a:t>
            </a:r>
            <a:endParaRPr sz="25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0" y="106800"/>
            <a:ext cx="8767800" cy="48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ctrTitle"/>
          </p:nvPr>
        </p:nvSpPr>
        <p:spPr>
          <a:xfrm>
            <a:off x="460950" y="679175"/>
            <a:ext cx="82221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                       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Q-6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 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                 Other Insights</a:t>
            </a:r>
            <a:endParaRPr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ctrTitle"/>
          </p:nvPr>
        </p:nvSpPr>
        <p:spPr>
          <a:xfrm>
            <a:off x="460950" y="138275"/>
            <a:ext cx="8222100" cy="5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Insights Overview</a:t>
            </a:r>
            <a:endParaRPr b="1" sz="3000"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CEO takes maximum NVA Hours. On Avg, Level 1 employees take minimum NVA Hours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b="1" lang="en" sz="1400">
                <a:latin typeface="Abel"/>
                <a:ea typeface="Abel"/>
                <a:cs typeface="Abel"/>
                <a:sym typeface="Abel"/>
              </a:rPr>
              <a:t>Findings</a:t>
            </a:r>
            <a:r>
              <a:rPr lang="en" sz="1400">
                <a:latin typeface="Abel"/>
                <a:ea typeface="Abel"/>
                <a:cs typeface="Abel"/>
                <a:sym typeface="Abel"/>
              </a:rPr>
              <a:t>: 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lphaUcPeriod"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Job Titles with Most NVA hours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lphaUcPeriod"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Department wise, Employees with max NVA Hours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lphaUcPeriod"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Most Experienced and Least Experienced Employee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3.	Gender / Marital Status </a:t>
            </a:r>
            <a:r>
              <a:rPr lang="en" sz="1400">
                <a:latin typeface="Abel"/>
                <a:ea typeface="Abel"/>
                <a:cs typeface="Abel"/>
                <a:sym typeface="Abel"/>
              </a:rPr>
              <a:t>(Taken Separately)</a:t>
            </a:r>
            <a:r>
              <a:rPr lang="en" sz="1400">
                <a:latin typeface="Abel"/>
                <a:ea typeface="Abel"/>
                <a:cs typeface="Abel"/>
                <a:sym typeface="Abel"/>
              </a:rPr>
              <a:t> does not affect Sales or Rates or NVA Hours (with 95% Confidence) 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4. 	   A.</a:t>
            </a:r>
            <a:r>
              <a:rPr lang="en" sz="1400">
                <a:latin typeface="Abel"/>
                <a:ea typeface="Abel"/>
                <a:cs typeface="Abel"/>
                <a:sym typeface="Abel"/>
              </a:rPr>
              <a:t> 	</a:t>
            </a:r>
            <a:r>
              <a:rPr lang="en" sz="1400">
                <a:latin typeface="Abel"/>
                <a:ea typeface="Abel"/>
                <a:cs typeface="Abel"/>
                <a:sym typeface="Abel"/>
              </a:rPr>
              <a:t>Level 4 Employees can be paid once or twice, while other level employees are always  paid twice.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B.	Are these once paid employees </a:t>
            </a:r>
            <a:r>
              <a:rPr lang="en" sz="1400">
                <a:latin typeface="Abel"/>
                <a:ea typeface="Abel"/>
                <a:cs typeface="Abel"/>
                <a:sym typeface="Abel"/>
              </a:rPr>
              <a:t>temporary</a:t>
            </a:r>
            <a:r>
              <a:rPr lang="en" sz="1400">
                <a:latin typeface="Abel"/>
                <a:ea typeface="Abel"/>
                <a:cs typeface="Abel"/>
                <a:sym typeface="Abel"/>
              </a:rPr>
              <a:t>?  We can hypothesize this.                                                    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C.	Female-Male Ratio subsides from top to bottom organization levels. 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D.	Higher probability of finding a level 4 employee to be a male.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 5 .      A.	Across globe,Majority of our employees are from US. 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B.	In USA, Majority of our employees are from California.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C.	In California, Majority of employees are from Concord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 6.	   Out of 16 Sales Employee, 10 are from USA, while 3 (max) out of them reside in Washington.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bel"/>
                <a:ea typeface="Abel"/>
                <a:cs typeface="Abel"/>
                <a:sym typeface="Abel"/>
              </a:rPr>
              <a:t>    7.       We only have pay history of US Employees.</a:t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50" y="519150"/>
            <a:ext cx="8539450" cy="44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9"/>
          <p:cNvSpPr txBox="1"/>
          <p:nvPr/>
        </p:nvSpPr>
        <p:spPr>
          <a:xfrm>
            <a:off x="96275" y="45775"/>
            <a:ext cx="4696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1. </a:t>
            </a:r>
            <a:r>
              <a:rPr b="1" lang="en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NVA Hours</a:t>
            </a:r>
            <a:endParaRPr b="1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47" y="465500"/>
            <a:ext cx="8547154" cy="45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0"/>
          <p:cNvSpPr txBox="1"/>
          <p:nvPr/>
        </p:nvSpPr>
        <p:spPr>
          <a:xfrm>
            <a:off x="137375" y="0"/>
            <a:ext cx="4677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2. A </a:t>
            </a:r>
            <a:endParaRPr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25" y="492900"/>
            <a:ext cx="8596526" cy="44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/>
        </p:nvSpPr>
        <p:spPr>
          <a:xfrm>
            <a:off x="137375" y="0"/>
            <a:ext cx="4633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2. B</a:t>
            </a:r>
            <a:endParaRPr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5" y="2655700"/>
            <a:ext cx="8669174" cy="22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425" y="412100"/>
            <a:ext cx="8669175" cy="20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137525" y="0"/>
            <a:ext cx="50517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2. C</a:t>
            </a:r>
            <a:endParaRPr b="1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97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7.   a) A Country can have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multiple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currencies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       b) One currency can belong to multiple countries.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8.    An order has exactly one mode of shipping.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9.    One Employee belongs to exactly one department.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From ERD Notations, Similar conditions can be inferred.</a:t>
            </a:r>
            <a:endParaRPr b="1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el"/>
                <a:ea typeface="Abel"/>
                <a:cs typeface="Abel"/>
                <a:sym typeface="Abel"/>
              </a:rPr>
              <a:t>Continued</a:t>
            </a:r>
            <a:r>
              <a:rPr b="1" lang="en" sz="3600">
                <a:latin typeface="Abel"/>
                <a:ea typeface="Abel"/>
                <a:cs typeface="Abel"/>
                <a:sym typeface="Abel"/>
              </a:rPr>
              <a:t>...</a:t>
            </a:r>
            <a:endParaRPr b="1" sz="36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>
            <p:ph type="title"/>
          </p:nvPr>
        </p:nvSpPr>
        <p:spPr>
          <a:xfrm>
            <a:off x="99200" y="114350"/>
            <a:ext cx="87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3</a:t>
            </a:r>
            <a:r>
              <a:rPr lang="en" sz="2200">
                <a:latin typeface="Abel"/>
                <a:ea typeface="Abel"/>
                <a:cs typeface="Abel"/>
                <a:sym typeface="Abel"/>
              </a:rPr>
              <a:t>. Gender </a:t>
            </a:r>
            <a:r>
              <a:rPr lang="en" sz="2200">
                <a:latin typeface="Abel"/>
                <a:ea typeface="Abel"/>
                <a:cs typeface="Abel"/>
                <a:sym typeface="Abel"/>
              </a:rPr>
              <a:t>does not affect </a:t>
            </a:r>
            <a:r>
              <a:rPr b="1" lang="en" sz="2200">
                <a:latin typeface="Abel"/>
                <a:ea typeface="Abel"/>
                <a:cs typeface="Abel"/>
                <a:sym typeface="Abel"/>
              </a:rPr>
              <a:t>Rate or Sales Last Year</a:t>
            </a:r>
            <a:r>
              <a:rPr lang="en" sz="2200">
                <a:latin typeface="Abel"/>
                <a:ea typeface="Abel"/>
                <a:cs typeface="Abel"/>
                <a:sym typeface="Abel"/>
              </a:rPr>
              <a:t> </a:t>
            </a:r>
            <a:r>
              <a:rPr b="1" lang="en" sz="2200">
                <a:latin typeface="Abel"/>
                <a:ea typeface="Abel"/>
                <a:cs typeface="Abel"/>
                <a:sym typeface="Abel"/>
              </a:rPr>
              <a:t>or NVA </a:t>
            </a:r>
            <a:r>
              <a:rPr b="1" lang="en" sz="2200">
                <a:latin typeface="Abel"/>
                <a:ea typeface="Abel"/>
                <a:cs typeface="Abel"/>
                <a:sym typeface="Abel"/>
              </a:rPr>
              <a:t>statistically</a:t>
            </a:r>
            <a:r>
              <a:rPr b="1" lang="en" sz="2200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2200">
                <a:latin typeface="Abel"/>
                <a:ea typeface="Abel"/>
                <a:cs typeface="Abel"/>
                <a:sym typeface="Abel"/>
              </a:rPr>
              <a:t>(p&gt;0.05)</a:t>
            </a:r>
            <a:endParaRPr sz="22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87" name="Google Shape;2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625" y="1575985"/>
            <a:ext cx="4365374" cy="19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86100"/>
            <a:ext cx="47786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87050"/>
            <a:ext cx="4778625" cy="17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/>
          <p:nvPr>
            <p:ph type="title"/>
          </p:nvPr>
        </p:nvSpPr>
        <p:spPr>
          <a:xfrm>
            <a:off x="68425" y="70475"/>
            <a:ext cx="85440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bel"/>
                <a:ea typeface="Abel"/>
                <a:cs typeface="Abel"/>
                <a:sym typeface="Abel"/>
              </a:rPr>
              <a:t>3.</a:t>
            </a:r>
            <a:r>
              <a:rPr lang="en" sz="2200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2200">
                <a:latin typeface="Abel"/>
                <a:ea typeface="Abel"/>
                <a:cs typeface="Abel"/>
                <a:sym typeface="Abel"/>
              </a:rPr>
              <a:t>Marital Status does not affect </a:t>
            </a:r>
            <a:r>
              <a:rPr b="1" lang="en" sz="2200">
                <a:latin typeface="Abel"/>
                <a:ea typeface="Abel"/>
                <a:cs typeface="Abel"/>
                <a:sym typeface="Abel"/>
              </a:rPr>
              <a:t>Sales Last Year or Rate or NVA</a:t>
            </a:r>
            <a:r>
              <a:rPr lang="en" sz="2200">
                <a:latin typeface="Abel"/>
                <a:ea typeface="Abel"/>
                <a:cs typeface="Abel"/>
                <a:sym typeface="Abel"/>
              </a:rPr>
              <a:t>  </a:t>
            </a:r>
            <a:r>
              <a:rPr b="1" lang="en" sz="2200">
                <a:latin typeface="Abel"/>
                <a:ea typeface="Abel"/>
                <a:cs typeface="Abel"/>
                <a:sym typeface="Abel"/>
              </a:rPr>
              <a:t>statistically  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5" name="Google Shape;2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3175"/>
            <a:ext cx="4732025" cy="18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64925"/>
            <a:ext cx="4732024" cy="18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4"/>
          <p:cNvPicPr preferRelativeResize="0"/>
          <p:nvPr/>
        </p:nvPicPr>
        <p:blipFill rotWithShape="1">
          <a:blip r:embed="rId5">
            <a:alphaModFix/>
          </a:blip>
          <a:srcRect b="0" l="1797" r="0" t="0"/>
          <a:stretch/>
        </p:blipFill>
        <p:spPr>
          <a:xfrm>
            <a:off x="4732025" y="1470225"/>
            <a:ext cx="4411974" cy="2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50" y="579950"/>
            <a:ext cx="8430000" cy="41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/>
        </p:nvSpPr>
        <p:spPr>
          <a:xfrm>
            <a:off x="206025" y="38150"/>
            <a:ext cx="58380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4.A  Frequency of Pay per unit by Org level</a:t>
            </a:r>
            <a:endParaRPr b="1" sz="2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0" y="550850"/>
            <a:ext cx="8099400" cy="4241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6"/>
          <p:cNvSpPr txBox="1"/>
          <p:nvPr/>
        </p:nvSpPr>
        <p:spPr>
          <a:xfrm>
            <a:off x="215100" y="152750"/>
            <a:ext cx="7238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4. Org Level Wise Female-Male Ratio ( 1 Null - Only CEO)</a:t>
            </a:r>
            <a:endParaRPr b="1" sz="2000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88" y="642450"/>
            <a:ext cx="8440224" cy="417432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7"/>
          <p:cNvSpPr txBox="1"/>
          <p:nvPr/>
        </p:nvSpPr>
        <p:spPr>
          <a:xfrm>
            <a:off x="160250" y="129750"/>
            <a:ext cx="4647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5.B  Employee</a:t>
            </a:r>
            <a:r>
              <a:rPr b="1" lang="en" sz="2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 Locations across</a:t>
            </a:r>
            <a:r>
              <a:rPr b="1" lang="en" sz="2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 US</a:t>
            </a:r>
            <a:endParaRPr b="1" sz="2000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75" y="595250"/>
            <a:ext cx="8302474" cy="42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8"/>
          <p:cNvSpPr txBox="1"/>
          <p:nvPr/>
        </p:nvSpPr>
        <p:spPr>
          <a:xfrm>
            <a:off x="152625" y="83950"/>
            <a:ext cx="7136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5.C  Employee Locations across California</a:t>
            </a:r>
            <a:endParaRPr sz="20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75" y="791300"/>
            <a:ext cx="6402650" cy="40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9"/>
          <p:cNvSpPr txBox="1"/>
          <p:nvPr/>
        </p:nvSpPr>
        <p:spPr>
          <a:xfrm>
            <a:off x="140650" y="228350"/>
            <a:ext cx="8039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             Dashboard &amp; Filter: Dual Pie Charts for In-depth Analysis</a:t>
            </a:r>
            <a:endParaRPr b="1"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el"/>
                <a:ea typeface="Abel"/>
                <a:cs typeface="Abel"/>
                <a:sym typeface="Abel"/>
              </a:rPr>
              <a:t>Missing Data Assumptions</a:t>
            </a:r>
            <a:endParaRPr b="1" sz="36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These n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ew tables’ schemas created for </a:t>
            </a:r>
            <a:r>
              <a:rPr b="1" lang="en">
                <a:latin typeface="Abel"/>
                <a:ea typeface="Abel"/>
                <a:cs typeface="Abel"/>
                <a:sym typeface="Abel"/>
              </a:rPr>
              <a:t>completeness and connectivity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. 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Abel"/>
              <a:buAutoNum type="alphaU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Shipping Methods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AutoNum type="alphaU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Credit Cards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AutoNum type="alphaU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Currency Exchange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AutoNum type="alphaU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Customers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AutoNum type="alphaU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Country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AutoNum type="alphaU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Shift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AutoNum type="alphaU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Department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AutoNum type="alphaU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Address Type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AutoNum type="alphaU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State Province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25150" y="0"/>
            <a:ext cx="8693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ERD (Crow’s Feet Notation) &amp; Terminology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PK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		Primary Key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FK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		Foreign Key 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UK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		Unique Key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CUK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		Composite Unique Key 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CPK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		Composite Primary Key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User Defined Data Types </a:t>
            </a:r>
            <a:endParaRPr b="1" sz="3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money</a:t>
            </a:r>
            <a:r>
              <a:rPr lang="en"/>
              <a:t>		 decimal(19,2)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smallmoney</a:t>
            </a:r>
            <a:r>
              <a:rPr lang="en"/>
              <a:t>  decimal(5,2)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flag	</a:t>
            </a:r>
            <a:r>
              <a:rPr lang="en"/>
              <a:t>		  bit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38" y="849925"/>
            <a:ext cx="7168326" cy="41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1155CC"/>
                </a:solidFill>
                <a:latin typeface="Abel"/>
                <a:ea typeface="Abel"/>
                <a:cs typeface="Abel"/>
                <a:sym typeface="Abel"/>
                <a:hlinkClick r:id="rId4"/>
              </a:rPr>
              <a:t>Link to High Definition ERD</a:t>
            </a:r>
            <a:endParaRPr b="1" sz="3600">
              <a:solidFill>
                <a:srgbClr val="1155CC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390525" y="1091275"/>
            <a:ext cx="8222100" cy="26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                                  </a:t>
            </a:r>
            <a:r>
              <a:rPr b="1"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Q-2</a:t>
            </a:r>
            <a:endParaRPr b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b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 Connecting Data...</a:t>
            </a:r>
            <a:endParaRPr b="1" sz="36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152400" y="14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el"/>
                <a:ea typeface="Abel"/>
                <a:cs typeface="Abel"/>
                <a:sym typeface="Abel"/>
              </a:rPr>
              <a:t>Joins</a:t>
            </a:r>
            <a:endParaRPr b="1" sz="36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24847"/>
            <a:ext cx="8839198" cy="170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9" cy="140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