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sldIdLst>
    <p:sldId id="256" r:id="rId2"/>
    <p:sldId id="257" r:id="rId3"/>
    <p:sldId id="262" r:id="rId4"/>
    <p:sldId id="274" r:id="rId5"/>
    <p:sldId id="268" r:id="rId6"/>
    <p:sldId id="266" r:id="rId7"/>
    <p:sldId id="260" r:id="rId8"/>
    <p:sldId id="270" r:id="rId9"/>
    <p:sldId id="271" r:id="rId10"/>
    <p:sldId id="267" r:id="rId11"/>
    <p:sldId id="269"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6" autoAdjust="0"/>
    <p:restoredTop sz="94660"/>
  </p:normalViewPr>
  <p:slideViewPr>
    <p:cSldViewPr snapToGrid="0">
      <p:cViewPr>
        <p:scale>
          <a:sx n="50" d="100"/>
          <a:sy n="50" d="100"/>
        </p:scale>
        <p:origin x="440" y="5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6870-CC5D-4085-9740-AAC045ACB719}" type="datetimeFigureOut">
              <a:rPr lang="en-IN" smtClean="0"/>
              <a:t>07-04-2019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D0557-01E8-4E04-B9A6-228EA0CD95B9}" type="slidenum">
              <a:rPr lang="en-IN" smtClean="0"/>
              <a:t>‹#›</a:t>
            </a:fld>
            <a:endParaRPr lang="en-IN"/>
          </a:p>
        </p:txBody>
      </p:sp>
    </p:spTree>
    <p:extLst>
      <p:ext uri="{BB962C8B-B14F-4D97-AF65-F5344CB8AC3E}">
        <p14:creationId xmlns:p14="http://schemas.microsoft.com/office/powerpoint/2010/main" val="2004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4D0557-01E8-4E04-B9A6-228EA0CD95B9}" type="slidenum">
              <a:rPr lang="en-IN" smtClean="0"/>
              <a:t>10</a:t>
            </a:fld>
            <a:endParaRPr lang="en-IN"/>
          </a:p>
        </p:txBody>
      </p:sp>
    </p:spTree>
    <p:extLst>
      <p:ext uri="{BB962C8B-B14F-4D97-AF65-F5344CB8AC3E}">
        <p14:creationId xmlns:p14="http://schemas.microsoft.com/office/powerpoint/2010/main" val="1190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718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75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1933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836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759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1589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743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9214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02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79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61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195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17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58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9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5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290393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EAA-0D3C-48DE-9FFF-6A535ABFC033}"/>
              </a:ext>
            </a:extLst>
          </p:cNvPr>
          <p:cNvSpPr>
            <a:spLocks noGrp="1"/>
          </p:cNvSpPr>
          <p:nvPr>
            <p:ph type="ctrTitle"/>
          </p:nvPr>
        </p:nvSpPr>
        <p:spPr>
          <a:xfrm>
            <a:off x="1883611" y="200818"/>
            <a:ext cx="8791575" cy="931863"/>
          </a:xfrm>
        </p:spPr>
        <p:txBody>
          <a:bodyPr/>
          <a:lstStyle/>
          <a:p>
            <a:pPr algn="ctr"/>
            <a:r>
              <a:rPr lang="en-US" dirty="0"/>
              <a:t>Facial IMAGE RECOGNITION</a:t>
            </a:r>
          </a:p>
        </p:txBody>
      </p:sp>
      <p:sp>
        <p:nvSpPr>
          <p:cNvPr id="5" name="Subtitle 4">
            <a:extLst>
              <a:ext uri="{FF2B5EF4-FFF2-40B4-BE49-F238E27FC236}">
                <a16:creationId xmlns:a16="http://schemas.microsoft.com/office/drawing/2014/main" id="{46AD44FD-08F9-4FAD-9C48-D5370D6B5C4A}"/>
              </a:ext>
            </a:extLst>
          </p:cNvPr>
          <p:cNvSpPr>
            <a:spLocks noGrp="1"/>
          </p:cNvSpPr>
          <p:nvPr>
            <p:ph type="subTitle" idx="1"/>
          </p:nvPr>
        </p:nvSpPr>
        <p:spPr>
          <a:xfrm>
            <a:off x="2385391" y="5001420"/>
            <a:ext cx="9666909" cy="1655762"/>
          </a:xfrm>
        </p:spPr>
        <p:txBody>
          <a:bodyPr>
            <a:normAutofit fontScale="85000" lnSpcReduction="10000"/>
          </a:bodyPr>
          <a:lstStyle/>
          <a:p>
            <a:pPr algn="ctr"/>
            <a:r>
              <a:rPr lang="en-US" sz="3500" dirty="0"/>
              <a:t>Team </a:t>
            </a:r>
            <a:r>
              <a:rPr lang="en-US" sz="3500" dirty="0" err="1"/>
              <a:t>bengio</a:t>
            </a:r>
            <a:r>
              <a:rPr lang="en-US" sz="3500" dirty="0"/>
              <a:t>:</a:t>
            </a:r>
          </a:p>
          <a:p>
            <a:r>
              <a:rPr lang="en-US" dirty="0" err="1"/>
              <a:t>Akshay</a:t>
            </a:r>
            <a:r>
              <a:rPr lang="en-US" dirty="0"/>
              <a:t> Agarwal	</a:t>
            </a:r>
            <a:r>
              <a:rPr lang="en-US" dirty="0" err="1"/>
              <a:t>kannu</a:t>
            </a:r>
            <a:r>
              <a:rPr lang="en-US" dirty="0"/>
              <a:t> </a:t>
            </a:r>
            <a:r>
              <a:rPr lang="en-US" dirty="0" err="1"/>
              <a:t>priya</a:t>
            </a:r>
            <a:r>
              <a:rPr lang="en-US" dirty="0"/>
              <a:t> </a:t>
            </a:r>
            <a:r>
              <a:rPr lang="en-US" dirty="0" err="1"/>
              <a:t>arora</a:t>
            </a:r>
            <a:r>
              <a:rPr lang="en-US" dirty="0"/>
              <a:t>	</a:t>
            </a:r>
            <a:r>
              <a:rPr lang="en-US" dirty="0" err="1"/>
              <a:t>vinod</a:t>
            </a:r>
            <a:r>
              <a:rPr lang="en-US" dirty="0"/>
              <a:t> </a:t>
            </a:r>
            <a:r>
              <a:rPr lang="en-US" dirty="0" err="1"/>
              <a:t>elangovan</a:t>
            </a:r>
            <a:r>
              <a:rPr lang="en-US" dirty="0"/>
              <a:t>	 Gaurav FNU</a:t>
            </a:r>
          </a:p>
          <a:p>
            <a:r>
              <a:rPr lang="en-US" dirty="0"/>
              <a:t>Pankaj </a:t>
            </a:r>
            <a:r>
              <a:rPr lang="en-US" dirty="0" err="1"/>
              <a:t>mittal</a:t>
            </a:r>
            <a:r>
              <a:rPr lang="en-US" dirty="0"/>
              <a:t>	</a:t>
            </a:r>
            <a:r>
              <a:rPr lang="en-US" dirty="0" err="1"/>
              <a:t>claude</a:t>
            </a:r>
            <a:r>
              <a:rPr lang="en-US" dirty="0"/>
              <a:t> phan		Sandeep Kataria</a:t>
            </a:r>
          </a:p>
        </p:txBody>
      </p:sp>
      <p:pic>
        <p:nvPicPr>
          <p:cNvPr id="6" name="Picture 5">
            <a:extLst>
              <a:ext uri="{FF2B5EF4-FFF2-40B4-BE49-F238E27FC236}">
                <a16:creationId xmlns:a16="http://schemas.microsoft.com/office/drawing/2014/main" id="{C04D2CE3-FADE-4444-BF01-5877D5BCC980}"/>
              </a:ext>
            </a:extLst>
          </p:cNvPr>
          <p:cNvPicPr>
            <a:picLocks noChangeAspect="1"/>
          </p:cNvPicPr>
          <p:nvPr/>
        </p:nvPicPr>
        <p:blipFill>
          <a:blip r:embed="rId2"/>
          <a:stretch>
            <a:fillRect/>
          </a:stretch>
        </p:blipFill>
        <p:spPr>
          <a:xfrm>
            <a:off x="392754" y="1250831"/>
            <a:ext cx="1513831" cy="1508611"/>
          </a:xfrm>
          <a:prstGeom prst="rect">
            <a:avLst/>
          </a:prstGeom>
        </p:spPr>
      </p:pic>
      <p:pic>
        <p:nvPicPr>
          <p:cNvPr id="7" name="Picture 6">
            <a:extLst>
              <a:ext uri="{FF2B5EF4-FFF2-40B4-BE49-F238E27FC236}">
                <a16:creationId xmlns:a16="http://schemas.microsoft.com/office/drawing/2014/main" id="{2A8D4E12-6DAC-43E1-B8A5-DAB48EDC7D6E}"/>
              </a:ext>
            </a:extLst>
          </p:cNvPr>
          <p:cNvPicPr>
            <a:picLocks noChangeAspect="1"/>
          </p:cNvPicPr>
          <p:nvPr/>
        </p:nvPicPr>
        <p:blipFill>
          <a:blip r:embed="rId3"/>
          <a:stretch>
            <a:fillRect/>
          </a:stretch>
        </p:blipFill>
        <p:spPr>
          <a:xfrm>
            <a:off x="3766263" y="1243150"/>
            <a:ext cx="1513831" cy="1508611"/>
          </a:xfrm>
          <a:prstGeom prst="rect">
            <a:avLst/>
          </a:prstGeom>
        </p:spPr>
      </p:pic>
      <p:pic>
        <p:nvPicPr>
          <p:cNvPr id="8" name="Picture 7">
            <a:extLst>
              <a:ext uri="{FF2B5EF4-FFF2-40B4-BE49-F238E27FC236}">
                <a16:creationId xmlns:a16="http://schemas.microsoft.com/office/drawing/2014/main" id="{DEC9A47A-34DF-4FB6-877F-3C1541D6D98D}"/>
              </a:ext>
            </a:extLst>
          </p:cNvPr>
          <p:cNvPicPr>
            <a:picLocks noChangeAspect="1"/>
          </p:cNvPicPr>
          <p:nvPr/>
        </p:nvPicPr>
        <p:blipFill>
          <a:blip r:embed="rId4"/>
          <a:stretch>
            <a:fillRect/>
          </a:stretch>
        </p:blipFill>
        <p:spPr>
          <a:xfrm>
            <a:off x="5395070" y="1237428"/>
            <a:ext cx="1513832" cy="1508612"/>
          </a:xfrm>
          <a:prstGeom prst="rect">
            <a:avLst/>
          </a:prstGeom>
        </p:spPr>
      </p:pic>
      <p:pic>
        <p:nvPicPr>
          <p:cNvPr id="9" name="Picture 8">
            <a:extLst>
              <a:ext uri="{FF2B5EF4-FFF2-40B4-BE49-F238E27FC236}">
                <a16:creationId xmlns:a16="http://schemas.microsoft.com/office/drawing/2014/main" id="{75A97654-9ACF-43A2-BA5E-3ACE534F6BB1}"/>
              </a:ext>
            </a:extLst>
          </p:cNvPr>
          <p:cNvPicPr>
            <a:picLocks noChangeAspect="1"/>
          </p:cNvPicPr>
          <p:nvPr/>
        </p:nvPicPr>
        <p:blipFill>
          <a:blip r:embed="rId5"/>
          <a:stretch>
            <a:fillRect/>
          </a:stretch>
        </p:blipFill>
        <p:spPr>
          <a:xfrm>
            <a:off x="7050582" y="1229294"/>
            <a:ext cx="1513832" cy="1508612"/>
          </a:xfrm>
          <a:prstGeom prst="rect">
            <a:avLst/>
          </a:prstGeom>
        </p:spPr>
      </p:pic>
      <p:pic>
        <p:nvPicPr>
          <p:cNvPr id="10" name="Picture 9">
            <a:extLst>
              <a:ext uri="{FF2B5EF4-FFF2-40B4-BE49-F238E27FC236}">
                <a16:creationId xmlns:a16="http://schemas.microsoft.com/office/drawing/2014/main" id="{9B7E195B-B314-46BB-9947-09C095EEE81B}"/>
              </a:ext>
            </a:extLst>
          </p:cNvPr>
          <p:cNvPicPr>
            <a:picLocks noChangeAspect="1"/>
          </p:cNvPicPr>
          <p:nvPr/>
        </p:nvPicPr>
        <p:blipFill>
          <a:blip r:embed="rId6"/>
          <a:stretch>
            <a:fillRect/>
          </a:stretch>
        </p:blipFill>
        <p:spPr>
          <a:xfrm>
            <a:off x="8712816" y="1244130"/>
            <a:ext cx="1507107" cy="1501910"/>
          </a:xfrm>
          <a:prstGeom prst="rect">
            <a:avLst/>
          </a:prstGeom>
        </p:spPr>
      </p:pic>
      <p:pic>
        <p:nvPicPr>
          <p:cNvPr id="11" name="Picture 10">
            <a:extLst>
              <a:ext uri="{FF2B5EF4-FFF2-40B4-BE49-F238E27FC236}">
                <a16:creationId xmlns:a16="http://schemas.microsoft.com/office/drawing/2014/main" id="{EBF10B3E-7F59-4AE2-B659-45D4C2DBBC08}"/>
              </a:ext>
            </a:extLst>
          </p:cNvPr>
          <p:cNvPicPr>
            <a:picLocks noChangeAspect="1"/>
          </p:cNvPicPr>
          <p:nvPr/>
        </p:nvPicPr>
        <p:blipFill>
          <a:blip r:embed="rId7"/>
          <a:stretch>
            <a:fillRect/>
          </a:stretch>
        </p:blipFill>
        <p:spPr>
          <a:xfrm>
            <a:off x="10371077" y="1244130"/>
            <a:ext cx="1507107" cy="1501910"/>
          </a:xfrm>
          <a:prstGeom prst="rect">
            <a:avLst/>
          </a:prstGeom>
        </p:spPr>
      </p:pic>
      <p:pic>
        <p:nvPicPr>
          <p:cNvPr id="12" name="Picture 11">
            <a:extLst>
              <a:ext uri="{FF2B5EF4-FFF2-40B4-BE49-F238E27FC236}">
                <a16:creationId xmlns:a16="http://schemas.microsoft.com/office/drawing/2014/main" id="{F3A2CC9D-FB19-4D63-894F-B0AE04B6056D}"/>
              </a:ext>
            </a:extLst>
          </p:cNvPr>
          <p:cNvPicPr>
            <a:picLocks noChangeAspect="1"/>
          </p:cNvPicPr>
          <p:nvPr/>
        </p:nvPicPr>
        <p:blipFill>
          <a:blip r:embed="rId8"/>
          <a:stretch>
            <a:fillRect/>
          </a:stretch>
        </p:blipFill>
        <p:spPr>
          <a:xfrm>
            <a:off x="2099190" y="1250831"/>
            <a:ext cx="1513831" cy="1508611"/>
          </a:xfrm>
          <a:prstGeom prst="rect">
            <a:avLst/>
          </a:prstGeom>
        </p:spPr>
      </p:pic>
      <p:sp>
        <p:nvSpPr>
          <p:cNvPr id="14" name="TextBox 13">
            <a:extLst>
              <a:ext uri="{FF2B5EF4-FFF2-40B4-BE49-F238E27FC236}">
                <a16:creationId xmlns:a16="http://schemas.microsoft.com/office/drawing/2014/main" id="{6F9E1177-B80E-4CEF-A256-343DFAE24982}"/>
              </a:ext>
            </a:extLst>
          </p:cNvPr>
          <p:cNvSpPr txBox="1"/>
          <p:nvPr/>
        </p:nvSpPr>
        <p:spPr>
          <a:xfrm>
            <a:off x="543338" y="2915478"/>
            <a:ext cx="11290853" cy="492443"/>
          </a:xfrm>
          <a:prstGeom prst="rect">
            <a:avLst/>
          </a:prstGeom>
          <a:noFill/>
        </p:spPr>
        <p:txBody>
          <a:bodyPr wrap="square" rtlCol="0">
            <a:spAutoFit/>
          </a:bodyPr>
          <a:lstStyle/>
          <a:p>
            <a:r>
              <a:rPr lang="en-US" sz="2600" b="1" dirty="0"/>
              <a:t>Classes:</a:t>
            </a:r>
            <a:r>
              <a:rPr lang="en-US" sz="2600" dirty="0"/>
              <a:t> 0=Angry, 1=Disgust, 2=Fear, 3=Happy, 4=Sad, 5=Surprise, 6=Neutral</a:t>
            </a:r>
          </a:p>
        </p:txBody>
      </p:sp>
    </p:spTree>
    <p:extLst>
      <p:ext uri="{BB962C8B-B14F-4D97-AF65-F5344CB8AC3E}">
        <p14:creationId xmlns:p14="http://schemas.microsoft.com/office/powerpoint/2010/main" val="117498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performance - Summary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311935798"/>
              </p:ext>
            </p:extLst>
          </p:nvPr>
        </p:nvGraphicFramePr>
        <p:xfrm>
          <a:off x="656451" y="1826611"/>
          <a:ext cx="10928670" cy="4492546"/>
        </p:xfrm>
        <a:graphic>
          <a:graphicData uri="http://schemas.openxmlformats.org/drawingml/2006/table">
            <a:tbl>
              <a:tblPr firstRow="1" bandRow="1">
                <a:tableStyleId>{BC89EF96-8CEA-46FF-86C4-4CE0E7609802}</a:tableStyleId>
              </a:tblPr>
              <a:tblGrid>
                <a:gridCol w="1709407">
                  <a:extLst>
                    <a:ext uri="{9D8B030D-6E8A-4147-A177-3AD203B41FA5}">
                      <a16:colId xmlns:a16="http://schemas.microsoft.com/office/drawing/2014/main" val="3550727435"/>
                    </a:ext>
                  </a:extLst>
                </a:gridCol>
                <a:gridCol w="1487685">
                  <a:extLst>
                    <a:ext uri="{9D8B030D-6E8A-4147-A177-3AD203B41FA5}">
                      <a16:colId xmlns:a16="http://schemas.microsoft.com/office/drawing/2014/main" val="3295678948"/>
                    </a:ext>
                  </a:extLst>
                </a:gridCol>
                <a:gridCol w="1592036">
                  <a:extLst>
                    <a:ext uri="{9D8B030D-6E8A-4147-A177-3AD203B41FA5}">
                      <a16:colId xmlns:a16="http://schemas.microsoft.com/office/drawing/2014/main" val="485902210"/>
                    </a:ext>
                  </a:extLst>
                </a:gridCol>
                <a:gridCol w="1534885">
                  <a:extLst>
                    <a:ext uri="{9D8B030D-6E8A-4147-A177-3AD203B41FA5}">
                      <a16:colId xmlns:a16="http://schemas.microsoft.com/office/drawing/2014/main" val="20003"/>
                    </a:ext>
                  </a:extLst>
                </a:gridCol>
                <a:gridCol w="1502229">
                  <a:extLst>
                    <a:ext uri="{9D8B030D-6E8A-4147-A177-3AD203B41FA5}">
                      <a16:colId xmlns:a16="http://schemas.microsoft.com/office/drawing/2014/main" val="1751447481"/>
                    </a:ext>
                  </a:extLst>
                </a:gridCol>
                <a:gridCol w="3102428">
                  <a:extLst>
                    <a:ext uri="{9D8B030D-6E8A-4147-A177-3AD203B41FA5}">
                      <a16:colId xmlns:a16="http://schemas.microsoft.com/office/drawing/2014/main" val="788984757"/>
                    </a:ext>
                  </a:extLst>
                </a:gridCol>
              </a:tblGrid>
              <a:tr h="679825">
                <a:tc rowSpan="2">
                  <a:txBody>
                    <a:bodyPr/>
                    <a:lstStyle/>
                    <a:p>
                      <a:endParaRPr lang="en-IN" dirty="0"/>
                    </a:p>
                  </a:txBody>
                  <a:tcPr/>
                </a:tc>
                <a:tc gridSpan="2">
                  <a:txBody>
                    <a:bodyPr/>
                    <a:lstStyle/>
                    <a:p>
                      <a:pPr algn="ctr"/>
                      <a:r>
                        <a:rPr lang="en-IN" dirty="0"/>
                        <a:t>Original components</a:t>
                      </a:r>
                    </a:p>
                  </a:txBody>
                  <a:tcPr/>
                </a:tc>
                <a:tc hMerge="1">
                  <a:txBody>
                    <a:bodyPr/>
                    <a:lstStyle/>
                    <a:p>
                      <a:endParaRPr lang="en-IN" dirty="0"/>
                    </a:p>
                  </a:txBody>
                  <a:tcPr/>
                </a:tc>
                <a:tc gridSpan="2">
                  <a:txBody>
                    <a:bodyPr/>
                    <a:lstStyle/>
                    <a:p>
                      <a:pPr algn="ctr"/>
                      <a:r>
                        <a:rPr lang="en-IN" dirty="0"/>
                        <a:t>With PCA</a:t>
                      </a:r>
                    </a:p>
                  </a:txBody>
                  <a:tcPr/>
                </a:tc>
                <a:tc hMerge="1">
                  <a:txBody>
                    <a:bodyPr/>
                    <a:lstStyle/>
                    <a:p>
                      <a:endParaRPr lang="en-IN" dirty="0"/>
                    </a:p>
                  </a:txBody>
                  <a:tcPr/>
                </a:tc>
                <a:tc>
                  <a:txBody>
                    <a:bodyPr/>
                    <a:lstStyle/>
                    <a:p>
                      <a:pPr algn="ctr"/>
                      <a:r>
                        <a:rPr lang="en-IN" dirty="0"/>
                        <a:t>With Data Augmentation – Test Accuracy</a:t>
                      </a:r>
                    </a:p>
                  </a:txBody>
                  <a:tcPr/>
                </a:tc>
                <a:extLst>
                  <a:ext uri="{0D108BD9-81ED-4DB2-BD59-A6C34878D82A}">
                    <a16:rowId xmlns:a16="http://schemas.microsoft.com/office/drawing/2014/main" val="418414485"/>
                  </a:ext>
                </a:extLst>
              </a:tr>
              <a:tr h="266152">
                <a:tc vMerge="1">
                  <a:txBody>
                    <a:bodyPr/>
                    <a:lstStyle/>
                    <a:p>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Training Set Accuracy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Test Set Accuracy</a:t>
                      </a:r>
                    </a:p>
                  </a:txBody>
                  <a:tcPr/>
                </a:tc>
                <a:tc>
                  <a:txBody>
                    <a:bodyPr/>
                    <a:lstStyle/>
                    <a:p>
                      <a:pPr algn="ctr"/>
                      <a:r>
                        <a:rPr lang="en-IN" dirty="0"/>
                        <a:t>Training Set Accuracy</a:t>
                      </a:r>
                    </a:p>
                  </a:txBody>
                  <a:tcPr/>
                </a:tc>
                <a:tc>
                  <a:txBody>
                    <a:bodyPr/>
                    <a:lstStyle/>
                    <a:p>
                      <a:pPr algn="ctr"/>
                      <a:r>
                        <a:rPr lang="en-IN" dirty="0"/>
                        <a:t>Test Set Accuracy</a:t>
                      </a:r>
                    </a:p>
                  </a:txBody>
                  <a:tcPr/>
                </a:tc>
                <a:tc>
                  <a:txBody>
                    <a:bodyPr/>
                    <a:lstStyle/>
                    <a:p>
                      <a:pPr algn="ctr"/>
                      <a:endParaRPr lang="en-IN" dirty="0"/>
                    </a:p>
                  </a:txBody>
                  <a:tcPr/>
                </a:tc>
                <a:extLst>
                  <a:ext uri="{0D108BD9-81ED-4DB2-BD59-A6C34878D82A}">
                    <a16:rowId xmlns:a16="http://schemas.microsoft.com/office/drawing/2014/main" val="10001"/>
                  </a:ext>
                </a:extLst>
              </a:tr>
              <a:tr h="894806">
                <a:tc>
                  <a:txBody>
                    <a:bodyPr/>
                    <a:lstStyle/>
                    <a:p>
                      <a:r>
                        <a:rPr lang="en-US" sz="1800" dirty="0"/>
                        <a:t>Linear Classification Analysis</a:t>
                      </a:r>
                      <a:endParaRPr lang="en-IN" dirty="0"/>
                    </a:p>
                  </a:txBody>
                  <a:tcPr/>
                </a:tc>
                <a:tc>
                  <a:txBody>
                    <a:bodyPr/>
                    <a:lstStyle/>
                    <a:p>
                      <a:pPr algn="ctr"/>
                      <a:r>
                        <a:rPr lang="en-IN" dirty="0"/>
                        <a:t>48.30%</a:t>
                      </a:r>
                    </a:p>
                  </a:txBody>
                  <a:tcPr/>
                </a:tc>
                <a:tc>
                  <a:txBody>
                    <a:bodyPr/>
                    <a:lstStyle/>
                    <a:p>
                      <a:pPr algn="ctr"/>
                      <a:r>
                        <a:rPr lang="en-IN" dirty="0"/>
                        <a:t>34.88%</a:t>
                      </a:r>
                    </a:p>
                  </a:txBody>
                  <a:tcPr/>
                </a:tc>
                <a:tc>
                  <a:txBody>
                    <a:bodyPr/>
                    <a:lstStyle/>
                    <a:p>
                      <a:pPr algn="ctr"/>
                      <a:r>
                        <a:rPr lang="en-IN" dirty="0"/>
                        <a:t>39.41%</a:t>
                      </a:r>
                    </a:p>
                  </a:txBody>
                  <a:tcPr/>
                </a:tc>
                <a:tc>
                  <a:txBody>
                    <a:bodyPr/>
                    <a:lstStyle/>
                    <a:p>
                      <a:pPr algn="ctr"/>
                      <a:r>
                        <a:rPr lang="en-IN" dirty="0"/>
                        <a:t>18.02%</a:t>
                      </a:r>
                    </a:p>
                  </a:txBody>
                  <a:tcPr/>
                </a:tc>
                <a:tc>
                  <a:txBody>
                    <a:bodyPr/>
                    <a:lstStyle/>
                    <a:p>
                      <a:pPr algn="ctr"/>
                      <a:r>
                        <a:rPr lang="en-IN" dirty="0"/>
                        <a:t>32.21%</a:t>
                      </a:r>
                    </a:p>
                  </a:txBody>
                  <a:tcPr/>
                </a:tc>
                <a:extLst>
                  <a:ext uri="{0D108BD9-81ED-4DB2-BD59-A6C34878D82A}">
                    <a16:rowId xmlns:a16="http://schemas.microsoft.com/office/drawing/2014/main" val="2740143975"/>
                  </a:ext>
                </a:extLst>
              </a:tr>
              <a:tr h="723356">
                <a:tc>
                  <a:txBody>
                    <a:bodyPr/>
                    <a:lstStyle/>
                    <a:p>
                      <a:r>
                        <a:rPr lang="en-IN" dirty="0"/>
                        <a:t>Bayesian Classifier</a:t>
                      </a:r>
                    </a:p>
                  </a:txBody>
                  <a:tcPr/>
                </a:tc>
                <a:tc>
                  <a:txBody>
                    <a:bodyPr/>
                    <a:lstStyle/>
                    <a:p>
                      <a:pPr algn="ctr"/>
                      <a:r>
                        <a:rPr lang="en-IN" dirty="0"/>
                        <a:t>50.73%</a:t>
                      </a:r>
                    </a:p>
                  </a:txBody>
                  <a:tcPr/>
                </a:tc>
                <a:tc>
                  <a:txBody>
                    <a:bodyPr/>
                    <a:lstStyle/>
                    <a:p>
                      <a:pPr algn="ctr"/>
                      <a:r>
                        <a:rPr lang="en-IN" dirty="0"/>
                        <a:t>18.86%</a:t>
                      </a:r>
                    </a:p>
                  </a:txBody>
                  <a:tcPr/>
                </a:tc>
                <a:tc>
                  <a:txBody>
                    <a:bodyPr/>
                    <a:lstStyle/>
                    <a:p>
                      <a:pPr algn="ctr"/>
                      <a:r>
                        <a:rPr lang="en-IN" dirty="0"/>
                        <a:t>76.61%</a:t>
                      </a:r>
                    </a:p>
                  </a:txBody>
                  <a:tcPr/>
                </a:tc>
                <a:tc>
                  <a:txBody>
                    <a:bodyPr/>
                    <a:lstStyle/>
                    <a:p>
                      <a:pPr algn="ctr"/>
                      <a:r>
                        <a:rPr lang="en-IN" dirty="0"/>
                        <a:t>44.25%</a:t>
                      </a:r>
                    </a:p>
                  </a:txBody>
                  <a:tcPr/>
                </a:tc>
                <a:tc>
                  <a:txBody>
                    <a:bodyPr/>
                    <a:lstStyle/>
                    <a:p>
                      <a:pPr algn="ctr"/>
                      <a:r>
                        <a:rPr lang="en-IN" dirty="0"/>
                        <a:t>41.38%</a:t>
                      </a:r>
                    </a:p>
                  </a:txBody>
                  <a:tcPr/>
                </a:tc>
                <a:extLst>
                  <a:ext uri="{0D108BD9-81ED-4DB2-BD59-A6C34878D82A}">
                    <a16:rowId xmlns:a16="http://schemas.microsoft.com/office/drawing/2014/main" val="4075877440"/>
                  </a:ext>
                </a:extLst>
              </a:tr>
              <a:tr h="889907">
                <a:tc>
                  <a:txBody>
                    <a:bodyPr/>
                    <a:lstStyle/>
                    <a:p>
                      <a:r>
                        <a:rPr lang="en-US" sz="1800" dirty="0"/>
                        <a:t>Logistic Regression Analysis</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541031661"/>
                  </a:ext>
                </a:extLst>
              </a:tr>
              <a:tr h="620485">
                <a:tc>
                  <a:txBody>
                    <a:bodyPr/>
                    <a:lstStyle/>
                    <a:p>
                      <a:r>
                        <a:rPr lang="en-IN" dirty="0"/>
                        <a:t>Neural Network</a:t>
                      </a:r>
                    </a:p>
                  </a:txBody>
                  <a:tcPr/>
                </a:tc>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tc>
                  <a:txBody>
                    <a:bodyPr/>
                    <a:lstStyle/>
                    <a:p>
                      <a:pPr algn="ctr"/>
                      <a:endParaRPr lang="en-IN"/>
                    </a:p>
                  </a:txBody>
                  <a:tcPr/>
                </a:tc>
                <a:tc>
                  <a:txBody>
                    <a:bodyPr/>
                    <a:lstStyle/>
                    <a:p>
                      <a:pPr algn="ctr"/>
                      <a:endParaRPr lang="en-IN" dirty="0"/>
                    </a:p>
                  </a:txBody>
                  <a:tcPr/>
                </a:tc>
                <a:extLst>
                  <a:ext uri="{0D108BD9-81ED-4DB2-BD59-A6C34878D82A}">
                    <a16:rowId xmlns:a16="http://schemas.microsoft.com/office/drawing/2014/main" val="1396813758"/>
                  </a:ext>
                </a:extLst>
              </a:tr>
            </a:tbl>
          </a:graphicData>
        </a:graphic>
      </p:graphicFrame>
    </p:spTree>
    <p:extLst>
      <p:ext uri="{BB962C8B-B14F-4D97-AF65-F5344CB8AC3E}">
        <p14:creationId xmlns:p14="http://schemas.microsoft.com/office/powerpoint/2010/main" val="283424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Interesting Observations</a:t>
            </a:r>
          </a:p>
        </p:txBody>
      </p:sp>
      <p:sp>
        <p:nvSpPr>
          <p:cNvPr id="3" name="Content Placeholder 2"/>
          <p:cNvSpPr>
            <a:spLocks noGrp="1"/>
          </p:cNvSpPr>
          <p:nvPr>
            <p:ph sz="half" idx="1"/>
          </p:nvPr>
        </p:nvSpPr>
        <p:spPr>
          <a:xfrm>
            <a:off x="1280203" y="1751465"/>
            <a:ext cx="4548029" cy="4632243"/>
          </a:xfrm>
        </p:spPr>
        <p:txBody>
          <a:bodyPr>
            <a:normAutofit/>
          </a:bodyPr>
          <a:lstStyle/>
          <a:p>
            <a:r>
              <a:rPr lang="en-IN" sz="1600" dirty="0"/>
              <a:t>Why did Histogram classifier not work?</a:t>
            </a:r>
          </a:p>
          <a:p>
            <a:pPr>
              <a:buFont typeface="Wingdings"/>
              <a:buChar char="Ø"/>
            </a:pPr>
            <a:r>
              <a:rPr lang="en-IN" sz="1600" dirty="0"/>
              <a:t>Say, we use 8 PC features, and 8 bins, we have ~17million bins in a histogram, but only 28709 data points. So, a very sparsely populated histogram.</a:t>
            </a:r>
          </a:p>
          <a:p>
            <a:pPr>
              <a:buFont typeface="Wingdings"/>
              <a:buChar char="Ø"/>
            </a:pPr>
            <a:r>
              <a:rPr lang="en-IN" sz="1600" dirty="0"/>
              <a:t>When we look to predict with such a histogram, bins corresponding to queries are likely empty, resulting in no prediction.</a:t>
            </a:r>
          </a:p>
          <a:p>
            <a:pPr>
              <a:buFont typeface="Wingdings"/>
              <a:buChar char="Ø"/>
            </a:pPr>
            <a:r>
              <a:rPr lang="en-IN" sz="1600" dirty="0"/>
              <a:t>Table shown to the right indicates this condition.</a:t>
            </a:r>
          </a:p>
          <a:p>
            <a:pPr>
              <a:buFont typeface="Wingdings"/>
              <a:buChar char="Ø"/>
            </a:pPr>
            <a:endParaRPr lang="en-IN" dirty="0"/>
          </a:p>
          <a:p>
            <a:pPr>
              <a:buFont typeface="Wingdings"/>
              <a:buChar char="Ø"/>
            </a:pP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450" y="221266"/>
            <a:ext cx="4614728" cy="6316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09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Interesting Observations</a:t>
            </a:r>
          </a:p>
        </p:txBody>
      </p:sp>
      <p:sp>
        <p:nvSpPr>
          <p:cNvPr id="4" name="Content Placeholder 2"/>
          <p:cNvSpPr>
            <a:spLocks noGrp="1"/>
          </p:cNvSpPr>
          <p:nvPr>
            <p:ph sz="half" idx="1"/>
          </p:nvPr>
        </p:nvSpPr>
        <p:spPr>
          <a:xfrm>
            <a:off x="1318304" y="1754598"/>
            <a:ext cx="4749210" cy="3537959"/>
          </a:xfrm>
        </p:spPr>
        <p:txBody>
          <a:bodyPr>
            <a:noAutofit/>
          </a:bodyPr>
          <a:lstStyle/>
          <a:p>
            <a:r>
              <a:rPr lang="en-IN" sz="1400" dirty="0"/>
              <a:t>Bayesian classifier accuracy falls after a certain number of Principal Components</a:t>
            </a:r>
          </a:p>
          <a:p>
            <a:pPr>
              <a:lnSpc>
                <a:spcPct val="100000"/>
              </a:lnSpc>
              <a:buFont typeface="Wingdings"/>
              <a:buChar char="Ø"/>
            </a:pPr>
            <a:r>
              <a:rPr lang="en-IN" sz="1400" dirty="0"/>
              <a:t>PCA gave us 2304 PCs. And initially, for the first ~360 components, adding them to training set improved the accuracy. But beyond that, accuracy started to decline.</a:t>
            </a:r>
          </a:p>
          <a:p>
            <a:pPr>
              <a:lnSpc>
                <a:spcPct val="100000"/>
              </a:lnSpc>
              <a:buFont typeface="Wingdings"/>
              <a:buChar char="Ø"/>
            </a:pPr>
            <a:r>
              <a:rPr lang="en-IN" sz="1400" dirty="0"/>
              <a:t>Beyond 370 PCs, the covariance matrices get quite large, and unstable. Many cases, the determinant evaluates to a negative value, preventing predictions as well.</a:t>
            </a:r>
          </a:p>
          <a:p>
            <a:pPr marL="0" indent="0">
              <a:lnSpc>
                <a:spcPct val="100000"/>
              </a:lnSpc>
              <a:buNone/>
            </a:pPr>
            <a:r>
              <a:rPr lang="en-IN" sz="1400" dirty="0"/>
              <a:t>NOTE: even for lesser number of PCs, switched to ‘</a:t>
            </a:r>
            <a:r>
              <a:rPr lang="en-IN" sz="1400" dirty="0" err="1"/>
              <a:t>numpy.linalg.slogdet</a:t>
            </a:r>
            <a:r>
              <a:rPr lang="en-IN" sz="1400" dirty="0"/>
              <a:t>()’ and determined ‘pdf’ on a log scale, as ‘</a:t>
            </a:r>
            <a:r>
              <a:rPr lang="en-IN" sz="1400" dirty="0" err="1"/>
              <a:t>numpy.linalg.det</a:t>
            </a:r>
            <a:r>
              <a:rPr lang="en-IN" sz="1400" dirty="0"/>
              <a:t>()’ fails with “</a:t>
            </a:r>
            <a:r>
              <a:rPr lang="en-US" sz="1400" dirty="0" err="1"/>
              <a:t>RuntimeWarning</a:t>
            </a:r>
            <a:r>
              <a:rPr lang="en-US" sz="1400" dirty="0"/>
              <a:t>: overflow encountered</a:t>
            </a:r>
            <a:r>
              <a:rPr lang="en-IN" sz="1400" dirty="0"/>
              <a:t>”.</a:t>
            </a:r>
          </a:p>
          <a:p>
            <a:pPr>
              <a:lnSpc>
                <a:spcPct val="100000"/>
              </a:lnSpc>
              <a:buFont typeface="Wingdings"/>
              <a:buChar char="Ø"/>
            </a:pPr>
            <a:endParaRPr lang="en-IN" sz="1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751" y="1728961"/>
            <a:ext cx="5050965" cy="3821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74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3DE5-6A3F-4CB5-9B2D-B26F445310F7}"/>
              </a:ext>
            </a:extLst>
          </p:cNvPr>
          <p:cNvSpPr>
            <a:spLocks noGrp="1"/>
          </p:cNvSpPr>
          <p:nvPr>
            <p:ph type="title"/>
          </p:nvPr>
        </p:nvSpPr>
        <p:spPr/>
        <p:txBody>
          <a:bodyPr>
            <a:normAutofit fontScale="90000"/>
          </a:bodyPr>
          <a:lstStyle/>
          <a:p>
            <a:r>
              <a:rPr lang="en-US" dirty="0"/>
              <a:t>Data source:</a:t>
            </a:r>
            <a:br>
              <a:rPr lang="en-US" dirty="0"/>
            </a:br>
            <a:r>
              <a:rPr lang="en-US" cap="none" dirty="0"/>
              <a:t>https://www.kaggle.com/c/challenges-in-representation-learning-facial-expression-recognition-challenge/data</a:t>
            </a:r>
            <a:endParaRPr lang="en-US" dirty="0"/>
          </a:p>
        </p:txBody>
      </p:sp>
      <p:sp>
        <p:nvSpPr>
          <p:cNvPr id="3" name="Content Placeholder 2">
            <a:extLst>
              <a:ext uri="{FF2B5EF4-FFF2-40B4-BE49-F238E27FC236}">
                <a16:creationId xmlns:a16="http://schemas.microsoft.com/office/drawing/2014/main" id="{AEF930C9-DE34-42D1-B51C-D4367365A454}"/>
              </a:ext>
            </a:extLst>
          </p:cNvPr>
          <p:cNvSpPr>
            <a:spLocks noGrp="1"/>
          </p:cNvSpPr>
          <p:nvPr>
            <p:ph sz="half" idx="1"/>
          </p:nvPr>
        </p:nvSpPr>
        <p:spPr/>
        <p:txBody>
          <a:bodyPr>
            <a:normAutofit fontScale="92500" lnSpcReduction="10000"/>
          </a:bodyPr>
          <a:lstStyle/>
          <a:p>
            <a:r>
              <a:rPr lang="en-US" dirty="0"/>
              <a:t>Training data size: 28709 samples (80% of complete set), each 2304 features long (48x48 grayscale image)</a:t>
            </a:r>
          </a:p>
          <a:p>
            <a:r>
              <a:rPr lang="en-US" dirty="0">
                <a:solidFill>
                  <a:srgbClr val="FF0000"/>
                </a:solidFill>
              </a:rPr>
              <a:t>***elaborate count info</a:t>
            </a:r>
          </a:p>
          <a:p>
            <a:r>
              <a:rPr lang="en-US" dirty="0"/>
              <a:t>Class counts: [3995, 436, 4097, 7215, 4830, 3171, 4965]</a:t>
            </a:r>
          </a:p>
          <a:p>
            <a:r>
              <a:rPr lang="en-US" dirty="0"/>
              <a:t>Test set: 3589 samples (10% of complete set)</a:t>
            </a:r>
          </a:p>
        </p:txBody>
      </p:sp>
      <p:sp>
        <p:nvSpPr>
          <p:cNvPr id="4" name="Content Placeholder 3">
            <a:extLst>
              <a:ext uri="{FF2B5EF4-FFF2-40B4-BE49-F238E27FC236}">
                <a16:creationId xmlns:a16="http://schemas.microsoft.com/office/drawing/2014/main" id="{B2018AEE-6A81-49B2-AD03-CBA865B5659F}"/>
              </a:ext>
            </a:extLst>
          </p:cNvPr>
          <p:cNvSpPr>
            <a:spLocks noGrp="1"/>
          </p:cNvSpPr>
          <p:nvPr>
            <p:ph sz="half" idx="2"/>
          </p:nvPr>
        </p:nvSpPr>
        <p:spPr>
          <a:xfrm>
            <a:off x="6090557" y="2249486"/>
            <a:ext cx="4956854" cy="3541714"/>
          </a:xfrm>
        </p:spPr>
        <p:txBody>
          <a:bodyPr>
            <a:normAutofit fontScale="92500" lnSpcReduction="10000"/>
          </a:bodyPr>
          <a:lstStyle/>
          <a:p>
            <a:pPr marL="0" indent="0">
              <a:buNone/>
            </a:pPr>
            <a:r>
              <a:rPr lang="en-US" dirty="0"/>
              <a:t>Methodology:</a:t>
            </a:r>
          </a:p>
          <a:p>
            <a:pPr marL="457200" indent="-457200">
              <a:buFont typeface="+mj-lt"/>
              <a:buAutoNum type="arabicPeriod"/>
            </a:pPr>
            <a:r>
              <a:rPr lang="en-US" sz="2000" dirty="0"/>
              <a:t>Linear Classification Analysis</a:t>
            </a:r>
          </a:p>
          <a:p>
            <a:pPr marL="457200" indent="-457200">
              <a:buFont typeface="+mj-lt"/>
              <a:buAutoNum type="arabicPeriod"/>
            </a:pPr>
            <a:r>
              <a:rPr lang="en-US" sz="2000" dirty="0"/>
              <a:t>Logistic Regression Analysis</a:t>
            </a:r>
          </a:p>
          <a:p>
            <a:pPr marL="457200" indent="-457200">
              <a:buFont typeface="+mj-lt"/>
              <a:buAutoNum type="arabicPeriod"/>
            </a:pPr>
            <a:r>
              <a:rPr lang="en-US" sz="2000" dirty="0"/>
              <a:t>Principal Component Analysis</a:t>
            </a:r>
          </a:p>
          <a:p>
            <a:pPr marL="457200" indent="-457200">
              <a:buFont typeface="+mj-lt"/>
              <a:buAutoNum type="arabicPeriod"/>
            </a:pPr>
            <a:r>
              <a:rPr lang="en-US" sz="2000" dirty="0"/>
              <a:t>Neural Networks</a:t>
            </a:r>
            <a:br>
              <a:rPr lang="en-US" sz="2000" dirty="0"/>
            </a:br>
            <a:endParaRPr lang="en-US" sz="2000" dirty="0"/>
          </a:p>
        </p:txBody>
      </p:sp>
    </p:spTree>
    <p:extLst>
      <p:ext uri="{BB962C8B-B14F-4D97-AF65-F5344CB8AC3E}">
        <p14:creationId xmlns:p14="http://schemas.microsoft.com/office/powerpoint/2010/main" val="208306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56938D-3BE8-CE48-AA21-BE82D471014E}"/>
              </a:ext>
            </a:extLst>
          </p:cNvPr>
          <p:cNvPicPr>
            <a:picLocks noChangeAspect="1"/>
          </p:cNvPicPr>
          <p:nvPr/>
        </p:nvPicPr>
        <p:blipFill>
          <a:blip r:embed="rId2"/>
          <a:stretch>
            <a:fillRect/>
          </a:stretch>
        </p:blipFill>
        <p:spPr>
          <a:xfrm>
            <a:off x="622852" y="3124201"/>
            <a:ext cx="1860550" cy="1879600"/>
          </a:xfrm>
          <a:prstGeom prst="rect">
            <a:avLst/>
          </a:prstGeom>
        </p:spPr>
      </p:pic>
      <p:sp>
        <p:nvSpPr>
          <p:cNvPr id="7" name="TextBox 6">
            <a:extLst>
              <a:ext uri="{FF2B5EF4-FFF2-40B4-BE49-F238E27FC236}">
                <a16:creationId xmlns:a16="http://schemas.microsoft.com/office/drawing/2014/main" id="{D915B283-25CC-1646-BC03-AAA3C5A9F1CF}"/>
              </a:ext>
            </a:extLst>
          </p:cNvPr>
          <p:cNvSpPr txBox="1"/>
          <p:nvPr/>
        </p:nvSpPr>
        <p:spPr>
          <a:xfrm>
            <a:off x="1289272" y="1956977"/>
            <a:ext cx="643125" cy="461665"/>
          </a:xfrm>
          <a:prstGeom prst="rect">
            <a:avLst/>
          </a:prstGeom>
          <a:noFill/>
        </p:spPr>
        <p:txBody>
          <a:bodyPr wrap="none" rtlCol="0">
            <a:spAutoFit/>
          </a:bodyPr>
          <a:lstStyle/>
          <a:p>
            <a:r>
              <a:rPr lang="en-US" sz="2400" dirty="0"/>
              <a:t>Left</a:t>
            </a:r>
          </a:p>
        </p:txBody>
      </p:sp>
      <p:sp>
        <p:nvSpPr>
          <p:cNvPr id="8" name="TextBox 7">
            <a:extLst>
              <a:ext uri="{FF2B5EF4-FFF2-40B4-BE49-F238E27FC236}">
                <a16:creationId xmlns:a16="http://schemas.microsoft.com/office/drawing/2014/main" id="{77363FA3-080C-7D46-AEA8-CC10D34C1207}"/>
              </a:ext>
            </a:extLst>
          </p:cNvPr>
          <p:cNvSpPr txBox="1"/>
          <p:nvPr/>
        </p:nvSpPr>
        <p:spPr>
          <a:xfrm>
            <a:off x="1232366" y="5300870"/>
            <a:ext cx="793807" cy="461665"/>
          </a:xfrm>
          <a:prstGeom prst="rect">
            <a:avLst/>
          </a:prstGeom>
          <a:noFill/>
        </p:spPr>
        <p:txBody>
          <a:bodyPr wrap="none" rtlCol="0">
            <a:spAutoFit/>
          </a:bodyPr>
          <a:lstStyle/>
          <a:p>
            <a:r>
              <a:rPr lang="en-US" sz="2400" dirty="0"/>
              <a:t>Right</a:t>
            </a:r>
          </a:p>
        </p:txBody>
      </p:sp>
      <p:pic>
        <p:nvPicPr>
          <p:cNvPr id="9" name="Picture 8">
            <a:extLst>
              <a:ext uri="{FF2B5EF4-FFF2-40B4-BE49-F238E27FC236}">
                <a16:creationId xmlns:a16="http://schemas.microsoft.com/office/drawing/2014/main" id="{FF582211-B22A-104F-8420-2A250CBCAA9E}"/>
              </a:ext>
            </a:extLst>
          </p:cNvPr>
          <p:cNvPicPr>
            <a:picLocks noChangeAspect="1"/>
          </p:cNvPicPr>
          <p:nvPr/>
        </p:nvPicPr>
        <p:blipFill>
          <a:blip r:embed="rId3"/>
          <a:stretch>
            <a:fillRect/>
          </a:stretch>
        </p:blipFill>
        <p:spPr>
          <a:xfrm>
            <a:off x="3290528" y="1386160"/>
            <a:ext cx="2104361" cy="2125906"/>
          </a:xfrm>
          <a:prstGeom prst="rect">
            <a:avLst/>
          </a:prstGeom>
        </p:spPr>
      </p:pic>
      <p:pic>
        <p:nvPicPr>
          <p:cNvPr id="10" name="Picture 9">
            <a:extLst>
              <a:ext uri="{FF2B5EF4-FFF2-40B4-BE49-F238E27FC236}">
                <a16:creationId xmlns:a16="http://schemas.microsoft.com/office/drawing/2014/main" id="{64C88E78-58A0-AA4F-8247-DD709B7A6D22}"/>
              </a:ext>
            </a:extLst>
          </p:cNvPr>
          <p:cNvPicPr>
            <a:picLocks noChangeAspect="1"/>
          </p:cNvPicPr>
          <p:nvPr/>
        </p:nvPicPr>
        <p:blipFill>
          <a:blip r:embed="rId4"/>
          <a:stretch>
            <a:fillRect/>
          </a:stretch>
        </p:blipFill>
        <p:spPr>
          <a:xfrm>
            <a:off x="6024463" y="1342675"/>
            <a:ext cx="2104362" cy="2125909"/>
          </a:xfrm>
          <a:prstGeom prst="rect">
            <a:avLst/>
          </a:prstGeom>
        </p:spPr>
      </p:pic>
      <p:pic>
        <p:nvPicPr>
          <p:cNvPr id="11" name="Picture 10">
            <a:extLst>
              <a:ext uri="{FF2B5EF4-FFF2-40B4-BE49-F238E27FC236}">
                <a16:creationId xmlns:a16="http://schemas.microsoft.com/office/drawing/2014/main" id="{58BB88A8-9BD7-0741-B3D1-AF9BD689186F}"/>
              </a:ext>
            </a:extLst>
          </p:cNvPr>
          <p:cNvPicPr>
            <a:picLocks noChangeAspect="1"/>
          </p:cNvPicPr>
          <p:nvPr/>
        </p:nvPicPr>
        <p:blipFill>
          <a:blip r:embed="rId5"/>
          <a:stretch>
            <a:fillRect/>
          </a:stretch>
        </p:blipFill>
        <p:spPr>
          <a:xfrm>
            <a:off x="8688156" y="1328076"/>
            <a:ext cx="2133263" cy="2155105"/>
          </a:xfrm>
          <a:prstGeom prst="rect">
            <a:avLst/>
          </a:prstGeom>
        </p:spPr>
      </p:pic>
      <p:pic>
        <p:nvPicPr>
          <p:cNvPr id="12" name="Picture 11">
            <a:extLst>
              <a:ext uri="{FF2B5EF4-FFF2-40B4-BE49-F238E27FC236}">
                <a16:creationId xmlns:a16="http://schemas.microsoft.com/office/drawing/2014/main" id="{E7ACC8CD-4378-9048-8D98-21A2B9229B32}"/>
              </a:ext>
            </a:extLst>
          </p:cNvPr>
          <p:cNvPicPr>
            <a:picLocks noChangeAspect="1"/>
          </p:cNvPicPr>
          <p:nvPr/>
        </p:nvPicPr>
        <p:blipFill>
          <a:blip r:embed="rId6"/>
          <a:stretch>
            <a:fillRect/>
          </a:stretch>
        </p:blipFill>
        <p:spPr>
          <a:xfrm>
            <a:off x="3290529" y="4352342"/>
            <a:ext cx="2104361" cy="2125907"/>
          </a:xfrm>
          <a:prstGeom prst="rect">
            <a:avLst/>
          </a:prstGeom>
        </p:spPr>
      </p:pic>
      <p:pic>
        <p:nvPicPr>
          <p:cNvPr id="13" name="Picture 12">
            <a:extLst>
              <a:ext uri="{FF2B5EF4-FFF2-40B4-BE49-F238E27FC236}">
                <a16:creationId xmlns:a16="http://schemas.microsoft.com/office/drawing/2014/main" id="{8241D1AC-3E3B-4B48-BA98-D299381640D0}"/>
              </a:ext>
            </a:extLst>
          </p:cNvPr>
          <p:cNvPicPr>
            <a:picLocks noChangeAspect="1"/>
          </p:cNvPicPr>
          <p:nvPr/>
        </p:nvPicPr>
        <p:blipFill>
          <a:blip r:embed="rId7"/>
          <a:stretch>
            <a:fillRect/>
          </a:stretch>
        </p:blipFill>
        <p:spPr>
          <a:xfrm>
            <a:off x="5989341" y="4352341"/>
            <a:ext cx="2104362" cy="2125908"/>
          </a:xfrm>
          <a:prstGeom prst="rect">
            <a:avLst/>
          </a:prstGeom>
        </p:spPr>
      </p:pic>
      <p:pic>
        <p:nvPicPr>
          <p:cNvPr id="14" name="Picture 13">
            <a:extLst>
              <a:ext uri="{FF2B5EF4-FFF2-40B4-BE49-F238E27FC236}">
                <a16:creationId xmlns:a16="http://schemas.microsoft.com/office/drawing/2014/main" id="{E0EA4702-2322-264D-A590-075F66A6A62D}"/>
              </a:ext>
            </a:extLst>
          </p:cNvPr>
          <p:cNvPicPr>
            <a:picLocks noChangeAspect="1"/>
          </p:cNvPicPr>
          <p:nvPr/>
        </p:nvPicPr>
        <p:blipFill>
          <a:blip r:embed="rId8"/>
          <a:stretch>
            <a:fillRect/>
          </a:stretch>
        </p:blipFill>
        <p:spPr>
          <a:xfrm>
            <a:off x="8688155" y="4352341"/>
            <a:ext cx="2133264" cy="2125908"/>
          </a:xfrm>
          <a:prstGeom prst="rect">
            <a:avLst/>
          </a:prstGeom>
        </p:spPr>
      </p:pic>
      <p:sp>
        <p:nvSpPr>
          <p:cNvPr id="15" name="TextBox 14">
            <a:extLst>
              <a:ext uri="{FF2B5EF4-FFF2-40B4-BE49-F238E27FC236}">
                <a16:creationId xmlns:a16="http://schemas.microsoft.com/office/drawing/2014/main" id="{37F33105-3CB6-5448-993D-18286D514369}"/>
              </a:ext>
            </a:extLst>
          </p:cNvPr>
          <p:cNvSpPr txBox="1"/>
          <p:nvPr/>
        </p:nvSpPr>
        <p:spPr>
          <a:xfrm>
            <a:off x="3687528" y="735190"/>
            <a:ext cx="1382110" cy="461665"/>
          </a:xfrm>
          <a:prstGeom prst="rect">
            <a:avLst/>
          </a:prstGeom>
          <a:noFill/>
        </p:spPr>
        <p:txBody>
          <a:bodyPr wrap="none" rtlCol="0">
            <a:spAutoFit/>
          </a:bodyPr>
          <a:lstStyle/>
          <a:p>
            <a:r>
              <a:rPr lang="en-US" dirty="0"/>
              <a:t>3 </a:t>
            </a:r>
            <a:r>
              <a:rPr lang="en-US" sz="2400" dirty="0"/>
              <a:t>degrees</a:t>
            </a:r>
          </a:p>
        </p:txBody>
      </p:sp>
      <p:sp>
        <p:nvSpPr>
          <p:cNvPr id="16" name="TextBox 15">
            <a:extLst>
              <a:ext uri="{FF2B5EF4-FFF2-40B4-BE49-F238E27FC236}">
                <a16:creationId xmlns:a16="http://schemas.microsoft.com/office/drawing/2014/main" id="{2D9E2BE1-00EA-4649-A03B-4CA2B529D5AD}"/>
              </a:ext>
            </a:extLst>
          </p:cNvPr>
          <p:cNvSpPr txBox="1"/>
          <p:nvPr/>
        </p:nvSpPr>
        <p:spPr>
          <a:xfrm>
            <a:off x="6350467" y="698473"/>
            <a:ext cx="1382110" cy="461665"/>
          </a:xfrm>
          <a:prstGeom prst="rect">
            <a:avLst/>
          </a:prstGeom>
          <a:noFill/>
        </p:spPr>
        <p:txBody>
          <a:bodyPr wrap="none" rtlCol="0">
            <a:spAutoFit/>
          </a:bodyPr>
          <a:lstStyle/>
          <a:p>
            <a:r>
              <a:rPr lang="en-US" dirty="0"/>
              <a:t>6 </a:t>
            </a:r>
            <a:r>
              <a:rPr lang="en-US" sz="2400" dirty="0"/>
              <a:t>degrees</a:t>
            </a:r>
          </a:p>
        </p:txBody>
      </p:sp>
      <p:sp>
        <p:nvSpPr>
          <p:cNvPr id="17" name="TextBox 16">
            <a:extLst>
              <a:ext uri="{FF2B5EF4-FFF2-40B4-BE49-F238E27FC236}">
                <a16:creationId xmlns:a16="http://schemas.microsoft.com/office/drawing/2014/main" id="{A97E85AB-C406-4348-9B0F-C64047D9B338}"/>
              </a:ext>
            </a:extLst>
          </p:cNvPr>
          <p:cNvSpPr txBox="1"/>
          <p:nvPr/>
        </p:nvSpPr>
        <p:spPr>
          <a:xfrm>
            <a:off x="8844180" y="698473"/>
            <a:ext cx="1508746" cy="461665"/>
          </a:xfrm>
          <a:prstGeom prst="rect">
            <a:avLst/>
          </a:prstGeom>
          <a:noFill/>
        </p:spPr>
        <p:txBody>
          <a:bodyPr wrap="none" rtlCol="0">
            <a:spAutoFit/>
          </a:bodyPr>
          <a:lstStyle/>
          <a:p>
            <a:r>
              <a:rPr lang="en-US" dirty="0"/>
              <a:t>10 </a:t>
            </a:r>
            <a:r>
              <a:rPr lang="en-US" sz="2400" dirty="0"/>
              <a:t>degrees</a:t>
            </a:r>
          </a:p>
        </p:txBody>
      </p:sp>
      <p:sp>
        <p:nvSpPr>
          <p:cNvPr id="2" name="Rectangle 1">
            <a:extLst>
              <a:ext uri="{FF2B5EF4-FFF2-40B4-BE49-F238E27FC236}">
                <a16:creationId xmlns:a16="http://schemas.microsoft.com/office/drawing/2014/main" id="{E3222E19-2670-4835-9385-7B4B7C92EB90}"/>
              </a:ext>
            </a:extLst>
          </p:cNvPr>
          <p:cNvSpPr/>
          <p:nvPr/>
        </p:nvSpPr>
        <p:spPr>
          <a:xfrm>
            <a:off x="758401" y="117713"/>
            <a:ext cx="11224591" cy="646331"/>
          </a:xfrm>
          <a:prstGeom prst="rect">
            <a:avLst/>
          </a:prstGeom>
        </p:spPr>
        <p:txBody>
          <a:bodyPr wrap="square">
            <a:spAutoFit/>
          </a:bodyPr>
          <a:lstStyle/>
          <a:p>
            <a:r>
              <a:rPr lang="en-US" sz="3600" dirty="0"/>
              <a:t>Data Augmentation: Data Size Increase using Image Rotation</a:t>
            </a:r>
          </a:p>
        </p:txBody>
      </p:sp>
    </p:spTree>
    <p:extLst>
      <p:ext uri="{BB962C8B-B14F-4D97-AF65-F5344CB8AC3E}">
        <p14:creationId xmlns:p14="http://schemas.microsoft.com/office/powerpoint/2010/main" val="19680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33D1-7FBB-48C7-A6BD-F5EB626F366D}"/>
              </a:ext>
            </a:extLst>
          </p:cNvPr>
          <p:cNvSpPr>
            <a:spLocks noGrp="1"/>
          </p:cNvSpPr>
          <p:nvPr>
            <p:ph type="title"/>
          </p:nvPr>
        </p:nvSpPr>
        <p:spPr/>
        <p:txBody>
          <a:bodyPr/>
          <a:lstStyle/>
          <a:p>
            <a:r>
              <a:rPr lang="en-IN" dirty="0"/>
              <a:t>Cluster Purity : soft or hard clusters</a:t>
            </a:r>
          </a:p>
        </p:txBody>
      </p:sp>
      <p:sp>
        <p:nvSpPr>
          <p:cNvPr id="3" name="Content Placeholder 2">
            <a:extLst>
              <a:ext uri="{FF2B5EF4-FFF2-40B4-BE49-F238E27FC236}">
                <a16:creationId xmlns:a16="http://schemas.microsoft.com/office/drawing/2014/main" id="{F02F2CBD-4339-4157-BB42-3B1DDAC0E7B1}"/>
              </a:ext>
            </a:extLst>
          </p:cNvPr>
          <p:cNvSpPr>
            <a:spLocks noGrp="1"/>
          </p:cNvSpPr>
          <p:nvPr>
            <p:ph sz="half" idx="1"/>
          </p:nvPr>
        </p:nvSpPr>
        <p:spPr/>
        <p:txBody>
          <a:bodyPr>
            <a:normAutofit fontScale="92500"/>
          </a:bodyPr>
          <a:lstStyle/>
          <a:p>
            <a:r>
              <a:rPr lang="en-US" dirty="0"/>
              <a:t> Purity is a measure of the extent to which clusters contain a single class. Its calculation can be thought of as follows: For each cluster, count the number of data points from the most common class in said cluster. Now take the sum over all clusters and divide by the total number of data points</a:t>
            </a:r>
            <a:endParaRPr lang="en-IN" dirty="0"/>
          </a:p>
        </p:txBody>
      </p:sp>
      <p:pic>
        <p:nvPicPr>
          <p:cNvPr id="27" name="Content Placeholder 26">
            <a:extLst>
              <a:ext uri="{FF2B5EF4-FFF2-40B4-BE49-F238E27FC236}">
                <a16:creationId xmlns:a16="http://schemas.microsoft.com/office/drawing/2014/main" id="{A88BA9CF-19EF-4963-88AD-58682BBABEAB}"/>
              </a:ext>
            </a:extLst>
          </p:cNvPr>
          <p:cNvPicPr>
            <a:picLocks noGrp="1" noChangeAspect="1"/>
          </p:cNvPicPr>
          <p:nvPr>
            <p:ph sz="half" idx="2"/>
          </p:nvPr>
        </p:nvPicPr>
        <p:blipFill>
          <a:blip r:embed="rId2"/>
          <a:stretch>
            <a:fillRect/>
          </a:stretch>
        </p:blipFill>
        <p:spPr>
          <a:xfrm>
            <a:off x="6415483" y="3327399"/>
            <a:ext cx="4539458" cy="1433513"/>
          </a:xfrm>
          <a:prstGeom prst="rect">
            <a:avLst/>
          </a:prstGeom>
        </p:spPr>
      </p:pic>
    </p:spTree>
    <p:extLst>
      <p:ext uri="{BB962C8B-B14F-4D97-AF65-F5344CB8AC3E}">
        <p14:creationId xmlns:p14="http://schemas.microsoft.com/office/powerpoint/2010/main" val="257531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K-means (left) &amp;  Expectation Maximization</a:t>
            </a:r>
          </a:p>
        </p:txBody>
      </p:sp>
      <p:sp>
        <p:nvSpPr>
          <p:cNvPr id="4" name="Content Placeholder 3"/>
          <p:cNvSpPr>
            <a:spLocks noGrp="1"/>
          </p:cNvSpPr>
          <p:nvPr>
            <p:ph sz="half" idx="2"/>
          </p:nvPr>
        </p:nvSpPr>
        <p:spPr/>
        <p:txBody>
          <a:bodyPr/>
          <a:lstStyle/>
          <a:p>
            <a:endParaRPr lang="en-IN" dirty="0"/>
          </a:p>
        </p:txBody>
      </p:sp>
      <p:pic>
        <p:nvPicPr>
          <p:cNvPr id="1026" name="Picture 2">
            <a:extLst>
              <a:ext uri="{FF2B5EF4-FFF2-40B4-BE49-F238E27FC236}">
                <a16:creationId xmlns:a16="http://schemas.microsoft.com/office/drawing/2014/main" id="{0EEF4960-024B-4E00-BE46-91D3AB3FC4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8571" y="2239403"/>
            <a:ext cx="4931229" cy="3524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78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9" name="Group 10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0" name="Group 109">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4"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9"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1" name="Group 110">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2"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192" name="Rectangle 149">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3" name="Group 152">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65"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6"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77"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2"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4" name="Group 153">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5"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93"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A88CE-21C6-4B0E-A7F8-45202789E753}"/>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800">
                <a:solidFill>
                  <a:srgbClr val="FFFFFF"/>
                </a:solidFill>
              </a:rPr>
              <a:t>Logistic Regression classifier</a:t>
            </a:r>
          </a:p>
        </p:txBody>
      </p:sp>
      <p:sp useBgFill="1">
        <p:nvSpPr>
          <p:cNvPr id="195"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F6ABF9AC-1FAF-4D9A-A63D-4850602B059C}"/>
              </a:ext>
            </a:extLst>
          </p:cNvPr>
          <p:cNvPicPr>
            <a:picLocks noChangeAspect="1"/>
          </p:cNvPicPr>
          <p:nvPr/>
        </p:nvPicPr>
        <p:blipFill>
          <a:blip r:embed="rId3"/>
          <a:stretch>
            <a:fillRect/>
          </a:stretch>
        </p:blipFill>
        <p:spPr>
          <a:xfrm>
            <a:off x="1118988" y="1382714"/>
            <a:ext cx="6112382" cy="3863974"/>
          </a:xfrm>
          <a:prstGeom prst="rect">
            <a:avLst/>
          </a:prstGeom>
        </p:spPr>
      </p:pic>
      <p:sp>
        <p:nvSpPr>
          <p:cNvPr id="11" name="Content Placeholder 10">
            <a:extLst>
              <a:ext uri="{FF2B5EF4-FFF2-40B4-BE49-F238E27FC236}">
                <a16:creationId xmlns:a16="http://schemas.microsoft.com/office/drawing/2014/main" id="{C9D5AF68-48D5-4964-B0F7-EDAD0AF4E91B}"/>
              </a:ext>
            </a:extLst>
          </p:cNvPr>
          <p:cNvSpPr>
            <a:spLocks noGrp="1"/>
          </p:cNvSpPr>
          <p:nvPr>
            <p:ph sz="half" idx="1"/>
          </p:nvPr>
        </p:nvSpPr>
        <p:spPr>
          <a:xfrm>
            <a:off x="8036041" y="2249487"/>
            <a:ext cx="3281004" cy="3541714"/>
          </a:xfrm>
        </p:spPr>
        <p:txBody>
          <a:bodyPr vert="horz" lIns="91440" tIns="45720" rIns="91440" bIns="45720" rtlCol="0">
            <a:normAutofit/>
          </a:bodyPr>
          <a:lstStyle/>
          <a:p>
            <a:r>
              <a:rPr lang="en-US" sz="1800" dirty="0">
                <a:solidFill>
                  <a:srgbClr val="FFFFFF"/>
                </a:solidFill>
              </a:rPr>
              <a:t>Training set with 19 Principle Components explaining 75% of the variability, gave exactly the same results as the data with all the 2304 features.</a:t>
            </a:r>
          </a:p>
        </p:txBody>
      </p:sp>
    </p:spTree>
    <p:extLst>
      <p:ext uri="{BB962C8B-B14F-4D97-AF65-F5344CB8AC3E}">
        <p14:creationId xmlns:p14="http://schemas.microsoft.com/office/powerpoint/2010/main" val="316789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24C6-B163-4227-BDFA-DB2684557434}"/>
              </a:ext>
            </a:extLst>
          </p:cNvPr>
          <p:cNvSpPr>
            <a:spLocks noGrp="1"/>
          </p:cNvSpPr>
          <p:nvPr>
            <p:ph type="title"/>
          </p:nvPr>
        </p:nvSpPr>
        <p:spPr/>
        <p:txBody>
          <a:bodyPr/>
          <a:lstStyle/>
          <a:p>
            <a:r>
              <a:rPr lang="en-US" dirty="0"/>
              <a:t>linear classifier</a:t>
            </a:r>
          </a:p>
        </p:txBody>
      </p:sp>
      <p:sp>
        <p:nvSpPr>
          <p:cNvPr id="7" name="TextBox 6">
            <a:extLst>
              <a:ext uri="{FF2B5EF4-FFF2-40B4-BE49-F238E27FC236}">
                <a16:creationId xmlns:a16="http://schemas.microsoft.com/office/drawing/2014/main" id="{8D0767D8-301B-0741-A1B6-F8297F8239C8}"/>
              </a:ext>
            </a:extLst>
          </p:cNvPr>
          <p:cNvSpPr txBox="1"/>
          <p:nvPr/>
        </p:nvSpPr>
        <p:spPr>
          <a:xfrm>
            <a:off x="1141413" y="2199860"/>
            <a:ext cx="4514924" cy="2308324"/>
          </a:xfrm>
          <a:prstGeom prst="rect">
            <a:avLst/>
          </a:prstGeom>
          <a:noFill/>
        </p:spPr>
        <p:txBody>
          <a:bodyPr wrap="square" rtlCol="0">
            <a:spAutoFit/>
          </a:bodyPr>
          <a:lstStyle/>
          <a:p>
            <a:r>
              <a:rPr lang="en-US" sz="2400" dirty="0"/>
              <a:t>48% Accuracy on Test Data</a:t>
            </a:r>
          </a:p>
          <a:p>
            <a:r>
              <a:rPr lang="en-US" sz="2400" dirty="0"/>
              <a:t>34% Accuracy on Training Data</a:t>
            </a:r>
          </a:p>
          <a:p>
            <a:endParaRPr lang="en-US" sz="2400" dirty="0"/>
          </a:p>
          <a:p>
            <a:r>
              <a:rPr lang="en-US" sz="2400" dirty="0"/>
              <a:t>Attempted to use PCA with 350 components, yet accuracy was slightly worse.</a:t>
            </a:r>
          </a:p>
        </p:txBody>
      </p:sp>
      <p:pic>
        <p:nvPicPr>
          <p:cNvPr id="4" name="Picture 3">
            <a:extLst>
              <a:ext uri="{FF2B5EF4-FFF2-40B4-BE49-F238E27FC236}">
                <a16:creationId xmlns:a16="http://schemas.microsoft.com/office/drawing/2014/main" id="{52C56562-CF38-2D43-BDA9-EEE249A4623B}"/>
              </a:ext>
            </a:extLst>
          </p:cNvPr>
          <p:cNvPicPr>
            <a:picLocks noChangeAspect="1"/>
          </p:cNvPicPr>
          <p:nvPr/>
        </p:nvPicPr>
        <p:blipFill>
          <a:blip r:embed="rId2"/>
          <a:stretch>
            <a:fillRect/>
          </a:stretch>
        </p:blipFill>
        <p:spPr>
          <a:xfrm>
            <a:off x="3121452" y="4184339"/>
            <a:ext cx="3327340" cy="2214058"/>
          </a:xfrm>
          <a:prstGeom prst="rect">
            <a:avLst/>
          </a:prstGeom>
        </p:spPr>
      </p:pic>
      <p:sp>
        <p:nvSpPr>
          <p:cNvPr id="6" name="TextBox 5">
            <a:extLst>
              <a:ext uri="{FF2B5EF4-FFF2-40B4-BE49-F238E27FC236}">
                <a16:creationId xmlns:a16="http://schemas.microsoft.com/office/drawing/2014/main" id="{0C603B1F-1F97-3F47-A1FB-49F34A0EE4CD}"/>
              </a:ext>
            </a:extLst>
          </p:cNvPr>
          <p:cNvSpPr txBox="1"/>
          <p:nvPr/>
        </p:nvSpPr>
        <p:spPr>
          <a:xfrm>
            <a:off x="7118369" y="1132459"/>
            <a:ext cx="3679469" cy="461665"/>
          </a:xfrm>
          <a:prstGeom prst="rect">
            <a:avLst/>
          </a:prstGeom>
          <a:noFill/>
        </p:spPr>
        <p:txBody>
          <a:bodyPr wrap="none" rtlCol="0">
            <a:spAutoFit/>
          </a:bodyPr>
          <a:lstStyle/>
          <a:p>
            <a:r>
              <a:rPr lang="en-US" sz="2400" dirty="0"/>
              <a:t>16% Accuracy on New Data</a:t>
            </a:r>
          </a:p>
        </p:txBody>
      </p:sp>
      <p:pic>
        <p:nvPicPr>
          <p:cNvPr id="8" name="Picture 7">
            <a:extLst>
              <a:ext uri="{FF2B5EF4-FFF2-40B4-BE49-F238E27FC236}">
                <a16:creationId xmlns:a16="http://schemas.microsoft.com/office/drawing/2014/main" id="{4F12DBDF-1060-474A-8A8F-FCC1497E6E0D}"/>
              </a:ext>
            </a:extLst>
          </p:cNvPr>
          <p:cNvPicPr>
            <a:picLocks noChangeAspect="1"/>
          </p:cNvPicPr>
          <p:nvPr/>
        </p:nvPicPr>
        <p:blipFill>
          <a:blip r:embed="rId3"/>
          <a:stretch>
            <a:fillRect/>
          </a:stretch>
        </p:blipFill>
        <p:spPr>
          <a:xfrm>
            <a:off x="7335515" y="1692732"/>
            <a:ext cx="2292460" cy="2308325"/>
          </a:xfrm>
          <a:prstGeom prst="rect">
            <a:avLst/>
          </a:prstGeom>
        </p:spPr>
      </p:pic>
      <p:sp>
        <p:nvSpPr>
          <p:cNvPr id="9" name="TextBox 8">
            <a:extLst>
              <a:ext uri="{FF2B5EF4-FFF2-40B4-BE49-F238E27FC236}">
                <a16:creationId xmlns:a16="http://schemas.microsoft.com/office/drawing/2014/main" id="{0C67FCF7-2BF8-C14B-B7D9-A01E4568A068}"/>
              </a:ext>
            </a:extLst>
          </p:cNvPr>
          <p:cNvSpPr txBox="1"/>
          <p:nvPr/>
        </p:nvSpPr>
        <p:spPr>
          <a:xfrm>
            <a:off x="9654544" y="2494382"/>
            <a:ext cx="2286588" cy="646331"/>
          </a:xfrm>
          <a:prstGeom prst="rect">
            <a:avLst/>
          </a:prstGeom>
          <a:noFill/>
        </p:spPr>
        <p:txBody>
          <a:bodyPr wrap="none" rtlCol="0">
            <a:spAutoFit/>
          </a:bodyPr>
          <a:lstStyle/>
          <a:p>
            <a:r>
              <a:rPr lang="en-US" dirty="0"/>
              <a:t>Label = 1 (Disgust)</a:t>
            </a:r>
          </a:p>
          <a:p>
            <a:r>
              <a:rPr lang="en-US" dirty="0"/>
              <a:t>Predicted = 3 (Happy)</a:t>
            </a:r>
          </a:p>
        </p:txBody>
      </p:sp>
      <p:pic>
        <p:nvPicPr>
          <p:cNvPr id="11" name="Picture 10">
            <a:extLst>
              <a:ext uri="{FF2B5EF4-FFF2-40B4-BE49-F238E27FC236}">
                <a16:creationId xmlns:a16="http://schemas.microsoft.com/office/drawing/2014/main" id="{3CEEFBBA-2F68-E84C-A33A-83887726A5C4}"/>
              </a:ext>
            </a:extLst>
          </p:cNvPr>
          <p:cNvPicPr>
            <a:picLocks noChangeAspect="1"/>
          </p:cNvPicPr>
          <p:nvPr/>
        </p:nvPicPr>
        <p:blipFill>
          <a:blip r:embed="rId4"/>
          <a:stretch>
            <a:fillRect/>
          </a:stretch>
        </p:blipFill>
        <p:spPr>
          <a:xfrm>
            <a:off x="7335515" y="4017554"/>
            <a:ext cx="2292460" cy="2308325"/>
          </a:xfrm>
          <a:prstGeom prst="rect">
            <a:avLst/>
          </a:prstGeom>
        </p:spPr>
      </p:pic>
      <p:sp>
        <p:nvSpPr>
          <p:cNvPr id="12" name="TextBox 11">
            <a:extLst>
              <a:ext uri="{FF2B5EF4-FFF2-40B4-BE49-F238E27FC236}">
                <a16:creationId xmlns:a16="http://schemas.microsoft.com/office/drawing/2014/main" id="{0DFC4A9A-4943-CB4C-ADFB-D51C461B19C8}"/>
              </a:ext>
            </a:extLst>
          </p:cNvPr>
          <p:cNvSpPr txBox="1"/>
          <p:nvPr/>
        </p:nvSpPr>
        <p:spPr>
          <a:xfrm>
            <a:off x="9740956" y="4562825"/>
            <a:ext cx="2346476" cy="646331"/>
          </a:xfrm>
          <a:prstGeom prst="rect">
            <a:avLst/>
          </a:prstGeom>
          <a:noFill/>
        </p:spPr>
        <p:txBody>
          <a:bodyPr wrap="none" rtlCol="0">
            <a:spAutoFit/>
          </a:bodyPr>
          <a:lstStyle/>
          <a:p>
            <a:r>
              <a:rPr lang="en-US" dirty="0"/>
              <a:t>Label = 6 (Neutral)</a:t>
            </a:r>
          </a:p>
          <a:p>
            <a:r>
              <a:rPr lang="en-US" dirty="0"/>
              <a:t>Predicted = 6 (Neutral)</a:t>
            </a:r>
          </a:p>
        </p:txBody>
      </p:sp>
    </p:spTree>
    <p:extLst>
      <p:ext uri="{BB962C8B-B14F-4D97-AF65-F5344CB8AC3E}">
        <p14:creationId xmlns:p14="http://schemas.microsoft.com/office/powerpoint/2010/main" val="404102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Classifier</a:t>
            </a:r>
          </a:p>
        </p:txBody>
      </p:sp>
      <p:sp>
        <p:nvSpPr>
          <p:cNvPr id="3" name="Content Placeholder 2"/>
          <p:cNvSpPr>
            <a:spLocks noGrp="1"/>
          </p:cNvSpPr>
          <p:nvPr>
            <p:ph sz="half" idx="1"/>
          </p:nvPr>
        </p:nvSpPr>
        <p:spPr>
          <a:xfrm>
            <a:off x="1141411" y="1959429"/>
            <a:ext cx="4191537" cy="2988586"/>
          </a:xfrm>
        </p:spPr>
        <p:txBody>
          <a:bodyPr>
            <a:normAutofit/>
          </a:bodyPr>
          <a:lstStyle/>
          <a:p>
            <a:r>
              <a:rPr lang="en-IN" sz="1300" dirty="0"/>
              <a:t>Trained on all 2304 original components, gave low accuracy of 18.86%</a:t>
            </a:r>
          </a:p>
          <a:p>
            <a:r>
              <a:rPr lang="en-IN" sz="1300" dirty="0"/>
              <a:t>Performed PCA, and got better accuracy of 44.25% with first 360 PCs (more metrics shown in table below)</a:t>
            </a:r>
          </a:p>
          <a:p>
            <a:r>
              <a:rPr lang="en-IN" sz="1300" dirty="0"/>
              <a:t>Tried couple of other approaches </a:t>
            </a:r>
          </a:p>
          <a:p>
            <a:pPr marL="342900" indent="-342900">
              <a:buAutoNum type="alphaLcPeriod"/>
            </a:pPr>
            <a:r>
              <a:rPr lang="en-IN" sz="1300" dirty="0"/>
              <a:t>augment the training set with 3 &amp; 6 degree rotations, </a:t>
            </a:r>
          </a:p>
          <a:p>
            <a:pPr marL="342900" indent="-342900">
              <a:buAutoNum type="alphaLcPeriod"/>
            </a:pPr>
            <a:r>
              <a:rPr lang="en-IN" sz="1300" dirty="0"/>
              <a:t>balance the training set with random over-sampling </a:t>
            </a:r>
          </a:p>
          <a:p>
            <a:pPr marL="0" indent="0">
              <a:buNone/>
            </a:pPr>
            <a:r>
              <a:rPr lang="en-IN" sz="1300" dirty="0"/>
              <a:t>to get accuracy of 42.46% and 43.83%, respectively</a:t>
            </a:r>
          </a:p>
          <a:p>
            <a:pPr marL="0" indent="0">
              <a:buNone/>
            </a:pPr>
            <a:endParaRPr lang="en-IN" sz="1300" dirty="0"/>
          </a:p>
          <a:p>
            <a:pPr marL="0" indent="0">
              <a:buNone/>
            </a:pPr>
            <a:endParaRPr lang="en-IN" sz="13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497" y="1808119"/>
            <a:ext cx="6205158" cy="3225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530040992"/>
              </p:ext>
            </p:extLst>
          </p:nvPr>
        </p:nvGraphicFramePr>
        <p:xfrm>
          <a:off x="2527652" y="5266028"/>
          <a:ext cx="7411107" cy="975360"/>
        </p:xfrm>
        <a:graphic>
          <a:graphicData uri="http://schemas.openxmlformats.org/drawingml/2006/table">
            <a:tbl>
              <a:tblPr firstRow="1" bandRow="1">
                <a:tableStyleId>{5C22544A-7EE6-4342-B048-85BDC9FD1C3A}</a:tableStyleId>
              </a:tblPr>
              <a:tblGrid>
                <a:gridCol w="1058793">
                  <a:extLst>
                    <a:ext uri="{9D8B030D-6E8A-4147-A177-3AD203B41FA5}">
                      <a16:colId xmlns:a16="http://schemas.microsoft.com/office/drawing/2014/main" val="20000"/>
                    </a:ext>
                  </a:extLst>
                </a:gridCol>
                <a:gridCol w="775875">
                  <a:extLst>
                    <a:ext uri="{9D8B030D-6E8A-4147-A177-3AD203B41FA5}">
                      <a16:colId xmlns:a16="http://schemas.microsoft.com/office/drawing/2014/main" val="20001"/>
                    </a:ext>
                  </a:extLst>
                </a:gridCol>
                <a:gridCol w="917335">
                  <a:extLst>
                    <a:ext uri="{9D8B030D-6E8A-4147-A177-3AD203B41FA5}">
                      <a16:colId xmlns:a16="http://schemas.microsoft.com/office/drawing/2014/main" val="20002"/>
                    </a:ext>
                  </a:extLst>
                </a:gridCol>
                <a:gridCol w="917335">
                  <a:extLst>
                    <a:ext uri="{9D8B030D-6E8A-4147-A177-3AD203B41FA5}">
                      <a16:colId xmlns:a16="http://schemas.microsoft.com/office/drawing/2014/main" val="20003"/>
                    </a:ext>
                  </a:extLst>
                </a:gridCol>
                <a:gridCol w="917335">
                  <a:extLst>
                    <a:ext uri="{9D8B030D-6E8A-4147-A177-3AD203B41FA5}">
                      <a16:colId xmlns:a16="http://schemas.microsoft.com/office/drawing/2014/main" val="20004"/>
                    </a:ext>
                  </a:extLst>
                </a:gridCol>
                <a:gridCol w="917335">
                  <a:extLst>
                    <a:ext uri="{9D8B030D-6E8A-4147-A177-3AD203B41FA5}">
                      <a16:colId xmlns:a16="http://schemas.microsoft.com/office/drawing/2014/main" val="20005"/>
                    </a:ext>
                  </a:extLst>
                </a:gridCol>
                <a:gridCol w="965521">
                  <a:extLst>
                    <a:ext uri="{9D8B030D-6E8A-4147-A177-3AD203B41FA5}">
                      <a16:colId xmlns:a16="http://schemas.microsoft.com/office/drawing/2014/main" val="20006"/>
                    </a:ext>
                  </a:extLst>
                </a:gridCol>
                <a:gridCol w="941578">
                  <a:extLst>
                    <a:ext uri="{9D8B030D-6E8A-4147-A177-3AD203B41FA5}">
                      <a16:colId xmlns:a16="http://schemas.microsoft.com/office/drawing/2014/main" val="20007"/>
                    </a:ext>
                  </a:extLst>
                </a:gridCol>
              </a:tblGrid>
              <a:tr h="335809">
                <a:tc>
                  <a:txBody>
                    <a:bodyPr/>
                    <a:lstStyle/>
                    <a:p>
                      <a:endParaRPr lang="en-US" dirty="0"/>
                    </a:p>
                  </a:txBody>
                  <a:tcPr/>
                </a:tc>
                <a:tc>
                  <a:txBody>
                    <a:bodyPr/>
                    <a:lstStyle/>
                    <a:p>
                      <a:pPr algn="ctr"/>
                      <a:r>
                        <a:rPr lang="en-US" sz="1400" dirty="0"/>
                        <a:t>ANGRY</a:t>
                      </a:r>
                    </a:p>
                  </a:txBody>
                  <a:tcPr/>
                </a:tc>
                <a:tc>
                  <a:txBody>
                    <a:bodyPr/>
                    <a:lstStyle/>
                    <a:p>
                      <a:pPr algn="ctr"/>
                      <a:r>
                        <a:rPr lang="en-US" sz="1400" dirty="0"/>
                        <a:t>DISGUST</a:t>
                      </a:r>
                    </a:p>
                  </a:txBody>
                  <a:tcPr/>
                </a:tc>
                <a:tc>
                  <a:txBody>
                    <a:bodyPr/>
                    <a:lstStyle/>
                    <a:p>
                      <a:pPr algn="ctr"/>
                      <a:r>
                        <a:rPr lang="en-US" sz="1400" dirty="0"/>
                        <a:t>FEAR</a:t>
                      </a:r>
                    </a:p>
                  </a:txBody>
                  <a:tcPr/>
                </a:tc>
                <a:tc>
                  <a:txBody>
                    <a:bodyPr/>
                    <a:lstStyle/>
                    <a:p>
                      <a:pPr algn="ctr"/>
                      <a:r>
                        <a:rPr lang="en-US" sz="1400" dirty="0"/>
                        <a:t>HAPPY</a:t>
                      </a:r>
                    </a:p>
                  </a:txBody>
                  <a:tcPr/>
                </a:tc>
                <a:tc>
                  <a:txBody>
                    <a:bodyPr/>
                    <a:lstStyle/>
                    <a:p>
                      <a:pPr algn="ctr"/>
                      <a:r>
                        <a:rPr lang="en-US" sz="1400" dirty="0"/>
                        <a:t>SAD</a:t>
                      </a:r>
                    </a:p>
                  </a:txBody>
                  <a:tcPr/>
                </a:tc>
                <a:tc>
                  <a:txBody>
                    <a:bodyPr/>
                    <a:lstStyle/>
                    <a:p>
                      <a:pPr algn="ctr"/>
                      <a:r>
                        <a:rPr lang="en-US" sz="1400" dirty="0"/>
                        <a:t>SURPRISE</a:t>
                      </a:r>
                    </a:p>
                  </a:txBody>
                  <a:tcPr/>
                </a:tc>
                <a:tc>
                  <a:txBody>
                    <a:bodyPr/>
                    <a:lstStyle/>
                    <a:p>
                      <a:pPr algn="ctr"/>
                      <a:r>
                        <a:rPr lang="en-US" sz="1400" dirty="0"/>
                        <a:t>NEUTRAL</a:t>
                      </a:r>
                    </a:p>
                  </a:txBody>
                  <a:tcPr/>
                </a:tc>
                <a:extLst>
                  <a:ext uri="{0D108BD9-81ED-4DB2-BD59-A6C34878D82A}">
                    <a16:rowId xmlns:a16="http://schemas.microsoft.com/office/drawing/2014/main" val="10000"/>
                  </a:ext>
                </a:extLst>
              </a:tr>
              <a:tr h="279841">
                <a:tc>
                  <a:txBody>
                    <a:bodyPr/>
                    <a:lstStyle/>
                    <a:p>
                      <a:r>
                        <a:rPr lang="en-US" sz="1400" dirty="0"/>
                        <a:t>PPV</a:t>
                      </a:r>
                    </a:p>
                  </a:txBody>
                  <a:tcPr/>
                </a:tc>
                <a:tc>
                  <a:txBody>
                    <a:bodyPr/>
                    <a:lstStyle/>
                    <a:p>
                      <a:pPr algn="ctr"/>
                      <a:r>
                        <a:rPr lang="en-US" sz="1400" dirty="0"/>
                        <a:t>39.4%</a:t>
                      </a:r>
                    </a:p>
                  </a:txBody>
                  <a:tcPr/>
                </a:tc>
                <a:tc>
                  <a:txBody>
                    <a:bodyPr/>
                    <a:lstStyle/>
                    <a:p>
                      <a:pPr algn="ctr"/>
                      <a:r>
                        <a:rPr lang="en-US" sz="1400" dirty="0"/>
                        <a:t>100%</a:t>
                      </a:r>
                    </a:p>
                  </a:txBody>
                  <a:tcPr/>
                </a:tc>
                <a:tc>
                  <a:txBody>
                    <a:bodyPr/>
                    <a:lstStyle/>
                    <a:p>
                      <a:pPr algn="ctr"/>
                      <a:r>
                        <a:rPr lang="en-US" sz="1400" dirty="0"/>
                        <a:t>37.2%</a:t>
                      </a:r>
                    </a:p>
                  </a:txBody>
                  <a:tcPr/>
                </a:tc>
                <a:tc>
                  <a:txBody>
                    <a:bodyPr/>
                    <a:lstStyle/>
                    <a:p>
                      <a:pPr algn="ctr"/>
                      <a:r>
                        <a:rPr lang="en-US" sz="1400" dirty="0"/>
                        <a:t>57.5%</a:t>
                      </a:r>
                    </a:p>
                  </a:txBody>
                  <a:tcPr/>
                </a:tc>
                <a:tc>
                  <a:txBody>
                    <a:bodyPr/>
                    <a:lstStyle/>
                    <a:p>
                      <a:pPr algn="ctr"/>
                      <a:r>
                        <a:rPr lang="en-US" sz="1400" dirty="0"/>
                        <a:t>31.2%</a:t>
                      </a:r>
                    </a:p>
                  </a:txBody>
                  <a:tcPr/>
                </a:tc>
                <a:tc>
                  <a:txBody>
                    <a:bodyPr/>
                    <a:lstStyle/>
                    <a:p>
                      <a:pPr algn="ctr"/>
                      <a:r>
                        <a:rPr lang="en-US" sz="1400" dirty="0"/>
                        <a:t>67.6%</a:t>
                      </a:r>
                    </a:p>
                  </a:txBody>
                  <a:tcPr/>
                </a:tc>
                <a:tc>
                  <a:txBody>
                    <a:bodyPr/>
                    <a:lstStyle/>
                    <a:p>
                      <a:pPr algn="ctr"/>
                      <a:r>
                        <a:rPr lang="en-US" sz="1400" dirty="0"/>
                        <a:t>36.5%</a:t>
                      </a:r>
                    </a:p>
                  </a:txBody>
                  <a:tcPr/>
                </a:tc>
                <a:extLst>
                  <a:ext uri="{0D108BD9-81ED-4DB2-BD59-A6C34878D82A}">
                    <a16:rowId xmlns:a16="http://schemas.microsoft.com/office/drawing/2014/main" val="10001"/>
                  </a:ext>
                </a:extLst>
              </a:tr>
              <a:tr h="279841">
                <a:tc>
                  <a:txBody>
                    <a:bodyPr/>
                    <a:lstStyle/>
                    <a:p>
                      <a:r>
                        <a:rPr lang="en-US" sz="1400" dirty="0"/>
                        <a:t>Sensitivity</a:t>
                      </a:r>
                    </a:p>
                  </a:txBody>
                  <a:tcPr/>
                </a:tc>
                <a:tc>
                  <a:txBody>
                    <a:bodyPr/>
                    <a:lstStyle/>
                    <a:p>
                      <a:pPr algn="ctr"/>
                      <a:r>
                        <a:rPr lang="en-US" sz="1400" dirty="0">
                          <a:effectLst/>
                        </a:rPr>
                        <a:t>22.2% </a:t>
                      </a:r>
                      <a:endParaRPr lang="en-US" sz="1400" dirty="0"/>
                    </a:p>
                  </a:txBody>
                  <a:tcPr/>
                </a:tc>
                <a:tc>
                  <a:txBody>
                    <a:bodyPr/>
                    <a:lstStyle/>
                    <a:p>
                      <a:pPr algn="ctr"/>
                      <a:r>
                        <a:rPr lang="en-US" sz="1400" dirty="0">
                          <a:effectLst/>
                        </a:rPr>
                        <a:t>29.1%</a:t>
                      </a:r>
                      <a:endParaRPr lang="en-US" sz="1400" dirty="0"/>
                    </a:p>
                  </a:txBody>
                  <a:tcPr/>
                </a:tc>
                <a:tc>
                  <a:txBody>
                    <a:bodyPr/>
                    <a:lstStyle/>
                    <a:p>
                      <a:pPr algn="ctr"/>
                      <a:r>
                        <a:rPr lang="en-US" sz="1400" dirty="0">
                          <a:effectLst/>
                        </a:rPr>
                        <a:t>27.7%</a:t>
                      </a:r>
                      <a:endParaRPr lang="en-US" sz="1400" dirty="0"/>
                    </a:p>
                  </a:txBody>
                  <a:tcPr/>
                </a:tc>
                <a:tc>
                  <a:txBody>
                    <a:bodyPr/>
                    <a:lstStyle/>
                    <a:p>
                      <a:pPr algn="ctr"/>
                      <a:r>
                        <a:rPr lang="en-US" sz="1400" dirty="0">
                          <a:effectLst/>
                        </a:rPr>
                        <a:t>60.9%</a:t>
                      </a:r>
                      <a:endParaRPr lang="en-US" sz="1400" dirty="0"/>
                    </a:p>
                  </a:txBody>
                  <a:tcPr/>
                </a:tc>
                <a:tc>
                  <a:txBody>
                    <a:bodyPr/>
                    <a:lstStyle/>
                    <a:p>
                      <a:pPr algn="ctr"/>
                      <a:r>
                        <a:rPr lang="en-US" sz="1400" dirty="0">
                          <a:effectLst/>
                        </a:rPr>
                        <a:t>40.9%</a:t>
                      </a:r>
                      <a:endParaRPr lang="en-US" sz="1400" dirty="0"/>
                    </a:p>
                  </a:txBody>
                  <a:tcPr/>
                </a:tc>
                <a:tc>
                  <a:txBody>
                    <a:bodyPr/>
                    <a:lstStyle/>
                    <a:p>
                      <a:pPr algn="ctr"/>
                      <a:r>
                        <a:rPr lang="en-US" sz="1400" dirty="0">
                          <a:effectLst/>
                        </a:rPr>
                        <a:t>54.1%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50.2%</a:t>
                      </a:r>
                      <a:endParaRPr lang="en-US" sz="1400"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5999148" y="1471709"/>
            <a:ext cx="5392396" cy="292388"/>
          </a:xfrm>
          <a:prstGeom prst="rect">
            <a:avLst/>
          </a:prstGeom>
          <a:noFill/>
        </p:spPr>
        <p:txBody>
          <a:bodyPr wrap="square" rtlCol="0">
            <a:spAutoFit/>
          </a:bodyPr>
          <a:lstStyle/>
          <a:p>
            <a:r>
              <a:rPr lang="en-US" sz="1300" dirty="0"/>
              <a:t>Scatter plot across the first two PCs, with each class shown in a separate plot</a:t>
            </a:r>
          </a:p>
        </p:txBody>
      </p:sp>
    </p:spTree>
    <p:extLst>
      <p:ext uri="{BB962C8B-B14F-4D97-AF65-F5344CB8AC3E}">
        <p14:creationId xmlns:p14="http://schemas.microsoft.com/office/powerpoint/2010/main" val="343612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Neural Network</a:t>
            </a:r>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2331576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607</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Facial IMAGE RECOGNITION</vt:lpstr>
      <vt:lpstr>Data source: https://www.kaggle.com/c/challenges-in-representation-learning-facial-expression-recognition-challenge/data</vt:lpstr>
      <vt:lpstr>PowerPoint Presentation</vt:lpstr>
      <vt:lpstr>Cluster Purity : soft or hard clusters</vt:lpstr>
      <vt:lpstr>K-means (left) &amp;  Expectation Maximization</vt:lpstr>
      <vt:lpstr>Logistic Regression classifier</vt:lpstr>
      <vt:lpstr>linear classifier</vt:lpstr>
      <vt:lpstr>Bayesian Classifier</vt:lpstr>
      <vt:lpstr>Neural Network</vt:lpstr>
      <vt:lpstr>Model performance - Summary</vt:lpstr>
      <vt:lpstr>Interesting Observations</vt:lpstr>
      <vt:lpstr>Interesting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IMAGE RECOGNITION</dc:title>
  <dc:creator>AKSHAY SANJAY AGRAWAL</dc:creator>
  <cp:lastModifiedBy>AKSHAY SANJAY AGRAWAL</cp:lastModifiedBy>
  <cp:revision>2</cp:revision>
  <dcterms:created xsi:type="dcterms:W3CDTF">2019-04-07T19:54:51Z</dcterms:created>
  <dcterms:modified xsi:type="dcterms:W3CDTF">2019-04-07T19:58:00Z</dcterms:modified>
</cp:coreProperties>
</file>