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3"/>
  </p:notesMasterIdLst>
  <p:sldIdLst>
    <p:sldId id="256" r:id="rId2"/>
    <p:sldId id="257" r:id="rId3"/>
    <p:sldId id="262" r:id="rId4"/>
    <p:sldId id="268" r:id="rId5"/>
    <p:sldId id="266" r:id="rId6"/>
    <p:sldId id="260" r:id="rId7"/>
    <p:sldId id="270" r:id="rId8"/>
    <p:sldId id="271" r:id="rId9"/>
    <p:sldId id="267" r:id="rId10"/>
    <p:sldId id="269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86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248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76870-CC5D-4085-9740-AAC045ACB719}" type="datetimeFigureOut">
              <a:rPr lang="en-IN" smtClean="0"/>
              <a:t>05/04/19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D0557-01E8-4E04-B9A6-228EA0CD9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5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D0557-01E8-4E04-B9A6-228EA0CD95B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53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89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5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933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8367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59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89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4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14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2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1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5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7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7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58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5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0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1EAA-0D3C-48DE-9FFF-6A535ABFC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3611" y="200818"/>
            <a:ext cx="8791575" cy="931863"/>
          </a:xfrm>
        </p:spPr>
        <p:txBody>
          <a:bodyPr/>
          <a:lstStyle/>
          <a:p>
            <a:pPr algn="ctr"/>
            <a:r>
              <a:rPr lang="en-US" dirty="0"/>
              <a:t>Facial IMAGE RECOGNITION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6AD44FD-08F9-4FAD-9C48-D5370D6B5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5391" y="5001420"/>
            <a:ext cx="9666909" cy="1655762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3500" dirty="0"/>
              <a:t>Team </a:t>
            </a:r>
            <a:r>
              <a:rPr lang="en-US" sz="3500" dirty="0" err="1"/>
              <a:t>bengio</a:t>
            </a:r>
            <a:r>
              <a:rPr lang="en-US" sz="3500" dirty="0"/>
              <a:t>:</a:t>
            </a:r>
          </a:p>
          <a:p>
            <a:r>
              <a:rPr lang="en-US" dirty="0" err="1"/>
              <a:t>Akshay</a:t>
            </a:r>
            <a:r>
              <a:rPr lang="en-US" dirty="0"/>
              <a:t> Agarwal	</a:t>
            </a:r>
            <a:r>
              <a:rPr lang="en-US" dirty="0" err="1"/>
              <a:t>kannu</a:t>
            </a:r>
            <a:r>
              <a:rPr lang="en-US" dirty="0"/>
              <a:t> </a:t>
            </a:r>
            <a:r>
              <a:rPr lang="en-US" dirty="0" err="1"/>
              <a:t>priya</a:t>
            </a:r>
            <a:r>
              <a:rPr lang="en-US" dirty="0"/>
              <a:t> </a:t>
            </a:r>
            <a:r>
              <a:rPr lang="en-US" dirty="0" err="1"/>
              <a:t>arora</a:t>
            </a:r>
            <a:r>
              <a:rPr lang="en-US" dirty="0"/>
              <a:t>	</a:t>
            </a:r>
            <a:r>
              <a:rPr lang="en-US" dirty="0" err="1"/>
              <a:t>vinod</a:t>
            </a:r>
            <a:r>
              <a:rPr lang="en-US" dirty="0"/>
              <a:t> </a:t>
            </a:r>
            <a:r>
              <a:rPr lang="en-US" dirty="0" err="1"/>
              <a:t>elangovan</a:t>
            </a:r>
            <a:r>
              <a:rPr lang="en-US" dirty="0"/>
              <a:t>	 Gaurav FNU</a:t>
            </a:r>
          </a:p>
          <a:p>
            <a:r>
              <a:rPr lang="en-US" dirty="0"/>
              <a:t>Pankaj </a:t>
            </a:r>
            <a:r>
              <a:rPr lang="en-US" dirty="0" err="1"/>
              <a:t>mittal</a:t>
            </a:r>
            <a:r>
              <a:rPr lang="en-US" dirty="0"/>
              <a:t>	</a:t>
            </a:r>
            <a:r>
              <a:rPr lang="en-US" dirty="0" err="1"/>
              <a:t>claude</a:t>
            </a:r>
            <a:r>
              <a:rPr lang="en-US" dirty="0"/>
              <a:t> phan		Sandeep Kataria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4D2CE3-FADE-4444-BF01-5877D5BCC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54" y="1250831"/>
            <a:ext cx="1513831" cy="15086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8D4E12-6DAC-43E1-B8A5-DAB48EDC7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263" y="1243150"/>
            <a:ext cx="1513831" cy="15086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C9A47A-34DF-4FB6-877F-3C1541D6D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070" y="1237428"/>
            <a:ext cx="1513832" cy="15086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A97654-9ACF-43A2-BA5E-3ACE534F6B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582" y="1229294"/>
            <a:ext cx="1513832" cy="15086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7E195B-B314-46BB-9947-09C095EEE8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2816" y="1244130"/>
            <a:ext cx="1507107" cy="15019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F10B3E-7F59-4AE2-B659-45D4C2DBBC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71077" y="1244130"/>
            <a:ext cx="1507107" cy="15019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A2CC9D-FB19-4D63-894F-B0AE04B605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9190" y="1250831"/>
            <a:ext cx="1513831" cy="15086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9E1177-B80E-4CEF-A256-343DFAE24982}"/>
              </a:ext>
            </a:extLst>
          </p:cNvPr>
          <p:cNvSpPr txBox="1"/>
          <p:nvPr/>
        </p:nvSpPr>
        <p:spPr>
          <a:xfrm>
            <a:off x="543338" y="2915478"/>
            <a:ext cx="112908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Classes:</a:t>
            </a:r>
            <a:r>
              <a:rPr lang="en-US" sz="2600" dirty="0"/>
              <a:t> 0=Angry, 1=Disgust, 2=Fear, 3=Happy, 4=Sad, 5=Surprise, 6=Neutral</a:t>
            </a:r>
          </a:p>
        </p:txBody>
      </p:sp>
    </p:spTree>
    <p:extLst>
      <p:ext uri="{BB962C8B-B14F-4D97-AF65-F5344CB8AC3E}">
        <p14:creationId xmlns:p14="http://schemas.microsoft.com/office/powerpoint/2010/main" val="1174980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Interesting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203" y="1751465"/>
            <a:ext cx="4548029" cy="4632243"/>
          </a:xfrm>
        </p:spPr>
        <p:txBody>
          <a:bodyPr>
            <a:normAutofit/>
          </a:bodyPr>
          <a:lstStyle/>
          <a:p>
            <a:r>
              <a:rPr lang="en-IN" sz="1600" dirty="0"/>
              <a:t>Why did Histogram classifier not work?</a:t>
            </a:r>
          </a:p>
          <a:p>
            <a:pPr>
              <a:buFont typeface="Wingdings"/>
              <a:buChar char="Ø"/>
            </a:pPr>
            <a:r>
              <a:rPr lang="en-IN" sz="1600" dirty="0"/>
              <a:t>Say, we use 8 PC features, and 8 bins, we have ~17million bins in a histogram, but only 28709 data points. So, a very sparsely populated histogram.</a:t>
            </a:r>
          </a:p>
          <a:p>
            <a:pPr>
              <a:buFont typeface="Wingdings"/>
              <a:buChar char="Ø"/>
            </a:pPr>
            <a:r>
              <a:rPr lang="en-IN" sz="1600" dirty="0"/>
              <a:t>When we look to predict with such a histogram, bins corresponding to queries are likely empty, resulting in no prediction.</a:t>
            </a:r>
          </a:p>
          <a:p>
            <a:pPr>
              <a:buFont typeface="Wingdings"/>
              <a:buChar char="Ø"/>
            </a:pPr>
            <a:r>
              <a:rPr lang="en-IN" sz="1600" dirty="0"/>
              <a:t>Table shown to the right indicates this condition.</a:t>
            </a:r>
          </a:p>
          <a:p>
            <a:pPr>
              <a:buFont typeface="Wingdings"/>
              <a:buChar char="Ø"/>
            </a:pPr>
            <a:endParaRPr lang="en-IN" dirty="0"/>
          </a:p>
          <a:p>
            <a:pPr>
              <a:buFont typeface="Wingdings"/>
              <a:buChar char="Ø"/>
            </a:pP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450" y="221266"/>
            <a:ext cx="4614728" cy="6316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4091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Interesting Observations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1318304" y="1754598"/>
            <a:ext cx="4749210" cy="3537959"/>
          </a:xfrm>
        </p:spPr>
        <p:txBody>
          <a:bodyPr>
            <a:noAutofit/>
          </a:bodyPr>
          <a:lstStyle/>
          <a:p>
            <a:r>
              <a:rPr lang="en-IN" sz="1400" dirty="0"/>
              <a:t>Bayesian classifier accuracy falls after a certain number of Principal Components</a:t>
            </a:r>
          </a:p>
          <a:p>
            <a:pPr>
              <a:lnSpc>
                <a:spcPct val="100000"/>
              </a:lnSpc>
              <a:buFont typeface="Wingdings"/>
              <a:buChar char="Ø"/>
            </a:pPr>
            <a:r>
              <a:rPr lang="en-IN" sz="1400" dirty="0"/>
              <a:t>PCA gave us 2304 PCs. And initially, for the first ~360 components, adding them to training set improved the accuracy. But beyond that, accuracy started to decline.</a:t>
            </a:r>
          </a:p>
          <a:p>
            <a:pPr>
              <a:lnSpc>
                <a:spcPct val="100000"/>
              </a:lnSpc>
              <a:buFont typeface="Wingdings"/>
              <a:buChar char="Ø"/>
            </a:pPr>
            <a:r>
              <a:rPr lang="en-IN" sz="1400" dirty="0"/>
              <a:t>Beyond 370 PCs, the covariance matrices get quite large, and unstable. Many cases, the determinant evaluates to a negative value, preventing predictions as well.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/>
              <a:t>NOTE: even for lesser number of PCs, switched to ‘</a:t>
            </a:r>
            <a:r>
              <a:rPr lang="en-IN" sz="1400" dirty="0" err="1"/>
              <a:t>numpy.linalg.slogdet</a:t>
            </a:r>
            <a:r>
              <a:rPr lang="en-IN" sz="1400" dirty="0"/>
              <a:t>()’ and determined ‘pdf’ on a log scale, as ‘</a:t>
            </a:r>
            <a:r>
              <a:rPr lang="en-IN" sz="1400" dirty="0" err="1"/>
              <a:t>numpy.linalg.det</a:t>
            </a:r>
            <a:r>
              <a:rPr lang="en-IN" sz="1400" dirty="0"/>
              <a:t>()’ fails with “</a:t>
            </a:r>
            <a:r>
              <a:rPr lang="en-US" sz="1400" dirty="0" err="1"/>
              <a:t>RuntimeWarning</a:t>
            </a:r>
            <a:r>
              <a:rPr lang="en-US" sz="1400" dirty="0"/>
              <a:t>: overflow encountered</a:t>
            </a:r>
            <a:r>
              <a:rPr lang="en-IN" sz="1400" dirty="0"/>
              <a:t>”.</a:t>
            </a:r>
          </a:p>
          <a:p>
            <a:pPr>
              <a:lnSpc>
                <a:spcPct val="100000"/>
              </a:lnSpc>
              <a:buFont typeface="Wingdings"/>
              <a:buChar char="Ø"/>
            </a:pPr>
            <a:endParaRPr lang="en-IN" sz="13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751" y="1728961"/>
            <a:ext cx="5050965" cy="382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674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93DE5-6A3F-4CB5-9B2D-B26F4453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source:</a:t>
            </a:r>
            <a:br>
              <a:rPr lang="en-US" dirty="0"/>
            </a:br>
            <a:r>
              <a:rPr lang="en-US" cap="none" dirty="0"/>
              <a:t>https://www.kaggle.com/c/challenges-in-representation-learning-facial-expression-recognition-challenge/data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30C9-DE34-42D1-B51C-D4367365A4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Training data size: 28709 samples (80% of complete set), each 2304 features long (48x48 grayscale image)</a:t>
            </a:r>
          </a:p>
          <a:p>
            <a:r>
              <a:rPr lang="en-US" dirty="0">
                <a:solidFill>
                  <a:srgbClr val="FF0000"/>
                </a:solidFill>
              </a:rPr>
              <a:t>***elaborate count info</a:t>
            </a:r>
          </a:p>
          <a:p>
            <a:r>
              <a:rPr lang="en-US" dirty="0"/>
              <a:t>Class counts: [3995, 436, 4097, 7215, 4830, 3171, 4965]</a:t>
            </a:r>
          </a:p>
          <a:p>
            <a:r>
              <a:rPr lang="en-US" dirty="0"/>
              <a:t>Test set: 3589 samples (10% of complete set)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18AEE-6A81-49B2-AD03-CBA865B56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0557" y="2249486"/>
            <a:ext cx="4956854" cy="3541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Methodology: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Linear Classification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Logistic Regression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Principal Component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Neural Networks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306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56938D-3BE8-CE48-AA21-BE82D4710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2" y="3124201"/>
            <a:ext cx="1860550" cy="187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15B283-25CC-1646-BC03-AAA3C5A9F1CF}"/>
              </a:ext>
            </a:extLst>
          </p:cNvPr>
          <p:cNvSpPr txBox="1"/>
          <p:nvPr/>
        </p:nvSpPr>
        <p:spPr>
          <a:xfrm>
            <a:off x="1289272" y="1956977"/>
            <a:ext cx="64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63FA3-080C-7D46-AEA8-CC10D34C1207}"/>
              </a:ext>
            </a:extLst>
          </p:cNvPr>
          <p:cNvSpPr txBox="1"/>
          <p:nvPr/>
        </p:nvSpPr>
        <p:spPr>
          <a:xfrm>
            <a:off x="1232366" y="5300870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Right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582211-B22A-104F-8420-2A250CBCA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528" y="1386160"/>
            <a:ext cx="2104361" cy="21259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C88E78-58A0-AA4F-8247-DD709B7A6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463" y="1342675"/>
            <a:ext cx="2104362" cy="21259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BB88A8-9BD7-0741-B3D1-AF9BD6891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8156" y="1328076"/>
            <a:ext cx="2133263" cy="21551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ACC8CD-4378-9048-8D98-21A2B9229B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0529" y="4352342"/>
            <a:ext cx="2104361" cy="21259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41D1AC-3E3B-4B48-BA98-D299381640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9341" y="4352341"/>
            <a:ext cx="2104362" cy="21259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EA4702-2322-264D-A590-075F66A6A6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8155" y="4352341"/>
            <a:ext cx="2133264" cy="21259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F33105-3CB6-5448-993D-18286D514369}"/>
              </a:ext>
            </a:extLst>
          </p:cNvPr>
          <p:cNvSpPr txBox="1"/>
          <p:nvPr/>
        </p:nvSpPr>
        <p:spPr>
          <a:xfrm>
            <a:off x="3687528" y="735190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</a:t>
            </a:r>
            <a:r>
              <a:rPr lang="en-US" sz="2400" dirty="0"/>
              <a:t>degrees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9E2BE1-00EA-4649-A03B-4CA2B529D5AD}"/>
              </a:ext>
            </a:extLst>
          </p:cNvPr>
          <p:cNvSpPr txBox="1"/>
          <p:nvPr/>
        </p:nvSpPr>
        <p:spPr>
          <a:xfrm>
            <a:off x="6350467" y="698473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</a:t>
            </a:r>
            <a:r>
              <a:rPr lang="en-US" sz="2400" dirty="0"/>
              <a:t>degrees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7E85AB-C406-4348-9B0F-C64047D9B338}"/>
              </a:ext>
            </a:extLst>
          </p:cNvPr>
          <p:cNvSpPr txBox="1"/>
          <p:nvPr/>
        </p:nvSpPr>
        <p:spPr>
          <a:xfrm>
            <a:off x="8844180" y="698473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</a:t>
            </a:r>
            <a:r>
              <a:rPr lang="en-US" sz="2400" dirty="0"/>
              <a:t>degrees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222E19-2670-4835-9385-7B4B7C92EB90}"/>
              </a:ext>
            </a:extLst>
          </p:cNvPr>
          <p:cNvSpPr/>
          <p:nvPr/>
        </p:nvSpPr>
        <p:spPr>
          <a:xfrm>
            <a:off x="758401" y="117713"/>
            <a:ext cx="112245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Data Augmentation: Data Size Increase using Image Rotation</a:t>
            </a:r>
          </a:p>
        </p:txBody>
      </p:sp>
    </p:spTree>
    <p:extLst>
      <p:ext uri="{BB962C8B-B14F-4D97-AF65-F5344CB8AC3E}">
        <p14:creationId xmlns:p14="http://schemas.microsoft.com/office/powerpoint/2010/main" val="1968058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K-means, Cluster purity &amp; Expectation Maximization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78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A88CE-21C6-4B0E-A7F8-45202789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C8D5D-E5D2-44E2-84C9-DB263BC00B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30F1E-0F8D-4C56-9A12-89065408D6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9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C24C6-B163-4227-BDFA-DB2684557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0767D8-301B-0741-A1B6-F8297F8239C8}"/>
              </a:ext>
            </a:extLst>
          </p:cNvPr>
          <p:cNvSpPr txBox="1"/>
          <p:nvPr/>
        </p:nvSpPr>
        <p:spPr>
          <a:xfrm>
            <a:off x="1141413" y="2199860"/>
            <a:ext cx="45149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48% Accuracy on Test Data</a:t>
            </a:r>
          </a:p>
          <a:p>
            <a:r>
              <a:rPr lang="en-US" sz="2400" dirty="0"/>
              <a:t>34% Accuracy on Training Data</a:t>
            </a:r>
          </a:p>
          <a:p>
            <a:endParaRPr lang="en-US" sz="2400" dirty="0"/>
          </a:p>
          <a:p>
            <a:r>
              <a:rPr lang="en-US" sz="2400" dirty="0"/>
              <a:t>Attempted to use PCA with 350 components, yet accuracy was slightly worse.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C56562-CF38-2D43-BDA9-EEE249A46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452" y="4184339"/>
            <a:ext cx="3327340" cy="2214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603B1F-1F97-3F47-A1FB-49F34A0EE4CD}"/>
              </a:ext>
            </a:extLst>
          </p:cNvPr>
          <p:cNvSpPr txBox="1"/>
          <p:nvPr/>
        </p:nvSpPr>
        <p:spPr>
          <a:xfrm>
            <a:off x="7118369" y="1132459"/>
            <a:ext cx="3679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16% Accuracy on New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12DBDF-1060-474A-8A8F-FCC1497E6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515" y="1692732"/>
            <a:ext cx="2292460" cy="2308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67FCF7-2BF8-C14B-B7D9-A01E4568A068}"/>
              </a:ext>
            </a:extLst>
          </p:cNvPr>
          <p:cNvSpPr txBox="1"/>
          <p:nvPr/>
        </p:nvSpPr>
        <p:spPr>
          <a:xfrm>
            <a:off x="9654544" y="2494382"/>
            <a:ext cx="2286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 = 1 (Disgust)</a:t>
            </a:r>
          </a:p>
          <a:p>
            <a:r>
              <a:rPr lang="en-US" dirty="0"/>
              <a:t>Predicted = 3 (Happy)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EEFBBA-2F68-E84C-A33A-83887726A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515" y="4017554"/>
            <a:ext cx="2292460" cy="23083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FC4A9A-4943-CB4C-ADFB-D51C461B19C8}"/>
              </a:ext>
            </a:extLst>
          </p:cNvPr>
          <p:cNvSpPr txBox="1"/>
          <p:nvPr/>
        </p:nvSpPr>
        <p:spPr>
          <a:xfrm>
            <a:off x="9740956" y="4562825"/>
            <a:ext cx="2346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 = 6 (Neutral)</a:t>
            </a:r>
          </a:p>
          <a:p>
            <a:r>
              <a:rPr lang="en-US" dirty="0"/>
              <a:t>Predicted = 6 (Neutral)</a:t>
            </a:r>
          </a:p>
        </p:txBody>
      </p:sp>
    </p:spTree>
    <p:extLst>
      <p:ext uri="{BB962C8B-B14F-4D97-AF65-F5344CB8AC3E}">
        <p14:creationId xmlns:p14="http://schemas.microsoft.com/office/powerpoint/2010/main" val="4041029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Bayesian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1" y="1959429"/>
            <a:ext cx="4191537" cy="2988586"/>
          </a:xfrm>
        </p:spPr>
        <p:txBody>
          <a:bodyPr>
            <a:normAutofit/>
          </a:bodyPr>
          <a:lstStyle/>
          <a:p>
            <a:r>
              <a:rPr lang="en-IN" sz="1300" dirty="0"/>
              <a:t>Trained on all 2304 original components, gave low accuracy of 18.86%</a:t>
            </a:r>
          </a:p>
          <a:p>
            <a:r>
              <a:rPr lang="en-IN" sz="1300" dirty="0"/>
              <a:t>Performed PCA, and got better accuracy of 44.25% with first 360 PCs (more metrics shown in table below)</a:t>
            </a:r>
          </a:p>
          <a:p>
            <a:r>
              <a:rPr lang="en-IN" sz="1300" dirty="0"/>
              <a:t>Tried couple of other approaches </a:t>
            </a:r>
          </a:p>
          <a:p>
            <a:pPr marL="342900" indent="-342900">
              <a:buAutoNum type="alphaLcPeriod"/>
            </a:pPr>
            <a:r>
              <a:rPr lang="en-IN" sz="1300" dirty="0"/>
              <a:t>augment the training set with 3 &amp; 6 degree rotations, </a:t>
            </a:r>
          </a:p>
          <a:p>
            <a:pPr marL="342900" indent="-342900">
              <a:buAutoNum type="alphaLcPeriod"/>
            </a:pPr>
            <a:r>
              <a:rPr lang="en-IN" sz="1300" dirty="0"/>
              <a:t>balance the training set with random over-sampling </a:t>
            </a:r>
          </a:p>
          <a:p>
            <a:pPr marL="0" indent="0">
              <a:buNone/>
            </a:pPr>
            <a:r>
              <a:rPr lang="en-IN" sz="1300" dirty="0"/>
              <a:t>to get accuracy of 42.46% and 43.83%, respectively</a:t>
            </a:r>
          </a:p>
          <a:p>
            <a:pPr marL="0" indent="0">
              <a:buNone/>
            </a:pPr>
            <a:endParaRPr lang="en-IN" sz="1300" dirty="0"/>
          </a:p>
          <a:p>
            <a:pPr marL="0" indent="0">
              <a:buNone/>
            </a:pPr>
            <a:endParaRPr lang="en-IN" sz="1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497" y="1808119"/>
            <a:ext cx="6205158" cy="3225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040992"/>
              </p:ext>
            </p:extLst>
          </p:nvPr>
        </p:nvGraphicFramePr>
        <p:xfrm>
          <a:off x="2527652" y="5266028"/>
          <a:ext cx="7411107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7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73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73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5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15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58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ANGRY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SURPRISE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841">
                <a:tc>
                  <a:txBody>
                    <a:bodyPr/>
                    <a:lstStyle/>
                    <a:p>
                      <a:r>
                        <a:rPr lang="en-US" sz="1400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39.4%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37.2%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57.5%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67.6%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36.5%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1">
                <a:tc>
                  <a:txBody>
                    <a:bodyPr/>
                    <a:lstStyle/>
                    <a:p>
                      <a:r>
                        <a:rPr lang="en-US" sz="1400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22.2%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29.1%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27.7%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60.9%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40.9%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54.1%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50.2%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99148" y="1471709"/>
            <a:ext cx="53923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Scatter plot across the first two PCs, with each class shown in a separate plot</a:t>
            </a:r>
          </a:p>
        </p:txBody>
      </p:sp>
    </p:spTree>
    <p:extLst>
      <p:ext uri="{BB962C8B-B14F-4D97-AF65-F5344CB8AC3E}">
        <p14:creationId xmlns:p14="http://schemas.microsoft.com/office/powerpoint/2010/main" val="3436128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576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performance - Summary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11935798"/>
              </p:ext>
            </p:extLst>
          </p:nvPr>
        </p:nvGraphicFramePr>
        <p:xfrm>
          <a:off x="656451" y="1826611"/>
          <a:ext cx="10928670" cy="449254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09407">
                  <a:extLst>
                    <a:ext uri="{9D8B030D-6E8A-4147-A177-3AD203B41FA5}">
                      <a16:colId xmlns:a16="http://schemas.microsoft.com/office/drawing/2014/main" val="3550727435"/>
                    </a:ext>
                  </a:extLst>
                </a:gridCol>
                <a:gridCol w="1487685">
                  <a:extLst>
                    <a:ext uri="{9D8B030D-6E8A-4147-A177-3AD203B41FA5}">
                      <a16:colId xmlns:a16="http://schemas.microsoft.com/office/drawing/2014/main" val="3295678948"/>
                    </a:ext>
                  </a:extLst>
                </a:gridCol>
                <a:gridCol w="1592036">
                  <a:extLst>
                    <a:ext uri="{9D8B030D-6E8A-4147-A177-3AD203B41FA5}">
                      <a16:colId xmlns:a16="http://schemas.microsoft.com/office/drawing/2014/main" val="485902210"/>
                    </a:ext>
                  </a:extLst>
                </a:gridCol>
                <a:gridCol w="1534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751447481"/>
                    </a:ext>
                  </a:extLst>
                </a:gridCol>
                <a:gridCol w="3102428">
                  <a:extLst>
                    <a:ext uri="{9D8B030D-6E8A-4147-A177-3AD203B41FA5}">
                      <a16:colId xmlns:a16="http://schemas.microsoft.com/office/drawing/2014/main" val="788984757"/>
                    </a:ext>
                  </a:extLst>
                </a:gridCol>
              </a:tblGrid>
              <a:tr h="679825">
                <a:tc rowSpan="2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Original components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With PCA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With Data Augmentation – Test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14485"/>
                  </a:ext>
                </a:extLst>
              </a:tr>
              <a:tr h="266152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Training Set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Test Set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Training Set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Test Set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806">
                <a:tc>
                  <a:txBody>
                    <a:bodyPr/>
                    <a:lstStyle/>
                    <a:p>
                      <a:r>
                        <a:rPr lang="en-US" sz="1800" dirty="0"/>
                        <a:t>Linear Classification Analysis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48.30%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34.88%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39.41%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18.02%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32.21%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143975"/>
                  </a:ext>
                </a:extLst>
              </a:tr>
              <a:tr h="723356">
                <a:tc>
                  <a:txBody>
                    <a:bodyPr/>
                    <a:lstStyle/>
                    <a:p>
                      <a:r>
                        <a:rPr lang="en-IN" dirty="0"/>
                        <a:t>Bayesian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50.73%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18.86%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76.61%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44.25%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41.38%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77440"/>
                  </a:ext>
                </a:extLst>
              </a:tr>
              <a:tr h="889907">
                <a:tc>
                  <a:txBody>
                    <a:bodyPr/>
                    <a:lstStyle/>
                    <a:p>
                      <a:r>
                        <a:rPr lang="en-US" sz="1800" dirty="0"/>
                        <a:t>Logistic Regression Analysis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031661"/>
                  </a:ext>
                </a:extLst>
              </a:tr>
              <a:tr h="620485">
                <a:tc>
                  <a:txBody>
                    <a:bodyPr/>
                    <a:lstStyle/>
                    <a:p>
                      <a:r>
                        <a:rPr lang="en-IN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813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241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</TotalTime>
  <Words>573</Words>
  <Application>Microsoft Macintosh PowerPoint</Application>
  <PresentationFormat>Widescreen</PresentationFormat>
  <Paragraphs>98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Tw Cen MT</vt:lpstr>
      <vt:lpstr>Wingdings</vt:lpstr>
      <vt:lpstr>Circuit</vt:lpstr>
      <vt:lpstr>Facial IMAGE RECOGNITION</vt:lpstr>
      <vt:lpstr>Data source: https://www.kaggle.com/c/challenges-in-representation-learning-facial-expression-recognition-challenge/data</vt:lpstr>
      <vt:lpstr>PowerPoint Presentation</vt:lpstr>
      <vt:lpstr>K-means, Cluster purity &amp; Expectation Maximization</vt:lpstr>
      <vt:lpstr>Logistic Regression classifier</vt:lpstr>
      <vt:lpstr>linear classifier</vt:lpstr>
      <vt:lpstr>Bayesian Classifier</vt:lpstr>
      <vt:lpstr>Neural Network</vt:lpstr>
      <vt:lpstr>Model performance - Summary</vt:lpstr>
      <vt:lpstr>Interesting Observations</vt:lpstr>
      <vt:lpstr>Interesting Observations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IMAGE RECOGNITION</dc:title>
  <dc:creator>Kataria, Sandeep</dc:creator>
  <cp:lastModifiedBy>Claude Phan</cp:lastModifiedBy>
  <cp:revision>44</cp:revision>
  <dcterms:created xsi:type="dcterms:W3CDTF">2019-03-18T22:53:31Z</dcterms:created>
  <dcterms:modified xsi:type="dcterms:W3CDTF">2019-04-05T08:17:03Z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04efdacc-9dc8-47b1-ac84-fc4109dcd6b0</vt:lpwstr>
  </property>
  <property fmtid="{D5CDD505-2E9C-101B-9397-08002B2CF9AE}" pid="3" name="Classification">
    <vt:lpwstr>null</vt:lpwstr>
  </property>
</Properties>
</file>