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62" r:id="rId4"/>
    <p:sldId id="268" r:id="rId5"/>
    <p:sldId id="266" r:id="rId6"/>
    <p:sldId id="260" r:id="rId7"/>
    <p:sldId id="270" r:id="rId8"/>
    <p:sldId id="271" r:id="rId9"/>
    <p:sldId id="267" r:id="rId10"/>
    <p:sldId id="26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9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76870-CC5D-4085-9740-AAC045ACB71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0557-01E8-4E04-B9A6-228EA0CD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0557-01E8-4E04-B9A6-228EA0CD95B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36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8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971EAA-0D3C-48DE-9FFF-6A535ABF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11" y="200818"/>
            <a:ext cx="8791575" cy="931863"/>
          </a:xfrm>
        </p:spPr>
        <p:txBody>
          <a:bodyPr/>
          <a:lstStyle/>
          <a:p>
            <a:pPr algn="ctr"/>
            <a:r>
              <a:rPr lang="en-US" dirty="0"/>
              <a:t>Facial IMAGE RECOGNITION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46AD44FD-08F9-4FAD-9C48-D5370D6B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91" y="5001420"/>
            <a:ext cx="9666909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500" dirty="0"/>
              <a:t>Team </a:t>
            </a:r>
            <a:r>
              <a:rPr lang="en-US" sz="3500" dirty="0" err="1"/>
              <a:t>bengio</a:t>
            </a:r>
            <a:r>
              <a:rPr lang="en-US" sz="3500" dirty="0"/>
              <a:t>:</a:t>
            </a:r>
          </a:p>
          <a:p>
            <a:r>
              <a:rPr lang="en-US" dirty="0" err="1"/>
              <a:t>Akshay</a:t>
            </a:r>
            <a:r>
              <a:rPr lang="en-US" dirty="0"/>
              <a:t> Agarwal	</a:t>
            </a:r>
            <a:r>
              <a:rPr lang="en-US" dirty="0" err="1"/>
              <a:t>kannu</a:t>
            </a:r>
            <a:r>
              <a:rPr lang="en-US" dirty="0"/>
              <a:t> </a:t>
            </a:r>
            <a:r>
              <a:rPr lang="en-US" dirty="0" err="1"/>
              <a:t>priya</a:t>
            </a:r>
            <a:r>
              <a:rPr lang="en-US" dirty="0"/>
              <a:t> </a:t>
            </a:r>
            <a:r>
              <a:rPr lang="en-US" dirty="0" err="1"/>
              <a:t>arora</a:t>
            </a:r>
            <a:r>
              <a:rPr lang="en-US" dirty="0"/>
              <a:t>	</a:t>
            </a:r>
            <a:r>
              <a:rPr lang="en-US" dirty="0" err="1"/>
              <a:t>vinod</a:t>
            </a:r>
            <a:r>
              <a:rPr lang="en-US" dirty="0"/>
              <a:t> </a:t>
            </a:r>
            <a:r>
              <a:rPr lang="en-US" dirty="0" err="1"/>
              <a:t>elangovan</a:t>
            </a:r>
            <a:r>
              <a:rPr lang="en-US" dirty="0"/>
              <a:t>	 Gaurav FNU</a:t>
            </a:r>
          </a:p>
          <a:p>
            <a:r>
              <a:rPr lang="en-US" dirty="0"/>
              <a:t>Pankaj </a:t>
            </a:r>
            <a:r>
              <a:rPr lang="en-US" dirty="0" err="1"/>
              <a:t>mittal</a:t>
            </a:r>
            <a:r>
              <a:rPr lang="en-US" dirty="0"/>
              <a:t>	</a:t>
            </a:r>
            <a:r>
              <a:rPr lang="en-US" dirty="0" err="1"/>
              <a:t>claude</a:t>
            </a:r>
            <a:r>
              <a:rPr lang="en-US" dirty="0"/>
              <a:t> phan		Sandeep Kataria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04D2CE3-FADE-4444-BF01-5877D5BC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4" y="1250831"/>
            <a:ext cx="1513831" cy="150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A8D4E12-6DAC-43E1-B8A5-DAB48EDC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263" y="1243150"/>
            <a:ext cx="1513831" cy="1508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EC9A47A-34DF-4FB6-877F-3C1541D6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70" y="1237428"/>
            <a:ext cx="1513832" cy="1508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5A97654-9ACF-43A2-BA5E-3ACE534F6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82" y="1229294"/>
            <a:ext cx="1513832" cy="1508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B7E195B-B314-46BB-9947-09C095EEE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816" y="1244130"/>
            <a:ext cx="1507107" cy="1501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BF10B3E-7F59-4AE2-B659-45D4C2DBB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1077" y="1244130"/>
            <a:ext cx="1507107" cy="150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3A2CC9D-FB19-4D63-894F-B0AE04B60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190" y="1250831"/>
            <a:ext cx="1513831" cy="1508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F9E1177-B80E-4CEF-A256-343DFAE24982}"/>
              </a:ext>
            </a:extLst>
          </p:cNvPr>
          <p:cNvSpPr txBox="1"/>
          <p:nvPr/>
        </p:nvSpPr>
        <p:spPr>
          <a:xfrm>
            <a:off x="543338" y="2915478"/>
            <a:ext cx="11290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Classes:</a:t>
            </a:r>
            <a:r>
              <a:rPr lang="en-US" sz="2600" dirty="0"/>
              <a:t> 0=Angry, 1=Disgust, 2=Fear, 3=Happy, 4=Sad, 5=Surprise, 6=Neutral</a:t>
            </a:r>
          </a:p>
        </p:txBody>
      </p:sp>
    </p:spTree>
    <p:extLst>
      <p:ext uri="{BB962C8B-B14F-4D97-AF65-F5344CB8AC3E}">
        <p14:creationId xmlns:p14="http://schemas.microsoft.com/office/powerpoint/2010/main" val="11749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Interesting 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203" y="1751465"/>
            <a:ext cx="4548029" cy="4632243"/>
          </a:xfrm>
        </p:spPr>
        <p:txBody>
          <a:bodyPr>
            <a:normAutofit/>
          </a:bodyPr>
          <a:lstStyle/>
          <a:p>
            <a:r>
              <a:rPr lang="en-IN" sz="1600" dirty="0" smtClean="0"/>
              <a:t>Why did Histogram classifier not work?</a:t>
            </a:r>
          </a:p>
          <a:p>
            <a:pPr>
              <a:buFont typeface="Wingdings"/>
              <a:buChar char="Ø"/>
            </a:pPr>
            <a:r>
              <a:rPr lang="en-IN" sz="1600" dirty="0" smtClean="0"/>
              <a:t>Say, we use 8 PC features, and 8 bins, we have ~17million bins in a histogram, but only 28709 data points. So, </a:t>
            </a:r>
            <a:r>
              <a:rPr lang="en-IN" sz="1600" dirty="0" smtClean="0"/>
              <a:t>a very </a:t>
            </a:r>
            <a:r>
              <a:rPr lang="en-IN" sz="1600" dirty="0" smtClean="0"/>
              <a:t>sparsely populated histogram.</a:t>
            </a:r>
          </a:p>
          <a:p>
            <a:pPr>
              <a:buFont typeface="Wingdings"/>
              <a:buChar char="Ø"/>
            </a:pPr>
            <a:r>
              <a:rPr lang="en-IN" sz="1600" dirty="0" smtClean="0"/>
              <a:t>When we look to predict with such a histogram, bins corresponding to queries are likely empty, resulting in no prediction</a:t>
            </a:r>
            <a:r>
              <a:rPr lang="en-IN" sz="1600" dirty="0" smtClean="0"/>
              <a:t>.</a:t>
            </a:r>
          </a:p>
          <a:p>
            <a:pPr>
              <a:buFont typeface="Wingdings"/>
              <a:buChar char="Ø"/>
            </a:pPr>
            <a:r>
              <a:rPr lang="en-IN" sz="1600" dirty="0" smtClean="0"/>
              <a:t>Table shown to the right indicates this condition.</a:t>
            </a:r>
            <a:endParaRPr lang="en-IN" sz="1600" dirty="0" smtClean="0"/>
          </a:p>
          <a:p>
            <a:pPr>
              <a:buFont typeface="Wingdings"/>
              <a:buChar char="Ø"/>
            </a:pPr>
            <a:endParaRPr lang="en-IN" dirty="0" smtClean="0"/>
          </a:p>
          <a:p>
            <a:pPr>
              <a:buFont typeface="Wingdings"/>
              <a:buChar char="Ø"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50" y="221266"/>
            <a:ext cx="4614728" cy="631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0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Interesting Observations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18304" y="1754598"/>
            <a:ext cx="4749210" cy="3537959"/>
          </a:xfrm>
        </p:spPr>
        <p:txBody>
          <a:bodyPr>
            <a:noAutofit/>
          </a:bodyPr>
          <a:lstStyle/>
          <a:p>
            <a:r>
              <a:rPr lang="en-IN" sz="1400" dirty="0"/>
              <a:t>Bayesian classifier accuracy falls after a certain number of Principal Components</a:t>
            </a:r>
          </a:p>
          <a:p>
            <a:pPr>
              <a:lnSpc>
                <a:spcPct val="100000"/>
              </a:lnSpc>
              <a:buFont typeface="Wingdings"/>
              <a:buChar char="Ø"/>
            </a:pPr>
            <a:r>
              <a:rPr lang="en-IN" sz="1400" dirty="0"/>
              <a:t>PCA gave us 2304 PCs. And initially, </a:t>
            </a:r>
            <a:r>
              <a:rPr lang="en-IN" sz="1400" dirty="0" smtClean="0"/>
              <a:t>for the </a:t>
            </a:r>
            <a:r>
              <a:rPr lang="en-IN" sz="1400" dirty="0"/>
              <a:t>first </a:t>
            </a:r>
            <a:r>
              <a:rPr lang="en-IN" sz="1400" dirty="0" smtClean="0"/>
              <a:t>~360 </a:t>
            </a:r>
            <a:r>
              <a:rPr lang="en-IN" sz="1400" dirty="0"/>
              <a:t>components, adding them </a:t>
            </a:r>
            <a:r>
              <a:rPr lang="en-IN" sz="1400" dirty="0" smtClean="0"/>
              <a:t>to training set improved the </a:t>
            </a:r>
            <a:r>
              <a:rPr lang="en-IN" sz="1400" dirty="0"/>
              <a:t>accuracy. But beyond that, accuracy </a:t>
            </a:r>
            <a:r>
              <a:rPr lang="en-IN" sz="1400" dirty="0" smtClean="0"/>
              <a:t>started </a:t>
            </a:r>
            <a:r>
              <a:rPr lang="en-IN" sz="1400" dirty="0"/>
              <a:t>to decline.</a:t>
            </a:r>
          </a:p>
          <a:p>
            <a:pPr>
              <a:lnSpc>
                <a:spcPct val="100000"/>
              </a:lnSpc>
              <a:buFont typeface="Wingdings"/>
              <a:buChar char="Ø"/>
            </a:pPr>
            <a:r>
              <a:rPr lang="en-IN" sz="1400" dirty="0" smtClean="0"/>
              <a:t>Beyond 370 PCs, the covariance matrices get quite large, and unstable. Many cases, the determinant evaluates to a negative value, preventing predictions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NOTE: even for lesser number of PCs, switched to ‘</a:t>
            </a:r>
            <a:r>
              <a:rPr lang="en-IN" sz="1400" dirty="0" err="1" smtClean="0"/>
              <a:t>numpy.linalg.slogdet</a:t>
            </a:r>
            <a:r>
              <a:rPr lang="en-IN" sz="1400" dirty="0" smtClean="0"/>
              <a:t>()’ and determined ‘pdf’ on a log scale, as </a:t>
            </a:r>
            <a:r>
              <a:rPr lang="en-IN" sz="1400" dirty="0"/>
              <a:t>‘</a:t>
            </a:r>
            <a:r>
              <a:rPr lang="en-IN" sz="1400" dirty="0" err="1" smtClean="0"/>
              <a:t>numpy.linalg.det</a:t>
            </a:r>
            <a:r>
              <a:rPr lang="en-IN" sz="1400" dirty="0" smtClean="0"/>
              <a:t>()’ fails with</a:t>
            </a:r>
            <a:r>
              <a:rPr lang="en-IN" sz="1400" dirty="0"/>
              <a:t> “</a:t>
            </a:r>
            <a:r>
              <a:rPr lang="en-US" sz="1400" dirty="0" err="1"/>
              <a:t>RuntimeWarning</a:t>
            </a:r>
            <a:r>
              <a:rPr lang="en-US" sz="1400" dirty="0"/>
              <a:t>: overflow encountered</a:t>
            </a:r>
            <a:r>
              <a:rPr lang="en-IN" sz="1400" dirty="0"/>
              <a:t>”.</a:t>
            </a:r>
          </a:p>
          <a:p>
            <a:pPr>
              <a:lnSpc>
                <a:spcPct val="100000"/>
              </a:lnSpc>
              <a:buFont typeface="Wingdings"/>
              <a:buChar char="Ø"/>
            </a:pPr>
            <a:endParaRPr lang="en-IN" sz="1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51" y="1728961"/>
            <a:ext cx="5050965" cy="382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7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293DE5-6A3F-4CB5-9B2D-B26F4453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source:</a:t>
            </a:r>
            <a:br>
              <a:rPr lang="en-US" dirty="0"/>
            </a:br>
            <a:r>
              <a:rPr lang="en-US" cap="none" dirty="0"/>
              <a:t>https://www.kaggle.com/c/challenges-in-representation-learning-facial-expression-recognition-challenge/data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F930C9-DE34-42D1-B51C-D4367365A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data </a:t>
            </a:r>
            <a:r>
              <a:rPr lang="en-US" dirty="0" smtClean="0"/>
              <a:t>size: </a:t>
            </a:r>
            <a:r>
              <a:rPr lang="en-US" dirty="0"/>
              <a:t>28709 </a:t>
            </a:r>
            <a:r>
              <a:rPr lang="en-US" dirty="0" smtClean="0"/>
              <a:t>samples (80% of complete set), each 2304 features long (48x48 grayscale image)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***elaborate count info</a:t>
            </a:r>
          </a:p>
          <a:p>
            <a:r>
              <a:rPr lang="en-US" dirty="0" smtClean="0"/>
              <a:t>Class counts: [3995</a:t>
            </a:r>
            <a:r>
              <a:rPr lang="en-US" dirty="0"/>
              <a:t>, 436, 4097, 7215, 4830, 3171, 4965</a:t>
            </a:r>
            <a:r>
              <a:rPr lang="en-US" dirty="0" smtClean="0"/>
              <a:t>]</a:t>
            </a:r>
          </a:p>
          <a:p>
            <a:r>
              <a:rPr lang="en-US" dirty="0" smtClean="0"/>
              <a:t>Test set: 3589 samples (10% of complete set)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018AEE-6A81-49B2-AD03-CBA865B5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57" y="2249486"/>
            <a:ext cx="4956854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Methodology: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Linear </a:t>
            </a:r>
            <a:r>
              <a:rPr lang="en-US" sz="2000" dirty="0"/>
              <a:t>Classification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Logistic Regression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Principal Component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Neural Networks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0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D56938D-3BE8-CE48-AA21-BE82D471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3124201"/>
            <a:ext cx="1860550" cy="187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915B283-25CC-1646-BC03-AAA3C5A9F1CF}"/>
              </a:ext>
            </a:extLst>
          </p:cNvPr>
          <p:cNvSpPr txBox="1"/>
          <p:nvPr/>
        </p:nvSpPr>
        <p:spPr>
          <a:xfrm>
            <a:off x="1289272" y="1956977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7363FA3-080C-7D46-AEA8-CC10D34C1207}"/>
              </a:ext>
            </a:extLst>
          </p:cNvPr>
          <p:cNvSpPr txBox="1"/>
          <p:nvPr/>
        </p:nvSpPr>
        <p:spPr>
          <a:xfrm>
            <a:off x="1232366" y="530087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F582211-B22A-104F-8420-2A250CBC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28" y="1386160"/>
            <a:ext cx="2104361" cy="2125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4C88E78-58A0-AA4F-8247-DD709B7A6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63" y="1342675"/>
            <a:ext cx="2104362" cy="2125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8BB88A8-9BD7-0741-B3D1-AF9BD6891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156" y="1328076"/>
            <a:ext cx="2133263" cy="2155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7ACC8CD-4378-9048-8D98-21A2B9229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529" y="4352342"/>
            <a:ext cx="2104361" cy="2125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241D1AC-3E3B-4B48-BA98-D29938164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341" y="4352341"/>
            <a:ext cx="2104362" cy="212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0EA4702-2322-264D-A590-075F66A6A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155" y="4352341"/>
            <a:ext cx="2133264" cy="2125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7F33105-3CB6-5448-993D-18286D514369}"/>
              </a:ext>
            </a:extLst>
          </p:cNvPr>
          <p:cNvSpPr txBox="1"/>
          <p:nvPr/>
        </p:nvSpPr>
        <p:spPr>
          <a:xfrm>
            <a:off x="3687528" y="735190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sz="2400" dirty="0"/>
              <a:t>degrees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D9E2BE1-00EA-4649-A03B-4CA2B529D5AD}"/>
              </a:ext>
            </a:extLst>
          </p:cNvPr>
          <p:cNvSpPr txBox="1"/>
          <p:nvPr/>
        </p:nvSpPr>
        <p:spPr>
          <a:xfrm>
            <a:off x="6350467" y="69847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sz="2400" dirty="0"/>
              <a:t>degrees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97E85AB-C406-4348-9B0F-C64047D9B338}"/>
              </a:ext>
            </a:extLst>
          </p:cNvPr>
          <p:cNvSpPr txBox="1"/>
          <p:nvPr/>
        </p:nvSpPr>
        <p:spPr>
          <a:xfrm>
            <a:off x="8844180" y="6984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sz="2400" dirty="0"/>
              <a:t>degrees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3222E19-2670-4835-9385-7B4B7C92EB90}"/>
              </a:ext>
            </a:extLst>
          </p:cNvPr>
          <p:cNvSpPr/>
          <p:nvPr/>
        </p:nvSpPr>
        <p:spPr>
          <a:xfrm>
            <a:off x="758401" y="117713"/>
            <a:ext cx="11224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Data Augmentation: </a:t>
            </a:r>
            <a:r>
              <a:rPr lang="en-US" sz="3600" dirty="0"/>
              <a:t>Data Size Increase using Image Rotation</a:t>
            </a:r>
          </a:p>
        </p:txBody>
      </p:sp>
    </p:spTree>
    <p:extLst>
      <p:ext uri="{BB962C8B-B14F-4D97-AF65-F5344CB8AC3E}">
        <p14:creationId xmlns:p14="http://schemas.microsoft.com/office/powerpoint/2010/main" val="19680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K-means, Cluster purity &amp; Expectation Maximization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5C24C6-B163-4227-BDFA-DB26845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DCA446-9741-F641-9A2E-EBE48C54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302635"/>
            <a:ext cx="4958940" cy="2458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0767D8-301B-0741-A1B6-F8297F8239C8}"/>
              </a:ext>
            </a:extLst>
          </p:cNvPr>
          <p:cNvSpPr txBox="1"/>
          <p:nvPr/>
        </p:nvSpPr>
        <p:spPr>
          <a:xfrm>
            <a:off x="1141413" y="2199860"/>
            <a:ext cx="4514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42% Accuracy on Test Data</a:t>
            </a:r>
          </a:p>
          <a:p>
            <a:r>
              <a:rPr lang="en-US" sz="2400" dirty="0"/>
              <a:t>37% Accuracy on Training Data</a:t>
            </a:r>
          </a:p>
          <a:p>
            <a:endParaRPr lang="en-US" sz="2400" dirty="0"/>
          </a:p>
          <a:p>
            <a:r>
              <a:rPr lang="en-US" sz="2400" dirty="0"/>
              <a:t>Using original dataset + 6 degree + 10 degree rotations</a:t>
            </a:r>
          </a:p>
          <a:p>
            <a:endParaRPr lang="en-US" sz="2400" dirty="0"/>
          </a:p>
          <a:p>
            <a:r>
              <a:rPr lang="en-US" sz="2400" dirty="0"/>
              <a:t>Attempted to use PCA, yet accuracy was much worse</a:t>
            </a:r>
          </a:p>
        </p:txBody>
      </p:sp>
    </p:spTree>
    <p:extLst>
      <p:ext uri="{BB962C8B-B14F-4D97-AF65-F5344CB8AC3E}">
        <p14:creationId xmlns:p14="http://schemas.microsoft.com/office/powerpoint/2010/main" val="40410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1959429"/>
            <a:ext cx="4191537" cy="2988586"/>
          </a:xfrm>
        </p:spPr>
        <p:txBody>
          <a:bodyPr>
            <a:normAutofit/>
          </a:bodyPr>
          <a:lstStyle/>
          <a:p>
            <a:r>
              <a:rPr lang="en-IN" sz="1300" dirty="0" smtClean="0"/>
              <a:t>Trained on all 2304 original components, gave low accuracy of 18.86%</a:t>
            </a:r>
          </a:p>
          <a:p>
            <a:r>
              <a:rPr lang="en-IN" sz="1300" dirty="0" smtClean="0"/>
              <a:t>Performed PCA, and got better accuracy of 44.25% with first 360 </a:t>
            </a:r>
            <a:r>
              <a:rPr lang="en-IN" sz="1300" dirty="0" smtClean="0"/>
              <a:t>PCs (more metrics shown in table below)</a:t>
            </a:r>
          </a:p>
          <a:p>
            <a:r>
              <a:rPr lang="en-IN" sz="1300" dirty="0" smtClean="0"/>
              <a:t>Tried </a:t>
            </a:r>
            <a:r>
              <a:rPr lang="en-IN" sz="1300" dirty="0" smtClean="0"/>
              <a:t>couple of other approaches </a:t>
            </a:r>
            <a:endParaRPr lang="en-IN" sz="1300" dirty="0"/>
          </a:p>
          <a:p>
            <a:pPr marL="342900" indent="-342900">
              <a:buAutoNum type="alphaLcPeriod"/>
            </a:pPr>
            <a:r>
              <a:rPr lang="en-IN" sz="1300" dirty="0" smtClean="0"/>
              <a:t>augment the training set with 3 &amp; 6 degree rotations, </a:t>
            </a:r>
          </a:p>
          <a:p>
            <a:pPr marL="342900" indent="-342900">
              <a:buAutoNum type="alphaLcPeriod"/>
            </a:pPr>
            <a:r>
              <a:rPr lang="en-IN" sz="1300" dirty="0" smtClean="0"/>
              <a:t>balance the training set with random over-sampling </a:t>
            </a:r>
          </a:p>
          <a:p>
            <a:pPr marL="0" indent="0">
              <a:buNone/>
            </a:pPr>
            <a:r>
              <a:rPr lang="en-IN" sz="1300" dirty="0" smtClean="0"/>
              <a:t>to get accuracy of 42.46% and 43.83%, </a:t>
            </a:r>
            <a:r>
              <a:rPr lang="en-IN" sz="1300" dirty="0" smtClean="0"/>
              <a:t>respectively</a:t>
            </a:r>
          </a:p>
          <a:p>
            <a:pPr marL="0" indent="0">
              <a:buNone/>
            </a:pPr>
            <a:endParaRPr lang="en-IN" sz="1300" dirty="0"/>
          </a:p>
          <a:p>
            <a:pPr marL="0" indent="0">
              <a:buNone/>
            </a:pPr>
            <a:endParaRPr lang="en-IN" sz="1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497" y="1808119"/>
            <a:ext cx="6205158" cy="322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40992"/>
              </p:ext>
            </p:extLst>
          </p:nvPr>
        </p:nvGraphicFramePr>
        <p:xfrm>
          <a:off x="2527652" y="5266028"/>
          <a:ext cx="741110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93"/>
                <a:gridCol w="775875"/>
                <a:gridCol w="917335"/>
                <a:gridCol w="917335"/>
                <a:gridCol w="917335"/>
                <a:gridCol w="917335"/>
                <a:gridCol w="965521"/>
                <a:gridCol w="941578"/>
              </a:tblGrid>
              <a:tr h="335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ANGRY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DISGUST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HAPPY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SURPRISE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NEUTRAL</a:t>
                      </a:r>
                      <a:endParaRPr lang="en-US" sz="1400" dirty="0"/>
                    </a:p>
                  </a:txBody>
                  <a:tcPr/>
                </a:tc>
              </a:tr>
              <a:tr h="2798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PPV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39.4%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37.2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57.5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31.2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67.6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36.5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</a:tr>
              <a:tr h="2798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Sensitivity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22.2</a:t>
                      </a:r>
                      <a:r>
                        <a:rPr lang="en-US" sz="1400" dirty="0" smtClean="0">
                          <a:effectLst/>
                        </a:rPr>
                        <a:t>%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29.1%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27.7%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60.9%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40.9%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54.1%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50.2%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99148" y="1471709"/>
            <a:ext cx="53923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Scatter plot across the first two PCs, with each class shown in a separate plot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361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performance - Summary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9771017"/>
              </p:ext>
            </p:extLst>
          </p:nvPr>
        </p:nvGraphicFramePr>
        <p:xfrm>
          <a:off x="656451" y="1826611"/>
          <a:ext cx="10928670" cy="44925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09407">
                  <a:extLst>
                    <a:ext uri="{9D8B030D-6E8A-4147-A177-3AD203B41FA5}">
                      <a16:colId xmlns="" xmlns:a16="http://schemas.microsoft.com/office/drawing/2014/main" val="3550727435"/>
                    </a:ext>
                  </a:extLst>
                </a:gridCol>
                <a:gridCol w="1487685">
                  <a:extLst>
                    <a:ext uri="{9D8B030D-6E8A-4147-A177-3AD203B41FA5}">
                      <a16:colId xmlns="" xmlns:a16="http://schemas.microsoft.com/office/drawing/2014/main" val="3295678948"/>
                    </a:ext>
                  </a:extLst>
                </a:gridCol>
                <a:gridCol w="1592036">
                  <a:extLst>
                    <a:ext uri="{9D8B030D-6E8A-4147-A177-3AD203B41FA5}">
                      <a16:colId xmlns="" xmlns:a16="http://schemas.microsoft.com/office/drawing/2014/main" val="485902210"/>
                    </a:ext>
                  </a:extLst>
                </a:gridCol>
                <a:gridCol w="1534885"/>
                <a:gridCol w="1502229">
                  <a:extLst>
                    <a:ext uri="{9D8B030D-6E8A-4147-A177-3AD203B41FA5}">
                      <a16:colId xmlns="" xmlns:a16="http://schemas.microsoft.com/office/drawing/2014/main" val="1751447481"/>
                    </a:ext>
                  </a:extLst>
                </a:gridCol>
                <a:gridCol w="3102428">
                  <a:extLst>
                    <a:ext uri="{9D8B030D-6E8A-4147-A177-3AD203B41FA5}">
                      <a16:colId xmlns="" xmlns:a16="http://schemas.microsoft.com/office/drawing/2014/main" val="788984757"/>
                    </a:ext>
                  </a:extLst>
                </a:gridCol>
              </a:tblGrid>
              <a:tr h="679825"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Original components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With PCA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With Data Augmentation – Test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414485"/>
                  </a:ext>
                </a:extLst>
              </a:tr>
              <a:tr h="26615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Test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Training Set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 Set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8948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Linear Classification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0143975"/>
                  </a:ext>
                </a:extLst>
              </a:tr>
              <a:tr h="723356">
                <a:tc>
                  <a:txBody>
                    <a:bodyPr/>
                    <a:lstStyle/>
                    <a:p>
                      <a:r>
                        <a:rPr lang="en-IN" dirty="0" smtClean="0"/>
                        <a:t>Bayesian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50.73%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18.86%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76.61%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44.25%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41.38%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5877440"/>
                  </a:ext>
                </a:extLst>
              </a:tr>
              <a:tr h="8899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Logistic Regression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1031661"/>
                  </a:ext>
                </a:extLst>
              </a:tr>
              <a:tr h="620485">
                <a:tc>
                  <a:txBody>
                    <a:bodyPr/>
                    <a:lstStyle/>
                    <a:p>
                      <a:r>
                        <a:rPr lang="en-IN" dirty="0" smtClean="0"/>
                        <a:t>Neural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681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517</Words>
  <Application>Microsoft Office PowerPoint</Application>
  <PresentationFormat>Custom</PresentationFormat>
  <Paragraphs>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Facial IMAGE RECOGNITION</vt:lpstr>
      <vt:lpstr>Data source: https://www.kaggle.com/c/challenges-in-representation-learning-facial-expression-recognition-challenge/data</vt:lpstr>
      <vt:lpstr>PowerPoint Presentation</vt:lpstr>
      <vt:lpstr>K-means, Cluster purity &amp; Expectation Maximization</vt:lpstr>
      <vt:lpstr>Logistic Regression classifier</vt:lpstr>
      <vt:lpstr>linear classifier</vt:lpstr>
      <vt:lpstr>Bayesian Classifier</vt:lpstr>
      <vt:lpstr>Neural Network</vt:lpstr>
      <vt:lpstr>Model performance - Summary</vt:lpstr>
      <vt:lpstr>Interesting Observations</vt:lpstr>
      <vt:lpstr>Interesting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IMAGE RECOGNITION</dc:title>
  <dc:creator>Kataria, Sandeep</dc:creator>
  <cp:lastModifiedBy>Elangovan, Vinodkumar (HC SI MDX R&amp;D SW)</cp:lastModifiedBy>
  <cp:revision>39</cp:revision>
  <dcterms:created xsi:type="dcterms:W3CDTF">2019-03-18T22:53:31Z</dcterms:created>
  <dcterms:modified xsi:type="dcterms:W3CDTF">2019-04-05T06:38:47Z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04efdacc-9dc8-47b1-ac84-fc4109dcd6b0</vt:lpwstr>
  </property>
  <property fmtid="{D5CDD505-2E9C-101B-9397-08002B2CF9AE}" pid="3" name="Classification">
    <vt:lpwstr>null</vt:lpwstr>
  </property>
</Properties>
</file>