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81" r:id="rId2"/>
    <p:sldId id="257" r:id="rId3"/>
    <p:sldId id="262" r:id="rId4"/>
    <p:sldId id="284" r:id="rId5"/>
    <p:sldId id="274" r:id="rId6"/>
    <p:sldId id="280" r:id="rId7"/>
    <p:sldId id="260" r:id="rId8"/>
    <p:sldId id="270" r:id="rId9"/>
    <p:sldId id="278" r:id="rId10"/>
    <p:sldId id="275" r:id="rId11"/>
    <p:sldId id="283" r:id="rId12"/>
    <p:sldId id="267"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86" autoAdjust="0"/>
    <p:restoredTop sz="94660"/>
  </p:normalViewPr>
  <p:slideViewPr>
    <p:cSldViewPr snapToGrid="0">
      <p:cViewPr varScale="1">
        <p:scale>
          <a:sx n="77" d="100"/>
          <a:sy n="77" d="100"/>
        </p:scale>
        <p:origin x="126" y="7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2K6\Studies\ML%20with%20Python\Project\fer2013\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Expectation Maximization: PPV</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Sheet3!$C$1</c:f>
              <c:strCache>
                <c:ptCount val="1"/>
                <c:pt idx="0">
                  <c:v>PPV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Sheet3!$C$2:$C$8</c:f>
              <c:numCache>
                <c:formatCode>General</c:formatCode>
                <c:ptCount val="7"/>
                <c:pt idx="0">
                  <c:v>16.645807259073841</c:v>
                </c:pt>
                <c:pt idx="1">
                  <c:v>17.660550458715594</c:v>
                </c:pt>
                <c:pt idx="2">
                  <c:v>18.159628996826946</c:v>
                </c:pt>
                <c:pt idx="3">
                  <c:v>10.990990990990991</c:v>
                </c:pt>
                <c:pt idx="4">
                  <c:v>16.459627329192546</c:v>
                </c:pt>
                <c:pt idx="5">
                  <c:v>18.858404288867863</c:v>
                </c:pt>
                <c:pt idx="6">
                  <c:v>12.749244712990937</c:v>
                </c:pt>
              </c:numCache>
            </c:numRef>
          </c:yVal>
          <c:smooth val="1"/>
          <c:extLst>
            <c:ext xmlns:c16="http://schemas.microsoft.com/office/drawing/2014/chart" uri="{C3380CC4-5D6E-409C-BE32-E72D297353CC}">
              <c16:uniqueId val="{00000000-01DC-45A4-975D-20A33A3FD4AA}"/>
            </c:ext>
          </c:extLst>
        </c:ser>
        <c:ser>
          <c:idx val="2"/>
          <c:order val="2"/>
          <c:tx>
            <c:strRef>
              <c:f>Sheet3!$D$1</c:f>
              <c:strCache>
                <c:ptCount val="1"/>
                <c:pt idx="0">
                  <c:v>Sensitivity</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Sheet3!$D$2:$D$8</c:f>
              <c:numCache>
                <c:formatCode>General</c:formatCode>
                <c:ptCount val="7"/>
                <c:pt idx="0">
                  <c:v>16.001000000000001</c:v>
                </c:pt>
                <c:pt idx="1">
                  <c:v>1.7408999999999999</c:v>
                </c:pt>
                <c:pt idx="2">
                  <c:v>18.6326</c:v>
                </c:pt>
                <c:pt idx="3">
                  <c:v>21.323</c:v>
                </c:pt>
                <c:pt idx="4">
                  <c:v>19.5428</c:v>
                </c:pt>
                <c:pt idx="5">
                  <c:v>13.2067</c:v>
                </c:pt>
                <c:pt idx="6">
                  <c:v>16.526</c:v>
                </c:pt>
              </c:numCache>
            </c:numRef>
          </c:yVal>
          <c:smooth val="1"/>
          <c:extLst>
            <c:ext xmlns:c16="http://schemas.microsoft.com/office/drawing/2014/chart" uri="{C3380CC4-5D6E-409C-BE32-E72D297353CC}">
              <c16:uniqueId val="{00000001-01DC-45A4-975D-20A33A3FD4AA}"/>
            </c:ext>
          </c:extLst>
        </c:ser>
        <c:dLbls>
          <c:showLegendKey val="0"/>
          <c:showVal val="0"/>
          <c:showCatName val="0"/>
          <c:showSerName val="0"/>
          <c:showPercent val="0"/>
          <c:showBubbleSize val="0"/>
        </c:dLbls>
        <c:axId val="1004845480"/>
        <c:axId val="1004840232"/>
        <c:extLst>
          <c:ext xmlns:c15="http://schemas.microsoft.com/office/drawing/2012/chart" uri="{02D57815-91ED-43cb-92C2-25804820EDAC}">
            <c15:filteredScatterSeries>
              <c15:ser>
                <c:idx val="0"/>
                <c:order val="0"/>
                <c:tx>
                  <c:strRef>
                    <c:extLst>
                      <c:ext uri="{02D57815-91ED-43cb-92C2-25804820EDAC}">
                        <c15:formulaRef>
                          <c15:sqref>Sheet3!$B$1</c15:sqref>
                        </c15:formulaRef>
                      </c:ext>
                    </c:extLst>
                    <c:strCache>
                      <c:ptCount val="1"/>
                      <c:pt idx="0">
                        <c:v>Emotion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Sheet3!$A$2:$A$8</c15:sqref>
                        </c15:formulaRef>
                      </c:ext>
                    </c:extLst>
                    <c:numCache>
                      <c:formatCode>General</c:formatCode>
                      <c:ptCount val="7"/>
                      <c:pt idx="0">
                        <c:v>0</c:v>
                      </c:pt>
                      <c:pt idx="1">
                        <c:v>1</c:v>
                      </c:pt>
                      <c:pt idx="2">
                        <c:v>2</c:v>
                      </c:pt>
                      <c:pt idx="3">
                        <c:v>3</c:v>
                      </c:pt>
                      <c:pt idx="4">
                        <c:v>4</c:v>
                      </c:pt>
                      <c:pt idx="5">
                        <c:v>5</c:v>
                      </c:pt>
                      <c:pt idx="6">
                        <c:v>6</c:v>
                      </c:pt>
                    </c:numCache>
                  </c:numRef>
                </c:xVal>
                <c:yVal>
                  <c:numRef>
                    <c:extLst>
                      <c:ext uri="{02D57815-91ED-43cb-92C2-25804820EDAC}">
                        <c15:formulaRef>
                          <c15:sqref>Sheet3!$B$2:$B$8</c15:sqref>
                        </c15:formulaRef>
                      </c:ext>
                    </c:extLst>
                    <c:numCache>
                      <c:formatCode>General</c:formatCode>
                      <c:ptCount val="7"/>
                      <c:pt idx="0">
                        <c:v>0</c:v>
                      </c:pt>
                      <c:pt idx="1">
                        <c:v>0</c:v>
                      </c:pt>
                      <c:pt idx="2">
                        <c:v>0</c:v>
                      </c:pt>
                      <c:pt idx="3">
                        <c:v>0</c:v>
                      </c:pt>
                      <c:pt idx="4">
                        <c:v>0</c:v>
                      </c:pt>
                      <c:pt idx="5">
                        <c:v>0</c:v>
                      </c:pt>
                      <c:pt idx="6">
                        <c:v>0</c:v>
                      </c:pt>
                    </c:numCache>
                  </c:numRef>
                </c:yVal>
                <c:smooth val="1"/>
                <c:extLst>
                  <c:ext xmlns:c16="http://schemas.microsoft.com/office/drawing/2014/chart" uri="{C3380CC4-5D6E-409C-BE32-E72D297353CC}">
                    <c16:uniqueId val="{00000002-01DC-45A4-975D-20A33A3FD4AA}"/>
                  </c:ext>
                </c:extLst>
              </c15:ser>
            </c15:filteredScatterSeries>
          </c:ext>
        </c:extLst>
      </c:scatterChart>
      <c:valAx>
        <c:axId val="1004845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Emotions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0232"/>
        <c:crosses val="autoZero"/>
        <c:crossBetween val="midCat"/>
      </c:valAx>
      <c:valAx>
        <c:axId val="1004840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PPV Percentage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54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11</a:t>
            </a:fld>
            <a:endParaRPr lang="en-IN"/>
          </a:p>
        </p:txBody>
      </p:sp>
    </p:spTree>
    <p:extLst>
      <p:ext uri="{BB962C8B-B14F-4D97-AF65-F5344CB8AC3E}">
        <p14:creationId xmlns:p14="http://schemas.microsoft.com/office/powerpoint/2010/main" val="63271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12</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9.jpg"/><Relationship Id="rId4" Type="http://schemas.openxmlformats.org/officeDocument/2006/relationships/image" Target="../media/image4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07227" y="5001420"/>
            <a:ext cx="11845074" cy="1655762"/>
          </a:xfrm>
        </p:spPr>
        <p:txBody>
          <a:bodyPr>
            <a:normAutofit lnSpcReduction="10000"/>
          </a:bodyPr>
          <a:lstStyle/>
          <a:p>
            <a:pPr algn="ctr"/>
            <a:r>
              <a:rPr lang="en-US" sz="3500" dirty="0"/>
              <a:t>Team </a:t>
            </a:r>
            <a:r>
              <a:rPr lang="en-US" sz="3500" dirty="0" err="1"/>
              <a:t>bengio</a:t>
            </a:r>
            <a:r>
              <a:rPr lang="en-US" sz="3500" dirty="0"/>
              <a:t>:</a:t>
            </a:r>
          </a:p>
          <a:p>
            <a:pPr algn="ctr"/>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GIRDHAR</a:t>
            </a:r>
          </a:p>
          <a:p>
            <a:pPr algn="ctr"/>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207226"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53011"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1979922" y="1264083"/>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207226" y="2759442"/>
            <a:ext cx="11845073" cy="492443"/>
          </a:xfrm>
          <a:prstGeom prst="rect">
            <a:avLst/>
          </a:prstGeom>
          <a:noFill/>
        </p:spPr>
        <p:txBody>
          <a:bodyPr wrap="square" rtlCol="0">
            <a:spAutoFit/>
          </a:bodyPr>
          <a:lstStyle/>
          <a:p>
            <a:r>
              <a:rPr lang="en-US" sz="2600" dirty="0"/>
              <a:t>0=Angry,      1=Disgust,   2=Fear,       3=Happy,    4=Sad,      5=Surprise,   6=Neutral</a:t>
            </a:r>
          </a:p>
        </p:txBody>
      </p:sp>
      <p:pic>
        <p:nvPicPr>
          <p:cNvPr id="15" name="Picture 14" descr="A close up of a person&#10;&#10;Description generated with high confidence">
            <a:extLst>
              <a:ext uri="{FF2B5EF4-FFF2-40B4-BE49-F238E27FC236}">
                <a16:creationId xmlns:a16="http://schemas.microsoft.com/office/drawing/2014/main" id="{C07F32E3-A0FB-4A46-BE0A-1FE74250101C}"/>
              </a:ext>
            </a:extLst>
          </p:cNvPr>
          <p:cNvPicPr>
            <a:picLocks noChangeAspect="1"/>
          </p:cNvPicPr>
          <p:nvPr/>
        </p:nvPicPr>
        <p:blipFill>
          <a:blip r:embed="rId9"/>
          <a:stretch>
            <a:fillRect/>
          </a:stretch>
        </p:blipFill>
        <p:spPr>
          <a:xfrm>
            <a:off x="13405" y="3319589"/>
            <a:ext cx="1913617" cy="1898549"/>
          </a:xfrm>
          <a:prstGeom prst="rect">
            <a:avLst/>
          </a:prstGeom>
        </p:spPr>
      </p:pic>
      <p:pic>
        <p:nvPicPr>
          <p:cNvPr id="17" name="Picture 16" descr="A picture containing photo&#10;&#10;Description generated with very high confidence">
            <a:extLst>
              <a:ext uri="{FF2B5EF4-FFF2-40B4-BE49-F238E27FC236}">
                <a16:creationId xmlns:a16="http://schemas.microsoft.com/office/drawing/2014/main" id="{AC9148D0-C74F-44E4-B41D-29D4A2B0B123}"/>
              </a:ext>
            </a:extLst>
          </p:cNvPr>
          <p:cNvPicPr>
            <a:picLocks noChangeAspect="1"/>
          </p:cNvPicPr>
          <p:nvPr/>
        </p:nvPicPr>
        <p:blipFill>
          <a:blip r:embed="rId10"/>
          <a:stretch>
            <a:fillRect/>
          </a:stretch>
        </p:blipFill>
        <p:spPr>
          <a:xfrm>
            <a:off x="1780689" y="3294535"/>
            <a:ext cx="1884358" cy="1869521"/>
          </a:xfrm>
          <a:prstGeom prst="rect">
            <a:avLst/>
          </a:prstGeom>
        </p:spPr>
      </p:pic>
      <p:pic>
        <p:nvPicPr>
          <p:cNvPr id="19" name="Picture 18" descr="A person smiling for the camera&#10;&#10;Description generated with very high confidence">
            <a:extLst>
              <a:ext uri="{FF2B5EF4-FFF2-40B4-BE49-F238E27FC236}">
                <a16:creationId xmlns:a16="http://schemas.microsoft.com/office/drawing/2014/main" id="{440C74F7-58B0-47AF-8450-BD45458548EB}"/>
              </a:ext>
            </a:extLst>
          </p:cNvPr>
          <p:cNvPicPr>
            <a:picLocks noChangeAspect="1"/>
          </p:cNvPicPr>
          <p:nvPr/>
        </p:nvPicPr>
        <p:blipFill>
          <a:blip r:embed="rId11"/>
          <a:stretch>
            <a:fillRect/>
          </a:stretch>
        </p:blipFill>
        <p:spPr>
          <a:xfrm>
            <a:off x="3539598" y="3282805"/>
            <a:ext cx="1884359" cy="1869522"/>
          </a:xfrm>
          <a:prstGeom prst="rect">
            <a:avLst/>
          </a:prstGeom>
        </p:spPr>
      </p:pic>
      <p:pic>
        <p:nvPicPr>
          <p:cNvPr id="21" name="Picture 20" descr="A close up of a person&#10;&#10;Description generated with high confidence">
            <a:extLst>
              <a:ext uri="{FF2B5EF4-FFF2-40B4-BE49-F238E27FC236}">
                <a16:creationId xmlns:a16="http://schemas.microsoft.com/office/drawing/2014/main" id="{824AF9CE-D05D-4241-9C6B-8F54EB22F4D1}"/>
              </a:ext>
            </a:extLst>
          </p:cNvPr>
          <p:cNvPicPr>
            <a:picLocks noChangeAspect="1"/>
          </p:cNvPicPr>
          <p:nvPr/>
        </p:nvPicPr>
        <p:blipFill>
          <a:blip r:embed="rId12"/>
          <a:stretch>
            <a:fillRect/>
          </a:stretch>
        </p:blipFill>
        <p:spPr>
          <a:xfrm>
            <a:off x="5263387" y="3282806"/>
            <a:ext cx="1884358" cy="1869521"/>
          </a:xfrm>
          <a:prstGeom prst="rect">
            <a:avLst/>
          </a:prstGeom>
        </p:spPr>
      </p:pic>
      <p:pic>
        <p:nvPicPr>
          <p:cNvPr id="23" name="Picture 22" descr="A person looking at the camera&#10;&#10;Description generated with high confidence">
            <a:extLst>
              <a:ext uri="{FF2B5EF4-FFF2-40B4-BE49-F238E27FC236}">
                <a16:creationId xmlns:a16="http://schemas.microsoft.com/office/drawing/2014/main" id="{2AB9534A-DBFA-4E4A-88E1-F278008B7DED}"/>
              </a:ext>
            </a:extLst>
          </p:cNvPr>
          <p:cNvPicPr>
            <a:picLocks noChangeAspect="1"/>
          </p:cNvPicPr>
          <p:nvPr/>
        </p:nvPicPr>
        <p:blipFill>
          <a:blip r:embed="rId13"/>
          <a:stretch>
            <a:fillRect/>
          </a:stretch>
        </p:blipFill>
        <p:spPr>
          <a:xfrm>
            <a:off x="6956615" y="3296057"/>
            <a:ext cx="1803865" cy="1789661"/>
          </a:xfrm>
          <a:prstGeom prst="rect">
            <a:avLst/>
          </a:prstGeom>
        </p:spPr>
      </p:pic>
      <p:pic>
        <p:nvPicPr>
          <p:cNvPr id="25" name="Picture 24">
            <a:extLst>
              <a:ext uri="{FF2B5EF4-FFF2-40B4-BE49-F238E27FC236}">
                <a16:creationId xmlns:a16="http://schemas.microsoft.com/office/drawing/2014/main" id="{5DBB82B8-ACFA-45D8-819C-DE282D2BDA35}"/>
              </a:ext>
            </a:extLst>
          </p:cNvPr>
          <p:cNvPicPr>
            <a:picLocks noChangeAspect="1"/>
          </p:cNvPicPr>
          <p:nvPr/>
        </p:nvPicPr>
        <p:blipFill>
          <a:blip r:embed="rId14"/>
          <a:stretch>
            <a:fillRect/>
          </a:stretch>
        </p:blipFill>
        <p:spPr>
          <a:xfrm>
            <a:off x="8603353" y="3281477"/>
            <a:ext cx="1857255" cy="1842631"/>
          </a:xfrm>
          <a:prstGeom prst="rect">
            <a:avLst/>
          </a:prstGeom>
        </p:spPr>
      </p:pic>
      <p:pic>
        <p:nvPicPr>
          <p:cNvPr id="27" name="Picture 26" descr="A close up of a person&#10;&#10;Description generated with very high confidence">
            <a:extLst>
              <a:ext uri="{FF2B5EF4-FFF2-40B4-BE49-F238E27FC236}">
                <a16:creationId xmlns:a16="http://schemas.microsoft.com/office/drawing/2014/main" id="{CA17BDC1-3074-4C0E-B8E3-594B12B22EB2}"/>
              </a:ext>
            </a:extLst>
          </p:cNvPr>
          <p:cNvPicPr>
            <a:picLocks noChangeAspect="1"/>
          </p:cNvPicPr>
          <p:nvPr/>
        </p:nvPicPr>
        <p:blipFill>
          <a:blip r:embed="rId15"/>
          <a:stretch>
            <a:fillRect/>
          </a:stretch>
        </p:blipFill>
        <p:spPr>
          <a:xfrm>
            <a:off x="10327141" y="3281495"/>
            <a:ext cx="1827864" cy="1813471"/>
          </a:xfrm>
          <a:prstGeom prst="rect">
            <a:avLst/>
          </a:prstGeom>
        </p:spPr>
      </p:pic>
    </p:spTree>
    <p:extLst>
      <p:ext uri="{BB962C8B-B14F-4D97-AF65-F5344CB8AC3E}">
        <p14:creationId xmlns:p14="http://schemas.microsoft.com/office/powerpoint/2010/main" val="390730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Neural Network – Fully Connected</a:t>
            </a:r>
          </a:p>
        </p:txBody>
      </p:sp>
      <p:sp>
        <p:nvSpPr>
          <p:cNvPr id="7" name="TextBox 6">
            <a:extLst>
              <a:ext uri="{FF2B5EF4-FFF2-40B4-BE49-F238E27FC236}">
                <a16:creationId xmlns:a16="http://schemas.microsoft.com/office/drawing/2014/main" id="{8D0767D8-301B-0741-A1B6-F8297F8239C8}"/>
              </a:ext>
            </a:extLst>
          </p:cNvPr>
          <p:cNvSpPr txBox="1"/>
          <p:nvPr/>
        </p:nvSpPr>
        <p:spPr>
          <a:xfrm>
            <a:off x="1116875" y="908371"/>
            <a:ext cx="5628860" cy="830997"/>
          </a:xfrm>
          <a:prstGeom prst="rect">
            <a:avLst/>
          </a:prstGeom>
          <a:noFill/>
        </p:spPr>
        <p:txBody>
          <a:bodyPr wrap="square" rtlCol="0">
            <a:spAutoFit/>
          </a:bodyPr>
          <a:lstStyle/>
          <a:p>
            <a:r>
              <a:rPr lang="en-US" sz="2400" dirty="0"/>
              <a:t>40.38% Accuracy on Training Data</a:t>
            </a:r>
          </a:p>
          <a:p>
            <a:r>
              <a:rPr lang="en-US" sz="2400" dirty="0"/>
              <a:t>36.8% Accuracy on Test Data</a:t>
            </a:r>
          </a:p>
        </p:txBody>
      </p:sp>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sp>
        <p:nvSpPr>
          <p:cNvPr id="9" name="TextBox 8">
            <a:extLst>
              <a:ext uri="{FF2B5EF4-FFF2-40B4-BE49-F238E27FC236}">
                <a16:creationId xmlns:a16="http://schemas.microsoft.com/office/drawing/2014/main" id="{0C67FCF7-2BF8-C14B-B7D9-A01E4568A068}"/>
              </a:ext>
            </a:extLst>
          </p:cNvPr>
          <p:cNvSpPr txBox="1"/>
          <p:nvPr/>
        </p:nvSpPr>
        <p:spPr>
          <a:xfrm>
            <a:off x="9470572" y="1212509"/>
            <a:ext cx="2029723" cy="646331"/>
          </a:xfrm>
          <a:prstGeom prst="rect">
            <a:avLst/>
          </a:prstGeom>
          <a:noFill/>
        </p:spPr>
        <p:txBody>
          <a:bodyPr wrap="none" rtlCol="0">
            <a:spAutoFit/>
          </a:bodyPr>
          <a:lstStyle/>
          <a:p>
            <a:r>
              <a:rPr lang="en-US" dirty="0"/>
              <a:t>Label = 1 (Disgust)</a:t>
            </a:r>
          </a:p>
          <a:p>
            <a:r>
              <a:rPr lang="en-US" dirty="0"/>
              <a:t>Predicted = 4 (Sad)</a:t>
            </a:r>
          </a:p>
        </p:txBody>
      </p:sp>
      <p:sp>
        <p:nvSpPr>
          <p:cNvPr id="12" name="TextBox 11">
            <a:extLst>
              <a:ext uri="{FF2B5EF4-FFF2-40B4-BE49-F238E27FC236}">
                <a16:creationId xmlns:a16="http://schemas.microsoft.com/office/drawing/2014/main" id="{0DFC4A9A-4943-CB4C-ADFB-D51C461B19C8}"/>
              </a:ext>
            </a:extLst>
          </p:cNvPr>
          <p:cNvSpPr txBox="1"/>
          <p:nvPr/>
        </p:nvSpPr>
        <p:spPr>
          <a:xfrm>
            <a:off x="9618477" y="4878012"/>
            <a:ext cx="2483174" cy="646331"/>
          </a:xfrm>
          <a:prstGeom prst="rect">
            <a:avLst/>
          </a:prstGeom>
          <a:noFill/>
        </p:spPr>
        <p:txBody>
          <a:bodyPr wrap="square" rtlCol="0">
            <a:spAutoFit/>
          </a:bodyPr>
          <a:lstStyle/>
          <a:p>
            <a:r>
              <a:rPr lang="en-US" dirty="0"/>
              <a:t>Label = 5 (Surprise)</a:t>
            </a:r>
          </a:p>
          <a:p>
            <a:r>
              <a:rPr lang="en-US" dirty="0"/>
              <a:t>Predicted = 3 (Happy)</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816" y="1283090"/>
            <a:ext cx="2084756" cy="140348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5467" y="4878012"/>
            <a:ext cx="2323010" cy="174485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5816" y="2969184"/>
            <a:ext cx="2084756" cy="1543067"/>
          </a:xfrm>
          <a:prstGeom prst="rect">
            <a:avLst/>
          </a:prstGeom>
        </p:spPr>
      </p:pic>
      <p:sp>
        <p:nvSpPr>
          <p:cNvPr id="18" name="TextBox 17">
            <a:extLst>
              <a:ext uri="{FF2B5EF4-FFF2-40B4-BE49-F238E27FC236}">
                <a16:creationId xmlns:a16="http://schemas.microsoft.com/office/drawing/2014/main" id="{0C67FCF7-2BF8-C14B-B7D9-A01E4568A068}"/>
              </a:ext>
            </a:extLst>
          </p:cNvPr>
          <p:cNvSpPr txBox="1"/>
          <p:nvPr/>
        </p:nvSpPr>
        <p:spPr>
          <a:xfrm>
            <a:off x="9502000" y="2956630"/>
            <a:ext cx="2029723" cy="646331"/>
          </a:xfrm>
          <a:prstGeom prst="rect">
            <a:avLst/>
          </a:prstGeom>
          <a:noFill/>
        </p:spPr>
        <p:txBody>
          <a:bodyPr wrap="none" rtlCol="0">
            <a:spAutoFit/>
          </a:bodyPr>
          <a:lstStyle/>
          <a:p>
            <a:r>
              <a:rPr lang="en-US" dirty="0"/>
              <a:t>Label = 4 (Sad)</a:t>
            </a:r>
          </a:p>
          <a:p>
            <a:r>
              <a:rPr lang="en-US" dirty="0"/>
              <a:t>Predicted = 4 (Sad)</a:t>
            </a:r>
          </a:p>
        </p:txBody>
      </p:sp>
      <p:graphicFrame>
        <p:nvGraphicFramePr>
          <p:cNvPr id="3" name="Table 2">
            <a:extLst>
              <a:ext uri="{FF2B5EF4-FFF2-40B4-BE49-F238E27FC236}">
                <a16:creationId xmlns:a16="http://schemas.microsoft.com/office/drawing/2014/main" id="{EED81E82-2833-452D-812E-745A707A6072}"/>
              </a:ext>
            </a:extLst>
          </p:cNvPr>
          <p:cNvGraphicFramePr>
            <a:graphicFrameLocks noGrp="1"/>
          </p:cNvGraphicFramePr>
          <p:nvPr>
            <p:extLst>
              <p:ext uri="{D42A27DB-BD31-4B8C-83A1-F6EECF244321}">
                <p14:modId xmlns:p14="http://schemas.microsoft.com/office/powerpoint/2010/main" val="2787955130"/>
              </p:ext>
            </p:extLst>
          </p:nvPr>
        </p:nvGraphicFramePr>
        <p:xfrm>
          <a:off x="940817" y="2186783"/>
          <a:ext cx="5010770" cy="3337560"/>
        </p:xfrm>
        <a:graphic>
          <a:graphicData uri="http://schemas.openxmlformats.org/drawingml/2006/table">
            <a:tbl>
              <a:tblPr firstRow="1" bandRow="1">
                <a:tableStyleId>{5C22544A-7EE6-4342-B048-85BDC9FD1C3A}</a:tableStyleId>
              </a:tblPr>
              <a:tblGrid>
                <a:gridCol w="2505385">
                  <a:extLst>
                    <a:ext uri="{9D8B030D-6E8A-4147-A177-3AD203B41FA5}">
                      <a16:colId xmlns:a16="http://schemas.microsoft.com/office/drawing/2014/main" val="1588306026"/>
                    </a:ext>
                  </a:extLst>
                </a:gridCol>
                <a:gridCol w="2505385">
                  <a:extLst>
                    <a:ext uri="{9D8B030D-6E8A-4147-A177-3AD203B41FA5}">
                      <a16:colId xmlns:a16="http://schemas.microsoft.com/office/drawing/2014/main" val="3935563189"/>
                    </a:ext>
                  </a:extLst>
                </a:gridCol>
              </a:tblGrid>
              <a:tr h="370840">
                <a:tc>
                  <a:txBody>
                    <a:bodyPr/>
                    <a:lstStyle/>
                    <a:p>
                      <a:r>
                        <a:rPr lang="en-US" dirty="0"/>
                        <a:t>Layer (type)</a:t>
                      </a:r>
                    </a:p>
                  </a:txBody>
                  <a:tcPr/>
                </a:tc>
                <a:tc>
                  <a:txBody>
                    <a:bodyPr/>
                    <a:lstStyle/>
                    <a:p>
                      <a:r>
                        <a:rPr lang="en-US" dirty="0"/>
                        <a:t>Output Shape</a:t>
                      </a:r>
                    </a:p>
                  </a:txBody>
                  <a:tcPr/>
                </a:tc>
                <a:extLst>
                  <a:ext uri="{0D108BD9-81ED-4DB2-BD59-A6C34878D82A}">
                    <a16:rowId xmlns:a16="http://schemas.microsoft.com/office/drawing/2014/main" val="3311789218"/>
                  </a:ext>
                </a:extLst>
              </a:tr>
              <a:tr h="370840">
                <a:tc>
                  <a:txBody>
                    <a:bodyPr/>
                    <a:lstStyle/>
                    <a:p>
                      <a:r>
                        <a:rPr lang="en-US" dirty="0"/>
                        <a:t>Convolutional 2D</a:t>
                      </a:r>
                    </a:p>
                  </a:txBody>
                  <a:tcPr/>
                </a:tc>
                <a:tc>
                  <a:txBody>
                    <a:bodyPr/>
                    <a:lstStyle/>
                    <a:p>
                      <a:r>
                        <a:rPr lang="en-US" dirty="0"/>
                        <a:t>64, 48, 1</a:t>
                      </a:r>
                    </a:p>
                  </a:txBody>
                  <a:tcPr/>
                </a:tc>
                <a:extLst>
                  <a:ext uri="{0D108BD9-81ED-4DB2-BD59-A6C34878D82A}">
                    <a16:rowId xmlns:a16="http://schemas.microsoft.com/office/drawing/2014/main" val="4101311152"/>
                  </a:ext>
                </a:extLst>
              </a:tr>
              <a:tr h="370840">
                <a:tc>
                  <a:txBody>
                    <a:bodyPr/>
                    <a:lstStyle/>
                    <a:p>
                      <a:r>
                        <a:rPr lang="en-US" dirty="0"/>
                        <a:t>Batch Normalization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64, 48, 1</a:t>
                      </a:r>
                    </a:p>
                  </a:txBody>
                  <a:tcPr/>
                </a:tc>
                <a:extLst>
                  <a:ext uri="{0D108BD9-81ED-4DB2-BD59-A6C34878D82A}">
                    <a16:rowId xmlns:a16="http://schemas.microsoft.com/office/drawing/2014/main" val="3357569722"/>
                  </a:ext>
                </a:extLst>
              </a:tr>
              <a:tr h="370840">
                <a:tc>
                  <a:txBody>
                    <a:bodyPr/>
                    <a:lstStyle/>
                    <a:p>
                      <a:r>
                        <a:rPr lang="en-US" dirty="0"/>
                        <a:t>Max Pooling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64, 24, 1</a:t>
                      </a:r>
                    </a:p>
                  </a:txBody>
                  <a:tcPr/>
                </a:tc>
                <a:extLst>
                  <a:ext uri="{0D108BD9-81ED-4DB2-BD59-A6C34878D82A}">
                    <a16:rowId xmlns:a16="http://schemas.microsoft.com/office/drawing/2014/main" val="2245624847"/>
                  </a:ext>
                </a:extLst>
              </a:tr>
              <a:tr h="370840">
                <a:tc>
                  <a:txBody>
                    <a:bodyPr/>
                    <a:lstStyle/>
                    <a:p>
                      <a:r>
                        <a:rPr lang="en-US" dirty="0"/>
                        <a:t>Convolutional 2D</a:t>
                      </a:r>
                    </a:p>
                  </a:txBody>
                  <a:tcPr/>
                </a:tc>
                <a:tc>
                  <a:txBody>
                    <a:bodyPr/>
                    <a:lstStyle/>
                    <a:p>
                      <a:r>
                        <a:rPr lang="en-US" dirty="0"/>
                        <a:t>128, 24, 1</a:t>
                      </a:r>
                    </a:p>
                  </a:txBody>
                  <a:tcPr/>
                </a:tc>
                <a:extLst>
                  <a:ext uri="{0D108BD9-81ED-4DB2-BD59-A6C34878D82A}">
                    <a16:rowId xmlns:a16="http://schemas.microsoft.com/office/drawing/2014/main" val="3455458954"/>
                  </a:ext>
                </a:extLst>
              </a:tr>
              <a:tr h="370840">
                <a:tc>
                  <a:txBody>
                    <a:bodyPr/>
                    <a:lstStyle/>
                    <a:p>
                      <a:r>
                        <a:rPr lang="en-US" dirty="0"/>
                        <a:t>Batch Normalization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128, 24, 1</a:t>
                      </a:r>
                    </a:p>
                  </a:txBody>
                  <a:tcPr/>
                </a:tc>
                <a:extLst>
                  <a:ext uri="{0D108BD9-81ED-4DB2-BD59-A6C34878D82A}">
                    <a16:rowId xmlns:a16="http://schemas.microsoft.com/office/drawing/2014/main" val="2150937584"/>
                  </a:ext>
                </a:extLst>
              </a:tr>
              <a:tr h="370840">
                <a:tc>
                  <a:txBody>
                    <a:bodyPr/>
                    <a:lstStyle/>
                    <a:p>
                      <a:r>
                        <a:rPr lang="en-US" dirty="0"/>
                        <a:t>Flatten (2D -&gt; 1D)</a:t>
                      </a:r>
                    </a:p>
                  </a:txBody>
                  <a:tcPr/>
                </a:tc>
                <a:tc>
                  <a:txBody>
                    <a:bodyPr/>
                    <a:lstStyle/>
                    <a:p>
                      <a:r>
                        <a:rPr lang="en-US" dirty="0"/>
                        <a:t>3072</a:t>
                      </a:r>
                    </a:p>
                  </a:txBody>
                  <a:tcPr/>
                </a:tc>
                <a:extLst>
                  <a:ext uri="{0D108BD9-81ED-4DB2-BD59-A6C34878D82A}">
                    <a16:rowId xmlns:a16="http://schemas.microsoft.com/office/drawing/2014/main" val="806038747"/>
                  </a:ext>
                </a:extLst>
              </a:tr>
              <a:tr h="370840">
                <a:tc>
                  <a:txBody>
                    <a:bodyPr/>
                    <a:lstStyle/>
                    <a:p>
                      <a:r>
                        <a:rPr lang="en-US" dirty="0"/>
                        <a:t>Tanh (Dense)</a:t>
                      </a:r>
                    </a:p>
                  </a:txBody>
                  <a:tcPr/>
                </a:tc>
                <a:tc>
                  <a:txBody>
                    <a:bodyPr/>
                    <a:lstStyle/>
                    <a:p>
                      <a:r>
                        <a:rPr lang="en-US" dirty="0"/>
                        <a:t>2304</a:t>
                      </a:r>
                    </a:p>
                  </a:txBody>
                  <a:tcPr/>
                </a:tc>
                <a:extLst>
                  <a:ext uri="{0D108BD9-81ED-4DB2-BD59-A6C34878D82A}">
                    <a16:rowId xmlns:a16="http://schemas.microsoft.com/office/drawing/2014/main" val="1429953577"/>
                  </a:ext>
                </a:extLst>
              </a:tr>
              <a:tr h="370840">
                <a:tc>
                  <a:txBody>
                    <a:bodyPr/>
                    <a:lstStyle/>
                    <a:p>
                      <a:r>
                        <a:rPr lang="en-US" dirty="0"/>
                        <a:t>OUTPUT</a:t>
                      </a:r>
                    </a:p>
                  </a:txBody>
                  <a:tcPr/>
                </a:tc>
                <a:tc>
                  <a:txBody>
                    <a:bodyPr/>
                    <a:lstStyle/>
                    <a:p>
                      <a:r>
                        <a:rPr lang="en-US" dirty="0"/>
                        <a:t>7</a:t>
                      </a:r>
                    </a:p>
                  </a:txBody>
                  <a:tcPr/>
                </a:tc>
                <a:extLst>
                  <a:ext uri="{0D108BD9-81ED-4DB2-BD59-A6C34878D82A}">
                    <a16:rowId xmlns:a16="http://schemas.microsoft.com/office/drawing/2014/main" val="3769556950"/>
                  </a:ext>
                </a:extLst>
              </a:tr>
            </a:tbl>
          </a:graphicData>
        </a:graphic>
      </p:graphicFrame>
    </p:spTree>
    <p:extLst>
      <p:ext uri="{BB962C8B-B14F-4D97-AF65-F5344CB8AC3E}">
        <p14:creationId xmlns:p14="http://schemas.microsoft.com/office/powerpoint/2010/main" val="110806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71941377"/>
              </p:ext>
            </p:extLst>
          </p:nvPr>
        </p:nvGraphicFramePr>
        <p:xfrm>
          <a:off x="290557" y="965219"/>
          <a:ext cx="11596642" cy="5241763"/>
        </p:xfrm>
        <a:graphic>
          <a:graphicData uri="http://schemas.openxmlformats.org/drawingml/2006/table">
            <a:tbl>
              <a:tblPr firstRow="1" bandRow="1">
                <a:tableStyleId>{BC89EF96-8CEA-46FF-86C4-4CE0E7609802}</a:tableStyleId>
              </a:tblPr>
              <a:tblGrid>
                <a:gridCol w="1813887">
                  <a:extLst>
                    <a:ext uri="{9D8B030D-6E8A-4147-A177-3AD203B41FA5}">
                      <a16:colId xmlns:a16="http://schemas.microsoft.com/office/drawing/2014/main" val="3550727435"/>
                    </a:ext>
                  </a:extLst>
                </a:gridCol>
                <a:gridCol w="1578615">
                  <a:extLst>
                    <a:ext uri="{9D8B030D-6E8A-4147-A177-3AD203B41FA5}">
                      <a16:colId xmlns:a16="http://schemas.microsoft.com/office/drawing/2014/main" val="3295678948"/>
                    </a:ext>
                  </a:extLst>
                </a:gridCol>
                <a:gridCol w="1689343">
                  <a:extLst>
                    <a:ext uri="{9D8B030D-6E8A-4147-A177-3AD203B41FA5}">
                      <a16:colId xmlns:a16="http://schemas.microsoft.com/office/drawing/2014/main" val="485902210"/>
                    </a:ext>
                  </a:extLst>
                </a:gridCol>
                <a:gridCol w="1628699">
                  <a:extLst>
                    <a:ext uri="{9D8B030D-6E8A-4147-A177-3AD203B41FA5}">
                      <a16:colId xmlns:a16="http://schemas.microsoft.com/office/drawing/2014/main" val="20003"/>
                    </a:ext>
                  </a:extLst>
                </a:gridCol>
                <a:gridCol w="1594046">
                  <a:extLst>
                    <a:ext uri="{9D8B030D-6E8A-4147-A177-3AD203B41FA5}">
                      <a16:colId xmlns:a16="http://schemas.microsoft.com/office/drawing/2014/main" val="1751447481"/>
                    </a:ext>
                  </a:extLst>
                </a:gridCol>
                <a:gridCol w="3292052">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t>48.30%</a:t>
                      </a:r>
                    </a:p>
                  </a:txBody>
                  <a:tcPr/>
                </a:tc>
                <a:tc>
                  <a:txBody>
                    <a:bodyPr/>
                    <a:lstStyle/>
                    <a:p>
                      <a:pPr algn="ctr"/>
                      <a:r>
                        <a:rPr lang="en-IN" dirty="0"/>
                        <a:t>34.88%</a:t>
                      </a:r>
                    </a:p>
                  </a:txBody>
                  <a:tcPr/>
                </a:tc>
                <a:tc>
                  <a:txBody>
                    <a:bodyPr/>
                    <a:lstStyle/>
                    <a:p>
                      <a:pPr algn="ctr"/>
                      <a:r>
                        <a:rPr lang="en-IN" dirty="0"/>
                        <a:t>39.41%</a:t>
                      </a:r>
                    </a:p>
                  </a:txBody>
                  <a:tcPr/>
                </a:tc>
                <a:tc>
                  <a:txBody>
                    <a:bodyPr/>
                    <a:lstStyle/>
                    <a:p>
                      <a:pPr algn="ctr"/>
                      <a:r>
                        <a:rPr lang="en-IN" dirty="0"/>
                        <a:t>18.02%</a:t>
                      </a:r>
                    </a:p>
                  </a:txBody>
                  <a:tcPr/>
                </a:tc>
                <a:tc>
                  <a:txBody>
                    <a:bodyPr/>
                    <a:lstStyle/>
                    <a:p>
                      <a:pPr algn="ctr"/>
                      <a:r>
                        <a:rPr lang="en-IN" dirty="0"/>
                        <a:t>32.21%</a:t>
                      </a:r>
                    </a:p>
                  </a:txBody>
                  <a:tcPr/>
                </a:tc>
                <a:extLst>
                  <a:ext uri="{0D108BD9-81ED-4DB2-BD59-A6C34878D82A}">
                    <a16:rowId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p>
                      <a:pPr algn="ctr"/>
                      <a:r>
                        <a:rPr lang="en-IN" sz="14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44.25%</a:t>
                      </a:r>
                    </a:p>
                    <a:p>
                      <a:pPr algn="ctr"/>
                      <a:r>
                        <a:rPr lang="en-IN" sz="14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41.38%</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a:t>
                      </a:r>
                    </a:p>
                  </a:txBody>
                  <a:tcPr/>
                </a:tc>
                <a:extLst>
                  <a:ext uri="{0D108BD9-81ED-4DB2-BD59-A6C34878D82A}">
                    <a16:rowId xmlns:a16="http://schemas.microsoft.com/office/drawing/2014/main" val="4075877440"/>
                  </a:ext>
                </a:extLst>
              </a:tr>
              <a:tr h="909386">
                <a:tc>
                  <a:txBody>
                    <a:bodyPr/>
                    <a:lstStyle/>
                    <a:p>
                      <a:r>
                        <a:rPr lang="en-US" sz="1800" dirty="0"/>
                        <a:t>Logistic Regression Analysis</a:t>
                      </a:r>
                      <a:endParaRPr lang="en-IN" dirty="0"/>
                    </a:p>
                  </a:txBody>
                  <a:tcPr/>
                </a:tc>
                <a:tc>
                  <a:txBody>
                    <a:bodyPr/>
                    <a:lstStyle/>
                    <a:p>
                      <a:pPr algn="ctr"/>
                      <a:r>
                        <a:rPr lang="en-IN" dirty="0"/>
                        <a:t>31.40%</a:t>
                      </a:r>
                    </a:p>
                  </a:txBody>
                  <a:tcPr/>
                </a:tc>
                <a:tc>
                  <a:txBody>
                    <a:bodyPr/>
                    <a:lstStyle/>
                    <a:p>
                      <a:pPr algn="ctr"/>
                      <a:r>
                        <a:rPr lang="en-IN" dirty="0"/>
                        <a:t>31.23%</a:t>
                      </a:r>
                    </a:p>
                  </a:txBody>
                  <a:tcPr/>
                </a:tc>
                <a:tc>
                  <a:txBody>
                    <a:bodyPr/>
                    <a:lstStyle/>
                    <a:p>
                      <a:pPr algn="ctr"/>
                      <a:r>
                        <a:rPr lang="en-IN" dirty="0"/>
                        <a:t>31.40%</a:t>
                      </a:r>
                    </a:p>
                  </a:txBody>
                  <a:tcPr/>
                </a:tc>
                <a:tc>
                  <a:txBody>
                    <a:bodyPr/>
                    <a:lstStyle/>
                    <a:p>
                      <a:pPr algn="ctr"/>
                      <a:r>
                        <a:rPr lang="en-IN" dirty="0"/>
                        <a:t>31.23%</a:t>
                      </a:r>
                    </a:p>
                  </a:txBody>
                  <a:tcPr/>
                </a:tc>
                <a:tc>
                  <a:txBody>
                    <a:bodyPr/>
                    <a:lstStyle/>
                    <a:p>
                      <a:pPr algn="ctr"/>
                      <a:r>
                        <a:rPr lang="en-IN" dirty="0"/>
                        <a:t>33.11%</a:t>
                      </a: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p>
                  </a:txBody>
                  <a:tcPr/>
                </a:tc>
                <a:tc>
                  <a:txBody>
                    <a:bodyPr/>
                    <a:lstStyle/>
                    <a:p>
                      <a:pPr algn="ctr"/>
                      <a:endParaRPr lang="en-IN" dirty="0"/>
                    </a:p>
                  </a:txBody>
                  <a:tcPr/>
                </a:tc>
                <a:tc>
                  <a:txBody>
                    <a:bodyPr/>
                    <a:lstStyle/>
                    <a:p>
                      <a:pPr algn="ctr"/>
                      <a:r>
                        <a:rPr lang="en-IN" sz="1800" kern="1200" dirty="0">
                          <a:solidFill>
                            <a:schemeClr val="tx1"/>
                          </a:solidFill>
                          <a:latin typeface="+mn-lt"/>
                          <a:ea typeface="+mn-ea"/>
                          <a:cs typeface="+mn-cs"/>
                        </a:rPr>
                        <a:t>53.78%</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 not normalized)</a:t>
                      </a:r>
                      <a:endParaRPr lang="en-IN" sz="1800" kern="1200" dirty="0">
                        <a:solidFill>
                          <a:schemeClr val="tx1"/>
                        </a:solidFill>
                        <a:latin typeface="+mn-lt"/>
                        <a:ea typeface="+mn-ea"/>
                        <a:cs typeface="+mn-cs"/>
                      </a:endParaRPr>
                    </a:p>
                  </a:txBody>
                  <a:tcPr/>
                </a:tc>
                <a:tc>
                  <a:txBody>
                    <a:bodyPr/>
                    <a:lstStyle/>
                    <a:p>
                      <a:pPr algn="ctr"/>
                      <a:r>
                        <a:rPr lang="en-IN" sz="1800" kern="1200" dirty="0">
                          <a:solidFill>
                            <a:schemeClr val="tx1"/>
                          </a:solidFill>
                          <a:latin typeface="+mn-lt"/>
                          <a:ea typeface="+mn-ea"/>
                          <a:cs typeface="+mn-cs"/>
                        </a:rPr>
                        <a:t>34.55%</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 not normalized)</a:t>
                      </a:r>
                      <a:endParaRPr lang="en-IN" sz="1800" kern="1200" dirty="0">
                        <a:solidFill>
                          <a:schemeClr val="tx1"/>
                        </a:solidFill>
                        <a:latin typeface="+mn-lt"/>
                        <a:ea typeface="+mn-ea"/>
                        <a:cs typeface="+mn-cs"/>
                      </a:endParaRPr>
                    </a:p>
                  </a:txBody>
                  <a:tcPr/>
                </a:tc>
                <a:tc>
                  <a:txBody>
                    <a:bodyPr/>
                    <a:lstStyle/>
                    <a:p>
                      <a:pPr algn="ctr"/>
                      <a:r>
                        <a:rPr lang="en-IN" sz="1800" kern="1200" dirty="0">
                          <a:solidFill>
                            <a:schemeClr val="tx1"/>
                          </a:solidFill>
                          <a:latin typeface="+mn-lt"/>
                          <a:ea typeface="+mn-ea"/>
                          <a:cs typeface="+mn-cs"/>
                        </a:rPr>
                        <a:t>N.A.</a:t>
                      </a:r>
                    </a:p>
                  </a:txBody>
                  <a:tcPr/>
                </a:tc>
                <a:extLst>
                  <a:ext uri="{0D108BD9-81ED-4DB2-BD59-A6C34878D82A}">
                    <a16:rowId xmlns:a16="http://schemas.microsoft.com/office/drawing/2014/main" val="1396813758"/>
                  </a:ext>
                </a:extLst>
              </a:tr>
            </a:tbl>
          </a:graphicData>
        </a:graphic>
      </p:graphicFrame>
    </p:spTree>
    <p:extLst>
      <p:ext uri="{BB962C8B-B14F-4D97-AF65-F5344CB8AC3E}">
        <p14:creationId xmlns:p14="http://schemas.microsoft.com/office/powerpoint/2010/main" val="283424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br>
              <a:rPr lang="en-US" sz="2000" cap="none" dirty="0"/>
            </a:b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89%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~11%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094412" y="2215217"/>
            <a:ext cx="5918048"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 (w/ and w/o PCA)</a:t>
            </a:r>
          </a:p>
          <a:p>
            <a:pPr marL="457200" indent="-457200">
              <a:buFont typeface="+mj-lt"/>
              <a:buAutoNum type="arabicPeriod"/>
            </a:pPr>
            <a:r>
              <a:rPr lang="en-US" sz="1600" dirty="0"/>
              <a:t>Linear Classifier (w/ and w/o PCA)</a:t>
            </a:r>
          </a:p>
          <a:p>
            <a:pPr marL="457200" indent="-457200">
              <a:buFont typeface="+mj-lt"/>
              <a:buAutoNum type="arabicPeriod"/>
            </a:pPr>
            <a:r>
              <a:rPr lang="en-US" sz="1600" dirty="0"/>
              <a:t>Bayesian Classifier (w/ and w/o PCA)</a:t>
            </a:r>
          </a:p>
          <a:p>
            <a:pPr marL="457200" indent="-457200">
              <a:buFont typeface="+mj-lt"/>
              <a:buAutoNum type="arabicPeriod"/>
            </a:pPr>
            <a:r>
              <a:rPr lang="en-US" sz="1600" dirty="0"/>
              <a:t>Histogram Classifier (w/ and w/o PCA)</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nvPr>
        </p:nvGraphicFramePr>
        <p:xfrm>
          <a:off x="275572" y="1005598"/>
          <a:ext cx="5353878" cy="3485643"/>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3783705459"/>
                    </a:ext>
                  </a:extLst>
                </a:gridCol>
                <a:gridCol w="834887">
                  <a:extLst>
                    <a:ext uri="{9D8B030D-6E8A-4147-A177-3AD203B41FA5}">
                      <a16:colId xmlns:a16="http://schemas.microsoft.com/office/drawing/2014/main" val="842042690"/>
                    </a:ext>
                  </a:extLst>
                </a:gridCol>
                <a:gridCol w="821634">
                  <a:extLst>
                    <a:ext uri="{9D8B030D-6E8A-4147-A177-3AD203B41FA5}">
                      <a16:colId xmlns:a16="http://schemas.microsoft.com/office/drawing/2014/main" val="517438777"/>
                    </a:ext>
                  </a:extLst>
                </a:gridCol>
                <a:gridCol w="1219200">
                  <a:extLst>
                    <a:ext uri="{9D8B030D-6E8A-4147-A177-3AD203B41FA5}">
                      <a16:colId xmlns:a16="http://schemas.microsoft.com/office/drawing/2014/main" val="605560446"/>
                    </a:ext>
                  </a:extLst>
                </a:gridCol>
                <a:gridCol w="1139687">
                  <a:extLst>
                    <a:ext uri="{9D8B030D-6E8A-4147-A177-3AD203B41FA5}">
                      <a16:colId xmlns:a16="http://schemas.microsoft.com/office/drawing/2014/main" val="2444413373"/>
                    </a:ext>
                  </a:extLst>
                </a:gridCol>
              </a:tblGrid>
              <a:tr h="595582">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tc>
                  <a:txBody>
                    <a:bodyPr/>
                    <a:lstStyle/>
                    <a:p>
                      <a:r>
                        <a:rPr lang="en-US" dirty="0"/>
                        <a:t>Sensitivity</a:t>
                      </a:r>
                    </a:p>
                  </a:txBody>
                  <a:tcPr/>
                </a:tc>
                <a:tc>
                  <a:txBody>
                    <a:bodyPr/>
                    <a:lstStyle/>
                    <a:p>
                      <a:r>
                        <a:rPr lang="en-US" dirty="0"/>
                        <a:t>PPV</a:t>
                      </a:r>
                    </a:p>
                  </a:txBody>
                  <a:tcPr/>
                </a:tc>
                <a:extLst>
                  <a:ext uri="{0D108BD9-81ED-4DB2-BD59-A6C34878D82A}">
                    <a16:rowId xmlns:a16="http://schemas.microsoft.com/office/drawing/2014/main" val="2449312198"/>
                  </a:ext>
                </a:extLst>
              </a:tr>
              <a:tr h="406509">
                <a:tc>
                  <a:txBody>
                    <a:bodyPr/>
                    <a:lstStyle/>
                    <a:p>
                      <a:r>
                        <a:rPr lang="en-US" dirty="0"/>
                        <a:t>0 = Angry</a:t>
                      </a:r>
                    </a:p>
                  </a:txBody>
                  <a:tcPr/>
                </a:tc>
                <a:tc>
                  <a:txBody>
                    <a:bodyPr/>
                    <a:lstStyle/>
                    <a:p>
                      <a:r>
                        <a:rPr lang="en-US" dirty="0"/>
                        <a:t>3995</a:t>
                      </a:r>
                    </a:p>
                  </a:txBody>
                  <a:tcPr/>
                </a:tc>
                <a:tc>
                  <a:txBody>
                    <a:bodyPr/>
                    <a:lstStyle/>
                    <a:p>
                      <a:r>
                        <a:rPr lang="en-US" dirty="0"/>
                        <a:t>4156</a:t>
                      </a:r>
                    </a:p>
                  </a:txBody>
                  <a:tcPr/>
                </a:tc>
                <a:tc>
                  <a:txBody>
                    <a:bodyPr/>
                    <a:lstStyle/>
                    <a:p>
                      <a:r>
                        <a:rPr lang="en-US" dirty="0"/>
                        <a:t>16.0010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16.6458</a:t>
                      </a:r>
                    </a:p>
                  </a:txBody>
                  <a:tcPr marL="9525" marR="9525" marT="9525" marB="0"/>
                </a:tc>
                <a:extLst>
                  <a:ext uri="{0D108BD9-81ED-4DB2-BD59-A6C34878D82A}">
                    <a16:rowId xmlns:a16="http://schemas.microsoft.com/office/drawing/2014/main" val="3917471711"/>
                  </a:ext>
                </a:extLst>
              </a:tr>
              <a:tr h="406509">
                <a:tc>
                  <a:txBody>
                    <a:bodyPr/>
                    <a:lstStyle/>
                    <a:p>
                      <a:r>
                        <a:rPr lang="en-US" dirty="0"/>
                        <a:t>1 = Disgust</a:t>
                      </a:r>
                    </a:p>
                  </a:txBody>
                  <a:tcPr/>
                </a:tc>
                <a:tc>
                  <a:txBody>
                    <a:bodyPr/>
                    <a:lstStyle/>
                    <a:p>
                      <a:r>
                        <a:rPr lang="en-US" dirty="0"/>
                        <a:t>436</a:t>
                      </a:r>
                    </a:p>
                  </a:txBody>
                  <a:tcPr/>
                </a:tc>
                <a:tc>
                  <a:txBody>
                    <a:bodyPr/>
                    <a:lstStyle/>
                    <a:p>
                      <a:r>
                        <a:rPr lang="en-US" dirty="0"/>
                        <a:t>4423</a:t>
                      </a:r>
                    </a:p>
                  </a:txBody>
                  <a:tcPr/>
                </a:tc>
                <a:tc>
                  <a:txBody>
                    <a:bodyPr/>
                    <a:lstStyle/>
                    <a:p>
                      <a:r>
                        <a:rPr lang="en-US" dirty="0"/>
                        <a:t>1.7409</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17.6606</a:t>
                      </a:r>
                    </a:p>
                  </a:txBody>
                  <a:tcPr marL="9525" marR="9525" marT="9525" marB="0"/>
                </a:tc>
                <a:extLst>
                  <a:ext uri="{0D108BD9-81ED-4DB2-BD59-A6C34878D82A}">
                    <a16:rowId xmlns:a16="http://schemas.microsoft.com/office/drawing/2014/main" val="2138382457"/>
                  </a:ext>
                </a:extLst>
              </a:tr>
              <a:tr h="406509">
                <a:tc>
                  <a:txBody>
                    <a:bodyPr/>
                    <a:lstStyle/>
                    <a:p>
                      <a:r>
                        <a:rPr lang="en-US" dirty="0"/>
                        <a:t>2 = Fear</a:t>
                      </a:r>
                    </a:p>
                  </a:txBody>
                  <a:tcPr/>
                </a:tc>
                <a:tc>
                  <a:txBody>
                    <a:bodyPr/>
                    <a:lstStyle/>
                    <a:p>
                      <a:r>
                        <a:rPr lang="en-US" dirty="0"/>
                        <a:t>4097</a:t>
                      </a:r>
                    </a:p>
                  </a:txBody>
                  <a:tcPr/>
                </a:tc>
                <a:tc>
                  <a:txBody>
                    <a:bodyPr/>
                    <a:lstStyle/>
                    <a:p>
                      <a:r>
                        <a:rPr lang="en-US" dirty="0"/>
                        <a:t>3993</a:t>
                      </a:r>
                    </a:p>
                  </a:txBody>
                  <a:tcPr/>
                </a:tc>
                <a:tc>
                  <a:txBody>
                    <a:bodyPr/>
                    <a:lstStyle/>
                    <a:p>
                      <a:r>
                        <a:rPr lang="en-US" dirty="0"/>
                        <a:t>18.6326</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18.1596</a:t>
                      </a:r>
                    </a:p>
                  </a:txBody>
                  <a:tcPr marL="9525" marR="9525" marT="9525" marB="0"/>
                </a:tc>
                <a:extLst>
                  <a:ext uri="{0D108BD9-81ED-4DB2-BD59-A6C34878D82A}">
                    <a16:rowId xmlns:a16="http://schemas.microsoft.com/office/drawing/2014/main" val="828003314"/>
                  </a:ext>
                </a:extLst>
              </a:tr>
              <a:tr h="406509">
                <a:tc>
                  <a:txBody>
                    <a:bodyPr/>
                    <a:lstStyle/>
                    <a:p>
                      <a:r>
                        <a:rPr lang="en-US" dirty="0"/>
                        <a:t>3 = Happy</a:t>
                      </a:r>
                    </a:p>
                  </a:txBody>
                  <a:tcPr/>
                </a:tc>
                <a:tc>
                  <a:txBody>
                    <a:bodyPr/>
                    <a:lstStyle/>
                    <a:p>
                      <a:r>
                        <a:rPr lang="en-US" dirty="0"/>
                        <a:t>7215</a:t>
                      </a:r>
                    </a:p>
                  </a:txBody>
                  <a:tcPr/>
                </a:tc>
                <a:tc>
                  <a:txBody>
                    <a:bodyPr/>
                    <a:lstStyle/>
                    <a:p>
                      <a:r>
                        <a:rPr lang="en-US" dirty="0"/>
                        <a:t>3719</a:t>
                      </a:r>
                    </a:p>
                  </a:txBody>
                  <a:tcPr/>
                </a:tc>
                <a:tc>
                  <a:txBody>
                    <a:bodyPr/>
                    <a:lstStyle/>
                    <a:p>
                      <a:r>
                        <a:rPr lang="en-US" dirty="0"/>
                        <a:t>21.3230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10.9910</a:t>
                      </a:r>
                    </a:p>
                  </a:txBody>
                  <a:tcPr marL="9525" marR="9525" marT="9525" marB="0"/>
                </a:tc>
                <a:extLst>
                  <a:ext uri="{0D108BD9-81ED-4DB2-BD59-A6C34878D82A}">
                    <a16:rowId xmlns:a16="http://schemas.microsoft.com/office/drawing/2014/main" val="1909103786"/>
                  </a:ext>
                </a:extLst>
              </a:tr>
              <a:tr h="406509">
                <a:tc>
                  <a:txBody>
                    <a:bodyPr/>
                    <a:lstStyle/>
                    <a:p>
                      <a:r>
                        <a:rPr lang="en-US" dirty="0"/>
                        <a:t>4 = Sad</a:t>
                      </a:r>
                    </a:p>
                  </a:txBody>
                  <a:tcPr/>
                </a:tc>
                <a:tc>
                  <a:txBody>
                    <a:bodyPr/>
                    <a:lstStyle/>
                    <a:p>
                      <a:r>
                        <a:rPr lang="en-US" dirty="0"/>
                        <a:t>4830</a:t>
                      </a:r>
                    </a:p>
                  </a:txBody>
                  <a:tcPr/>
                </a:tc>
                <a:tc>
                  <a:txBody>
                    <a:bodyPr/>
                    <a:lstStyle/>
                    <a:p>
                      <a:r>
                        <a:rPr lang="en-US" dirty="0"/>
                        <a:t>4068</a:t>
                      </a:r>
                    </a:p>
                  </a:txBody>
                  <a:tcPr/>
                </a:tc>
                <a:tc>
                  <a:txBody>
                    <a:bodyPr/>
                    <a:lstStyle/>
                    <a:p>
                      <a:r>
                        <a:rPr lang="en-US" dirty="0"/>
                        <a:t>19.5428</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16.4596</a:t>
                      </a:r>
                    </a:p>
                  </a:txBody>
                  <a:tcPr marL="9525" marR="9525" marT="9525" marB="0"/>
                </a:tc>
                <a:extLst>
                  <a:ext uri="{0D108BD9-81ED-4DB2-BD59-A6C34878D82A}">
                    <a16:rowId xmlns:a16="http://schemas.microsoft.com/office/drawing/2014/main" val="1026246193"/>
                  </a:ext>
                </a:extLst>
              </a:tr>
              <a:tr h="406509">
                <a:tc>
                  <a:txBody>
                    <a:bodyPr/>
                    <a:lstStyle/>
                    <a:p>
                      <a:r>
                        <a:rPr lang="en-US" dirty="0"/>
                        <a:t>5 = Surprise</a:t>
                      </a:r>
                    </a:p>
                  </a:txBody>
                  <a:tcPr/>
                </a:tc>
                <a:tc>
                  <a:txBody>
                    <a:bodyPr/>
                    <a:lstStyle/>
                    <a:p>
                      <a:r>
                        <a:rPr lang="en-US" dirty="0"/>
                        <a:t>3171</a:t>
                      </a:r>
                    </a:p>
                  </a:txBody>
                  <a:tcPr/>
                </a:tc>
                <a:tc>
                  <a:txBody>
                    <a:bodyPr/>
                    <a:lstStyle/>
                    <a:p>
                      <a:r>
                        <a:rPr lang="en-US" dirty="0"/>
                        <a:t>4528</a:t>
                      </a:r>
                    </a:p>
                  </a:txBody>
                  <a:tcPr/>
                </a:tc>
                <a:tc>
                  <a:txBody>
                    <a:bodyPr/>
                    <a:lstStyle/>
                    <a:p>
                      <a:r>
                        <a:rPr lang="en-US" dirty="0"/>
                        <a:t>13.2067</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18.8584</a:t>
                      </a:r>
                    </a:p>
                  </a:txBody>
                  <a:tcPr marL="9525" marR="9525" marT="9525" marB="0"/>
                </a:tc>
                <a:extLst>
                  <a:ext uri="{0D108BD9-81ED-4DB2-BD59-A6C34878D82A}">
                    <a16:rowId xmlns:a16="http://schemas.microsoft.com/office/drawing/2014/main" val="3862785627"/>
                  </a:ext>
                </a:extLst>
              </a:tr>
              <a:tr h="406509">
                <a:tc>
                  <a:txBody>
                    <a:bodyPr/>
                    <a:lstStyle/>
                    <a:p>
                      <a:r>
                        <a:rPr lang="en-US" dirty="0"/>
                        <a:t>6 = Neutral</a:t>
                      </a:r>
                    </a:p>
                  </a:txBody>
                  <a:tcPr/>
                </a:tc>
                <a:tc>
                  <a:txBody>
                    <a:bodyPr/>
                    <a:lstStyle/>
                    <a:p>
                      <a:r>
                        <a:rPr lang="en-US" dirty="0"/>
                        <a:t>4965</a:t>
                      </a:r>
                    </a:p>
                  </a:txBody>
                  <a:tcPr/>
                </a:tc>
                <a:tc>
                  <a:txBody>
                    <a:bodyPr/>
                    <a:lstStyle/>
                    <a:p>
                      <a:r>
                        <a:rPr lang="en-US" dirty="0"/>
                        <a:t>3822</a:t>
                      </a:r>
                    </a:p>
                  </a:txBody>
                  <a:tcPr/>
                </a:tc>
                <a:tc>
                  <a:txBody>
                    <a:bodyPr/>
                    <a:lstStyle/>
                    <a:p>
                      <a:r>
                        <a:rPr lang="en-US" dirty="0"/>
                        <a:t>16.5260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12.7492</a:t>
                      </a:r>
                    </a:p>
                  </a:txBody>
                  <a:tcPr marL="9525" marR="9525" marT="9525" marB="0"/>
                </a:tc>
                <a:extLst>
                  <a:ext uri="{0D108BD9-81ED-4DB2-BD59-A6C34878D82A}">
                    <a16:rowId xmlns:a16="http://schemas.microsoft.com/office/drawing/2014/main" val="424314168"/>
                  </a:ext>
                </a:extLst>
              </a:tr>
            </a:tbl>
          </a:graphicData>
        </a:graphic>
      </p:graphicFrame>
      <p:sp>
        <p:nvSpPr>
          <p:cNvPr id="9" name="Title 1">
            <a:extLst>
              <a:ext uri="{FF2B5EF4-FFF2-40B4-BE49-F238E27FC236}">
                <a16:creationId xmlns:a16="http://schemas.microsoft.com/office/drawing/2014/main" id="{FEBE41B7-7353-46C9-9FA8-81E2B315AE1F}"/>
              </a:ext>
            </a:extLst>
          </p:cNvPr>
          <p:cNvSpPr txBox="1">
            <a:spLocks/>
          </p:cNvSpPr>
          <p:nvPr/>
        </p:nvSpPr>
        <p:spPr>
          <a:xfrm>
            <a:off x="1888891" y="6200593"/>
            <a:ext cx="9924152" cy="563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Overall model accuracy = 14.9953%</a:t>
            </a:r>
          </a:p>
        </p:txBody>
      </p:sp>
      <p:graphicFrame>
        <p:nvGraphicFramePr>
          <p:cNvPr id="6" name="Chart 5">
            <a:extLst>
              <a:ext uri="{FF2B5EF4-FFF2-40B4-BE49-F238E27FC236}">
                <a16:creationId xmlns:a16="http://schemas.microsoft.com/office/drawing/2014/main" id="{9E688850-28F2-489F-976F-A42EEF4C4843}"/>
              </a:ext>
            </a:extLst>
          </p:cNvPr>
          <p:cNvGraphicFramePr>
            <a:graphicFrameLocks/>
          </p:cNvGraphicFramePr>
          <p:nvPr>
            <p:extLst/>
          </p:nvPr>
        </p:nvGraphicFramePr>
        <p:xfrm>
          <a:off x="5813802" y="1018784"/>
          <a:ext cx="6102626" cy="3472457"/>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descr="A person posing for a photo&#10;&#10;Description generated with very high confidence">
            <a:extLst>
              <a:ext uri="{FF2B5EF4-FFF2-40B4-BE49-F238E27FC236}">
                <a16:creationId xmlns:a16="http://schemas.microsoft.com/office/drawing/2014/main" id="{D46844C8-5CB7-49AB-9459-AB044F4EA792}"/>
              </a:ext>
            </a:extLst>
          </p:cNvPr>
          <p:cNvPicPr>
            <a:picLocks noChangeAspect="1"/>
          </p:cNvPicPr>
          <p:nvPr/>
        </p:nvPicPr>
        <p:blipFill>
          <a:blip r:embed="rId3"/>
          <a:stretch>
            <a:fillRect/>
          </a:stretch>
        </p:blipFill>
        <p:spPr>
          <a:xfrm>
            <a:off x="621306" y="4555065"/>
            <a:ext cx="1319595" cy="1309205"/>
          </a:xfrm>
          <a:prstGeom prst="rect">
            <a:avLst/>
          </a:prstGeom>
        </p:spPr>
      </p:pic>
      <p:pic>
        <p:nvPicPr>
          <p:cNvPr id="7" name="Picture 6" descr="A person looking at the camera&#10;&#10;Description generated with high confidence">
            <a:extLst>
              <a:ext uri="{FF2B5EF4-FFF2-40B4-BE49-F238E27FC236}">
                <a16:creationId xmlns:a16="http://schemas.microsoft.com/office/drawing/2014/main" id="{44B9644A-E705-4FBA-A649-F9449FEE9E19}"/>
              </a:ext>
            </a:extLst>
          </p:cNvPr>
          <p:cNvPicPr>
            <a:picLocks noChangeAspect="1"/>
          </p:cNvPicPr>
          <p:nvPr/>
        </p:nvPicPr>
        <p:blipFill>
          <a:blip r:embed="rId4"/>
          <a:stretch>
            <a:fillRect/>
          </a:stretch>
        </p:blipFill>
        <p:spPr>
          <a:xfrm>
            <a:off x="3418350" y="4574611"/>
            <a:ext cx="1319596" cy="1309205"/>
          </a:xfrm>
          <a:prstGeom prst="rect">
            <a:avLst/>
          </a:prstGeom>
        </p:spPr>
      </p:pic>
      <p:sp>
        <p:nvSpPr>
          <p:cNvPr id="11" name="TextBox 10">
            <a:extLst>
              <a:ext uri="{FF2B5EF4-FFF2-40B4-BE49-F238E27FC236}">
                <a16:creationId xmlns:a16="http://schemas.microsoft.com/office/drawing/2014/main" id="{60993F73-67C2-4961-B073-9A0A39B8E108}"/>
              </a:ext>
            </a:extLst>
          </p:cNvPr>
          <p:cNvSpPr txBox="1"/>
          <p:nvPr/>
        </p:nvSpPr>
        <p:spPr>
          <a:xfrm>
            <a:off x="129962" y="5808384"/>
            <a:ext cx="2392993" cy="369332"/>
          </a:xfrm>
          <a:prstGeom prst="rect">
            <a:avLst/>
          </a:prstGeom>
          <a:noFill/>
        </p:spPr>
        <p:txBody>
          <a:bodyPr wrap="square" rtlCol="0">
            <a:spAutoFit/>
          </a:bodyPr>
          <a:lstStyle/>
          <a:p>
            <a:r>
              <a:rPr lang="en-US" dirty="0"/>
              <a:t>True=Fear |Pred.=Fear</a:t>
            </a:r>
          </a:p>
        </p:txBody>
      </p:sp>
      <p:sp>
        <p:nvSpPr>
          <p:cNvPr id="12" name="TextBox 11">
            <a:extLst>
              <a:ext uri="{FF2B5EF4-FFF2-40B4-BE49-F238E27FC236}">
                <a16:creationId xmlns:a16="http://schemas.microsoft.com/office/drawing/2014/main" id="{441806B0-6BD3-47B0-B984-F890319C14C7}"/>
              </a:ext>
            </a:extLst>
          </p:cNvPr>
          <p:cNvSpPr txBox="1"/>
          <p:nvPr/>
        </p:nvSpPr>
        <p:spPr>
          <a:xfrm>
            <a:off x="2669056" y="5782520"/>
            <a:ext cx="3113704" cy="369332"/>
          </a:xfrm>
          <a:prstGeom prst="rect">
            <a:avLst/>
          </a:prstGeom>
          <a:noFill/>
        </p:spPr>
        <p:txBody>
          <a:bodyPr wrap="square" rtlCol="0">
            <a:spAutoFit/>
          </a:bodyPr>
          <a:lstStyle/>
          <a:p>
            <a:r>
              <a:rPr lang="en-US" dirty="0"/>
              <a:t>True=Surprise |Pred.=Surprise</a:t>
            </a:r>
          </a:p>
        </p:txBody>
      </p:sp>
      <p:pic>
        <p:nvPicPr>
          <p:cNvPr id="13" name="Picture 12" descr="A blurry photo of a person&#10;&#10;Description generated with very high confidence">
            <a:extLst>
              <a:ext uri="{FF2B5EF4-FFF2-40B4-BE49-F238E27FC236}">
                <a16:creationId xmlns:a16="http://schemas.microsoft.com/office/drawing/2014/main" id="{E8C915A9-A205-4B0E-83E6-E66A632245D9}"/>
              </a:ext>
            </a:extLst>
          </p:cNvPr>
          <p:cNvPicPr>
            <a:picLocks noChangeAspect="1"/>
          </p:cNvPicPr>
          <p:nvPr/>
        </p:nvPicPr>
        <p:blipFill>
          <a:blip r:embed="rId5"/>
          <a:stretch>
            <a:fillRect/>
          </a:stretch>
        </p:blipFill>
        <p:spPr>
          <a:xfrm>
            <a:off x="6992240" y="4578488"/>
            <a:ext cx="1319596" cy="1309206"/>
          </a:xfrm>
          <a:prstGeom prst="rect">
            <a:avLst/>
          </a:prstGeom>
        </p:spPr>
      </p:pic>
      <p:sp>
        <p:nvSpPr>
          <p:cNvPr id="14" name="TextBox 13">
            <a:extLst>
              <a:ext uri="{FF2B5EF4-FFF2-40B4-BE49-F238E27FC236}">
                <a16:creationId xmlns:a16="http://schemas.microsoft.com/office/drawing/2014/main" id="{24FCF5DA-48EF-4EAE-8B7D-A3DB53156F62}"/>
              </a:ext>
            </a:extLst>
          </p:cNvPr>
          <p:cNvSpPr txBox="1"/>
          <p:nvPr/>
        </p:nvSpPr>
        <p:spPr>
          <a:xfrm>
            <a:off x="6409242" y="5831261"/>
            <a:ext cx="2868172" cy="369332"/>
          </a:xfrm>
          <a:prstGeom prst="rect">
            <a:avLst/>
          </a:prstGeom>
          <a:noFill/>
        </p:spPr>
        <p:txBody>
          <a:bodyPr wrap="square" rtlCol="0">
            <a:spAutoFit/>
          </a:bodyPr>
          <a:lstStyle/>
          <a:p>
            <a:r>
              <a:rPr lang="en-US" dirty="0"/>
              <a:t>True=Disgust |Pred.=Happy</a:t>
            </a:r>
          </a:p>
        </p:txBody>
      </p:sp>
      <p:pic>
        <p:nvPicPr>
          <p:cNvPr id="16" name="Picture 15">
            <a:extLst>
              <a:ext uri="{FF2B5EF4-FFF2-40B4-BE49-F238E27FC236}">
                <a16:creationId xmlns:a16="http://schemas.microsoft.com/office/drawing/2014/main" id="{D92119EB-2238-4356-9656-199B575F6C76}"/>
              </a:ext>
            </a:extLst>
          </p:cNvPr>
          <p:cNvPicPr>
            <a:picLocks noChangeAspect="1"/>
          </p:cNvPicPr>
          <p:nvPr/>
        </p:nvPicPr>
        <p:blipFill>
          <a:blip r:embed="rId6"/>
          <a:stretch>
            <a:fillRect/>
          </a:stretch>
        </p:blipFill>
        <p:spPr>
          <a:xfrm>
            <a:off x="10089207" y="4539982"/>
            <a:ext cx="1318649" cy="1308266"/>
          </a:xfrm>
          <a:prstGeom prst="rect">
            <a:avLst/>
          </a:prstGeom>
        </p:spPr>
      </p:pic>
      <p:sp>
        <p:nvSpPr>
          <p:cNvPr id="17" name="TextBox 16">
            <a:extLst>
              <a:ext uri="{FF2B5EF4-FFF2-40B4-BE49-F238E27FC236}">
                <a16:creationId xmlns:a16="http://schemas.microsoft.com/office/drawing/2014/main" id="{93F06768-5957-4AE7-B661-6877E8D0080D}"/>
              </a:ext>
            </a:extLst>
          </p:cNvPr>
          <p:cNvSpPr txBox="1"/>
          <p:nvPr/>
        </p:nvSpPr>
        <p:spPr>
          <a:xfrm>
            <a:off x="9427660" y="5835634"/>
            <a:ext cx="2868172" cy="369332"/>
          </a:xfrm>
          <a:prstGeom prst="rect">
            <a:avLst/>
          </a:prstGeom>
          <a:noFill/>
        </p:spPr>
        <p:txBody>
          <a:bodyPr wrap="square" rtlCol="0">
            <a:spAutoFit/>
          </a:bodyPr>
          <a:lstStyle/>
          <a:p>
            <a:r>
              <a:rPr lang="en-US" dirty="0"/>
              <a:t>True=Neutral |Pred.=Sad</a:t>
            </a:r>
          </a:p>
        </p:txBody>
      </p:sp>
    </p:spTree>
    <p:extLst>
      <p:ext uri="{BB962C8B-B14F-4D97-AF65-F5344CB8AC3E}">
        <p14:creationId xmlns:p14="http://schemas.microsoft.com/office/powerpoint/2010/main" val="250339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a:t>
            </a:r>
            <a:r>
              <a:rPr lang="en-US" sz="1800" b="1" dirty="0"/>
              <a:t>31.4%</a:t>
            </a:r>
          </a:p>
          <a:p>
            <a:r>
              <a:rPr lang="en-US" sz="1800" dirty="0"/>
              <a:t>Test Set Accuracy: </a:t>
            </a:r>
            <a:r>
              <a:rPr lang="en-US" sz="1800" b="1" dirty="0"/>
              <a:t>31.23%</a:t>
            </a:r>
          </a:p>
        </p:txBody>
      </p:sp>
    </p:spTree>
    <p:extLst>
      <p:ext uri="{BB962C8B-B14F-4D97-AF65-F5344CB8AC3E}">
        <p14:creationId xmlns:p14="http://schemas.microsoft.com/office/powerpoint/2010/main" val="29325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3" y="786211"/>
            <a:ext cx="9727581" cy="2717569"/>
          </a:xfrm>
        </p:spPr>
        <p:txBody>
          <a:bodyPr>
            <a:noAutofit/>
          </a:bodyPr>
          <a:lstStyle/>
          <a:p>
            <a:r>
              <a:rPr lang="en-IN" sz="1700" dirty="0"/>
              <a:t>Accuracy with original 2304 components, </a:t>
            </a:r>
            <a:r>
              <a:rPr lang="en-IN" sz="1700" b="1" dirty="0"/>
              <a:t>18.86%</a:t>
            </a:r>
            <a:r>
              <a:rPr lang="en-IN" sz="1700" dirty="0"/>
              <a:t> Accuracy</a:t>
            </a:r>
          </a:p>
          <a:p>
            <a:r>
              <a:rPr lang="en-IN" sz="1700" dirty="0"/>
              <a:t>PCA 360 PCs, </a:t>
            </a:r>
            <a:r>
              <a:rPr lang="en-IN" sz="1700" b="1" dirty="0"/>
              <a:t>44.25% </a:t>
            </a:r>
            <a:r>
              <a:rPr lang="en-IN" sz="1700" dirty="0"/>
              <a:t>Accuracy</a:t>
            </a:r>
          </a:p>
          <a:p>
            <a:r>
              <a:rPr lang="en-IN" sz="1700" dirty="0"/>
              <a:t>Other approaches, using 360 PCs</a:t>
            </a:r>
          </a:p>
          <a:p>
            <a:pPr lvl="1"/>
            <a:r>
              <a:rPr lang="en-IN" sz="1700" dirty="0"/>
              <a:t>Augmented dataset with 3, 6 &amp; 10 degree rotations: 41.38% Accuracy</a:t>
            </a:r>
          </a:p>
          <a:p>
            <a:pPr lvl="1"/>
            <a:r>
              <a:rPr lang="en-IN" sz="1700" dirty="0"/>
              <a:t>Augmented dataset with 3 &amp; 6 degree rotations: 42.46% Accuracy</a:t>
            </a:r>
          </a:p>
          <a:p>
            <a:pPr lvl="1"/>
            <a:r>
              <a:rPr lang="en-IN" sz="1700" dirty="0"/>
              <a:t>Balance the training set with random over-sampling: 43.83% Accuracy</a:t>
            </a:r>
          </a:p>
          <a:p>
            <a:pPr lvl="1"/>
            <a:r>
              <a:rPr lang="en-IN" sz="1700" dirty="0"/>
              <a:t>50 iterations of random 80/20 split of training set (300 PCs): Accuracy varied 31.89% to 44.41%</a:t>
            </a:r>
          </a:p>
          <a:p>
            <a:pPr marL="0" indent="0">
              <a:buNone/>
            </a:pPr>
            <a:endParaRPr lang="en-IN" sz="17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99" y="3589240"/>
            <a:ext cx="6197351" cy="322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870819" y="4690433"/>
            <a:ext cx="2034612" cy="954107"/>
          </a:xfrm>
          <a:prstGeom prst="rect">
            <a:avLst/>
          </a:prstGeom>
          <a:noFill/>
        </p:spPr>
        <p:txBody>
          <a:bodyPr wrap="square" rtlCol="0">
            <a:spAutoFit/>
          </a:bodyPr>
          <a:lstStyle/>
          <a:p>
            <a:pPr algn="r"/>
            <a:r>
              <a:rPr lang="en-US" sz="1400" dirty="0"/>
              <a:t>Scatter plot across the first two PCs, with each class shown in a separate plot</a:t>
            </a:r>
          </a:p>
        </p:txBody>
      </p:sp>
    </p:spTree>
    <p:extLst>
      <p:ext uri="{BB962C8B-B14F-4D97-AF65-F5344CB8AC3E}">
        <p14:creationId xmlns:p14="http://schemas.microsoft.com/office/powerpoint/2010/main" val="343612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636" y="4106876"/>
            <a:ext cx="7797502" cy="268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744618382"/>
              </p:ext>
            </p:extLst>
          </p:nvPr>
        </p:nvGraphicFramePr>
        <p:xfrm>
          <a:off x="1188740" y="714252"/>
          <a:ext cx="9672965" cy="1071817"/>
        </p:xfrm>
        <a:graphic>
          <a:graphicData uri="http://schemas.openxmlformats.org/drawingml/2006/table">
            <a:tbl>
              <a:tblPr firstRow="1" bandRow="1">
                <a:tableStyleId>{5C22544A-7EE6-4342-B048-85BDC9FD1C3A}</a:tableStyleId>
              </a:tblPr>
              <a:tblGrid>
                <a:gridCol w="2037755">
                  <a:extLst>
                    <a:ext uri="{9D8B030D-6E8A-4147-A177-3AD203B41FA5}">
                      <a16:colId xmlns:a16="http://schemas.microsoft.com/office/drawing/2014/main" val="20000"/>
                    </a:ext>
                  </a:extLst>
                </a:gridCol>
                <a:gridCol w="1102989">
                  <a:extLst>
                    <a:ext uri="{9D8B030D-6E8A-4147-A177-3AD203B41FA5}">
                      <a16:colId xmlns:a16="http://schemas.microsoft.com/office/drawing/2014/main" val="20001"/>
                    </a:ext>
                  </a:extLst>
                </a:gridCol>
                <a:gridCol w="979094">
                  <a:extLst>
                    <a:ext uri="{9D8B030D-6E8A-4147-A177-3AD203B41FA5}">
                      <a16:colId xmlns:a16="http://schemas.microsoft.com/office/drawing/2014/main" val="20002"/>
                    </a:ext>
                  </a:extLst>
                </a:gridCol>
                <a:gridCol w="1072746">
                  <a:extLst>
                    <a:ext uri="{9D8B030D-6E8A-4147-A177-3AD203B41FA5}">
                      <a16:colId xmlns:a16="http://schemas.microsoft.com/office/drawing/2014/main" val="20003"/>
                    </a:ext>
                  </a:extLst>
                </a:gridCol>
                <a:gridCol w="1055718">
                  <a:extLst>
                    <a:ext uri="{9D8B030D-6E8A-4147-A177-3AD203B41FA5}">
                      <a16:colId xmlns:a16="http://schemas.microsoft.com/office/drawing/2014/main" val="20004"/>
                    </a:ext>
                  </a:extLst>
                </a:gridCol>
                <a:gridCol w="1013149">
                  <a:extLst>
                    <a:ext uri="{9D8B030D-6E8A-4147-A177-3AD203B41FA5}">
                      <a16:colId xmlns:a16="http://schemas.microsoft.com/office/drawing/2014/main" val="20005"/>
                    </a:ext>
                  </a:extLst>
                </a:gridCol>
                <a:gridCol w="1217481">
                  <a:extLst>
                    <a:ext uri="{9D8B030D-6E8A-4147-A177-3AD203B41FA5}">
                      <a16:colId xmlns:a16="http://schemas.microsoft.com/office/drawing/2014/main" val="20006"/>
                    </a:ext>
                  </a:extLst>
                </a:gridCol>
                <a:gridCol w="1194033">
                  <a:extLst>
                    <a:ext uri="{9D8B030D-6E8A-4147-A177-3AD203B41FA5}">
                      <a16:colId xmlns:a16="http://schemas.microsoft.com/office/drawing/2014/main" val="20007"/>
                    </a:ext>
                  </a:extLst>
                </a:gridCol>
              </a:tblGrid>
              <a:tr h="353921">
                <a:tc>
                  <a:txBody>
                    <a:bodyPr/>
                    <a:lstStyle/>
                    <a:p>
                      <a:endParaRPr lang="en-US" sz="1600" dirty="0"/>
                    </a:p>
                  </a:txBody>
                  <a:tcPr/>
                </a:tc>
                <a:tc>
                  <a:txBody>
                    <a:bodyPr/>
                    <a:lstStyle/>
                    <a:p>
                      <a:pPr algn="ctr"/>
                      <a:r>
                        <a:rPr lang="en-US" sz="1600" dirty="0"/>
                        <a:t>ANGRY</a:t>
                      </a:r>
                    </a:p>
                  </a:txBody>
                  <a:tcPr/>
                </a:tc>
                <a:tc>
                  <a:txBody>
                    <a:bodyPr/>
                    <a:lstStyle/>
                    <a:p>
                      <a:pPr algn="ctr"/>
                      <a:r>
                        <a:rPr lang="en-US" sz="1600" dirty="0"/>
                        <a:t>DISGUST</a:t>
                      </a:r>
                    </a:p>
                  </a:txBody>
                  <a:tcPr/>
                </a:tc>
                <a:tc>
                  <a:txBody>
                    <a:bodyPr/>
                    <a:lstStyle/>
                    <a:p>
                      <a:pPr algn="ctr"/>
                      <a:r>
                        <a:rPr lang="en-US" sz="1600" dirty="0"/>
                        <a:t>FEAR</a:t>
                      </a:r>
                    </a:p>
                  </a:txBody>
                  <a:tcPr/>
                </a:tc>
                <a:tc>
                  <a:txBody>
                    <a:bodyPr/>
                    <a:lstStyle/>
                    <a:p>
                      <a:pPr algn="ctr"/>
                      <a:r>
                        <a:rPr lang="en-US" sz="1600" dirty="0"/>
                        <a:t>HAPPY</a:t>
                      </a:r>
                    </a:p>
                  </a:txBody>
                  <a:tcPr/>
                </a:tc>
                <a:tc>
                  <a:txBody>
                    <a:bodyPr/>
                    <a:lstStyle/>
                    <a:p>
                      <a:pPr algn="ctr"/>
                      <a:r>
                        <a:rPr lang="en-US" sz="1600" dirty="0"/>
                        <a:t>SAD</a:t>
                      </a:r>
                    </a:p>
                  </a:txBody>
                  <a:tcPr/>
                </a:tc>
                <a:tc>
                  <a:txBody>
                    <a:bodyPr/>
                    <a:lstStyle/>
                    <a:p>
                      <a:pPr algn="ctr"/>
                      <a:r>
                        <a:rPr lang="en-US" sz="1600" dirty="0"/>
                        <a:t>SURPRISE</a:t>
                      </a:r>
                    </a:p>
                  </a:txBody>
                  <a:tcPr/>
                </a:tc>
                <a:tc>
                  <a:txBody>
                    <a:bodyPr/>
                    <a:lstStyle/>
                    <a:p>
                      <a:pPr algn="ctr"/>
                      <a:r>
                        <a:rPr lang="en-US" sz="1600" dirty="0"/>
                        <a:t>NEUTRAL</a:t>
                      </a:r>
                    </a:p>
                  </a:txBody>
                  <a:tcPr/>
                </a:tc>
                <a:extLst>
                  <a:ext uri="{0D108BD9-81ED-4DB2-BD59-A6C34878D82A}">
                    <a16:rowId xmlns:a16="http://schemas.microsoft.com/office/drawing/2014/main" val="10000"/>
                  </a:ext>
                </a:extLst>
              </a:tr>
              <a:tr h="367422">
                <a:tc>
                  <a:txBody>
                    <a:bodyPr/>
                    <a:lstStyle/>
                    <a:p>
                      <a:r>
                        <a:rPr lang="en-US" sz="1600" dirty="0"/>
                        <a:t>PPV (Precision)</a:t>
                      </a:r>
                    </a:p>
                  </a:txBody>
                  <a:tcPr/>
                </a:tc>
                <a:tc>
                  <a:txBody>
                    <a:bodyPr/>
                    <a:lstStyle/>
                    <a:p>
                      <a:pPr algn="ctr"/>
                      <a:r>
                        <a:rPr lang="en-US" sz="1600" dirty="0"/>
                        <a:t>39.4%</a:t>
                      </a:r>
                    </a:p>
                  </a:txBody>
                  <a:tcPr/>
                </a:tc>
                <a:tc>
                  <a:txBody>
                    <a:bodyPr/>
                    <a:lstStyle/>
                    <a:p>
                      <a:pPr algn="ctr"/>
                      <a:r>
                        <a:rPr lang="en-US" sz="1600" dirty="0"/>
                        <a:t>100%</a:t>
                      </a:r>
                    </a:p>
                  </a:txBody>
                  <a:tcPr/>
                </a:tc>
                <a:tc>
                  <a:txBody>
                    <a:bodyPr/>
                    <a:lstStyle/>
                    <a:p>
                      <a:pPr algn="ctr"/>
                      <a:r>
                        <a:rPr lang="en-US" sz="1600" dirty="0"/>
                        <a:t>37.2%</a:t>
                      </a:r>
                    </a:p>
                  </a:txBody>
                  <a:tcPr/>
                </a:tc>
                <a:tc>
                  <a:txBody>
                    <a:bodyPr/>
                    <a:lstStyle/>
                    <a:p>
                      <a:pPr algn="ctr"/>
                      <a:r>
                        <a:rPr lang="en-US" sz="1600" dirty="0"/>
                        <a:t>57.5%</a:t>
                      </a:r>
                    </a:p>
                  </a:txBody>
                  <a:tcPr/>
                </a:tc>
                <a:tc>
                  <a:txBody>
                    <a:bodyPr/>
                    <a:lstStyle/>
                    <a:p>
                      <a:pPr algn="ctr"/>
                      <a:r>
                        <a:rPr lang="en-US" sz="1600" dirty="0"/>
                        <a:t>31.2%</a:t>
                      </a:r>
                    </a:p>
                  </a:txBody>
                  <a:tcPr/>
                </a:tc>
                <a:tc>
                  <a:txBody>
                    <a:bodyPr/>
                    <a:lstStyle/>
                    <a:p>
                      <a:pPr algn="ctr"/>
                      <a:r>
                        <a:rPr lang="en-US" sz="1600" dirty="0"/>
                        <a:t>67.6%</a:t>
                      </a:r>
                    </a:p>
                  </a:txBody>
                  <a:tcPr/>
                </a:tc>
                <a:tc>
                  <a:txBody>
                    <a:bodyPr/>
                    <a:lstStyle/>
                    <a:p>
                      <a:pPr algn="ctr"/>
                      <a:r>
                        <a:rPr lang="en-US" sz="1600" dirty="0"/>
                        <a:t>36.5%</a:t>
                      </a:r>
                    </a:p>
                  </a:txBody>
                  <a:tcPr/>
                </a:tc>
                <a:extLst>
                  <a:ext uri="{0D108BD9-81ED-4DB2-BD59-A6C34878D82A}">
                    <a16:rowId xmlns:a16="http://schemas.microsoft.com/office/drawing/2014/main" val="10001"/>
                  </a:ext>
                </a:extLst>
              </a:tr>
              <a:tr h="350474">
                <a:tc>
                  <a:txBody>
                    <a:bodyPr/>
                    <a:lstStyle/>
                    <a:p>
                      <a:r>
                        <a:rPr lang="en-US" sz="1600" dirty="0"/>
                        <a:t>Sensitivity (Recall)</a:t>
                      </a:r>
                    </a:p>
                  </a:txBody>
                  <a:tcPr/>
                </a:tc>
                <a:tc>
                  <a:txBody>
                    <a:bodyPr/>
                    <a:lstStyle/>
                    <a:p>
                      <a:pPr algn="ctr"/>
                      <a:r>
                        <a:rPr lang="en-US" sz="1600" dirty="0">
                          <a:effectLst/>
                        </a:rPr>
                        <a:t>22.2% </a:t>
                      </a:r>
                      <a:endParaRPr lang="en-US" sz="1600" dirty="0"/>
                    </a:p>
                  </a:txBody>
                  <a:tcPr/>
                </a:tc>
                <a:tc>
                  <a:txBody>
                    <a:bodyPr/>
                    <a:lstStyle/>
                    <a:p>
                      <a:pPr algn="ctr"/>
                      <a:r>
                        <a:rPr lang="en-US" sz="1600" dirty="0">
                          <a:effectLst/>
                        </a:rPr>
                        <a:t>29.1%</a:t>
                      </a:r>
                      <a:endParaRPr lang="en-US" sz="1600" dirty="0"/>
                    </a:p>
                  </a:txBody>
                  <a:tcPr/>
                </a:tc>
                <a:tc>
                  <a:txBody>
                    <a:bodyPr/>
                    <a:lstStyle/>
                    <a:p>
                      <a:pPr algn="ctr"/>
                      <a:r>
                        <a:rPr lang="en-US" sz="1600" dirty="0">
                          <a:effectLst/>
                        </a:rPr>
                        <a:t>27.7%</a:t>
                      </a:r>
                      <a:endParaRPr lang="en-US" sz="1600" dirty="0"/>
                    </a:p>
                  </a:txBody>
                  <a:tcPr/>
                </a:tc>
                <a:tc>
                  <a:txBody>
                    <a:bodyPr/>
                    <a:lstStyle/>
                    <a:p>
                      <a:pPr algn="ctr"/>
                      <a:r>
                        <a:rPr lang="en-US" sz="1600" dirty="0">
                          <a:effectLst/>
                        </a:rPr>
                        <a:t>60.9%</a:t>
                      </a:r>
                      <a:endParaRPr lang="en-US" sz="1600" dirty="0"/>
                    </a:p>
                  </a:txBody>
                  <a:tcPr/>
                </a:tc>
                <a:tc>
                  <a:txBody>
                    <a:bodyPr/>
                    <a:lstStyle/>
                    <a:p>
                      <a:pPr algn="ctr"/>
                      <a:r>
                        <a:rPr lang="en-US" sz="1600" dirty="0">
                          <a:effectLst/>
                        </a:rPr>
                        <a:t>40.9%</a:t>
                      </a:r>
                      <a:endParaRPr lang="en-US" sz="1600" dirty="0"/>
                    </a:p>
                  </a:txBody>
                  <a:tcPr/>
                </a:tc>
                <a:tc>
                  <a:txBody>
                    <a:bodyPr/>
                    <a:lstStyle/>
                    <a:p>
                      <a:pPr algn="ctr"/>
                      <a:r>
                        <a:rPr lang="en-US" sz="1600" dirty="0">
                          <a:effectLst/>
                        </a:rPr>
                        <a:t>54.1%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50.2%</a:t>
                      </a:r>
                      <a:endParaRPr lang="en-US" sz="1600" dirty="0"/>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0C603B1F-1F97-3F47-A1FB-49F34A0EE4CD}"/>
              </a:ext>
            </a:extLst>
          </p:cNvPr>
          <p:cNvSpPr txBox="1"/>
          <p:nvPr/>
        </p:nvSpPr>
        <p:spPr>
          <a:xfrm>
            <a:off x="1093857" y="5271574"/>
            <a:ext cx="1495514" cy="523220"/>
          </a:xfrm>
          <a:prstGeom prst="rect">
            <a:avLst/>
          </a:prstGeom>
          <a:noFill/>
        </p:spPr>
        <p:txBody>
          <a:bodyPr wrap="square" rtlCol="0">
            <a:spAutoFit/>
          </a:bodyPr>
          <a:lstStyle/>
          <a:p>
            <a:pPr algn="r"/>
            <a:r>
              <a:rPr lang="en-US" sz="1400" dirty="0"/>
              <a:t>14% Accuracy on New Data</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02" y="1811706"/>
            <a:ext cx="7751035" cy="205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302" y="1782213"/>
            <a:ext cx="7751036" cy="2157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55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1053</Words>
  <Application>Microsoft Office PowerPoint</Application>
  <PresentationFormat>Widescreen</PresentationFormat>
  <Paragraphs>216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Tw Cen MT</vt:lpstr>
      <vt:lpstr>Wingdings</vt: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Classes: 0=Angry, 1=Disgust, 2=Fear, 3=Happy, 4=Sad, 5=Surprise, 6=Neutral  Logistic Regression classifier</vt:lpstr>
      <vt:lpstr>linear classifier</vt:lpstr>
      <vt:lpstr>Bayesian Classifier</vt:lpstr>
      <vt:lpstr>Bayesian Classifier</vt:lpstr>
      <vt:lpstr>Histogram Classifier</vt:lpstr>
      <vt:lpstr>Neural Network – Fully Connected</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Kataria, Sandeep</cp:lastModifiedBy>
  <cp:revision>52</cp:revision>
  <dcterms:created xsi:type="dcterms:W3CDTF">2019-04-07T19:54:51Z</dcterms:created>
  <dcterms:modified xsi:type="dcterms:W3CDTF">2019-04-08T23:33:40Z</dcterms:modified>
</cp:coreProperties>
</file>