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62" r:id="rId4"/>
    <p:sldId id="268" r:id="rId5"/>
    <p:sldId id="266" r:id="rId6"/>
    <p:sldId id="260" r:id="rId7"/>
    <p:sldId id="270" r:id="rId8"/>
    <p:sldId id="271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6870-CC5D-4085-9740-AAC045ACB71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0557-01E8-4E04-B9A6-228EA0CD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0557-01E8-4E04-B9A6-228EA0CD95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11" y="200818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5001420"/>
            <a:ext cx="9666909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FNU</a:t>
            </a:r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04D2CE3-FADE-4444-BF01-5877D5B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" y="1250831"/>
            <a:ext cx="1513831" cy="150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8D4E12-6DAC-43E1-B8A5-DAB48ED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63" y="1243150"/>
            <a:ext cx="1513831" cy="150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C9A47A-34DF-4FB6-877F-3C1541D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70" y="1237428"/>
            <a:ext cx="1513832" cy="150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5A97654-9ACF-43A2-BA5E-3ACE534F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82" y="1229294"/>
            <a:ext cx="1513832" cy="150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7E195B-B314-46BB-9947-09C095EE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16" y="1244130"/>
            <a:ext cx="1507107" cy="150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F10B3E-7F59-4AE2-B659-45D4C2DB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077" y="1244130"/>
            <a:ext cx="1507107" cy="150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3A2CC9D-FB19-4D63-894F-B0AE04B60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90" y="1250831"/>
            <a:ext cx="1513831" cy="150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9E1177-B80E-4CEF-A256-343DFAE24982}"/>
              </a:ext>
            </a:extLst>
          </p:cNvPr>
          <p:cNvSpPr txBox="1"/>
          <p:nvPr/>
        </p:nvSpPr>
        <p:spPr>
          <a:xfrm>
            <a:off x="543338" y="29154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Classes:</a:t>
            </a:r>
            <a:r>
              <a:rPr lang="en-US" sz="2600" dirty="0"/>
              <a:t> 0=Angry, 1=Disgust, 2=Fear, 3=Happy, 4=Sad, 5=Surprise, 6=Neutral</a:t>
            </a:r>
          </a:p>
        </p:txBody>
      </p:sp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Interesting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203" y="1751465"/>
            <a:ext cx="4304167" cy="1791835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Why did Histogram classifier not work?</a:t>
            </a:r>
          </a:p>
          <a:p>
            <a:pPr>
              <a:buFont typeface="Wingdings"/>
              <a:buChar char="Ø"/>
            </a:pPr>
            <a:r>
              <a:rPr lang="en-IN" dirty="0" smtClean="0"/>
              <a:t>Say, we use 8 PC features, and 8 bins, we have ~17million bins in a histogram, but only 28709 data points. So, very sparsely populated histogram.</a:t>
            </a:r>
          </a:p>
          <a:p>
            <a:pPr>
              <a:buFont typeface="Wingdings"/>
              <a:buChar char="Ø"/>
            </a:pPr>
            <a:r>
              <a:rPr lang="en-IN" dirty="0" smtClean="0"/>
              <a:t>When we look to predict with such a histogram, bins corresponding to queries are likely empty, resulting in no prediction.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18304" y="3731079"/>
            <a:ext cx="5860144" cy="2837180"/>
          </a:xfrm>
        </p:spPr>
        <p:txBody>
          <a:bodyPr>
            <a:noAutofit/>
          </a:bodyPr>
          <a:lstStyle/>
          <a:p>
            <a:r>
              <a:rPr lang="en-IN" sz="1300" dirty="0"/>
              <a:t>Bayesian classifier accuracy falls after a certain number of Principal Components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300" dirty="0"/>
              <a:t>PCA gave us 2304 PCs. And initially, </a:t>
            </a:r>
            <a:r>
              <a:rPr lang="en-IN" sz="1300" dirty="0" smtClean="0"/>
              <a:t>for the </a:t>
            </a:r>
            <a:r>
              <a:rPr lang="en-IN" sz="1300" dirty="0"/>
              <a:t>first </a:t>
            </a:r>
            <a:r>
              <a:rPr lang="en-IN" sz="1300" dirty="0" smtClean="0"/>
              <a:t>~360 </a:t>
            </a:r>
            <a:r>
              <a:rPr lang="en-IN" sz="1300" dirty="0"/>
              <a:t>components, adding them </a:t>
            </a:r>
            <a:r>
              <a:rPr lang="en-IN" sz="1300" dirty="0" smtClean="0"/>
              <a:t>to training set improved the </a:t>
            </a:r>
            <a:r>
              <a:rPr lang="en-IN" sz="1300" dirty="0"/>
              <a:t>accuracy. But beyond that, accuracy </a:t>
            </a:r>
            <a:r>
              <a:rPr lang="en-IN" sz="1300" dirty="0" smtClean="0"/>
              <a:t>started </a:t>
            </a:r>
            <a:r>
              <a:rPr lang="en-IN" sz="1300" dirty="0"/>
              <a:t>to decline.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r>
              <a:rPr lang="en-IN" sz="1300" dirty="0" smtClean="0"/>
              <a:t>Beyond 370 PCs, the covariance matrices get quite large, and unstable. Many cases, the determinant evaluates to a negative value, preventing predictions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300" dirty="0" smtClean="0"/>
              <a:t>NOTE: even for lesser number of PCs, switched to ‘</a:t>
            </a:r>
            <a:r>
              <a:rPr lang="en-IN" sz="1300" dirty="0" err="1" smtClean="0"/>
              <a:t>numpy.linalg.slogdet</a:t>
            </a:r>
            <a:r>
              <a:rPr lang="en-IN" sz="1300" dirty="0" smtClean="0"/>
              <a:t>()’ and determined ‘pdf’ on a log scale, as </a:t>
            </a:r>
            <a:r>
              <a:rPr lang="en-IN" sz="1300" dirty="0"/>
              <a:t>‘</a:t>
            </a:r>
            <a:r>
              <a:rPr lang="en-IN" sz="1300" dirty="0" err="1" smtClean="0"/>
              <a:t>numpy.linalg.det</a:t>
            </a:r>
            <a:r>
              <a:rPr lang="en-IN" sz="1300" dirty="0" smtClean="0"/>
              <a:t>()’ fails with</a:t>
            </a:r>
            <a:r>
              <a:rPr lang="en-IN" sz="1300" dirty="0"/>
              <a:t> “</a:t>
            </a:r>
            <a:r>
              <a:rPr lang="en-US" sz="1300" dirty="0" err="1"/>
              <a:t>RuntimeWarning</a:t>
            </a:r>
            <a:r>
              <a:rPr lang="en-US" sz="1300" dirty="0"/>
              <a:t>: overflow encountered</a:t>
            </a:r>
            <a:r>
              <a:rPr lang="en-IN" sz="1300" dirty="0"/>
              <a:t>”.</a:t>
            </a:r>
          </a:p>
          <a:p>
            <a:pPr>
              <a:lnSpc>
                <a:spcPct val="100000"/>
              </a:lnSpc>
              <a:buFont typeface="Wingdings"/>
              <a:buChar char="Ø"/>
            </a:pPr>
            <a:endParaRPr lang="en-IN" sz="1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335571"/>
            <a:ext cx="4088267" cy="309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0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data </a:t>
            </a:r>
            <a:r>
              <a:rPr lang="en-US" dirty="0" smtClean="0"/>
              <a:t>size: </a:t>
            </a:r>
            <a:r>
              <a:rPr lang="en-US" dirty="0"/>
              <a:t>28709 </a:t>
            </a:r>
            <a:r>
              <a:rPr lang="en-US" dirty="0" smtClean="0"/>
              <a:t>samples (80% of complete set), each 2304 features long (48x48 grayscale image)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***elaborate count info</a:t>
            </a:r>
          </a:p>
          <a:p>
            <a:r>
              <a:rPr lang="en-US" dirty="0" smtClean="0"/>
              <a:t>Class counts: [3995</a:t>
            </a:r>
            <a:r>
              <a:rPr lang="en-US" dirty="0"/>
              <a:t>, 436, 4097, 7215, 4830, 3171, 4965</a:t>
            </a:r>
            <a:r>
              <a:rPr lang="en-US" dirty="0" smtClean="0"/>
              <a:t>]</a:t>
            </a:r>
          </a:p>
          <a:p>
            <a:r>
              <a:rPr lang="en-US" dirty="0" smtClean="0"/>
              <a:t>Test set: 3589 samples (10% of complete set)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57" y="2249486"/>
            <a:ext cx="4956854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Linear </a:t>
            </a:r>
            <a:r>
              <a:rPr lang="en-US" sz="2000" dirty="0"/>
              <a:t>Classification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124201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15B283-25CC-1646-BC03-AAA3C5A9F1CF}"/>
              </a:ext>
            </a:extLst>
          </p:cNvPr>
          <p:cNvSpPr txBox="1"/>
          <p:nvPr/>
        </p:nvSpPr>
        <p:spPr>
          <a:xfrm>
            <a:off x="1289272" y="1956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8" y="1386160"/>
            <a:ext cx="2104361" cy="212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63" y="1342675"/>
            <a:ext cx="2104362" cy="212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6" y="1328076"/>
            <a:ext cx="2133263" cy="215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4352342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41" y="4352341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4352341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F33105-3CB6-5448-993D-18286D514369}"/>
              </a:ext>
            </a:extLst>
          </p:cNvPr>
          <p:cNvSpPr txBox="1"/>
          <p:nvPr/>
        </p:nvSpPr>
        <p:spPr>
          <a:xfrm>
            <a:off x="3687528" y="73519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9E2BE1-00EA-4649-A03B-4CA2B529D5AD}"/>
              </a:ext>
            </a:extLst>
          </p:cNvPr>
          <p:cNvSpPr txBox="1"/>
          <p:nvPr/>
        </p:nvSpPr>
        <p:spPr>
          <a:xfrm>
            <a:off x="6350467" y="69847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7E85AB-C406-4348-9B0F-C64047D9B338}"/>
              </a:ext>
            </a:extLst>
          </p:cNvPr>
          <p:cNvSpPr txBox="1"/>
          <p:nvPr/>
        </p:nvSpPr>
        <p:spPr>
          <a:xfrm>
            <a:off x="8844180" y="6984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3222E19-2670-4835-9385-7B4B7C92EB90}"/>
              </a:ext>
            </a:extLst>
          </p:cNvPr>
          <p:cNvSpPr/>
          <p:nvPr/>
        </p:nvSpPr>
        <p:spPr>
          <a:xfrm>
            <a:off x="758401" y="117713"/>
            <a:ext cx="1122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Data Augmentation: </a:t>
            </a:r>
            <a:r>
              <a:rPr lang="en-US" sz="3600" dirty="0"/>
              <a:t>Data Size Increase using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K-means, Cluster purity &amp; Expectation Maximization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DCA446-9741-F641-9A2E-EBE48C5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02635"/>
            <a:ext cx="4958940" cy="245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42% Accuracy on Test Data</a:t>
            </a:r>
          </a:p>
          <a:p>
            <a:r>
              <a:rPr lang="en-US" sz="2400" dirty="0"/>
              <a:t>37% Accuracy on Training Data</a:t>
            </a:r>
          </a:p>
          <a:p>
            <a:endParaRPr lang="en-US" sz="2400" dirty="0"/>
          </a:p>
          <a:p>
            <a:r>
              <a:rPr lang="en-US" sz="2400" dirty="0"/>
              <a:t>Using original dataset + 6 degree + 10 degree rotations</a:t>
            </a:r>
          </a:p>
          <a:p>
            <a:endParaRPr lang="en-US" sz="2400" dirty="0"/>
          </a:p>
          <a:p>
            <a:r>
              <a:rPr lang="en-US" sz="2400" dirty="0"/>
              <a:t>Attempted to use PCA, yet accuracy was much worse</a:t>
            </a:r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959429"/>
            <a:ext cx="4878389" cy="3831771"/>
          </a:xfrm>
        </p:spPr>
        <p:txBody>
          <a:bodyPr>
            <a:normAutofit/>
          </a:bodyPr>
          <a:lstStyle/>
          <a:p>
            <a:r>
              <a:rPr lang="en-IN" sz="1300" dirty="0" smtClean="0"/>
              <a:t>Trained on all 2304 original components, gave low accuracy of 18.86%</a:t>
            </a:r>
          </a:p>
          <a:p>
            <a:r>
              <a:rPr lang="en-IN" sz="1300" dirty="0" smtClean="0"/>
              <a:t>Performed PCA, and got better accuracy of 44.25% with first 360 PCs</a:t>
            </a:r>
          </a:p>
          <a:p>
            <a:r>
              <a:rPr lang="en-IN" sz="1300" dirty="0" smtClean="0"/>
              <a:t>Tried couple of other approaches </a:t>
            </a:r>
            <a:endParaRPr lang="en-IN" sz="1300" dirty="0"/>
          </a:p>
          <a:p>
            <a:pPr marL="342900" indent="-342900">
              <a:buAutoNum type="alphaLcPeriod"/>
            </a:pPr>
            <a:r>
              <a:rPr lang="en-IN" sz="1300" dirty="0" smtClean="0"/>
              <a:t>augment the training set with 3 &amp; 6 degree rotations, </a:t>
            </a:r>
          </a:p>
          <a:p>
            <a:pPr marL="342900" indent="-342900">
              <a:buAutoNum type="alphaLcPeriod"/>
            </a:pPr>
            <a:r>
              <a:rPr lang="en-IN" sz="1300" dirty="0" smtClean="0"/>
              <a:t>balance the training set with random over-sampling </a:t>
            </a:r>
          </a:p>
          <a:p>
            <a:pPr marL="0" indent="0">
              <a:buNone/>
            </a:pPr>
            <a:r>
              <a:rPr lang="en-IN" sz="1300" dirty="0" smtClean="0"/>
              <a:t>to get accuracy of 42.46% and 43.83%, respectively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436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performance - Summary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9771017"/>
              </p:ext>
            </p:extLst>
          </p:nvPr>
        </p:nvGraphicFramePr>
        <p:xfrm>
          <a:off x="656451" y="1826611"/>
          <a:ext cx="10928670" cy="44925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09407">
                  <a:extLst>
                    <a:ext uri="{9D8B030D-6E8A-4147-A177-3AD203B41FA5}">
                      <a16:colId xmlns:a16="http://schemas.microsoft.com/office/drawing/2014/main" xmlns="" val="3550727435"/>
                    </a:ext>
                  </a:extLst>
                </a:gridCol>
                <a:gridCol w="1487685">
                  <a:extLst>
                    <a:ext uri="{9D8B030D-6E8A-4147-A177-3AD203B41FA5}">
                      <a16:colId xmlns:a16="http://schemas.microsoft.com/office/drawing/2014/main" xmlns="" val="3295678948"/>
                    </a:ext>
                  </a:extLst>
                </a:gridCol>
                <a:gridCol w="1592036">
                  <a:extLst>
                    <a:ext uri="{9D8B030D-6E8A-4147-A177-3AD203B41FA5}">
                      <a16:colId xmlns:a16="http://schemas.microsoft.com/office/drawing/2014/main" xmlns="" val="485902210"/>
                    </a:ext>
                  </a:extLst>
                </a:gridCol>
                <a:gridCol w="1534885"/>
                <a:gridCol w="1502229">
                  <a:extLst>
                    <a:ext uri="{9D8B030D-6E8A-4147-A177-3AD203B41FA5}">
                      <a16:colId xmlns:a16="http://schemas.microsoft.com/office/drawing/2014/main" xmlns="" val="1751447481"/>
                    </a:ext>
                  </a:extLst>
                </a:gridCol>
                <a:gridCol w="3102428">
                  <a:extLst>
                    <a:ext uri="{9D8B030D-6E8A-4147-A177-3AD203B41FA5}">
                      <a16:colId xmlns:a16="http://schemas.microsoft.com/office/drawing/2014/main" xmlns="" val="788984757"/>
                    </a:ext>
                  </a:extLst>
                </a:gridCol>
              </a:tblGrid>
              <a:tr h="679825"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Original components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 PCA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With Data Augmentation – Test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14485"/>
                  </a:ext>
                </a:extLst>
              </a:tr>
              <a:tr h="26615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Training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9480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 Classification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143975"/>
                  </a:ext>
                </a:extLst>
              </a:tr>
              <a:tr h="723356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50.73%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18.86%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76.61%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44.25%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41.38%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5877440"/>
                  </a:ext>
                </a:extLst>
              </a:tr>
              <a:tr h="8899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Logistic Regression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1031661"/>
                  </a:ext>
                </a:extLst>
              </a:tr>
              <a:tr h="620485">
                <a:tc>
                  <a:txBody>
                    <a:bodyPr/>
                    <a:lstStyle/>
                    <a:p>
                      <a:r>
                        <a:rPr lang="en-IN" dirty="0" smtClean="0"/>
                        <a:t>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68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444</Words>
  <Application>Microsoft Office PowerPoint</Application>
  <PresentationFormat>Custom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Facial IMAGE RECOGNITION</vt:lpstr>
      <vt:lpstr>Data source: https://www.kaggle.com/c/challenges-in-representation-learning-facial-expression-recognition-challenge/data</vt:lpstr>
      <vt:lpstr>PowerPoint Presentation</vt:lpstr>
      <vt:lpstr>K-means, Cluster purity &amp; Expectation Maximization</vt:lpstr>
      <vt:lpstr>Logistic Regression classifier</vt:lpstr>
      <vt:lpstr>linear classifier</vt:lpstr>
      <vt:lpstr>Bayesian Classifier</vt:lpstr>
      <vt:lpstr>Neural Network</vt:lpstr>
      <vt:lpstr>Model performance - Summary</vt:lpstr>
      <vt:lpstr>Interesting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Elangovan, Vinodkumar</cp:lastModifiedBy>
  <cp:revision>35</cp:revision>
  <dcterms:created xsi:type="dcterms:W3CDTF">2019-03-18T22:53:31Z</dcterms:created>
  <dcterms:modified xsi:type="dcterms:W3CDTF">2019-04-04T23:47:21Z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04efdacc-9dc8-47b1-ac84-fc4109dcd6b0</vt:lpwstr>
  </property>
  <property fmtid="{D5CDD505-2E9C-101B-9397-08002B2CF9AE}" pid="3" name="Classification">
    <vt:lpwstr>null</vt:lpwstr>
  </property>
</Properties>
</file>