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7"/>
  </p:notesMasterIdLst>
  <p:sldIdLst>
    <p:sldId id="281" r:id="rId2"/>
    <p:sldId id="257" r:id="rId3"/>
    <p:sldId id="262" r:id="rId4"/>
    <p:sldId id="282" r:id="rId5"/>
    <p:sldId id="274" r:id="rId6"/>
    <p:sldId id="268" r:id="rId7"/>
    <p:sldId id="280" r:id="rId8"/>
    <p:sldId id="266" r:id="rId9"/>
    <p:sldId id="260" r:id="rId10"/>
    <p:sldId id="270" r:id="rId11"/>
    <p:sldId id="278" r:id="rId12"/>
    <p:sldId id="275" r:id="rId13"/>
    <p:sldId id="271" r:id="rId14"/>
    <p:sldId id="267"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86" autoAdjust="0"/>
    <p:restoredTop sz="94660"/>
  </p:normalViewPr>
  <p:slideViewPr>
    <p:cSldViewPr snapToGrid="0">
      <p:cViewPr varScale="1">
        <p:scale>
          <a:sx n="72" d="100"/>
          <a:sy n="72" d="100"/>
        </p:scale>
        <p:origin x="492"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2K6\Studies\ML%20with%20Python\Project\fer2013\Comparis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Expectation Maximization: PPV</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1"/>
          <c:tx>
            <c:strRef>
              <c:f>Sheet3!$C$1</c:f>
              <c:strCache>
                <c:ptCount val="1"/>
                <c:pt idx="0">
                  <c:v>PPV</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Sheet3!$A$2:$A$8</c:f>
              <c:numCache>
                <c:formatCode>General</c:formatCode>
                <c:ptCount val="7"/>
                <c:pt idx="0">
                  <c:v>0</c:v>
                </c:pt>
                <c:pt idx="1">
                  <c:v>1</c:v>
                </c:pt>
                <c:pt idx="2">
                  <c:v>2</c:v>
                </c:pt>
                <c:pt idx="3">
                  <c:v>3</c:v>
                </c:pt>
                <c:pt idx="4">
                  <c:v>4</c:v>
                </c:pt>
                <c:pt idx="5">
                  <c:v>5</c:v>
                </c:pt>
                <c:pt idx="6">
                  <c:v>6</c:v>
                </c:pt>
              </c:numCache>
            </c:numRef>
          </c:xVal>
          <c:yVal>
            <c:numRef>
              <c:f>Sheet3!$C$2:$C$8</c:f>
              <c:numCache>
                <c:formatCode>General</c:formatCode>
                <c:ptCount val="7"/>
                <c:pt idx="0">
                  <c:v>16.645807259073841</c:v>
                </c:pt>
                <c:pt idx="1">
                  <c:v>17.660550458715594</c:v>
                </c:pt>
                <c:pt idx="2">
                  <c:v>18.159628996826946</c:v>
                </c:pt>
                <c:pt idx="3">
                  <c:v>10.990990990990991</c:v>
                </c:pt>
                <c:pt idx="4">
                  <c:v>16.459627329192546</c:v>
                </c:pt>
                <c:pt idx="5">
                  <c:v>18.858404288867863</c:v>
                </c:pt>
                <c:pt idx="6">
                  <c:v>12.749244712990937</c:v>
                </c:pt>
              </c:numCache>
            </c:numRef>
          </c:yVal>
          <c:smooth val="1"/>
          <c:extLst>
            <c:ext xmlns:c16="http://schemas.microsoft.com/office/drawing/2014/chart" uri="{C3380CC4-5D6E-409C-BE32-E72D297353CC}">
              <c16:uniqueId val="{00000000-01DC-45A4-975D-20A33A3FD4AA}"/>
            </c:ext>
          </c:extLst>
        </c:ser>
        <c:ser>
          <c:idx val="2"/>
          <c:order val="2"/>
          <c:tx>
            <c:strRef>
              <c:f>Sheet3!$D$1</c:f>
              <c:strCache>
                <c:ptCount val="1"/>
                <c:pt idx="0">
                  <c:v>Sensitivity</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Sheet3!$A$2:$A$8</c:f>
              <c:numCache>
                <c:formatCode>General</c:formatCode>
                <c:ptCount val="7"/>
                <c:pt idx="0">
                  <c:v>0</c:v>
                </c:pt>
                <c:pt idx="1">
                  <c:v>1</c:v>
                </c:pt>
                <c:pt idx="2">
                  <c:v>2</c:v>
                </c:pt>
                <c:pt idx="3">
                  <c:v>3</c:v>
                </c:pt>
                <c:pt idx="4">
                  <c:v>4</c:v>
                </c:pt>
                <c:pt idx="5">
                  <c:v>5</c:v>
                </c:pt>
                <c:pt idx="6">
                  <c:v>6</c:v>
                </c:pt>
              </c:numCache>
            </c:numRef>
          </c:xVal>
          <c:yVal>
            <c:numRef>
              <c:f>Sheet3!$D$2:$D$8</c:f>
              <c:numCache>
                <c:formatCode>General</c:formatCode>
                <c:ptCount val="7"/>
                <c:pt idx="0">
                  <c:v>16.001000000000001</c:v>
                </c:pt>
                <c:pt idx="1">
                  <c:v>1.7408999999999999</c:v>
                </c:pt>
                <c:pt idx="2">
                  <c:v>18.6326</c:v>
                </c:pt>
                <c:pt idx="3">
                  <c:v>21.323</c:v>
                </c:pt>
                <c:pt idx="4">
                  <c:v>19.5428</c:v>
                </c:pt>
                <c:pt idx="5">
                  <c:v>13.2067</c:v>
                </c:pt>
                <c:pt idx="6">
                  <c:v>16.526</c:v>
                </c:pt>
              </c:numCache>
            </c:numRef>
          </c:yVal>
          <c:smooth val="1"/>
          <c:extLst>
            <c:ext xmlns:c16="http://schemas.microsoft.com/office/drawing/2014/chart" uri="{C3380CC4-5D6E-409C-BE32-E72D297353CC}">
              <c16:uniqueId val="{00000001-01DC-45A4-975D-20A33A3FD4AA}"/>
            </c:ext>
          </c:extLst>
        </c:ser>
        <c:dLbls>
          <c:showLegendKey val="0"/>
          <c:showVal val="0"/>
          <c:showCatName val="0"/>
          <c:showSerName val="0"/>
          <c:showPercent val="0"/>
          <c:showBubbleSize val="0"/>
        </c:dLbls>
        <c:axId val="1004845480"/>
        <c:axId val="1004840232"/>
        <c:extLst>
          <c:ext xmlns:c15="http://schemas.microsoft.com/office/drawing/2012/chart" uri="{02D57815-91ED-43cb-92C2-25804820EDAC}">
            <c15:filteredScatterSeries>
              <c15:ser>
                <c:idx val="0"/>
                <c:order val="0"/>
                <c:tx>
                  <c:strRef>
                    <c:extLst>
                      <c:ext uri="{02D57815-91ED-43cb-92C2-25804820EDAC}">
                        <c15:formulaRef>
                          <c15:sqref>Sheet3!$B$1</c15:sqref>
                        </c15:formulaRef>
                      </c:ext>
                    </c:extLst>
                    <c:strCache>
                      <c:ptCount val="1"/>
                      <c:pt idx="0">
                        <c:v>Emotion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extLst>
                      <c:ext uri="{02D57815-91ED-43cb-92C2-25804820EDAC}">
                        <c15:formulaRef>
                          <c15:sqref>Sheet3!$A$2:$A$8</c15:sqref>
                        </c15:formulaRef>
                      </c:ext>
                    </c:extLst>
                    <c:numCache>
                      <c:formatCode>General</c:formatCode>
                      <c:ptCount val="7"/>
                      <c:pt idx="0">
                        <c:v>0</c:v>
                      </c:pt>
                      <c:pt idx="1">
                        <c:v>1</c:v>
                      </c:pt>
                      <c:pt idx="2">
                        <c:v>2</c:v>
                      </c:pt>
                      <c:pt idx="3">
                        <c:v>3</c:v>
                      </c:pt>
                      <c:pt idx="4">
                        <c:v>4</c:v>
                      </c:pt>
                      <c:pt idx="5">
                        <c:v>5</c:v>
                      </c:pt>
                      <c:pt idx="6">
                        <c:v>6</c:v>
                      </c:pt>
                    </c:numCache>
                  </c:numRef>
                </c:xVal>
                <c:yVal>
                  <c:numRef>
                    <c:extLst>
                      <c:ext uri="{02D57815-91ED-43cb-92C2-25804820EDAC}">
                        <c15:formulaRef>
                          <c15:sqref>Sheet3!$B$2:$B$8</c15:sqref>
                        </c15:formulaRef>
                      </c:ext>
                    </c:extLst>
                    <c:numCache>
                      <c:formatCode>General</c:formatCode>
                      <c:ptCount val="7"/>
                      <c:pt idx="0">
                        <c:v>0</c:v>
                      </c:pt>
                      <c:pt idx="1">
                        <c:v>0</c:v>
                      </c:pt>
                      <c:pt idx="2">
                        <c:v>0</c:v>
                      </c:pt>
                      <c:pt idx="3">
                        <c:v>0</c:v>
                      </c:pt>
                      <c:pt idx="4">
                        <c:v>0</c:v>
                      </c:pt>
                      <c:pt idx="5">
                        <c:v>0</c:v>
                      </c:pt>
                      <c:pt idx="6">
                        <c:v>0</c:v>
                      </c:pt>
                    </c:numCache>
                  </c:numRef>
                </c:yVal>
                <c:smooth val="1"/>
                <c:extLst>
                  <c:ext xmlns:c16="http://schemas.microsoft.com/office/drawing/2014/chart" uri="{C3380CC4-5D6E-409C-BE32-E72D297353CC}">
                    <c16:uniqueId val="{00000002-01DC-45A4-975D-20A33A3FD4AA}"/>
                  </c:ext>
                </c:extLst>
              </c15:ser>
            </c15:filteredScatterSeries>
          </c:ext>
        </c:extLst>
      </c:scatterChart>
      <c:valAx>
        <c:axId val="10048454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Emotions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4840232"/>
        <c:crosses val="autoZero"/>
        <c:crossBetween val="midCat"/>
      </c:valAx>
      <c:valAx>
        <c:axId val="1004840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PPV Percentage</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484548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76870-CC5D-4085-9740-AAC045ACB719}" type="datetimeFigureOut">
              <a:rPr lang="en-IN" smtClean="0"/>
              <a:t>08-04-2019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D0557-01E8-4E04-B9A6-228EA0CD95B9}" type="slidenum">
              <a:rPr lang="en-IN" smtClean="0"/>
              <a:t>‹#›</a:t>
            </a:fld>
            <a:endParaRPr lang="en-IN"/>
          </a:p>
        </p:txBody>
      </p:sp>
    </p:spTree>
    <p:extLst>
      <p:ext uri="{BB962C8B-B14F-4D97-AF65-F5344CB8AC3E}">
        <p14:creationId xmlns:p14="http://schemas.microsoft.com/office/powerpoint/2010/main" val="20045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94D0557-01E8-4E04-B9A6-228EA0CD95B9}" type="slidenum">
              <a:rPr lang="en-IN" smtClean="0"/>
              <a:t>14</a:t>
            </a:fld>
            <a:endParaRPr lang="en-IN"/>
          </a:p>
        </p:txBody>
      </p:sp>
    </p:spTree>
    <p:extLst>
      <p:ext uri="{BB962C8B-B14F-4D97-AF65-F5344CB8AC3E}">
        <p14:creationId xmlns:p14="http://schemas.microsoft.com/office/powerpoint/2010/main" val="119053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718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752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1933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8367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0759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1589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743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9214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026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79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961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195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17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77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858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797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905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290393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challenges-in-representation-learning-facial-expression-recognition-challenge/data"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1EAA-0D3C-48DE-9FFF-6A535ABFC033}"/>
              </a:ext>
            </a:extLst>
          </p:cNvPr>
          <p:cNvSpPr>
            <a:spLocks noGrp="1"/>
          </p:cNvSpPr>
          <p:nvPr>
            <p:ph type="ctrTitle"/>
          </p:nvPr>
        </p:nvSpPr>
        <p:spPr>
          <a:xfrm>
            <a:off x="1883611" y="200818"/>
            <a:ext cx="8791575" cy="931863"/>
          </a:xfrm>
        </p:spPr>
        <p:txBody>
          <a:bodyPr/>
          <a:lstStyle/>
          <a:p>
            <a:pPr algn="ctr"/>
            <a:r>
              <a:rPr lang="en-US" dirty="0"/>
              <a:t>Facial IMAGE RECOGNITION</a:t>
            </a:r>
          </a:p>
        </p:txBody>
      </p:sp>
      <p:sp>
        <p:nvSpPr>
          <p:cNvPr id="5" name="Subtitle 4">
            <a:extLst>
              <a:ext uri="{FF2B5EF4-FFF2-40B4-BE49-F238E27FC236}">
                <a16:creationId xmlns:a16="http://schemas.microsoft.com/office/drawing/2014/main" id="{46AD44FD-08F9-4FAD-9C48-D5370D6B5C4A}"/>
              </a:ext>
            </a:extLst>
          </p:cNvPr>
          <p:cNvSpPr>
            <a:spLocks noGrp="1"/>
          </p:cNvSpPr>
          <p:nvPr>
            <p:ph type="subTitle" idx="1"/>
          </p:nvPr>
        </p:nvSpPr>
        <p:spPr>
          <a:xfrm>
            <a:off x="207227" y="5001420"/>
            <a:ext cx="11845074" cy="1655762"/>
          </a:xfrm>
        </p:spPr>
        <p:txBody>
          <a:bodyPr>
            <a:normAutofit lnSpcReduction="10000"/>
          </a:bodyPr>
          <a:lstStyle/>
          <a:p>
            <a:pPr algn="ctr"/>
            <a:r>
              <a:rPr lang="en-US" sz="3500" dirty="0"/>
              <a:t>Team </a:t>
            </a:r>
            <a:r>
              <a:rPr lang="en-US" sz="3500" dirty="0" err="1"/>
              <a:t>bengio</a:t>
            </a:r>
            <a:r>
              <a:rPr lang="en-US" sz="3500" dirty="0"/>
              <a:t>:</a:t>
            </a:r>
          </a:p>
          <a:p>
            <a:pPr algn="ctr"/>
            <a:r>
              <a:rPr lang="en-US" dirty="0" err="1"/>
              <a:t>Akshay</a:t>
            </a:r>
            <a:r>
              <a:rPr lang="en-US" dirty="0"/>
              <a:t> Agarwal	</a:t>
            </a:r>
            <a:r>
              <a:rPr lang="en-US" dirty="0" err="1"/>
              <a:t>kannu</a:t>
            </a:r>
            <a:r>
              <a:rPr lang="en-US" dirty="0"/>
              <a:t> </a:t>
            </a:r>
            <a:r>
              <a:rPr lang="en-US" dirty="0" err="1"/>
              <a:t>priya</a:t>
            </a:r>
            <a:r>
              <a:rPr lang="en-US" dirty="0"/>
              <a:t> </a:t>
            </a:r>
            <a:r>
              <a:rPr lang="en-US" dirty="0" err="1"/>
              <a:t>arora</a:t>
            </a:r>
            <a:r>
              <a:rPr lang="en-US" dirty="0"/>
              <a:t>	</a:t>
            </a:r>
            <a:r>
              <a:rPr lang="en-US" dirty="0" err="1"/>
              <a:t>vinod</a:t>
            </a:r>
            <a:r>
              <a:rPr lang="en-US" dirty="0"/>
              <a:t> </a:t>
            </a:r>
            <a:r>
              <a:rPr lang="en-US" dirty="0" err="1"/>
              <a:t>elangovan</a:t>
            </a:r>
            <a:r>
              <a:rPr lang="en-US" dirty="0"/>
              <a:t>	 Gaurav GIRDHAR</a:t>
            </a:r>
          </a:p>
          <a:p>
            <a:pPr algn="ctr"/>
            <a:r>
              <a:rPr lang="en-US" dirty="0"/>
              <a:t>Pankaj </a:t>
            </a:r>
            <a:r>
              <a:rPr lang="en-US" dirty="0" err="1"/>
              <a:t>mittal</a:t>
            </a:r>
            <a:r>
              <a:rPr lang="en-US" dirty="0"/>
              <a:t>		</a:t>
            </a:r>
            <a:r>
              <a:rPr lang="en-US" dirty="0" err="1"/>
              <a:t>claude</a:t>
            </a:r>
            <a:r>
              <a:rPr lang="en-US" dirty="0"/>
              <a:t> phan		Sandeep Kataria</a:t>
            </a:r>
          </a:p>
        </p:txBody>
      </p:sp>
      <p:pic>
        <p:nvPicPr>
          <p:cNvPr id="6" name="Picture 5">
            <a:extLst>
              <a:ext uri="{FF2B5EF4-FFF2-40B4-BE49-F238E27FC236}">
                <a16:creationId xmlns:a16="http://schemas.microsoft.com/office/drawing/2014/main" id="{C04D2CE3-FADE-4444-BF01-5877D5BCC980}"/>
              </a:ext>
            </a:extLst>
          </p:cNvPr>
          <p:cNvPicPr>
            <a:picLocks noChangeAspect="1"/>
          </p:cNvPicPr>
          <p:nvPr/>
        </p:nvPicPr>
        <p:blipFill>
          <a:blip r:embed="rId2"/>
          <a:stretch>
            <a:fillRect/>
          </a:stretch>
        </p:blipFill>
        <p:spPr>
          <a:xfrm>
            <a:off x="207226" y="1250831"/>
            <a:ext cx="1513831" cy="1508611"/>
          </a:xfrm>
          <a:prstGeom prst="rect">
            <a:avLst/>
          </a:prstGeom>
        </p:spPr>
      </p:pic>
      <p:pic>
        <p:nvPicPr>
          <p:cNvPr id="7" name="Picture 6">
            <a:extLst>
              <a:ext uri="{FF2B5EF4-FFF2-40B4-BE49-F238E27FC236}">
                <a16:creationId xmlns:a16="http://schemas.microsoft.com/office/drawing/2014/main" id="{2A8D4E12-6DAC-43E1-B8A5-DAB48EDC7D6E}"/>
              </a:ext>
            </a:extLst>
          </p:cNvPr>
          <p:cNvPicPr>
            <a:picLocks noChangeAspect="1"/>
          </p:cNvPicPr>
          <p:nvPr/>
        </p:nvPicPr>
        <p:blipFill>
          <a:blip r:embed="rId3"/>
          <a:stretch>
            <a:fillRect/>
          </a:stretch>
        </p:blipFill>
        <p:spPr>
          <a:xfrm>
            <a:off x="3753011" y="1243150"/>
            <a:ext cx="1513831" cy="1508611"/>
          </a:xfrm>
          <a:prstGeom prst="rect">
            <a:avLst/>
          </a:prstGeom>
        </p:spPr>
      </p:pic>
      <p:pic>
        <p:nvPicPr>
          <p:cNvPr id="8" name="Picture 7">
            <a:extLst>
              <a:ext uri="{FF2B5EF4-FFF2-40B4-BE49-F238E27FC236}">
                <a16:creationId xmlns:a16="http://schemas.microsoft.com/office/drawing/2014/main" id="{DEC9A47A-34DF-4FB6-877F-3C1541D6D98D}"/>
              </a:ext>
            </a:extLst>
          </p:cNvPr>
          <p:cNvPicPr>
            <a:picLocks noChangeAspect="1"/>
          </p:cNvPicPr>
          <p:nvPr/>
        </p:nvPicPr>
        <p:blipFill>
          <a:blip r:embed="rId4"/>
          <a:stretch>
            <a:fillRect/>
          </a:stretch>
        </p:blipFill>
        <p:spPr>
          <a:xfrm>
            <a:off x="5395070" y="1237428"/>
            <a:ext cx="1513832" cy="1508612"/>
          </a:xfrm>
          <a:prstGeom prst="rect">
            <a:avLst/>
          </a:prstGeom>
        </p:spPr>
      </p:pic>
      <p:pic>
        <p:nvPicPr>
          <p:cNvPr id="9" name="Picture 8">
            <a:extLst>
              <a:ext uri="{FF2B5EF4-FFF2-40B4-BE49-F238E27FC236}">
                <a16:creationId xmlns:a16="http://schemas.microsoft.com/office/drawing/2014/main" id="{75A97654-9ACF-43A2-BA5E-3ACE534F6BB1}"/>
              </a:ext>
            </a:extLst>
          </p:cNvPr>
          <p:cNvPicPr>
            <a:picLocks noChangeAspect="1"/>
          </p:cNvPicPr>
          <p:nvPr/>
        </p:nvPicPr>
        <p:blipFill>
          <a:blip r:embed="rId5"/>
          <a:stretch>
            <a:fillRect/>
          </a:stretch>
        </p:blipFill>
        <p:spPr>
          <a:xfrm>
            <a:off x="7050582" y="1229294"/>
            <a:ext cx="1513832" cy="1508612"/>
          </a:xfrm>
          <a:prstGeom prst="rect">
            <a:avLst/>
          </a:prstGeom>
        </p:spPr>
      </p:pic>
      <p:pic>
        <p:nvPicPr>
          <p:cNvPr id="10" name="Picture 9">
            <a:extLst>
              <a:ext uri="{FF2B5EF4-FFF2-40B4-BE49-F238E27FC236}">
                <a16:creationId xmlns:a16="http://schemas.microsoft.com/office/drawing/2014/main" id="{9B7E195B-B314-46BB-9947-09C095EEE81B}"/>
              </a:ext>
            </a:extLst>
          </p:cNvPr>
          <p:cNvPicPr>
            <a:picLocks noChangeAspect="1"/>
          </p:cNvPicPr>
          <p:nvPr/>
        </p:nvPicPr>
        <p:blipFill>
          <a:blip r:embed="rId6"/>
          <a:stretch>
            <a:fillRect/>
          </a:stretch>
        </p:blipFill>
        <p:spPr>
          <a:xfrm>
            <a:off x="8712816" y="1244130"/>
            <a:ext cx="1507107" cy="1501910"/>
          </a:xfrm>
          <a:prstGeom prst="rect">
            <a:avLst/>
          </a:prstGeom>
        </p:spPr>
      </p:pic>
      <p:pic>
        <p:nvPicPr>
          <p:cNvPr id="11" name="Picture 10">
            <a:extLst>
              <a:ext uri="{FF2B5EF4-FFF2-40B4-BE49-F238E27FC236}">
                <a16:creationId xmlns:a16="http://schemas.microsoft.com/office/drawing/2014/main" id="{EBF10B3E-7F59-4AE2-B659-45D4C2DBBC08}"/>
              </a:ext>
            </a:extLst>
          </p:cNvPr>
          <p:cNvPicPr>
            <a:picLocks noChangeAspect="1"/>
          </p:cNvPicPr>
          <p:nvPr/>
        </p:nvPicPr>
        <p:blipFill>
          <a:blip r:embed="rId7"/>
          <a:stretch>
            <a:fillRect/>
          </a:stretch>
        </p:blipFill>
        <p:spPr>
          <a:xfrm>
            <a:off x="10371077" y="1244130"/>
            <a:ext cx="1507107" cy="1501910"/>
          </a:xfrm>
          <a:prstGeom prst="rect">
            <a:avLst/>
          </a:prstGeom>
        </p:spPr>
      </p:pic>
      <p:pic>
        <p:nvPicPr>
          <p:cNvPr id="12" name="Picture 11">
            <a:extLst>
              <a:ext uri="{FF2B5EF4-FFF2-40B4-BE49-F238E27FC236}">
                <a16:creationId xmlns:a16="http://schemas.microsoft.com/office/drawing/2014/main" id="{F3A2CC9D-FB19-4D63-894F-B0AE04B6056D}"/>
              </a:ext>
            </a:extLst>
          </p:cNvPr>
          <p:cNvPicPr>
            <a:picLocks noChangeAspect="1"/>
          </p:cNvPicPr>
          <p:nvPr/>
        </p:nvPicPr>
        <p:blipFill>
          <a:blip r:embed="rId8"/>
          <a:stretch>
            <a:fillRect/>
          </a:stretch>
        </p:blipFill>
        <p:spPr>
          <a:xfrm>
            <a:off x="1979922" y="1264083"/>
            <a:ext cx="1513831" cy="1508611"/>
          </a:xfrm>
          <a:prstGeom prst="rect">
            <a:avLst/>
          </a:prstGeom>
        </p:spPr>
      </p:pic>
      <p:sp>
        <p:nvSpPr>
          <p:cNvPr id="14" name="TextBox 13">
            <a:extLst>
              <a:ext uri="{FF2B5EF4-FFF2-40B4-BE49-F238E27FC236}">
                <a16:creationId xmlns:a16="http://schemas.microsoft.com/office/drawing/2014/main" id="{6F9E1177-B80E-4CEF-A256-343DFAE24982}"/>
              </a:ext>
            </a:extLst>
          </p:cNvPr>
          <p:cNvSpPr txBox="1"/>
          <p:nvPr/>
        </p:nvSpPr>
        <p:spPr>
          <a:xfrm>
            <a:off x="207227" y="2759442"/>
            <a:ext cx="11590186" cy="492443"/>
          </a:xfrm>
          <a:prstGeom prst="rect">
            <a:avLst/>
          </a:prstGeom>
          <a:noFill/>
        </p:spPr>
        <p:txBody>
          <a:bodyPr wrap="square" rtlCol="0">
            <a:spAutoFit/>
          </a:bodyPr>
          <a:lstStyle/>
          <a:p>
            <a:r>
              <a:rPr lang="en-US" sz="2600" dirty="0"/>
              <a:t>0=Angry,      1=Disgust,   2=Fear, 3=Happy, 4=Sad, 5=Surprise, 6=Neutral</a:t>
            </a:r>
          </a:p>
        </p:txBody>
      </p:sp>
      <p:pic>
        <p:nvPicPr>
          <p:cNvPr id="15" name="Picture 14" descr="A close up of a person&#10;&#10;Description generated with high confidence">
            <a:extLst>
              <a:ext uri="{FF2B5EF4-FFF2-40B4-BE49-F238E27FC236}">
                <a16:creationId xmlns:a16="http://schemas.microsoft.com/office/drawing/2014/main" id="{C07F32E3-A0FB-4A46-BE0A-1FE74250101C}"/>
              </a:ext>
            </a:extLst>
          </p:cNvPr>
          <p:cNvPicPr>
            <a:picLocks noChangeAspect="1"/>
          </p:cNvPicPr>
          <p:nvPr/>
        </p:nvPicPr>
        <p:blipFill>
          <a:blip r:embed="rId9"/>
          <a:stretch>
            <a:fillRect/>
          </a:stretch>
        </p:blipFill>
        <p:spPr>
          <a:xfrm>
            <a:off x="13405" y="3319589"/>
            <a:ext cx="1913617" cy="1898549"/>
          </a:xfrm>
          <a:prstGeom prst="rect">
            <a:avLst/>
          </a:prstGeom>
        </p:spPr>
      </p:pic>
      <p:pic>
        <p:nvPicPr>
          <p:cNvPr id="17" name="Picture 16" descr="A picture containing photo&#10;&#10;Description generated with very high confidence">
            <a:extLst>
              <a:ext uri="{FF2B5EF4-FFF2-40B4-BE49-F238E27FC236}">
                <a16:creationId xmlns:a16="http://schemas.microsoft.com/office/drawing/2014/main" id="{AC9148D0-C74F-44E4-B41D-29D4A2B0B123}"/>
              </a:ext>
            </a:extLst>
          </p:cNvPr>
          <p:cNvPicPr>
            <a:picLocks noChangeAspect="1"/>
          </p:cNvPicPr>
          <p:nvPr/>
        </p:nvPicPr>
        <p:blipFill>
          <a:blip r:embed="rId10"/>
          <a:stretch>
            <a:fillRect/>
          </a:stretch>
        </p:blipFill>
        <p:spPr>
          <a:xfrm>
            <a:off x="1780689" y="3294535"/>
            <a:ext cx="1884358" cy="1869521"/>
          </a:xfrm>
          <a:prstGeom prst="rect">
            <a:avLst/>
          </a:prstGeom>
        </p:spPr>
      </p:pic>
      <p:pic>
        <p:nvPicPr>
          <p:cNvPr id="19" name="Picture 18" descr="A person smiling for the camera&#10;&#10;Description generated with very high confidence">
            <a:extLst>
              <a:ext uri="{FF2B5EF4-FFF2-40B4-BE49-F238E27FC236}">
                <a16:creationId xmlns:a16="http://schemas.microsoft.com/office/drawing/2014/main" id="{440C74F7-58B0-47AF-8450-BD45458548EB}"/>
              </a:ext>
            </a:extLst>
          </p:cNvPr>
          <p:cNvPicPr>
            <a:picLocks noChangeAspect="1"/>
          </p:cNvPicPr>
          <p:nvPr/>
        </p:nvPicPr>
        <p:blipFill>
          <a:blip r:embed="rId11"/>
          <a:stretch>
            <a:fillRect/>
          </a:stretch>
        </p:blipFill>
        <p:spPr>
          <a:xfrm>
            <a:off x="3539598" y="3282805"/>
            <a:ext cx="1884359" cy="1869522"/>
          </a:xfrm>
          <a:prstGeom prst="rect">
            <a:avLst/>
          </a:prstGeom>
        </p:spPr>
      </p:pic>
      <p:pic>
        <p:nvPicPr>
          <p:cNvPr id="21" name="Picture 20" descr="A close up of a person&#10;&#10;Description generated with high confidence">
            <a:extLst>
              <a:ext uri="{FF2B5EF4-FFF2-40B4-BE49-F238E27FC236}">
                <a16:creationId xmlns:a16="http://schemas.microsoft.com/office/drawing/2014/main" id="{824AF9CE-D05D-4241-9C6B-8F54EB22F4D1}"/>
              </a:ext>
            </a:extLst>
          </p:cNvPr>
          <p:cNvPicPr>
            <a:picLocks noChangeAspect="1"/>
          </p:cNvPicPr>
          <p:nvPr/>
        </p:nvPicPr>
        <p:blipFill>
          <a:blip r:embed="rId12"/>
          <a:stretch>
            <a:fillRect/>
          </a:stretch>
        </p:blipFill>
        <p:spPr>
          <a:xfrm>
            <a:off x="5263387" y="3282806"/>
            <a:ext cx="1884358" cy="1869521"/>
          </a:xfrm>
          <a:prstGeom prst="rect">
            <a:avLst/>
          </a:prstGeom>
        </p:spPr>
      </p:pic>
      <p:pic>
        <p:nvPicPr>
          <p:cNvPr id="23" name="Picture 22" descr="A person looking at the camera&#10;&#10;Description generated with high confidence">
            <a:extLst>
              <a:ext uri="{FF2B5EF4-FFF2-40B4-BE49-F238E27FC236}">
                <a16:creationId xmlns:a16="http://schemas.microsoft.com/office/drawing/2014/main" id="{2AB9534A-DBFA-4E4A-88E1-F278008B7DED}"/>
              </a:ext>
            </a:extLst>
          </p:cNvPr>
          <p:cNvPicPr>
            <a:picLocks noChangeAspect="1"/>
          </p:cNvPicPr>
          <p:nvPr/>
        </p:nvPicPr>
        <p:blipFill>
          <a:blip r:embed="rId13"/>
          <a:stretch>
            <a:fillRect/>
          </a:stretch>
        </p:blipFill>
        <p:spPr>
          <a:xfrm>
            <a:off x="6956615" y="3296057"/>
            <a:ext cx="1803865" cy="1789661"/>
          </a:xfrm>
          <a:prstGeom prst="rect">
            <a:avLst/>
          </a:prstGeom>
        </p:spPr>
      </p:pic>
      <p:pic>
        <p:nvPicPr>
          <p:cNvPr id="25" name="Picture 24">
            <a:extLst>
              <a:ext uri="{FF2B5EF4-FFF2-40B4-BE49-F238E27FC236}">
                <a16:creationId xmlns:a16="http://schemas.microsoft.com/office/drawing/2014/main" id="{5DBB82B8-ACFA-45D8-819C-DE282D2BDA35}"/>
              </a:ext>
            </a:extLst>
          </p:cNvPr>
          <p:cNvPicPr>
            <a:picLocks noChangeAspect="1"/>
          </p:cNvPicPr>
          <p:nvPr/>
        </p:nvPicPr>
        <p:blipFill>
          <a:blip r:embed="rId14"/>
          <a:stretch>
            <a:fillRect/>
          </a:stretch>
        </p:blipFill>
        <p:spPr>
          <a:xfrm>
            <a:off x="8603353" y="3281477"/>
            <a:ext cx="1857255" cy="1842631"/>
          </a:xfrm>
          <a:prstGeom prst="rect">
            <a:avLst/>
          </a:prstGeom>
        </p:spPr>
      </p:pic>
      <p:pic>
        <p:nvPicPr>
          <p:cNvPr id="27" name="Picture 26" descr="A close up of a person&#10;&#10;Description generated with very high confidence">
            <a:extLst>
              <a:ext uri="{FF2B5EF4-FFF2-40B4-BE49-F238E27FC236}">
                <a16:creationId xmlns:a16="http://schemas.microsoft.com/office/drawing/2014/main" id="{CA17BDC1-3074-4C0E-B8E3-594B12B22EB2}"/>
              </a:ext>
            </a:extLst>
          </p:cNvPr>
          <p:cNvPicPr>
            <a:picLocks noChangeAspect="1"/>
          </p:cNvPicPr>
          <p:nvPr/>
        </p:nvPicPr>
        <p:blipFill>
          <a:blip r:embed="rId15"/>
          <a:stretch>
            <a:fillRect/>
          </a:stretch>
        </p:blipFill>
        <p:spPr>
          <a:xfrm>
            <a:off x="10327141" y="3281495"/>
            <a:ext cx="1827864" cy="1813471"/>
          </a:xfrm>
          <a:prstGeom prst="rect">
            <a:avLst/>
          </a:prstGeom>
        </p:spPr>
      </p:pic>
    </p:spTree>
    <p:extLst>
      <p:ext uri="{BB962C8B-B14F-4D97-AF65-F5344CB8AC3E}">
        <p14:creationId xmlns:p14="http://schemas.microsoft.com/office/powerpoint/2010/main" val="3907302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Bayesian Classifier</a:t>
            </a:r>
          </a:p>
        </p:txBody>
      </p:sp>
      <p:sp>
        <p:nvSpPr>
          <p:cNvPr id="3" name="Content Placeholder 2"/>
          <p:cNvSpPr>
            <a:spLocks noGrp="1"/>
          </p:cNvSpPr>
          <p:nvPr>
            <p:ph sz="half" idx="1"/>
          </p:nvPr>
        </p:nvSpPr>
        <p:spPr>
          <a:xfrm>
            <a:off x="869205" y="991307"/>
            <a:ext cx="8765126" cy="2700902"/>
          </a:xfrm>
        </p:spPr>
        <p:txBody>
          <a:bodyPr>
            <a:normAutofit fontScale="92500" lnSpcReduction="20000"/>
          </a:bodyPr>
          <a:lstStyle/>
          <a:p>
            <a:r>
              <a:rPr lang="en-IN" sz="1800" dirty="0"/>
              <a:t>Accuracy with original 2304 components, </a:t>
            </a:r>
            <a:r>
              <a:rPr lang="en-IN" sz="1800" b="1" dirty="0"/>
              <a:t>18.86%</a:t>
            </a:r>
            <a:r>
              <a:rPr lang="en-IN" sz="1800" dirty="0"/>
              <a:t> Accuracy</a:t>
            </a:r>
          </a:p>
          <a:p>
            <a:r>
              <a:rPr lang="en-IN" sz="1800" dirty="0"/>
              <a:t>PCA 360 PCs, </a:t>
            </a:r>
            <a:r>
              <a:rPr lang="en-IN" sz="1800" b="1" dirty="0"/>
              <a:t>44.25% </a:t>
            </a:r>
            <a:r>
              <a:rPr lang="en-IN" sz="1800" dirty="0"/>
              <a:t>Accuracy</a:t>
            </a:r>
          </a:p>
          <a:p>
            <a:r>
              <a:rPr lang="en-IN" sz="1800" dirty="0"/>
              <a:t>Other approaches, using 360 PCs</a:t>
            </a:r>
          </a:p>
          <a:p>
            <a:pPr lvl="1"/>
            <a:r>
              <a:rPr lang="en-IN" sz="1800" dirty="0"/>
              <a:t>Augmented dataset with 3, 6 &amp; 10 degree rotations: 41.38% Accuracy</a:t>
            </a:r>
          </a:p>
          <a:p>
            <a:pPr lvl="1"/>
            <a:r>
              <a:rPr lang="en-IN" sz="1800" dirty="0"/>
              <a:t>Augmented dataset with 3 &amp; 6 degree rotations: 42.46% Accuracy</a:t>
            </a:r>
          </a:p>
          <a:p>
            <a:pPr lvl="1"/>
            <a:r>
              <a:rPr lang="en-IN" sz="1800" dirty="0"/>
              <a:t>Balance the training set with random over-sampling: 43.83% Accuracy</a:t>
            </a:r>
          </a:p>
          <a:p>
            <a:pPr lvl="1"/>
            <a:r>
              <a:rPr lang="en-IN" sz="1800" dirty="0"/>
              <a:t>50 iterations of random 80/20 split of training set (300 PCs): Accuracy varied 31.89% to 44.41%</a:t>
            </a:r>
          </a:p>
          <a:p>
            <a:pPr marL="0" indent="0">
              <a:buNone/>
            </a:pPr>
            <a:endParaRPr lang="en-IN" sz="18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3199" y="3341406"/>
            <a:ext cx="6197351" cy="3221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742629" y="4468237"/>
            <a:ext cx="2034612" cy="1077218"/>
          </a:xfrm>
          <a:prstGeom prst="rect">
            <a:avLst/>
          </a:prstGeom>
          <a:noFill/>
        </p:spPr>
        <p:txBody>
          <a:bodyPr wrap="square" rtlCol="0">
            <a:spAutoFit/>
          </a:bodyPr>
          <a:lstStyle/>
          <a:p>
            <a:r>
              <a:rPr lang="en-US" sz="1600" dirty="0"/>
              <a:t>Scatter plot across the first two PCs, with each class shown in a separate plot</a:t>
            </a:r>
          </a:p>
        </p:txBody>
      </p:sp>
    </p:spTree>
    <p:extLst>
      <p:ext uri="{BB962C8B-B14F-4D97-AF65-F5344CB8AC3E}">
        <p14:creationId xmlns:p14="http://schemas.microsoft.com/office/powerpoint/2010/main" val="343612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Bayesian Classifier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580" y="4055600"/>
            <a:ext cx="7797502" cy="2685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Table 5"/>
          <p:cNvGraphicFramePr>
            <a:graphicFrameLocks noGrp="1"/>
          </p:cNvGraphicFramePr>
          <p:nvPr>
            <p:extLst>
              <p:ext uri="{D42A27DB-BD31-4B8C-83A1-F6EECF244321}">
                <p14:modId xmlns:p14="http://schemas.microsoft.com/office/powerpoint/2010/main" val="2042146883"/>
              </p:ext>
            </p:extLst>
          </p:nvPr>
        </p:nvGraphicFramePr>
        <p:xfrm>
          <a:off x="1188740" y="714252"/>
          <a:ext cx="9672965" cy="1071817"/>
        </p:xfrm>
        <a:graphic>
          <a:graphicData uri="http://schemas.openxmlformats.org/drawingml/2006/table">
            <a:tbl>
              <a:tblPr firstRow="1" bandRow="1">
                <a:tableStyleId>{5C22544A-7EE6-4342-B048-85BDC9FD1C3A}</a:tableStyleId>
              </a:tblPr>
              <a:tblGrid>
                <a:gridCol w="2037755">
                  <a:extLst>
                    <a:ext uri="{9D8B030D-6E8A-4147-A177-3AD203B41FA5}">
                      <a16:colId xmlns:a16="http://schemas.microsoft.com/office/drawing/2014/main" val="20000"/>
                    </a:ext>
                  </a:extLst>
                </a:gridCol>
                <a:gridCol w="1102989">
                  <a:extLst>
                    <a:ext uri="{9D8B030D-6E8A-4147-A177-3AD203B41FA5}">
                      <a16:colId xmlns:a16="http://schemas.microsoft.com/office/drawing/2014/main" val="20001"/>
                    </a:ext>
                  </a:extLst>
                </a:gridCol>
                <a:gridCol w="979094">
                  <a:extLst>
                    <a:ext uri="{9D8B030D-6E8A-4147-A177-3AD203B41FA5}">
                      <a16:colId xmlns:a16="http://schemas.microsoft.com/office/drawing/2014/main" val="20002"/>
                    </a:ext>
                  </a:extLst>
                </a:gridCol>
                <a:gridCol w="1072746">
                  <a:extLst>
                    <a:ext uri="{9D8B030D-6E8A-4147-A177-3AD203B41FA5}">
                      <a16:colId xmlns:a16="http://schemas.microsoft.com/office/drawing/2014/main" val="20003"/>
                    </a:ext>
                  </a:extLst>
                </a:gridCol>
                <a:gridCol w="1055718">
                  <a:extLst>
                    <a:ext uri="{9D8B030D-6E8A-4147-A177-3AD203B41FA5}">
                      <a16:colId xmlns:a16="http://schemas.microsoft.com/office/drawing/2014/main" val="20004"/>
                    </a:ext>
                  </a:extLst>
                </a:gridCol>
                <a:gridCol w="1013149">
                  <a:extLst>
                    <a:ext uri="{9D8B030D-6E8A-4147-A177-3AD203B41FA5}">
                      <a16:colId xmlns:a16="http://schemas.microsoft.com/office/drawing/2014/main" val="20005"/>
                    </a:ext>
                  </a:extLst>
                </a:gridCol>
                <a:gridCol w="1217481">
                  <a:extLst>
                    <a:ext uri="{9D8B030D-6E8A-4147-A177-3AD203B41FA5}">
                      <a16:colId xmlns:a16="http://schemas.microsoft.com/office/drawing/2014/main" val="20006"/>
                    </a:ext>
                  </a:extLst>
                </a:gridCol>
                <a:gridCol w="1194033">
                  <a:extLst>
                    <a:ext uri="{9D8B030D-6E8A-4147-A177-3AD203B41FA5}">
                      <a16:colId xmlns:a16="http://schemas.microsoft.com/office/drawing/2014/main" val="20007"/>
                    </a:ext>
                  </a:extLst>
                </a:gridCol>
              </a:tblGrid>
              <a:tr h="353921">
                <a:tc>
                  <a:txBody>
                    <a:bodyPr/>
                    <a:lstStyle/>
                    <a:p>
                      <a:endParaRPr lang="en-US" sz="1600" dirty="0"/>
                    </a:p>
                  </a:txBody>
                  <a:tcPr/>
                </a:tc>
                <a:tc>
                  <a:txBody>
                    <a:bodyPr/>
                    <a:lstStyle/>
                    <a:p>
                      <a:pPr algn="ctr"/>
                      <a:r>
                        <a:rPr lang="en-US" sz="1600" dirty="0"/>
                        <a:t>ANGRY</a:t>
                      </a:r>
                    </a:p>
                  </a:txBody>
                  <a:tcPr/>
                </a:tc>
                <a:tc>
                  <a:txBody>
                    <a:bodyPr/>
                    <a:lstStyle/>
                    <a:p>
                      <a:pPr algn="ctr"/>
                      <a:r>
                        <a:rPr lang="en-US" sz="1600" dirty="0"/>
                        <a:t>DISUST</a:t>
                      </a:r>
                    </a:p>
                  </a:txBody>
                  <a:tcPr/>
                </a:tc>
                <a:tc>
                  <a:txBody>
                    <a:bodyPr/>
                    <a:lstStyle/>
                    <a:p>
                      <a:pPr algn="ctr"/>
                      <a:r>
                        <a:rPr lang="en-US" sz="1600" dirty="0"/>
                        <a:t>FEAR</a:t>
                      </a:r>
                    </a:p>
                  </a:txBody>
                  <a:tcPr/>
                </a:tc>
                <a:tc>
                  <a:txBody>
                    <a:bodyPr/>
                    <a:lstStyle/>
                    <a:p>
                      <a:pPr algn="ctr"/>
                      <a:r>
                        <a:rPr lang="en-US" sz="1600" dirty="0"/>
                        <a:t>HAPPY</a:t>
                      </a:r>
                    </a:p>
                  </a:txBody>
                  <a:tcPr/>
                </a:tc>
                <a:tc>
                  <a:txBody>
                    <a:bodyPr/>
                    <a:lstStyle/>
                    <a:p>
                      <a:pPr algn="ctr"/>
                      <a:r>
                        <a:rPr lang="en-US" sz="1600" dirty="0"/>
                        <a:t>SAD</a:t>
                      </a:r>
                    </a:p>
                  </a:txBody>
                  <a:tcPr/>
                </a:tc>
                <a:tc>
                  <a:txBody>
                    <a:bodyPr/>
                    <a:lstStyle/>
                    <a:p>
                      <a:pPr algn="ctr"/>
                      <a:r>
                        <a:rPr lang="en-US" sz="1600" dirty="0"/>
                        <a:t>SURPRISE</a:t>
                      </a:r>
                    </a:p>
                  </a:txBody>
                  <a:tcPr/>
                </a:tc>
                <a:tc>
                  <a:txBody>
                    <a:bodyPr/>
                    <a:lstStyle/>
                    <a:p>
                      <a:pPr algn="ctr"/>
                      <a:r>
                        <a:rPr lang="en-US" sz="1600" dirty="0"/>
                        <a:t>NEUTRAL</a:t>
                      </a:r>
                    </a:p>
                  </a:txBody>
                  <a:tcPr/>
                </a:tc>
                <a:extLst>
                  <a:ext uri="{0D108BD9-81ED-4DB2-BD59-A6C34878D82A}">
                    <a16:rowId xmlns:a16="http://schemas.microsoft.com/office/drawing/2014/main" val="10000"/>
                  </a:ext>
                </a:extLst>
              </a:tr>
              <a:tr h="367422">
                <a:tc>
                  <a:txBody>
                    <a:bodyPr/>
                    <a:lstStyle/>
                    <a:p>
                      <a:r>
                        <a:rPr lang="en-US" sz="1600" dirty="0"/>
                        <a:t>PPV (Precision)</a:t>
                      </a:r>
                    </a:p>
                  </a:txBody>
                  <a:tcPr/>
                </a:tc>
                <a:tc>
                  <a:txBody>
                    <a:bodyPr/>
                    <a:lstStyle/>
                    <a:p>
                      <a:pPr algn="ctr"/>
                      <a:r>
                        <a:rPr lang="en-US" sz="1600" dirty="0"/>
                        <a:t>39.4%</a:t>
                      </a:r>
                    </a:p>
                  </a:txBody>
                  <a:tcPr/>
                </a:tc>
                <a:tc>
                  <a:txBody>
                    <a:bodyPr/>
                    <a:lstStyle/>
                    <a:p>
                      <a:pPr algn="ctr"/>
                      <a:r>
                        <a:rPr lang="en-US" sz="1600" dirty="0"/>
                        <a:t>100%</a:t>
                      </a:r>
                    </a:p>
                  </a:txBody>
                  <a:tcPr/>
                </a:tc>
                <a:tc>
                  <a:txBody>
                    <a:bodyPr/>
                    <a:lstStyle/>
                    <a:p>
                      <a:pPr algn="ctr"/>
                      <a:r>
                        <a:rPr lang="en-US" sz="1600" dirty="0"/>
                        <a:t>37.2%</a:t>
                      </a:r>
                    </a:p>
                  </a:txBody>
                  <a:tcPr/>
                </a:tc>
                <a:tc>
                  <a:txBody>
                    <a:bodyPr/>
                    <a:lstStyle/>
                    <a:p>
                      <a:pPr algn="ctr"/>
                      <a:r>
                        <a:rPr lang="en-US" sz="1600" dirty="0"/>
                        <a:t>57.5%</a:t>
                      </a:r>
                    </a:p>
                  </a:txBody>
                  <a:tcPr/>
                </a:tc>
                <a:tc>
                  <a:txBody>
                    <a:bodyPr/>
                    <a:lstStyle/>
                    <a:p>
                      <a:pPr algn="ctr"/>
                      <a:r>
                        <a:rPr lang="en-US" sz="1600" dirty="0"/>
                        <a:t>31.2%</a:t>
                      </a:r>
                    </a:p>
                  </a:txBody>
                  <a:tcPr/>
                </a:tc>
                <a:tc>
                  <a:txBody>
                    <a:bodyPr/>
                    <a:lstStyle/>
                    <a:p>
                      <a:pPr algn="ctr"/>
                      <a:r>
                        <a:rPr lang="en-US" sz="1600" dirty="0"/>
                        <a:t>67.6%</a:t>
                      </a:r>
                    </a:p>
                  </a:txBody>
                  <a:tcPr/>
                </a:tc>
                <a:tc>
                  <a:txBody>
                    <a:bodyPr/>
                    <a:lstStyle/>
                    <a:p>
                      <a:pPr algn="ctr"/>
                      <a:r>
                        <a:rPr lang="en-US" sz="1600" dirty="0"/>
                        <a:t>36.5%</a:t>
                      </a:r>
                    </a:p>
                  </a:txBody>
                  <a:tcPr/>
                </a:tc>
                <a:extLst>
                  <a:ext uri="{0D108BD9-81ED-4DB2-BD59-A6C34878D82A}">
                    <a16:rowId xmlns:a16="http://schemas.microsoft.com/office/drawing/2014/main" val="10001"/>
                  </a:ext>
                </a:extLst>
              </a:tr>
              <a:tr h="350474">
                <a:tc>
                  <a:txBody>
                    <a:bodyPr/>
                    <a:lstStyle/>
                    <a:p>
                      <a:r>
                        <a:rPr lang="en-US" sz="1600" dirty="0"/>
                        <a:t>Sensitivity (Recall)</a:t>
                      </a:r>
                    </a:p>
                  </a:txBody>
                  <a:tcPr/>
                </a:tc>
                <a:tc>
                  <a:txBody>
                    <a:bodyPr/>
                    <a:lstStyle/>
                    <a:p>
                      <a:pPr algn="ctr"/>
                      <a:r>
                        <a:rPr lang="en-US" sz="1600" dirty="0">
                          <a:effectLst/>
                        </a:rPr>
                        <a:t>22.2% </a:t>
                      </a:r>
                      <a:endParaRPr lang="en-US" sz="1600" dirty="0"/>
                    </a:p>
                  </a:txBody>
                  <a:tcPr/>
                </a:tc>
                <a:tc>
                  <a:txBody>
                    <a:bodyPr/>
                    <a:lstStyle/>
                    <a:p>
                      <a:pPr algn="ctr"/>
                      <a:r>
                        <a:rPr lang="en-US" sz="1600" dirty="0">
                          <a:effectLst/>
                        </a:rPr>
                        <a:t>29.1%</a:t>
                      </a:r>
                      <a:endParaRPr lang="en-US" sz="1600" dirty="0"/>
                    </a:p>
                  </a:txBody>
                  <a:tcPr/>
                </a:tc>
                <a:tc>
                  <a:txBody>
                    <a:bodyPr/>
                    <a:lstStyle/>
                    <a:p>
                      <a:pPr algn="ctr"/>
                      <a:r>
                        <a:rPr lang="en-US" sz="1600" dirty="0">
                          <a:effectLst/>
                        </a:rPr>
                        <a:t>27.7%</a:t>
                      </a:r>
                      <a:endParaRPr lang="en-US" sz="1600" dirty="0"/>
                    </a:p>
                  </a:txBody>
                  <a:tcPr/>
                </a:tc>
                <a:tc>
                  <a:txBody>
                    <a:bodyPr/>
                    <a:lstStyle/>
                    <a:p>
                      <a:pPr algn="ctr"/>
                      <a:r>
                        <a:rPr lang="en-US" sz="1600" dirty="0">
                          <a:effectLst/>
                        </a:rPr>
                        <a:t>60.9%</a:t>
                      </a:r>
                      <a:endParaRPr lang="en-US" sz="1600" dirty="0"/>
                    </a:p>
                  </a:txBody>
                  <a:tcPr/>
                </a:tc>
                <a:tc>
                  <a:txBody>
                    <a:bodyPr/>
                    <a:lstStyle/>
                    <a:p>
                      <a:pPr algn="ctr"/>
                      <a:r>
                        <a:rPr lang="en-US" sz="1600" dirty="0">
                          <a:effectLst/>
                        </a:rPr>
                        <a:t>40.9%</a:t>
                      </a:r>
                      <a:endParaRPr lang="en-US" sz="1600" dirty="0"/>
                    </a:p>
                  </a:txBody>
                  <a:tcPr/>
                </a:tc>
                <a:tc>
                  <a:txBody>
                    <a:bodyPr/>
                    <a:lstStyle/>
                    <a:p>
                      <a:pPr algn="ctr"/>
                      <a:r>
                        <a:rPr lang="en-US" sz="1600" dirty="0">
                          <a:effectLst/>
                        </a:rPr>
                        <a:t>54.1%</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effectLst/>
                        </a:rPr>
                        <a:t>50.2%</a:t>
                      </a:r>
                      <a:endParaRPr lang="en-US" sz="1600" dirty="0"/>
                    </a:p>
                  </a:txBody>
                  <a:tcPr/>
                </a:tc>
                <a:extLst>
                  <a:ext uri="{0D108BD9-81ED-4DB2-BD59-A6C34878D82A}">
                    <a16:rowId xmlns:a16="http://schemas.microsoft.com/office/drawing/2014/main" val="10002"/>
                  </a:ext>
                </a:extLst>
              </a:tr>
            </a:tbl>
          </a:graphicData>
        </a:graphic>
      </p:graphicFrame>
      <p:sp>
        <p:nvSpPr>
          <p:cNvPr id="7" name="TextBox 6">
            <a:extLst>
              <a:ext uri="{FF2B5EF4-FFF2-40B4-BE49-F238E27FC236}">
                <a16:creationId xmlns:a16="http://schemas.microsoft.com/office/drawing/2014/main" id="{0C603B1F-1F97-3F47-A1FB-49F34A0EE4CD}"/>
              </a:ext>
            </a:extLst>
          </p:cNvPr>
          <p:cNvSpPr txBox="1"/>
          <p:nvPr/>
        </p:nvSpPr>
        <p:spPr>
          <a:xfrm>
            <a:off x="1037110" y="5143384"/>
            <a:ext cx="2082108" cy="584775"/>
          </a:xfrm>
          <a:prstGeom prst="rect">
            <a:avLst/>
          </a:prstGeom>
          <a:noFill/>
        </p:spPr>
        <p:txBody>
          <a:bodyPr wrap="square" rtlCol="0">
            <a:spAutoFit/>
          </a:bodyPr>
          <a:lstStyle/>
          <a:p>
            <a:r>
              <a:rPr lang="en-US" sz="1600" dirty="0"/>
              <a:t>14% Accuracy on New Data</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2302" y="1811706"/>
            <a:ext cx="7751035" cy="2058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155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Histogram Classifier</a:t>
            </a:r>
          </a:p>
        </p:txBody>
      </p:sp>
      <p:pic>
        <p:nvPicPr>
          <p:cNvPr id="7" name="Picture 2">
            <a:extLst>
              <a:ext uri="{FF2B5EF4-FFF2-40B4-BE49-F238E27FC236}">
                <a16:creationId xmlns:a16="http://schemas.microsoft.com/office/drawing/2014/main" id="{B76E598F-1C59-4394-8340-986200DEC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864319"/>
            <a:ext cx="6052929" cy="5761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a:extLst>
              <a:ext uri="{FF2B5EF4-FFF2-40B4-BE49-F238E27FC236}">
                <a16:creationId xmlns:a16="http://schemas.microsoft.com/office/drawing/2014/main" id="{AD2387E2-7737-4B33-9C53-E4D7580B42D3}"/>
              </a:ext>
            </a:extLst>
          </p:cNvPr>
          <p:cNvSpPr>
            <a:spLocks noGrp="1"/>
          </p:cNvSpPr>
          <p:nvPr>
            <p:ph sz="half" idx="1"/>
          </p:nvPr>
        </p:nvSpPr>
        <p:spPr>
          <a:xfrm>
            <a:off x="7385578" y="982296"/>
            <a:ext cx="3663421" cy="5643247"/>
          </a:xfrm>
        </p:spPr>
        <p:txBody>
          <a:bodyPr>
            <a:normAutofit/>
          </a:bodyPr>
          <a:lstStyle/>
          <a:p>
            <a:r>
              <a:rPr lang="en-IN" sz="1800" dirty="0"/>
              <a:t>Why did Histogram classifier not work?</a:t>
            </a:r>
          </a:p>
          <a:p>
            <a:pPr>
              <a:buFont typeface="Wingdings"/>
              <a:buChar char="Ø"/>
            </a:pPr>
            <a:r>
              <a:rPr lang="en-IN" sz="1800" dirty="0"/>
              <a:t>Say, we use 8 PC features, and 8 bins, we have ~17million bins in a histogram, but only 28709 data points. So, a very sparsely populated histogram.</a:t>
            </a:r>
          </a:p>
          <a:p>
            <a:pPr>
              <a:buFont typeface="Wingdings"/>
              <a:buChar char="Ø"/>
            </a:pPr>
            <a:r>
              <a:rPr lang="en-IN" sz="1800" dirty="0"/>
              <a:t>When we look to predict with such a histogram, bins corresponding to queries are likely empty, resulting in no prediction.</a:t>
            </a:r>
          </a:p>
          <a:p>
            <a:pPr>
              <a:buFont typeface="Wingdings"/>
              <a:buChar char="Ø"/>
            </a:pPr>
            <a:r>
              <a:rPr lang="en-IN" sz="1800" dirty="0"/>
              <a:t>Table shown to the left indicates this condition.</a:t>
            </a:r>
          </a:p>
          <a:p>
            <a:pPr>
              <a:buFont typeface="Wingdings"/>
              <a:buChar char="Ø"/>
            </a:pPr>
            <a:endParaRPr lang="en-IN" sz="1800" dirty="0"/>
          </a:p>
          <a:p>
            <a:pPr>
              <a:buFont typeface="Wingdings"/>
              <a:buChar char="Ø"/>
            </a:pPr>
            <a:endParaRPr lang="en-IN" sz="1800" dirty="0"/>
          </a:p>
        </p:txBody>
      </p:sp>
    </p:spTree>
    <p:extLst>
      <p:ext uri="{BB962C8B-B14F-4D97-AF65-F5344CB8AC3E}">
        <p14:creationId xmlns:p14="http://schemas.microsoft.com/office/powerpoint/2010/main" val="2994617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highlight>
                  <a:srgbClr val="FFFF00"/>
                </a:highlight>
              </a:rPr>
              <a:t>Neural Network</a:t>
            </a:r>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spTree>
    <p:extLst>
      <p:ext uri="{BB962C8B-B14F-4D97-AF65-F5344CB8AC3E}">
        <p14:creationId xmlns:p14="http://schemas.microsoft.com/office/powerpoint/2010/main" val="2331576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787" y="0"/>
            <a:ext cx="9905998" cy="689113"/>
          </a:xfrm>
        </p:spPr>
        <p:txBody>
          <a:bodyPr/>
          <a:lstStyle/>
          <a:p>
            <a:r>
              <a:rPr lang="en-IN" dirty="0"/>
              <a:t>Model performance - Summary</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155952213"/>
              </p:ext>
            </p:extLst>
          </p:nvPr>
        </p:nvGraphicFramePr>
        <p:xfrm>
          <a:off x="0" y="965219"/>
          <a:ext cx="11887199" cy="5358669"/>
        </p:xfrm>
        <a:graphic>
          <a:graphicData uri="http://schemas.openxmlformats.org/drawingml/2006/table">
            <a:tbl>
              <a:tblPr firstRow="1" bandRow="1">
                <a:tableStyleId>{BC89EF96-8CEA-46FF-86C4-4CE0E7609802}</a:tableStyleId>
              </a:tblPr>
              <a:tblGrid>
                <a:gridCol w="1859335">
                  <a:extLst>
                    <a:ext uri="{9D8B030D-6E8A-4147-A177-3AD203B41FA5}">
                      <a16:colId xmlns:a16="http://schemas.microsoft.com/office/drawing/2014/main" val="3550727435"/>
                    </a:ext>
                  </a:extLst>
                </a:gridCol>
                <a:gridCol w="1618167">
                  <a:extLst>
                    <a:ext uri="{9D8B030D-6E8A-4147-A177-3AD203B41FA5}">
                      <a16:colId xmlns:a16="http://schemas.microsoft.com/office/drawing/2014/main" val="3295678948"/>
                    </a:ext>
                  </a:extLst>
                </a:gridCol>
                <a:gridCol w="1731670">
                  <a:extLst>
                    <a:ext uri="{9D8B030D-6E8A-4147-A177-3AD203B41FA5}">
                      <a16:colId xmlns:a16="http://schemas.microsoft.com/office/drawing/2014/main" val="485902210"/>
                    </a:ext>
                  </a:extLst>
                </a:gridCol>
                <a:gridCol w="1669506">
                  <a:extLst>
                    <a:ext uri="{9D8B030D-6E8A-4147-A177-3AD203B41FA5}">
                      <a16:colId xmlns:a16="http://schemas.microsoft.com/office/drawing/2014/main" val="20003"/>
                    </a:ext>
                  </a:extLst>
                </a:gridCol>
                <a:gridCol w="1633986">
                  <a:extLst>
                    <a:ext uri="{9D8B030D-6E8A-4147-A177-3AD203B41FA5}">
                      <a16:colId xmlns:a16="http://schemas.microsoft.com/office/drawing/2014/main" val="1751447481"/>
                    </a:ext>
                  </a:extLst>
                </a:gridCol>
                <a:gridCol w="3374535">
                  <a:extLst>
                    <a:ext uri="{9D8B030D-6E8A-4147-A177-3AD203B41FA5}">
                      <a16:colId xmlns:a16="http://schemas.microsoft.com/office/drawing/2014/main" val="788984757"/>
                    </a:ext>
                  </a:extLst>
                </a:gridCol>
              </a:tblGrid>
              <a:tr h="812501">
                <a:tc rowSpan="2">
                  <a:txBody>
                    <a:bodyPr/>
                    <a:lstStyle/>
                    <a:p>
                      <a:endParaRPr lang="en-IN" dirty="0"/>
                    </a:p>
                  </a:txBody>
                  <a:tcPr/>
                </a:tc>
                <a:tc gridSpan="2">
                  <a:txBody>
                    <a:bodyPr/>
                    <a:lstStyle/>
                    <a:p>
                      <a:pPr algn="ctr"/>
                      <a:r>
                        <a:rPr lang="en-IN" dirty="0"/>
                        <a:t>Original components</a:t>
                      </a:r>
                    </a:p>
                  </a:txBody>
                  <a:tcPr/>
                </a:tc>
                <a:tc hMerge="1">
                  <a:txBody>
                    <a:bodyPr/>
                    <a:lstStyle/>
                    <a:p>
                      <a:endParaRPr lang="en-IN" dirty="0"/>
                    </a:p>
                  </a:txBody>
                  <a:tcPr/>
                </a:tc>
                <a:tc gridSpan="2">
                  <a:txBody>
                    <a:bodyPr/>
                    <a:lstStyle/>
                    <a:p>
                      <a:pPr algn="ctr"/>
                      <a:r>
                        <a:rPr lang="en-IN" dirty="0"/>
                        <a:t>With PCA</a:t>
                      </a:r>
                    </a:p>
                  </a:txBody>
                  <a:tcPr/>
                </a:tc>
                <a:tc hMerge="1">
                  <a:txBody>
                    <a:bodyPr/>
                    <a:lstStyle/>
                    <a:p>
                      <a:endParaRPr lang="en-IN" dirty="0"/>
                    </a:p>
                  </a:txBody>
                  <a:tcPr/>
                </a:tc>
                <a:tc>
                  <a:txBody>
                    <a:bodyPr/>
                    <a:lstStyle/>
                    <a:p>
                      <a:pPr algn="ctr"/>
                      <a:r>
                        <a:rPr lang="en-IN" dirty="0"/>
                        <a:t>With Data Augmentation – Test Accuracy</a:t>
                      </a:r>
                    </a:p>
                  </a:txBody>
                  <a:tcPr/>
                </a:tc>
                <a:extLst>
                  <a:ext uri="{0D108BD9-81ED-4DB2-BD59-A6C34878D82A}">
                    <a16:rowId xmlns:a16="http://schemas.microsoft.com/office/drawing/2014/main" val="418414485"/>
                  </a:ext>
                </a:extLst>
              </a:tr>
              <a:tr h="764999">
                <a:tc vMerge="1">
                  <a:txBody>
                    <a:bodyPr/>
                    <a:lstStyle/>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Training Set Accuracy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Test Set Accuracy</a:t>
                      </a:r>
                    </a:p>
                  </a:txBody>
                  <a:tcPr/>
                </a:tc>
                <a:tc>
                  <a:txBody>
                    <a:bodyPr/>
                    <a:lstStyle/>
                    <a:p>
                      <a:pPr algn="ctr"/>
                      <a:r>
                        <a:rPr lang="en-IN" dirty="0"/>
                        <a:t>Training Set Accuracy</a:t>
                      </a:r>
                    </a:p>
                  </a:txBody>
                  <a:tcPr/>
                </a:tc>
                <a:tc>
                  <a:txBody>
                    <a:bodyPr/>
                    <a:lstStyle/>
                    <a:p>
                      <a:pPr algn="ctr"/>
                      <a:r>
                        <a:rPr lang="en-IN" dirty="0"/>
                        <a:t>Test Set Accuracy</a:t>
                      </a:r>
                    </a:p>
                  </a:txBody>
                  <a:tcPr/>
                </a:tc>
                <a:tc>
                  <a:txBody>
                    <a:bodyPr/>
                    <a:lstStyle/>
                    <a:p>
                      <a:pPr algn="ctr"/>
                      <a:endParaRPr lang="en-IN" dirty="0"/>
                    </a:p>
                  </a:txBody>
                  <a:tcPr/>
                </a:tc>
                <a:extLst>
                  <a:ext uri="{0D108BD9-81ED-4DB2-BD59-A6C34878D82A}">
                    <a16:rowId xmlns:a16="http://schemas.microsoft.com/office/drawing/2014/main" val="10001"/>
                  </a:ext>
                </a:extLst>
              </a:tr>
              <a:tr h="1092856">
                <a:tc>
                  <a:txBody>
                    <a:bodyPr/>
                    <a:lstStyle/>
                    <a:p>
                      <a:r>
                        <a:rPr lang="en-US" sz="1800" dirty="0"/>
                        <a:t>Linear Classification Analysis</a:t>
                      </a:r>
                      <a:endParaRPr lang="en-IN" dirty="0"/>
                    </a:p>
                  </a:txBody>
                  <a:tcPr/>
                </a:tc>
                <a:tc>
                  <a:txBody>
                    <a:bodyPr/>
                    <a:lstStyle/>
                    <a:p>
                      <a:pPr algn="ctr"/>
                      <a:r>
                        <a:rPr lang="en-IN" dirty="0">
                          <a:highlight>
                            <a:srgbClr val="FFFF00"/>
                          </a:highlight>
                        </a:rPr>
                        <a:t>48.30%</a:t>
                      </a:r>
                    </a:p>
                  </a:txBody>
                  <a:tcPr/>
                </a:tc>
                <a:tc>
                  <a:txBody>
                    <a:bodyPr/>
                    <a:lstStyle/>
                    <a:p>
                      <a:pPr algn="ctr"/>
                      <a:r>
                        <a:rPr lang="en-IN" dirty="0">
                          <a:highlight>
                            <a:srgbClr val="FFFF00"/>
                          </a:highlight>
                        </a:rPr>
                        <a:t>34.88%</a:t>
                      </a:r>
                    </a:p>
                  </a:txBody>
                  <a:tcPr/>
                </a:tc>
                <a:tc>
                  <a:txBody>
                    <a:bodyPr/>
                    <a:lstStyle/>
                    <a:p>
                      <a:pPr algn="ctr"/>
                      <a:r>
                        <a:rPr lang="en-IN" dirty="0">
                          <a:highlight>
                            <a:srgbClr val="FFFF00"/>
                          </a:highlight>
                        </a:rPr>
                        <a:t>39.41%</a:t>
                      </a:r>
                    </a:p>
                  </a:txBody>
                  <a:tcPr/>
                </a:tc>
                <a:tc>
                  <a:txBody>
                    <a:bodyPr/>
                    <a:lstStyle/>
                    <a:p>
                      <a:pPr algn="ctr"/>
                      <a:r>
                        <a:rPr lang="en-IN" dirty="0">
                          <a:highlight>
                            <a:srgbClr val="FFFF00"/>
                          </a:highlight>
                        </a:rPr>
                        <a:t>18.02%</a:t>
                      </a:r>
                    </a:p>
                  </a:txBody>
                  <a:tcPr/>
                </a:tc>
                <a:tc>
                  <a:txBody>
                    <a:bodyPr/>
                    <a:lstStyle/>
                    <a:p>
                      <a:pPr algn="ctr"/>
                      <a:r>
                        <a:rPr lang="en-IN" dirty="0">
                          <a:highlight>
                            <a:srgbClr val="FFFF00"/>
                          </a:highlight>
                        </a:rPr>
                        <a:t>32.21%</a:t>
                      </a:r>
                    </a:p>
                  </a:txBody>
                  <a:tcPr/>
                </a:tc>
                <a:extLst>
                  <a:ext uri="{0D108BD9-81ED-4DB2-BD59-A6C34878D82A}">
                    <a16:rowId xmlns:a16="http://schemas.microsoft.com/office/drawing/2014/main" val="2740143975"/>
                  </a:ext>
                </a:extLst>
              </a:tr>
              <a:tr h="864527">
                <a:tc>
                  <a:txBody>
                    <a:bodyPr/>
                    <a:lstStyle/>
                    <a:p>
                      <a:r>
                        <a:rPr lang="en-IN" sz="1800" kern="1200" dirty="0">
                          <a:solidFill>
                            <a:schemeClr val="tx1"/>
                          </a:solidFill>
                          <a:latin typeface="+mn-lt"/>
                          <a:ea typeface="+mn-ea"/>
                          <a:cs typeface="+mn-cs"/>
                        </a:rPr>
                        <a:t>Bayesian Classifier</a:t>
                      </a:r>
                    </a:p>
                  </a:txBody>
                  <a:tcPr>
                    <a:noFill/>
                  </a:tcPr>
                </a:tc>
                <a:tc>
                  <a:txBody>
                    <a:bodyPr/>
                    <a:lstStyle/>
                    <a:p>
                      <a:pPr algn="ctr"/>
                      <a:r>
                        <a:rPr lang="en-IN" sz="1800" kern="1200" dirty="0">
                          <a:solidFill>
                            <a:schemeClr val="tx1"/>
                          </a:solidFill>
                          <a:latin typeface="+mn-lt"/>
                          <a:ea typeface="+mn-ea"/>
                          <a:cs typeface="+mn-cs"/>
                        </a:rPr>
                        <a:t>50.73%</a:t>
                      </a:r>
                    </a:p>
                  </a:txBody>
                  <a:tcPr/>
                </a:tc>
                <a:tc>
                  <a:txBody>
                    <a:bodyPr/>
                    <a:lstStyle/>
                    <a:p>
                      <a:pPr algn="ctr"/>
                      <a:r>
                        <a:rPr lang="en-IN" sz="1800" kern="1200" dirty="0">
                          <a:solidFill>
                            <a:schemeClr val="tx1"/>
                          </a:solidFill>
                          <a:latin typeface="+mn-lt"/>
                          <a:ea typeface="+mn-ea"/>
                          <a:cs typeface="+mn-cs"/>
                        </a:rPr>
                        <a:t>18.86%</a:t>
                      </a:r>
                    </a:p>
                  </a:txBody>
                  <a:tcPr/>
                </a:tc>
                <a:tc>
                  <a:txBody>
                    <a:bodyPr/>
                    <a:lstStyle/>
                    <a:p>
                      <a:pPr algn="ctr"/>
                      <a:r>
                        <a:rPr lang="en-IN" sz="1800" kern="1200" dirty="0">
                          <a:solidFill>
                            <a:schemeClr val="tx1"/>
                          </a:solidFill>
                          <a:latin typeface="+mn-lt"/>
                          <a:ea typeface="+mn-ea"/>
                          <a:cs typeface="+mn-cs"/>
                        </a:rPr>
                        <a:t>76.61%</a:t>
                      </a:r>
                    </a:p>
                    <a:p>
                      <a:pPr algn="ctr"/>
                      <a:r>
                        <a:rPr lang="en-IN" sz="1800" kern="1200" dirty="0">
                          <a:solidFill>
                            <a:schemeClr val="tx1"/>
                          </a:solidFill>
                          <a:latin typeface="+mn-lt"/>
                          <a:ea typeface="+mn-ea"/>
                          <a:cs typeface="+mn-cs"/>
                        </a:rPr>
                        <a:t>(with 360 PCs)</a:t>
                      </a:r>
                    </a:p>
                  </a:txBody>
                  <a:tcPr/>
                </a:tc>
                <a:tc>
                  <a:txBody>
                    <a:bodyPr/>
                    <a:lstStyle/>
                    <a:p>
                      <a:pPr algn="ctr"/>
                      <a:r>
                        <a:rPr lang="en-IN" sz="1800" kern="1200" dirty="0">
                          <a:solidFill>
                            <a:schemeClr val="tx1"/>
                          </a:solidFill>
                          <a:latin typeface="+mn-lt"/>
                          <a:ea typeface="+mn-ea"/>
                          <a:cs typeface="+mn-cs"/>
                        </a:rPr>
                        <a:t>44.25%</a:t>
                      </a:r>
                    </a:p>
                    <a:p>
                      <a:pPr algn="ctr"/>
                      <a:r>
                        <a:rPr lang="en-IN" sz="1800" kern="1200" dirty="0">
                          <a:solidFill>
                            <a:schemeClr val="tx1"/>
                          </a:solidFill>
                          <a:latin typeface="+mn-lt"/>
                          <a:ea typeface="+mn-ea"/>
                          <a:cs typeface="+mn-cs"/>
                        </a:rPr>
                        <a:t>(with 360 PCs)</a:t>
                      </a:r>
                    </a:p>
                  </a:txBody>
                  <a:tcPr/>
                </a:tc>
                <a:tc>
                  <a:txBody>
                    <a:bodyPr/>
                    <a:lstStyle/>
                    <a:p>
                      <a:pPr algn="ctr"/>
                      <a:r>
                        <a:rPr lang="en-IN" sz="1800" kern="1200" dirty="0">
                          <a:solidFill>
                            <a:schemeClr val="tx1"/>
                          </a:solidFill>
                          <a:latin typeface="+mn-lt"/>
                          <a:ea typeface="+mn-ea"/>
                          <a:cs typeface="+mn-cs"/>
                        </a:rPr>
                        <a:t>41.38%</a:t>
                      </a:r>
                    </a:p>
                    <a:p>
                      <a:pPr marL="0" marR="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latin typeface="+mn-lt"/>
                          <a:ea typeface="+mn-ea"/>
                          <a:cs typeface="+mn-cs"/>
                        </a:rPr>
                        <a:t>(with 360 PCs)</a:t>
                      </a:r>
                    </a:p>
                  </a:txBody>
                  <a:tcPr/>
                </a:tc>
                <a:extLst>
                  <a:ext uri="{0D108BD9-81ED-4DB2-BD59-A6C34878D82A}">
                    <a16:rowId xmlns:a16="http://schemas.microsoft.com/office/drawing/2014/main" val="4075877440"/>
                  </a:ext>
                </a:extLst>
              </a:tr>
              <a:tr h="909386">
                <a:tc>
                  <a:txBody>
                    <a:bodyPr/>
                    <a:lstStyle/>
                    <a:p>
                      <a:r>
                        <a:rPr lang="en-US" sz="1800" dirty="0"/>
                        <a:t>Logistic Regression Analysis</a:t>
                      </a:r>
                      <a:endParaRPr lang="en-IN" dirty="0"/>
                    </a:p>
                  </a:txBody>
                  <a:tcPr/>
                </a:tc>
                <a:tc>
                  <a:txBody>
                    <a:bodyPr/>
                    <a:lstStyle/>
                    <a:p>
                      <a:pPr algn="ctr"/>
                      <a:r>
                        <a:rPr lang="en-IN" dirty="0">
                          <a:highlight>
                            <a:srgbClr val="FFFF00"/>
                          </a:highlight>
                        </a:rPr>
                        <a:t>31.40%</a:t>
                      </a:r>
                    </a:p>
                  </a:txBody>
                  <a:tcPr/>
                </a:tc>
                <a:tc>
                  <a:txBody>
                    <a:bodyPr/>
                    <a:lstStyle/>
                    <a:p>
                      <a:pPr algn="ctr"/>
                      <a:r>
                        <a:rPr lang="en-IN" dirty="0">
                          <a:highlight>
                            <a:srgbClr val="FFFF00"/>
                          </a:highlight>
                        </a:rPr>
                        <a:t>31.23%</a:t>
                      </a:r>
                    </a:p>
                  </a:txBody>
                  <a:tcPr/>
                </a:tc>
                <a:tc>
                  <a:txBody>
                    <a:bodyPr/>
                    <a:lstStyle/>
                    <a:p>
                      <a:pPr algn="ctr"/>
                      <a:r>
                        <a:rPr lang="en-IN" dirty="0">
                          <a:highlight>
                            <a:srgbClr val="FFFF00"/>
                          </a:highlight>
                        </a:rPr>
                        <a:t>31.40%</a:t>
                      </a:r>
                    </a:p>
                  </a:txBody>
                  <a:tcPr/>
                </a:tc>
                <a:tc>
                  <a:txBody>
                    <a:bodyPr/>
                    <a:lstStyle/>
                    <a:p>
                      <a:pPr algn="ctr"/>
                      <a:r>
                        <a:rPr lang="en-IN" dirty="0">
                          <a:highlight>
                            <a:srgbClr val="FFFF00"/>
                          </a:highlight>
                        </a:rPr>
                        <a:t>31.23%</a:t>
                      </a:r>
                    </a:p>
                  </a:txBody>
                  <a:tcPr/>
                </a:tc>
                <a:tc>
                  <a:txBody>
                    <a:bodyPr/>
                    <a:lstStyle/>
                    <a:p>
                      <a:pPr algn="ctr"/>
                      <a:r>
                        <a:rPr lang="en-IN" dirty="0">
                          <a:highlight>
                            <a:srgbClr val="FFFF00"/>
                          </a:highlight>
                        </a:rPr>
                        <a:t>33.11%</a:t>
                      </a:r>
                    </a:p>
                  </a:txBody>
                  <a:tcPr/>
                </a:tc>
                <a:extLst>
                  <a:ext uri="{0D108BD9-81ED-4DB2-BD59-A6C34878D82A}">
                    <a16:rowId xmlns:a16="http://schemas.microsoft.com/office/drawing/2014/main" val="541031661"/>
                  </a:ext>
                </a:extLst>
              </a:tr>
              <a:tr h="741580">
                <a:tc>
                  <a:txBody>
                    <a:bodyPr/>
                    <a:lstStyle/>
                    <a:p>
                      <a:r>
                        <a:rPr lang="en-IN" dirty="0"/>
                        <a:t>Neural Network</a:t>
                      </a:r>
                    </a:p>
                  </a:txBody>
                  <a:tcPr/>
                </a:tc>
                <a:tc>
                  <a:txBody>
                    <a:bodyPr/>
                    <a:lstStyle/>
                    <a:p>
                      <a:pPr algn="ctr"/>
                      <a:endParaRPr lang="en-IN" dirty="0">
                        <a:highlight>
                          <a:srgbClr val="FFFF00"/>
                        </a:highlight>
                      </a:endParaRPr>
                    </a:p>
                  </a:txBody>
                  <a:tcPr/>
                </a:tc>
                <a:tc>
                  <a:txBody>
                    <a:bodyPr/>
                    <a:lstStyle/>
                    <a:p>
                      <a:pPr algn="ctr"/>
                      <a:endParaRPr lang="en-IN" dirty="0">
                        <a:highlight>
                          <a:srgbClr val="FFFF00"/>
                        </a:highlight>
                      </a:endParaRPr>
                    </a:p>
                  </a:txBody>
                  <a:tcPr/>
                </a:tc>
                <a:tc>
                  <a:txBody>
                    <a:bodyPr/>
                    <a:lstStyle/>
                    <a:p>
                      <a:pPr algn="ctr"/>
                      <a:r>
                        <a:rPr lang="en-IN" dirty="0">
                          <a:highlight>
                            <a:srgbClr val="FFFF00"/>
                          </a:highlight>
                        </a:rPr>
                        <a:t>42.34%</a:t>
                      </a:r>
                    </a:p>
                    <a:p>
                      <a:pPr marL="0" marR="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latin typeface="+mn-lt"/>
                          <a:ea typeface="+mn-ea"/>
                          <a:cs typeface="+mn-cs"/>
                        </a:rPr>
                        <a:t>(with 360 PCs, not normalized)</a:t>
                      </a:r>
                    </a:p>
                  </a:txBody>
                  <a:tcPr/>
                </a:tc>
                <a:tc>
                  <a:txBody>
                    <a:bodyPr/>
                    <a:lstStyle/>
                    <a:p>
                      <a:pPr algn="ctr"/>
                      <a:r>
                        <a:rPr lang="en-IN" dirty="0">
                          <a:highlight>
                            <a:srgbClr val="FFFF00"/>
                          </a:highlight>
                        </a:rPr>
                        <a:t>38.23%</a:t>
                      </a:r>
                    </a:p>
                    <a:p>
                      <a:pPr marL="0" marR="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latin typeface="+mn-lt"/>
                          <a:ea typeface="+mn-ea"/>
                          <a:cs typeface="+mn-cs"/>
                        </a:rPr>
                        <a:t>(with 360 PCs, not normalized)</a:t>
                      </a:r>
                    </a:p>
                  </a:txBody>
                  <a:tcPr/>
                </a:tc>
                <a:tc>
                  <a:txBody>
                    <a:bodyPr/>
                    <a:lstStyle/>
                    <a:p>
                      <a:pPr algn="ctr"/>
                      <a:r>
                        <a:rPr lang="en-IN" dirty="0">
                          <a:highlight>
                            <a:srgbClr val="FFFF00"/>
                          </a:highlight>
                        </a:rPr>
                        <a:t>N.A.</a:t>
                      </a:r>
                    </a:p>
                  </a:txBody>
                  <a:tcPr/>
                </a:tc>
                <a:extLst>
                  <a:ext uri="{0D108BD9-81ED-4DB2-BD59-A6C34878D82A}">
                    <a16:rowId xmlns:a16="http://schemas.microsoft.com/office/drawing/2014/main" val="1396813758"/>
                  </a:ext>
                </a:extLst>
              </a:tr>
            </a:tbl>
          </a:graphicData>
        </a:graphic>
      </p:graphicFrame>
      <p:sp>
        <p:nvSpPr>
          <p:cNvPr id="3" name="Rectangle 2">
            <a:extLst>
              <a:ext uri="{FF2B5EF4-FFF2-40B4-BE49-F238E27FC236}">
                <a16:creationId xmlns:a16="http://schemas.microsoft.com/office/drawing/2014/main" id="{6D24092D-9014-4601-A8E5-A4FB3F59660D}"/>
              </a:ext>
            </a:extLst>
          </p:cNvPr>
          <p:cNvSpPr/>
          <p:nvPr/>
        </p:nvSpPr>
        <p:spPr>
          <a:xfrm>
            <a:off x="2929891" y="6425978"/>
            <a:ext cx="6078395" cy="369332"/>
          </a:xfrm>
          <a:prstGeom prst="rect">
            <a:avLst/>
          </a:prstGeom>
        </p:spPr>
        <p:txBody>
          <a:bodyPr wrap="none">
            <a:spAutoFit/>
          </a:bodyPr>
          <a:lstStyle/>
          <a:p>
            <a:r>
              <a:rPr lang="en-IN" dirty="0">
                <a:highlight>
                  <a:srgbClr val="FFFF00"/>
                </a:highlight>
              </a:rPr>
              <a:t>Everyone to verify and update results, Gaurav to add animation</a:t>
            </a:r>
            <a:endParaRPr lang="en-US" dirty="0">
              <a:highlight>
                <a:srgbClr val="FFFF00"/>
              </a:highlight>
            </a:endParaRPr>
          </a:p>
        </p:txBody>
      </p:sp>
    </p:spTree>
    <p:extLst>
      <p:ext uri="{BB962C8B-B14F-4D97-AF65-F5344CB8AC3E}">
        <p14:creationId xmlns:p14="http://schemas.microsoft.com/office/powerpoint/2010/main" val="2834241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35422"/>
            <a:ext cx="9905998" cy="583096"/>
          </a:xfrm>
        </p:spPr>
        <p:txBody>
          <a:bodyPr>
            <a:normAutofit fontScale="90000"/>
          </a:bodyPr>
          <a:lstStyle/>
          <a:p>
            <a:r>
              <a:rPr lang="en-IN" dirty="0"/>
              <a:t>Interesting Observations</a:t>
            </a:r>
          </a:p>
        </p:txBody>
      </p:sp>
      <p:sp>
        <p:nvSpPr>
          <p:cNvPr id="4" name="Content Placeholder 2"/>
          <p:cNvSpPr>
            <a:spLocks noGrp="1"/>
          </p:cNvSpPr>
          <p:nvPr>
            <p:ph sz="half" idx="1"/>
          </p:nvPr>
        </p:nvSpPr>
        <p:spPr>
          <a:xfrm>
            <a:off x="734940" y="1461331"/>
            <a:ext cx="4546361" cy="4761059"/>
          </a:xfrm>
        </p:spPr>
        <p:txBody>
          <a:bodyPr>
            <a:noAutofit/>
          </a:bodyPr>
          <a:lstStyle/>
          <a:p>
            <a:r>
              <a:rPr lang="en-IN" sz="1400" dirty="0"/>
              <a:t>Bayesian classifier accuracy falls after a certain number of Principal Components</a:t>
            </a:r>
          </a:p>
          <a:p>
            <a:pPr>
              <a:lnSpc>
                <a:spcPct val="100000"/>
              </a:lnSpc>
              <a:buFont typeface="Wingdings"/>
              <a:buChar char="Ø"/>
            </a:pPr>
            <a:r>
              <a:rPr lang="en-IN" sz="1400" dirty="0"/>
              <a:t>PCA gave us 2304 PCs. And initially, for the first ~360 components, adding them to training set improved the accuracy. But beyond that, accuracy started to decline.</a:t>
            </a:r>
          </a:p>
          <a:p>
            <a:pPr>
              <a:lnSpc>
                <a:spcPct val="100000"/>
              </a:lnSpc>
              <a:buFont typeface="Wingdings"/>
              <a:buChar char="Ø"/>
            </a:pPr>
            <a:r>
              <a:rPr lang="en-IN" sz="1400" dirty="0"/>
              <a:t>Beyond 370 PCs, the covariance matrices get quite large, and unstable. Many cases, the determinant (for Disgust class) evaluates to a negative value, preventing predictions as well.</a:t>
            </a:r>
          </a:p>
          <a:p>
            <a:pPr>
              <a:lnSpc>
                <a:spcPct val="100000"/>
              </a:lnSpc>
              <a:buFont typeface="Wingdings"/>
              <a:buChar char="Ø"/>
            </a:pPr>
            <a:r>
              <a:rPr lang="en-US" sz="1400" dirty="0"/>
              <a:t>100% PPV in Disgust class for Bayesian classifier and rest PPVs are lower. Reason might be unbalanced classes determined by their counts.</a:t>
            </a:r>
          </a:p>
          <a:p>
            <a:pPr>
              <a:lnSpc>
                <a:spcPct val="100000"/>
              </a:lnSpc>
              <a:buFont typeface="Wingdings"/>
              <a:buChar char="Ø"/>
            </a:pPr>
            <a:r>
              <a:rPr lang="en-US" sz="1400" dirty="0"/>
              <a:t>Principal components make the distributions more Gaussian</a:t>
            </a:r>
            <a:endParaRPr lang="en-IN" sz="1400" dirty="0"/>
          </a:p>
          <a:p>
            <a:pPr marL="0" indent="0">
              <a:lnSpc>
                <a:spcPct val="100000"/>
              </a:lnSpc>
              <a:buNone/>
            </a:pPr>
            <a:r>
              <a:rPr lang="en-IN" sz="1400" dirty="0"/>
              <a:t>NOTE: even for lesser number of PCs, switched to ‘</a:t>
            </a:r>
            <a:r>
              <a:rPr lang="en-IN" sz="1400" dirty="0" err="1"/>
              <a:t>numpy.linalg.slogdet</a:t>
            </a:r>
            <a:r>
              <a:rPr lang="en-IN" sz="1400" dirty="0"/>
              <a:t>()’ and determined ‘pdf’ on a log scale, as ‘</a:t>
            </a:r>
            <a:r>
              <a:rPr lang="en-IN" sz="1400" dirty="0" err="1"/>
              <a:t>numpy.linalg.det</a:t>
            </a:r>
            <a:r>
              <a:rPr lang="en-IN" sz="1400" dirty="0"/>
              <a:t>()’ fails with “</a:t>
            </a:r>
            <a:r>
              <a:rPr lang="en-US" sz="1400" dirty="0" err="1"/>
              <a:t>RuntimeWarning</a:t>
            </a:r>
            <a:r>
              <a:rPr lang="en-US" sz="1400" dirty="0"/>
              <a:t>: overflow encountered</a:t>
            </a:r>
            <a:r>
              <a:rPr lang="en-IN" sz="1400" dirty="0"/>
              <a:t>”.</a:t>
            </a:r>
          </a:p>
          <a:p>
            <a:pPr>
              <a:lnSpc>
                <a:spcPct val="100000"/>
              </a:lnSpc>
              <a:buFont typeface="Wingdings"/>
              <a:buChar char="Ø"/>
            </a:pPr>
            <a:endParaRPr lang="en-IN" sz="13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970" y="1563880"/>
            <a:ext cx="6334400" cy="4792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30B14E7A-8F0E-4DEC-9955-CEF62AB818B0}"/>
              </a:ext>
            </a:extLst>
          </p:cNvPr>
          <p:cNvSpPr/>
          <p:nvPr/>
        </p:nvSpPr>
        <p:spPr>
          <a:xfrm>
            <a:off x="1143001" y="6355990"/>
            <a:ext cx="2949397" cy="369332"/>
          </a:xfrm>
          <a:prstGeom prst="rect">
            <a:avLst/>
          </a:prstGeom>
        </p:spPr>
        <p:txBody>
          <a:bodyPr wrap="none">
            <a:spAutoFit/>
          </a:bodyPr>
          <a:lstStyle/>
          <a:p>
            <a:r>
              <a:rPr lang="en-IN" dirty="0">
                <a:highlight>
                  <a:srgbClr val="FFFF00"/>
                </a:highlight>
              </a:rPr>
              <a:t>Gaurav to review and update</a:t>
            </a:r>
            <a:endParaRPr lang="en-US" dirty="0">
              <a:highlight>
                <a:srgbClr val="FFFF00"/>
              </a:highlight>
            </a:endParaRPr>
          </a:p>
        </p:txBody>
      </p:sp>
    </p:spTree>
    <p:extLst>
      <p:ext uri="{BB962C8B-B14F-4D97-AF65-F5344CB8AC3E}">
        <p14:creationId xmlns:p14="http://schemas.microsoft.com/office/powerpoint/2010/main" val="334674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3DE5-6A3F-4CB5-9B2D-B26F445310F7}"/>
              </a:ext>
            </a:extLst>
          </p:cNvPr>
          <p:cNvSpPr>
            <a:spLocks noGrp="1"/>
          </p:cNvSpPr>
          <p:nvPr>
            <p:ph type="title"/>
          </p:nvPr>
        </p:nvSpPr>
        <p:spPr/>
        <p:txBody>
          <a:bodyPr>
            <a:normAutofit/>
          </a:bodyPr>
          <a:lstStyle/>
          <a:p>
            <a:r>
              <a:rPr lang="en-US" sz="2000" dirty="0"/>
              <a:t>Data source:</a:t>
            </a:r>
            <a:br>
              <a:rPr lang="en-US" sz="2000" dirty="0"/>
            </a:br>
            <a:r>
              <a:rPr lang="en-US" sz="2000" cap="none" dirty="0">
                <a:hlinkClick r:id="rId2"/>
              </a:rPr>
              <a:t>https://www.kaggle.com/c/challenges-in-representation-learning-facial-expression-recognition-challenge/data</a:t>
            </a:r>
            <a:br>
              <a:rPr lang="en-US" sz="2000" cap="none" dirty="0"/>
            </a:br>
            <a:br>
              <a:rPr lang="en-US" sz="2000" cap="none" dirty="0"/>
            </a:br>
            <a:r>
              <a:rPr lang="en-US" sz="2000" cap="none" dirty="0"/>
              <a:t>Challenge hosted by Ian Goodfellow (Google) in 2013</a:t>
            </a:r>
            <a:endParaRPr lang="en-US" sz="2000" dirty="0"/>
          </a:p>
        </p:txBody>
      </p:sp>
      <p:sp>
        <p:nvSpPr>
          <p:cNvPr id="3" name="Content Placeholder 2">
            <a:extLst>
              <a:ext uri="{FF2B5EF4-FFF2-40B4-BE49-F238E27FC236}">
                <a16:creationId xmlns:a16="http://schemas.microsoft.com/office/drawing/2014/main" id="{AEF930C9-DE34-42D1-B51C-D4367365A454}"/>
              </a:ext>
            </a:extLst>
          </p:cNvPr>
          <p:cNvSpPr>
            <a:spLocks noGrp="1"/>
          </p:cNvSpPr>
          <p:nvPr>
            <p:ph sz="half" idx="1"/>
          </p:nvPr>
        </p:nvSpPr>
        <p:spPr>
          <a:xfrm>
            <a:off x="1239065" y="2592005"/>
            <a:ext cx="4549176" cy="3478802"/>
          </a:xfrm>
        </p:spPr>
        <p:txBody>
          <a:bodyPr>
            <a:noAutofit/>
          </a:bodyPr>
          <a:lstStyle/>
          <a:p>
            <a:r>
              <a:rPr lang="en-US" sz="1800" dirty="0"/>
              <a:t>Training data size: </a:t>
            </a:r>
          </a:p>
          <a:p>
            <a:pPr lvl="1"/>
            <a:r>
              <a:rPr lang="en-US" sz="1800" dirty="0"/>
              <a:t>28,709 samples </a:t>
            </a:r>
          </a:p>
          <a:p>
            <a:pPr lvl="1"/>
            <a:r>
              <a:rPr lang="en-US" sz="1800" dirty="0"/>
              <a:t>80% of complete set</a:t>
            </a:r>
          </a:p>
          <a:p>
            <a:pPr lvl="1"/>
            <a:r>
              <a:rPr lang="en-US" sz="1800" dirty="0"/>
              <a:t>Each sample is 2304 features long (48x48 grayscale images)</a:t>
            </a:r>
          </a:p>
          <a:p>
            <a:r>
              <a:rPr lang="en-US" sz="1800" dirty="0"/>
              <a:t>Test set: </a:t>
            </a:r>
          </a:p>
          <a:p>
            <a:pPr lvl="1"/>
            <a:r>
              <a:rPr lang="en-US" sz="1800" dirty="0"/>
              <a:t>3,589 samples</a:t>
            </a:r>
          </a:p>
          <a:p>
            <a:pPr lvl="1"/>
            <a:r>
              <a:rPr lang="en-US" sz="1800" dirty="0"/>
              <a:t>~10% of complete set</a:t>
            </a:r>
          </a:p>
        </p:txBody>
      </p:sp>
      <p:sp>
        <p:nvSpPr>
          <p:cNvPr id="4" name="Content Placeholder 3">
            <a:extLst>
              <a:ext uri="{FF2B5EF4-FFF2-40B4-BE49-F238E27FC236}">
                <a16:creationId xmlns:a16="http://schemas.microsoft.com/office/drawing/2014/main" id="{B2018AEE-6A81-49B2-AD03-CBA865B5659F}"/>
              </a:ext>
            </a:extLst>
          </p:cNvPr>
          <p:cNvSpPr>
            <a:spLocks noGrp="1"/>
          </p:cNvSpPr>
          <p:nvPr>
            <p:ph sz="half" idx="2"/>
          </p:nvPr>
        </p:nvSpPr>
        <p:spPr>
          <a:xfrm>
            <a:off x="6631619" y="2515841"/>
            <a:ext cx="4722919" cy="4490143"/>
          </a:xfrm>
        </p:spPr>
        <p:txBody>
          <a:bodyPr>
            <a:normAutofit/>
          </a:bodyPr>
          <a:lstStyle/>
          <a:p>
            <a:pPr marL="0" indent="0">
              <a:buNone/>
            </a:pPr>
            <a:r>
              <a:rPr lang="en-US" sz="1800" b="1" u="sng" dirty="0"/>
              <a:t>Methodology:</a:t>
            </a:r>
          </a:p>
          <a:p>
            <a:pPr marL="0" indent="0">
              <a:buNone/>
            </a:pPr>
            <a:r>
              <a:rPr lang="en-US" sz="1800" dirty="0"/>
              <a:t>Unsupervised:</a:t>
            </a:r>
          </a:p>
          <a:p>
            <a:pPr marL="457200" indent="-457200">
              <a:buAutoNum type="arabicPeriod"/>
            </a:pPr>
            <a:r>
              <a:rPr lang="en-US" sz="1600" dirty="0"/>
              <a:t>Expectation Maximization</a:t>
            </a:r>
          </a:p>
          <a:p>
            <a:pPr marL="0" indent="0">
              <a:buNone/>
            </a:pPr>
            <a:r>
              <a:rPr lang="en-US" sz="1800" dirty="0"/>
              <a:t>Supervised:</a:t>
            </a:r>
          </a:p>
          <a:p>
            <a:pPr marL="457200" indent="-457200">
              <a:buFont typeface="+mj-lt"/>
              <a:buAutoNum type="arabicPeriod"/>
            </a:pPr>
            <a:r>
              <a:rPr lang="en-US" sz="1600" dirty="0"/>
              <a:t>Logistic Regression Classifier</a:t>
            </a:r>
          </a:p>
          <a:p>
            <a:pPr marL="457200" indent="-457200">
              <a:buFont typeface="+mj-lt"/>
              <a:buAutoNum type="arabicPeriod"/>
            </a:pPr>
            <a:r>
              <a:rPr lang="en-US" sz="1600" dirty="0"/>
              <a:t>Linear Classifier</a:t>
            </a:r>
          </a:p>
          <a:p>
            <a:pPr marL="457200" indent="-457200">
              <a:buFont typeface="+mj-lt"/>
              <a:buAutoNum type="arabicPeriod"/>
            </a:pPr>
            <a:r>
              <a:rPr lang="en-US" sz="1600" dirty="0"/>
              <a:t>Bayesian Classification </a:t>
            </a:r>
          </a:p>
          <a:p>
            <a:pPr marL="457200" indent="-457200">
              <a:buFont typeface="+mj-lt"/>
              <a:buAutoNum type="arabicPeriod"/>
            </a:pPr>
            <a:r>
              <a:rPr lang="en-US" sz="1600" dirty="0"/>
              <a:t>Principal Component Analysis</a:t>
            </a:r>
          </a:p>
          <a:p>
            <a:pPr marL="457200" indent="-457200">
              <a:buFont typeface="+mj-lt"/>
              <a:buAutoNum type="arabicPeriod"/>
            </a:pPr>
            <a:r>
              <a:rPr lang="en-US" sz="1600" dirty="0"/>
              <a:t>Histogram Analysis</a:t>
            </a:r>
          </a:p>
          <a:p>
            <a:pPr marL="457200" indent="-457200">
              <a:buFont typeface="+mj-lt"/>
              <a:buAutoNum type="arabicPeriod"/>
            </a:pPr>
            <a:r>
              <a:rPr lang="en-US" sz="1600" dirty="0"/>
              <a:t>Neural Networks</a:t>
            </a:r>
          </a:p>
        </p:txBody>
      </p:sp>
    </p:spTree>
    <p:extLst>
      <p:ext uri="{BB962C8B-B14F-4D97-AF65-F5344CB8AC3E}">
        <p14:creationId xmlns:p14="http://schemas.microsoft.com/office/powerpoint/2010/main" val="208306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56938D-3BE8-CE48-AA21-BE82D471014E}"/>
              </a:ext>
            </a:extLst>
          </p:cNvPr>
          <p:cNvPicPr>
            <a:picLocks noChangeAspect="1"/>
          </p:cNvPicPr>
          <p:nvPr/>
        </p:nvPicPr>
        <p:blipFill>
          <a:blip r:embed="rId2"/>
          <a:stretch>
            <a:fillRect/>
          </a:stretch>
        </p:blipFill>
        <p:spPr>
          <a:xfrm>
            <a:off x="622852" y="3124201"/>
            <a:ext cx="1860550" cy="1879600"/>
          </a:xfrm>
          <a:prstGeom prst="rect">
            <a:avLst/>
          </a:prstGeom>
        </p:spPr>
      </p:pic>
      <p:sp>
        <p:nvSpPr>
          <p:cNvPr id="7" name="TextBox 6">
            <a:extLst>
              <a:ext uri="{FF2B5EF4-FFF2-40B4-BE49-F238E27FC236}">
                <a16:creationId xmlns:a16="http://schemas.microsoft.com/office/drawing/2014/main" id="{D915B283-25CC-1646-BC03-AAA3C5A9F1CF}"/>
              </a:ext>
            </a:extLst>
          </p:cNvPr>
          <p:cNvSpPr txBox="1"/>
          <p:nvPr/>
        </p:nvSpPr>
        <p:spPr>
          <a:xfrm>
            <a:off x="1289272" y="1956977"/>
            <a:ext cx="643125" cy="461665"/>
          </a:xfrm>
          <a:prstGeom prst="rect">
            <a:avLst/>
          </a:prstGeom>
          <a:noFill/>
        </p:spPr>
        <p:txBody>
          <a:bodyPr wrap="none" rtlCol="0">
            <a:spAutoFit/>
          </a:bodyPr>
          <a:lstStyle/>
          <a:p>
            <a:r>
              <a:rPr lang="en-US" sz="2400" dirty="0"/>
              <a:t>Left</a:t>
            </a:r>
          </a:p>
        </p:txBody>
      </p:sp>
      <p:sp>
        <p:nvSpPr>
          <p:cNvPr id="8" name="TextBox 7">
            <a:extLst>
              <a:ext uri="{FF2B5EF4-FFF2-40B4-BE49-F238E27FC236}">
                <a16:creationId xmlns:a16="http://schemas.microsoft.com/office/drawing/2014/main" id="{77363FA3-080C-7D46-AEA8-CC10D34C1207}"/>
              </a:ext>
            </a:extLst>
          </p:cNvPr>
          <p:cNvSpPr txBox="1"/>
          <p:nvPr/>
        </p:nvSpPr>
        <p:spPr>
          <a:xfrm>
            <a:off x="1232366" y="5300870"/>
            <a:ext cx="793807" cy="461665"/>
          </a:xfrm>
          <a:prstGeom prst="rect">
            <a:avLst/>
          </a:prstGeom>
          <a:noFill/>
        </p:spPr>
        <p:txBody>
          <a:bodyPr wrap="none" rtlCol="0">
            <a:spAutoFit/>
          </a:bodyPr>
          <a:lstStyle/>
          <a:p>
            <a:r>
              <a:rPr lang="en-US" sz="2400" dirty="0"/>
              <a:t>Right</a:t>
            </a:r>
          </a:p>
        </p:txBody>
      </p:sp>
      <p:pic>
        <p:nvPicPr>
          <p:cNvPr id="9" name="Picture 8">
            <a:extLst>
              <a:ext uri="{FF2B5EF4-FFF2-40B4-BE49-F238E27FC236}">
                <a16:creationId xmlns:a16="http://schemas.microsoft.com/office/drawing/2014/main" id="{FF582211-B22A-104F-8420-2A250CBCAA9E}"/>
              </a:ext>
            </a:extLst>
          </p:cNvPr>
          <p:cNvPicPr>
            <a:picLocks noChangeAspect="1"/>
          </p:cNvPicPr>
          <p:nvPr/>
        </p:nvPicPr>
        <p:blipFill>
          <a:blip r:embed="rId3"/>
          <a:stretch>
            <a:fillRect/>
          </a:stretch>
        </p:blipFill>
        <p:spPr>
          <a:xfrm>
            <a:off x="3290528" y="1386160"/>
            <a:ext cx="2104361" cy="2125906"/>
          </a:xfrm>
          <a:prstGeom prst="rect">
            <a:avLst/>
          </a:prstGeom>
        </p:spPr>
      </p:pic>
      <p:pic>
        <p:nvPicPr>
          <p:cNvPr id="10" name="Picture 9">
            <a:extLst>
              <a:ext uri="{FF2B5EF4-FFF2-40B4-BE49-F238E27FC236}">
                <a16:creationId xmlns:a16="http://schemas.microsoft.com/office/drawing/2014/main" id="{64C88E78-58A0-AA4F-8247-DD709B7A6D22}"/>
              </a:ext>
            </a:extLst>
          </p:cNvPr>
          <p:cNvPicPr>
            <a:picLocks noChangeAspect="1"/>
          </p:cNvPicPr>
          <p:nvPr/>
        </p:nvPicPr>
        <p:blipFill>
          <a:blip r:embed="rId4"/>
          <a:stretch>
            <a:fillRect/>
          </a:stretch>
        </p:blipFill>
        <p:spPr>
          <a:xfrm>
            <a:off x="6024463" y="1342675"/>
            <a:ext cx="2104362" cy="2125909"/>
          </a:xfrm>
          <a:prstGeom prst="rect">
            <a:avLst/>
          </a:prstGeom>
        </p:spPr>
      </p:pic>
      <p:pic>
        <p:nvPicPr>
          <p:cNvPr id="11" name="Picture 10">
            <a:extLst>
              <a:ext uri="{FF2B5EF4-FFF2-40B4-BE49-F238E27FC236}">
                <a16:creationId xmlns:a16="http://schemas.microsoft.com/office/drawing/2014/main" id="{58BB88A8-9BD7-0741-B3D1-AF9BD689186F}"/>
              </a:ext>
            </a:extLst>
          </p:cNvPr>
          <p:cNvPicPr>
            <a:picLocks noChangeAspect="1"/>
          </p:cNvPicPr>
          <p:nvPr/>
        </p:nvPicPr>
        <p:blipFill>
          <a:blip r:embed="rId5"/>
          <a:stretch>
            <a:fillRect/>
          </a:stretch>
        </p:blipFill>
        <p:spPr>
          <a:xfrm>
            <a:off x="8688156" y="1328076"/>
            <a:ext cx="2133263" cy="2155105"/>
          </a:xfrm>
          <a:prstGeom prst="rect">
            <a:avLst/>
          </a:prstGeom>
        </p:spPr>
      </p:pic>
      <p:pic>
        <p:nvPicPr>
          <p:cNvPr id="12" name="Picture 11">
            <a:extLst>
              <a:ext uri="{FF2B5EF4-FFF2-40B4-BE49-F238E27FC236}">
                <a16:creationId xmlns:a16="http://schemas.microsoft.com/office/drawing/2014/main" id="{E7ACC8CD-4378-9048-8D98-21A2B9229B32}"/>
              </a:ext>
            </a:extLst>
          </p:cNvPr>
          <p:cNvPicPr>
            <a:picLocks noChangeAspect="1"/>
          </p:cNvPicPr>
          <p:nvPr/>
        </p:nvPicPr>
        <p:blipFill>
          <a:blip r:embed="rId6"/>
          <a:stretch>
            <a:fillRect/>
          </a:stretch>
        </p:blipFill>
        <p:spPr>
          <a:xfrm>
            <a:off x="3290529" y="4352342"/>
            <a:ext cx="2104361" cy="2125907"/>
          </a:xfrm>
          <a:prstGeom prst="rect">
            <a:avLst/>
          </a:prstGeom>
        </p:spPr>
      </p:pic>
      <p:pic>
        <p:nvPicPr>
          <p:cNvPr id="13" name="Picture 12">
            <a:extLst>
              <a:ext uri="{FF2B5EF4-FFF2-40B4-BE49-F238E27FC236}">
                <a16:creationId xmlns:a16="http://schemas.microsoft.com/office/drawing/2014/main" id="{8241D1AC-3E3B-4B48-BA98-D299381640D0}"/>
              </a:ext>
            </a:extLst>
          </p:cNvPr>
          <p:cNvPicPr>
            <a:picLocks noChangeAspect="1"/>
          </p:cNvPicPr>
          <p:nvPr/>
        </p:nvPicPr>
        <p:blipFill>
          <a:blip r:embed="rId7"/>
          <a:stretch>
            <a:fillRect/>
          </a:stretch>
        </p:blipFill>
        <p:spPr>
          <a:xfrm>
            <a:off x="5989341" y="4352341"/>
            <a:ext cx="2104362" cy="2125908"/>
          </a:xfrm>
          <a:prstGeom prst="rect">
            <a:avLst/>
          </a:prstGeom>
        </p:spPr>
      </p:pic>
      <p:pic>
        <p:nvPicPr>
          <p:cNvPr id="14" name="Picture 13">
            <a:extLst>
              <a:ext uri="{FF2B5EF4-FFF2-40B4-BE49-F238E27FC236}">
                <a16:creationId xmlns:a16="http://schemas.microsoft.com/office/drawing/2014/main" id="{E0EA4702-2322-264D-A590-075F66A6A62D}"/>
              </a:ext>
            </a:extLst>
          </p:cNvPr>
          <p:cNvPicPr>
            <a:picLocks noChangeAspect="1"/>
          </p:cNvPicPr>
          <p:nvPr/>
        </p:nvPicPr>
        <p:blipFill>
          <a:blip r:embed="rId8"/>
          <a:stretch>
            <a:fillRect/>
          </a:stretch>
        </p:blipFill>
        <p:spPr>
          <a:xfrm>
            <a:off x="8688155" y="4352341"/>
            <a:ext cx="2133264" cy="2125908"/>
          </a:xfrm>
          <a:prstGeom prst="rect">
            <a:avLst/>
          </a:prstGeom>
        </p:spPr>
      </p:pic>
      <p:sp>
        <p:nvSpPr>
          <p:cNvPr id="15" name="TextBox 14">
            <a:extLst>
              <a:ext uri="{FF2B5EF4-FFF2-40B4-BE49-F238E27FC236}">
                <a16:creationId xmlns:a16="http://schemas.microsoft.com/office/drawing/2014/main" id="{37F33105-3CB6-5448-993D-18286D514369}"/>
              </a:ext>
            </a:extLst>
          </p:cNvPr>
          <p:cNvSpPr txBox="1"/>
          <p:nvPr/>
        </p:nvSpPr>
        <p:spPr>
          <a:xfrm>
            <a:off x="3687528" y="735190"/>
            <a:ext cx="1382110" cy="461665"/>
          </a:xfrm>
          <a:prstGeom prst="rect">
            <a:avLst/>
          </a:prstGeom>
          <a:noFill/>
        </p:spPr>
        <p:txBody>
          <a:bodyPr wrap="none" rtlCol="0">
            <a:spAutoFit/>
          </a:bodyPr>
          <a:lstStyle/>
          <a:p>
            <a:r>
              <a:rPr lang="en-US" dirty="0"/>
              <a:t>3 </a:t>
            </a:r>
            <a:r>
              <a:rPr lang="en-US" sz="2400" dirty="0"/>
              <a:t>degrees</a:t>
            </a:r>
          </a:p>
        </p:txBody>
      </p:sp>
      <p:sp>
        <p:nvSpPr>
          <p:cNvPr id="16" name="TextBox 15">
            <a:extLst>
              <a:ext uri="{FF2B5EF4-FFF2-40B4-BE49-F238E27FC236}">
                <a16:creationId xmlns:a16="http://schemas.microsoft.com/office/drawing/2014/main" id="{2D9E2BE1-00EA-4649-A03B-4CA2B529D5AD}"/>
              </a:ext>
            </a:extLst>
          </p:cNvPr>
          <p:cNvSpPr txBox="1"/>
          <p:nvPr/>
        </p:nvSpPr>
        <p:spPr>
          <a:xfrm>
            <a:off x="6350467" y="698473"/>
            <a:ext cx="1382110" cy="461665"/>
          </a:xfrm>
          <a:prstGeom prst="rect">
            <a:avLst/>
          </a:prstGeom>
          <a:noFill/>
        </p:spPr>
        <p:txBody>
          <a:bodyPr wrap="none" rtlCol="0">
            <a:spAutoFit/>
          </a:bodyPr>
          <a:lstStyle/>
          <a:p>
            <a:r>
              <a:rPr lang="en-US" dirty="0"/>
              <a:t>6 </a:t>
            </a:r>
            <a:r>
              <a:rPr lang="en-US" sz="2400" dirty="0"/>
              <a:t>degrees</a:t>
            </a:r>
          </a:p>
        </p:txBody>
      </p:sp>
      <p:sp>
        <p:nvSpPr>
          <p:cNvPr id="17" name="TextBox 16">
            <a:extLst>
              <a:ext uri="{FF2B5EF4-FFF2-40B4-BE49-F238E27FC236}">
                <a16:creationId xmlns:a16="http://schemas.microsoft.com/office/drawing/2014/main" id="{A97E85AB-C406-4348-9B0F-C64047D9B338}"/>
              </a:ext>
            </a:extLst>
          </p:cNvPr>
          <p:cNvSpPr txBox="1"/>
          <p:nvPr/>
        </p:nvSpPr>
        <p:spPr>
          <a:xfrm>
            <a:off x="8844180" y="698473"/>
            <a:ext cx="1508746" cy="461665"/>
          </a:xfrm>
          <a:prstGeom prst="rect">
            <a:avLst/>
          </a:prstGeom>
          <a:noFill/>
        </p:spPr>
        <p:txBody>
          <a:bodyPr wrap="none" rtlCol="0">
            <a:spAutoFit/>
          </a:bodyPr>
          <a:lstStyle/>
          <a:p>
            <a:r>
              <a:rPr lang="en-US" dirty="0"/>
              <a:t>10 </a:t>
            </a:r>
            <a:r>
              <a:rPr lang="en-US" sz="2400" dirty="0"/>
              <a:t>degrees</a:t>
            </a:r>
          </a:p>
        </p:txBody>
      </p:sp>
      <p:sp>
        <p:nvSpPr>
          <p:cNvPr id="2" name="Rectangle 1">
            <a:extLst>
              <a:ext uri="{FF2B5EF4-FFF2-40B4-BE49-F238E27FC236}">
                <a16:creationId xmlns:a16="http://schemas.microsoft.com/office/drawing/2014/main" id="{E3222E19-2670-4835-9385-7B4B7C92EB90}"/>
              </a:ext>
            </a:extLst>
          </p:cNvPr>
          <p:cNvSpPr/>
          <p:nvPr/>
        </p:nvSpPr>
        <p:spPr>
          <a:xfrm>
            <a:off x="758401" y="117713"/>
            <a:ext cx="11224591" cy="646331"/>
          </a:xfrm>
          <a:prstGeom prst="rect">
            <a:avLst/>
          </a:prstGeom>
        </p:spPr>
        <p:txBody>
          <a:bodyPr wrap="square">
            <a:spAutoFit/>
          </a:bodyPr>
          <a:lstStyle/>
          <a:p>
            <a:r>
              <a:rPr lang="en-US" sz="3600" dirty="0"/>
              <a:t>Data Augmentation: Data Size Increase using Image Rotation</a:t>
            </a:r>
          </a:p>
        </p:txBody>
      </p:sp>
    </p:spTree>
    <p:extLst>
      <p:ext uri="{BB962C8B-B14F-4D97-AF65-F5344CB8AC3E}">
        <p14:creationId xmlns:p14="http://schemas.microsoft.com/office/powerpoint/2010/main" val="196805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99B477F-0B4C-4A7D-8070-4D8823C41C4A}"/>
              </a:ext>
            </a:extLst>
          </p:cNvPr>
          <p:cNvSpPr txBox="1">
            <a:spLocks/>
          </p:cNvSpPr>
          <p:nvPr/>
        </p:nvSpPr>
        <p:spPr>
          <a:xfrm>
            <a:off x="1141413" y="0"/>
            <a:ext cx="9924152"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Unsupervised model:</a:t>
            </a:r>
          </a:p>
          <a:p>
            <a:r>
              <a:rPr lang="en-IN" dirty="0"/>
              <a:t>Expectation Maximization analysis</a:t>
            </a:r>
          </a:p>
        </p:txBody>
      </p:sp>
      <p:graphicFrame>
        <p:nvGraphicFramePr>
          <p:cNvPr id="10" name="Content Placeholder 9">
            <a:extLst>
              <a:ext uri="{FF2B5EF4-FFF2-40B4-BE49-F238E27FC236}">
                <a16:creationId xmlns:a16="http://schemas.microsoft.com/office/drawing/2014/main" id="{5D6A86AE-D427-4173-88E8-FCA663A174C3}"/>
              </a:ext>
            </a:extLst>
          </p:cNvPr>
          <p:cNvGraphicFramePr>
            <a:graphicFrameLocks noGrp="1"/>
          </p:cNvGraphicFramePr>
          <p:nvPr>
            <p:ph sz="half" idx="1"/>
            <p:extLst>
              <p:ext uri="{D42A27DB-BD31-4B8C-83A1-F6EECF244321}">
                <p14:modId xmlns:p14="http://schemas.microsoft.com/office/powerpoint/2010/main" val="3351807846"/>
              </p:ext>
            </p:extLst>
          </p:nvPr>
        </p:nvGraphicFramePr>
        <p:xfrm>
          <a:off x="0" y="1494112"/>
          <a:ext cx="5353878" cy="4069002"/>
        </p:xfrm>
        <a:graphic>
          <a:graphicData uri="http://schemas.openxmlformats.org/drawingml/2006/table">
            <a:tbl>
              <a:tblPr firstRow="1" bandRow="1">
                <a:tableStyleId>{5C22544A-7EE6-4342-B048-85BDC9FD1C3A}</a:tableStyleId>
              </a:tblPr>
              <a:tblGrid>
                <a:gridCol w="1338470">
                  <a:extLst>
                    <a:ext uri="{9D8B030D-6E8A-4147-A177-3AD203B41FA5}">
                      <a16:colId xmlns:a16="http://schemas.microsoft.com/office/drawing/2014/main" val="3783705459"/>
                    </a:ext>
                  </a:extLst>
                </a:gridCol>
                <a:gridCol w="834887">
                  <a:extLst>
                    <a:ext uri="{9D8B030D-6E8A-4147-A177-3AD203B41FA5}">
                      <a16:colId xmlns:a16="http://schemas.microsoft.com/office/drawing/2014/main" val="842042690"/>
                    </a:ext>
                  </a:extLst>
                </a:gridCol>
                <a:gridCol w="821634">
                  <a:extLst>
                    <a:ext uri="{9D8B030D-6E8A-4147-A177-3AD203B41FA5}">
                      <a16:colId xmlns:a16="http://schemas.microsoft.com/office/drawing/2014/main" val="517438777"/>
                    </a:ext>
                  </a:extLst>
                </a:gridCol>
                <a:gridCol w="1219200">
                  <a:extLst>
                    <a:ext uri="{9D8B030D-6E8A-4147-A177-3AD203B41FA5}">
                      <a16:colId xmlns:a16="http://schemas.microsoft.com/office/drawing/2014/main" val="605560446"/>
                    </a:ext>
                  </a:extLst>
                </a:gridCol>
                <a:gridCol w="1139687">
                  <a:extLst>
                    <a:ext uri="{9D8B030D-6E8A-4147-A177-3AD203B41FA5}">
                      <a16:colId xmlns:a16="http://schemas.microsoft.com/office/drawing/2014/main" val="2444413373"/>
                    </a:ext>
                  </a:extLst>
                </a:gridCol>
              </a:tblGrid>
              <a:tr h="576614">
                <a:tc>
                  <a:txBody>
                    <a:bodyPr/>
                    <a:lstStyle/>
                    <a:p>
                      <a:r>
                        <a:rPr lang="en-US" dirty="0"/>
                        <a:t>Class Labels</a:t>
                      </a:r>
                    </a:p>
                  </a:txBody>
                  <a:tcPr/>
                </a:tc>
                <a:tc>
                  <a:txBody>
                    <a:bodyPr/>
                    <a:lstStyle/>
                    <a:p>
                      <a:r>
                        <a:rPr lang="en-US" dirty="0"/>
                        <a:t>GT Count</a:t>
                      </a:r>
                    </a:p>
                  </a:txBody>
                  <a:tcPr/>
                </a:tc>
                <a:tc>
                  <a:txBody>
                    <a:bodyPr/>
                    <a:lstStyle/>
                    <a:p>
                      <a:r>
                        <a:rPr lang="en-US" dirty="0"/>
                        <a:t>EM Count</a:t>
                      </a:r>
                    </a:p>
                  </a:txBody>
                  <a:tcPr/>
                </a:tc>
                <a:tc>
                  <a:txBody>
                    <a:bodyPr/>
                    <a:lstStyle/>
                    <a:p>
                      <a:r>
                        <a:rPr lang="en-US" dirty="0"/>
                        <a:t>Sensitivity</a:t>
                      </a:r>
                    </a:p>
                  </a:txBody>
                  <a:tcPr/>
                </a:tc>
                <a:tc>
                  <a:txBody>
                    <a:bodyPr/>
                    <a:lstStyle/>
                    <a:p>
                      <a:r>
                        <a:rPr lang="en-US" dirty="0"/>
                        <a:t>PPV</a:t>
                      </a:r>
                    </a:p>
                  </a:txBody>
                  <a:tcPr/>
                </a:tc>
                <a:extLst>
                  <a:ext uri="{0D108BD9-81ED-4DB2-BD59-A6C34878D82A}">
                    <a16:rowId xmlns:a16="http://schemas.microsoft.com/office/drawing/2014/main" val="2449312198"/>
                  </a:ext>
                </a:extLst>
              </a:tr>
              <a:tr h="489846">
                <a:tc>
                  <a:txBody>
                    <a:bodyPr/>
                    <a:lstStyle/>
                    <a:p>
                      <a:r>
                        <a:rPr lang="en-US" dirty="0"/>
                        <a:t>0 = Angry</a:t>
                      </a:r>
                    </a:p>
                  </a:txBody>
                  <a:tcPr/>
                </a:tc>
                <a:tc>
                  <a:txBody>
                    <a:bodyPr/>
                    <a:lstStyle/>
                    <a:p>
                      <a:r>
                        <a:rPr lang="en-US" dirty="0"/>
                        <a:t>3995</a:t>
                      </a:r>
                    </a:p>
                  </a:txBody>
                  <a:tcPr/>
                </a:tc>
                <a:tc>
                  <a:txBody>
                    <a:bodyPr/>
                    <a:lstStyle/>
                    <a:p>
                      <a:r>
                        <a:rPr lang="en-US" dirty="0"/>
                        <a:t>4156</a:t>
                      </a:r>
                    </a:p>
                  </a:txBody>
                  <a:tcPr/>
                </a:tc>
                <a:tc>
                  <a:txBody>
                    <a:bodyPr/>
                    <a:lstStyle/>
                    <a:p>
                      <a:r>
                        <a:rPr lang="en-US" dirty="0"/>
                        <a:t>16.0010</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16.6458</a:t>
                      </a:r>
                    </a:p>
                  </a:txBody>
                  <a:tcPr marL="9525" marR="9525" marT="9525" marB="0"/>
                </a:tc>
                <a:extLst>
                  <a:ext uri="{0D108BD9-81ED-4DB2-BD59-A6C34878D82A}">
                    <a16:rowId xmlns:a16="http://schemas.microsoft.com/office/drawing/2014/main" val="3917471711"/>
                  </a:ext>
                </a:extLst>
              </a:tr>
              <a:tr h="489846">
                <a:tc>
                  <a:txBody>
                    <a:bodyPr/>
                    <a:lstStyle/>
                    <a:p>
                      <a:r>
                        <a:rPr lang="en-US" dirty="0"/>
                        <a:t>1 = Disgust</a:t>
                      </a:r>
                    </a:p>
                  </a:txBody>
                  <a:tcPr/>
                </a:tc>
                <a:tc>
                  <a:txBody>
                    <a:bodyPr/>
                    <a:lstStyle/>
                    <a:p>
                      <a:r>
                        <a:rPr lang="en-US" dirty="0"/>
                        <a:t>436</a:t>
                      </a:r>
                    </a:p>
                  </a:txBody>
                  <a:tcPr/>
                </a:tc>
                <a:tc>
                  <a:txBody>
                    <a:bodyPr/>
                    <a:lstStyle/>
                    <a:p>
                      <a:r>
                        <a:rPr lang="en-US" dirty="0"/>
                        <a:t>4423</a:t>
                      </a:r>
                    </a:p>
                  </a:txBody>
                  <a:tcPr/>
                </a:tc>
                <a:tc>
                  <a:txBody>
                    <a:bodyPr/>
                    <a:lstStyle/>
                    <a:p>
                      <a:r>
                        <a:rPr lang="en-US" dirty="0"/>
                        <a:t>1.7409</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17.6606</a:t>
                      </a:r>
                    </a:p>
                  </a:txBody>
                  <a:tcPr marL="9525" marR="9525" marT="9525" marB="0"/>
                </a:tc>
                <a:extLst>
                  <a:ext uri="{0D108BD9-81ED-4DB2-BD59-A6C34878D82A}">
                    <a16:rowId xmlns:a16="http://schemas.microsoft.com/office/drawing/2014/main" val="2138382457"/>
                  </a:ext>
                </a:extLst>
              </a:tr>
              <a:tr h="489846">
                <a:tc>
                  <a:txBody>
                    <a:bodyPr/>
                    <a:lstStyle/>
                    <a:p>
                      <a:r>
                        <a:rPr lang="en-US" dirty="0"/>
                        <a:t>2 = Fear</a:t>
                      </a:r>
                    </a:p>
                  </a:txBody>
                  <a:tcPr/>
                </a:tc>
                <a:tc>
                  <a:txBody>
                    <a:bodyPr/>
                    <a:lstStyle/>
                    <a:p>
                      <a:r>
                        <a:rPr lang="en-US" dirty="0"/>
                        <a:t>4097</a:t>
                      </a:r>
                    </a:p>
                  </a:txBody>
                  <a:tcPr/>
                </a:tc>
                <a:tc>
                  <a:txBody>
                    <a:bodyPr/>
                    <a:lstStyle/>
                    <a:p>
                      <a:r>
                        <a:rPr lang="en-US" dirty="0"/>
                        <a:t>3993</a:t>
                      </a:r>
                    </a:p>
                  </a:txBody>
                  <a:tcPr/>
                </a:tc>
                <a:tc>
                  <a:txBody>
                    <a:bodyPr/>
                    <a:lstStyle/>
                    <a:p>
                      <a:r>
                        <a:rPr lang="en-US" dirty="0"/>
                        <a:t>18.6326</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18.1596</a:t>
                      </a:r>
                    </a:p>
                  </a:txBody>
                  <a:tcPr marL="9525" marR="9525" marT="9525" marB="0"/>
                </a:tc>
                <a:extLst>
                  <a:ext uri="{0D108BD9-81ED-4DB2-BD59-A6C34878D82A}">
                    <a16:rowId xmlns:a16="http://schemas.microsoft.com/office/drawing/2014/main" val="828003314"/>
                  </a:ext>
                </a:extLst>
              </a:tr>
              <a:tr h="489846">
                <a:tc>
                  <a:txBody>
                    <a:bodyPr/>
                    <a:lstStyle/>
                    <a:p>
                      <a:r>
                        <a:rPr lang="en-US" dirty="0"/>
                        <a:t>3 = Happy</a:t>
                      </a:r>
                    </a:p>
                  </a:txBody>
                  <a:tcPr/>
                </a:tc>
                <a:tc>
                  <a:txBody>
                    <a:bodyPr/>
                    <a:lstStyle/>
                    <a:p>
                      <a:r>
                        <a:rPr lang="en-US" dirty="0"/>
                        <a:t>7215</a:t>
                      </a:r>
                    </a:p>
                  </a:txBody>
                  <a:tcPr/>
                </a:tc>
                <a:tc>
                  <a:txBody>
                    <a:bodyPr/>
                    <a:lstStyle/>
                    <a:p>
                      <a:r>
                        <a:rPr lang="en-US" dirty="0"/>
                        <a:t>3719</a:t>
                      </a:r>
                    </a:p>
                  </a:txBody>
                  <a:tcPr/>
                </a:tc>
                <a:tc>
                  <a:txBody>
                    <a:bodyPr/>
                    <a:lstStyle/>
                    <a:p>
                      <a:r>
                        <a:rPr lang="en-US" dirty="0"/>
                        <a:t>21.3230</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10.9910</a:t>
                      </a:r>
                    </a:p>
                  </a:txBody>
                  <a:tcPr marL="9525" marR="9525" marT="9525" marB="0"/>
                </a:tc>
                <a:extLst>
                  <a:ext uri="{0D108BD9-81ED-4DB2-BD59-A6C34878D82A}">
                    <a16:rowId xmlns:a16="http://schemas.microsoft.com/office/drawing/2014/main" val="1909103786"/>
                  </a:ext>
                </a:extLst>
              </a:tr>
              <a:tr h="489846">
                <a:tc>
                  <a:txBody>
                    <a:bodyPr/>
                    <a:lstStyle/>
                    <a:p>
                      <a:r>
                        <a:rPr lang="en-US" dirty="0"/>
                        <a:t>4 = Sad</a:t>
                      </a:r>
                    </a:p>
                  </a:txBody>
                  <a:tcPr/>
                </a:tc>
                <a:tc>
                  <a:txBody>
                    <a:bodyPr/>
                    <a:lstStyle/>
                    <a:p>
                      <a:r>
                        <a:rPr lang="en-US" dirty="0"/>
                        <a:t>4830</a:t>
                      </a:r>
                    </a:p>
                  </a:txBody>
                  <a:tcPr/>
                </a:tc>
                <a:tc>
                  <a:txBody>
                    <a:bodyPr/>
                    <a:lstStyle/>
                    <a:p>
                      <a:r>
                        <a:rPr lang="en-US" dirty="0"/>
                        <a:t>4068</a:t>
                      </a:r>
                    </a:p>
                  </a:txBody>
                  <a:tcPr/>
                </a:tc>
                <a:tc>
                  <a:txBody>
                    <a:bodyPr/>
                    <a:lstStyle/>
                    <a:p>
                      <a:r>
                        <a:rPr lang="en-US" dirty="0"/>
                        <a:t>19.5428</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16.4596</a:t>
                      </a:r>
                    </a:p>
                  </a:txBody>
                  <a:tcPr marL="9525" marR="9525" marT="9525" marB="0"/>
                </a:tc>
                <a:extLst>
                  <a:ext uri="{0D108BD9-81ED-4DB2-BD59-A6C34878D82A}">
                    <a16:rowId xmlns:a16="http://schemas.microsoft.com/office/drawing/2014/main" val="1026246193"/>
                  </a:ext>
                </a:extLst>
              </a:tr>
              <a:tr h="489846">
                <a:tc>
                  <a:txBody>
                    <a:bodyPr/>
                    <a:lstStyle/>
                    <a:p>
                      <a:r>
                        <a:rPr lang="en-US" dirty="0"/>
                        <a:t>5 = Surprise</a:t>
                      </a:r>
                    </a:p>
                  </a:txBody>
                  <a:tcPr/>
                </a:tc>
                <a:tc>
                  <a:txBody>
                    <a:bodyPr/>
                    <a:lstStyle/>
                    <a:p>
                      <a:r>
                        <a:rPr lang="en-US" dirty="0"/>
                        <a:t>3171</a:t>
                      </a:r>
                    </a:p>
                  </a:txBody>
                  <a:tcPr/>
                </a:tc>
                <a:tc>
                  <a:txBody>
                    <a:bodyPr/>
                    <a:lstStyle/>
                    <a:p>
                      <a:r>
                        <a:rPr lang="en-US" dirty="0"/>
                        <a:t>4528</a:t>
                      </a:r>
                    </a:p>
                  </a:txBody>
                  <a:tcPr/>
                </a:tc>
                <a:tc>
                  <a:txBody>
                    <a:bodyPr/>
                    <a:lstStyle/>
                    <a:p>
                      <a:r>
                        <a:rPr lang="en-US" dirty="0"/>
                        <a:t>13.2067</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18.8584</a:t>
                      </a:r>
                    </a:p>
                  </a:txBody>
                  <a:tcPr marL="9525" marR="9525" marT="9525" marB="0"/>
                </a:tc>
                <a:extLst>
                  <a:ext uri="{0D108BD9-81ED-4DB2-BD59-A6C34878D82A}">
                    <a16:rowId xmlns:a16="http://schemas.microsoft.com/office/drawing/2014/main" val="3862785627"/>
                  </a:ext>
                </a:extLst>
              </a:tr>
              <a:tr h="489846">
                <a:tc>
                  <a:txBody>
                    <a:bodyPr/>
                    <a:lstStyle/>
                    <a:p>
                      <a:r>
                        <a:rPr lang="en-US" dirty="0"/>
                        <a:t>6 = Neutral</a:t>
                      </a:r>
                    </a:p>
                  </a:txBody>
                  <a:tcPr/>
                </a:tc>
                <a:tc>
                  <a:txBody>
                    <a:bodyPr/>
                    <a:lstStyle/>
                    <a:p>
                      <a:r>
                        <a:rPr lang="en-US" dirty="0"/>
                        <a:t>4965</a:t>
                      </a:r>
                    </a:p>
                  </a:txBody>
                  <a:tcPr/>
                </a:tc>
                <a:tc>
                  <a:txBody>
                    <a:bodyPr/>
                    <a:lstStyle/>
                    <a:p>
                      <a:r>
                        <a:rPr lang="en-US" dirty="0"/>
                        <a:t>3822</a:t>
                      </a:r>
                    </a:p>
                  </a:txBody>
                  <a:tcPr/>
                </a:tc>
                <a:tc>
                  <a:txBody>
                    <a:bodyPr/>
                    <a:lstStyle/>
                    <a:p>
                      <a:r>
                        <a:rPr lang="en-US" dirty="0"/>
                        <a:t>16.5260</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12.7492</a:t>
                      </a:r>
                    </a:p>
                  </a:txBody>
                  <a:tcPr marL="9525" marR="9525" marT="9525" marB="0"/>
                </a:tc>
                <a:extLst>
                  <a:ext uri="{0D108BD9-81ED-4DB2-BD59-A6C34878D82A}">
                    <a16:rowId xmlns:a16="http://schemas.microsoft.com/office/drawing/2014/main" val="424314168"/>
                  </a:ext>
                </a:extLst>
              </a:tr>
            </a:tbl>
          </a:graphicData>
        </a:graphic>
      </p:graphicFrame>
      <p:sp>
        <p:nvSpPr>
          <p:cNvPr id="9" name="Title 1">
            <a:extLst>
              <a:ext uri="{FF2B5EF4-FFF2-40B4-BE49-F238E27FC236}">
                <a16:creationId xmlns:a16="http://schemas.microsoft.com/office/drawing/2014/main" id="{FEBE41B7-7353-46C9-9FA8-81E2B315AE1F}"/>
              </a:ext>
            </a:extLst>
          </p:cNvPr>
          <p:cNvSpPr txBox="1">
            <a:spLocks/>
          </p:cNvSpPr>
          <p:nvPr/>
        </p:nvSpPr>
        <p:spPr>
          <a:xfrm>
            <a:off x="1638370" y="5586817"/>
            <a:ext cx="9924152"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Overall model accuracy = 14.9953%</a:t>
            </a:r>
          </a:p>
        </p:txBody>
      </p:sp>
      <p:graphicFrame>
        <p:nvGraphicFramePr>
          <p:cNvPr id="6" name="Chart 5">
            <a:extLst>
              <a:ext uri="{FF2B5EF4-FFF2-40B4-BE49-F238E27FC236}">
                <a16:creationId xmlns:a16="http://schemas.microsoft.com/office/drawing/2014/main" id="{9E688850-28F2-489F-976F-A42EEF4C4843}"/>
              </a:ext>
            </a:extLst>
          </p:cNvPr>
          <p:cNvGraphicFramePr>
            <a:graphicFrameLocks/>
          </p:cNvGraphicFramePr>
          <p:nvPr>
            <p:extLst>
              <p:ext uri="{D42A27DB-BD31-4B8C-83A1-F6EECF244321}">
                <p14:modId xmlns:p14="http://schemas.microsoft.com/office/powerpoint/2010/main" val="1763806358"/>
              </p:ext>
            </p:extLst>
          </p:nvPr>
        </p:nvGraphicFramePr>
        <p:xfrm>
          <a:off x="5652052" y="1494112"/>
          <a:ext cx="6102626" cy="40690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6254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33D1-7FBB-48C7-A6BD-F5EB626F366D}"/>
              </a:ext>
            </a:extLst>
          </p:cNvPr>
          <p:cNvSpPr>
            <a:spLocks noGrp="1"/>
          </p:cNvSpPr>
          <p:nvPr>
            <p:ph type="title"/>
          </p:nvPr>
        </p:nvSpPr>
        <p:spPr>
          <a:xfrm>
            <a:off x="1143001" y="0"/>
            <a:ext cx="4489173" cy="1066800"/>
          </a:xfrm>
        </p:spPr>
        <p:txBody>
          <a:bodyPr>
            <a:normAutofit fontScale="90000"/>
          </a:bodyPr>
          <a:lstStyle/>
          <a:p>
            <a:r>
              <a:rPr lang="en-IN" dirty="0"/>
              <a:t>Cluster Purity:</a:t>
            </a:r>
            <a:br>
              <a:rPr lang="en-IN" dirty="0"/>
            </a:br>
            <a:r>
              <a:rPr lang="en-IN" dirty="0"/>
              <a:t>soft or hard clusters</a:t>
            </a:r>
          </a:p>
        </p:txBody>
      </p:sp>
      <p:sp>
        <p:nvSpPr>
          <p:cNvPr id="3" name="Content Placeholder 2">
            <a:extLst>
              <a:ext uri="{FF2B5EF4-FFF2-40B4-BE49-F238E27FC236}">
                <a16:creationId xmlns:a16="http://schemas.microsoft.com/office/drawing/2014/main" id="{F02F2CBD-4339-4157-BB42-3B1DDAC0E7B1}"/>
              </a:ext>
            </a:extLst>
          </p:cNvPr>
          <p:cNvSpPr>
            <a:spLocks noGrp="1"/>
          </p:cNvSpPr>
          <p:nvPr>
            <p:ph sz="half" idx="1"/>
          </p:nvPr>
        </p:nvSpPr>
        <p:spPr>
          <a:xfrm>
            <a:off x="758688" y="1495217"/>
            <a:ext cx="4873485" cy="2791861"/>
          </a:xfrm>
        </p:spPr>
        <p:txBody>
          <a:bodyPr>
            <a:normAutofit fontScale="92500" lnSpcReduction="20000"/>
          </a:bodyPr>
          <a:lstStyle/>
          <a:p>
            <a:pPr marL="0" indent="0">
              <a:buNone/>
            </a:pPr>
            <a:r>
              <a:rPr lang="en-US" dirty="0"/>
              <a:t>Purity is a measure of the extent to which clusters contain a single class. Its calculation can be thought of as follows: For each cluster, count the number of data points from the most common class in said cluster. Now take the sum over all clusters and divide by the total number of data points</a:t>
            </a:r>
            <a:endParaRPr lang="en-IN" dirty="0"/>
          </a:p>
        </p:txBody>
      </p:sp>
      <p:pic>
        <p:nvPicPr>
          <p:cNvPr id="27" name="Content Placeholder 26">
            <a:extLst>
              <a:ext uri="{FF2B5EF4-FFF2-40B4-BE49-F238E27FC236}">
                <a16:creationId xmlns:a16="http://schemas.microsoft.com/office/drawing/2014/main" id="{A88BA9CF-19EF-4963-88AD-58682BBABEAB}"/>
              </a:ext>
            </a:extLst>
          </p:cNvPr>
          <p:cNvPicPr>
            <a:picLocks noGrp="1" noChangeAspect="1"/>
          </p:cNvPicPr>
          <p:nvPr>
            <p:ph sz="half" idx="2"/>
          </p:nvPr>
        </p:nvPicPr>
        <p:blipFill>
          <a:blip r:embed="rId2"/>
          <a:stretch>
            <a:fillRect/>
          </a:stretch>
        </p:blipFill>
        <p:spPr>
          <a:xfrm>
            <a:off x="758688" y="4715496"/>
            <a:ext cx="4539458" cy="1433513"/>
          </a:xfrm>
          <a:prstGeom prst="rect">
            <a:avLst/>
          </a:prstGeom>
        </p:spPr>
      </p:pic>
      <p:pic>
        <p:nvPicPr>
          <p:cNvPr id="5" name="Picture 2">
            <a:extLst>
              <a:ext uri="{FF2B5EF4-FFF2-40B4-BE49-F238E27FC236}">
                <a16:creationId xmlns:a16="http://schemas.microsoft.com/office/drawing/2014/main" id="{0BAD14BD-27E8-41D6-9B1A-0403F310B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2174" y="1340533"/>
            <a:ext cx="6342419" cy="480847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075EAB31-FB4F-49F3-A379-A3422927C8A3}"/>
              </a:ext>
            </a:extLst>
          </p:cNvPr>
          <p:cNvSpPr txBox="1">
            <a:spLocks/>
          </p:cNvSpPr>
          <p:nvPr/>
        </p:nvSpPr>
        <p:spPr>
          <a:xfrm>
            <a:off x="6790710" y="61112"/>
            <a:ext cx="4489173"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K-means</a:t>
            </a:r>
          </a:p>
        </p:txBody>
      </p:sp>
    </p:spTree>
    <p:extLst>
      <p:ext uri="{BB962C8B-B14F-4D97-AF65-F5344CB8AC3E}">
        <p14:creationId xmlns:p14="http://schemas.microsoft.com/office/powerpoint/2010/main" val="2575316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768626"/>
          </a:xfrm>
        </p:spPr>
        <p:txBody>
          <a:bodyPr/>
          <a:lstStyle/>
          <a:p>
            <a:r>
              <a:rPr lang="en-IN" dirty="0" err="1"/>
              <a:t>LogiSTIC</a:t>
            </a:r>
            <a:r>
              <a:rPr lang="en-IN" dirty="0"/>
              <a:t> regression</a:t>
            </a:r>
          </a:p>
        </p:txBody>
      </p:sp>
      <p:sp>
        <p:nvSpPr>
          <p:cNvPr id="4" name="Content Placeholder 3"/>
          <p:cNvSpPr>
            <a:spLocks noGrp="1"/>
          </p:cNvSpPr>
          <p:nvPr>
            <p:ph sz="half" idx="2"/>
          </p:nvPr>
        </p:nvSpPr>
        <p:spPr>
          <a:xfrm>
            <a:off x="1217612" y="3697356"/>
            <a:ext cx="9829800" cy="2093843"/>
          </a:xfrm>
        </p:spPr>
        <p:txBody>
          <a:bodyPr/>
          <a:lstStyle/>
          <a:p>
            <a:r>
              <a:rPr lang="en-US" dirty="0">
                <a:highlight>
                  <a:srgbClr val="FFFF00"/>
                </a:highlight>
              </a:rPr>
              <a:t>ADD incorrectly predicted IMAGES for each of the 7 expressions</a:t>
            </a:r>
          </a:p>
          <a:p>
            <a:pPr marL="0" indent="0">
              <a:buNone/>
            </a:pPr>
            <a:endParaRPr lang="en-IN" dirty="0"/>
          </a:p>
        </p:txBody>
      </p:sp>
      <p:sp>
        <p:nvSpPr>
          <p:cNvPr id="5" name="Content Placeholder 4">
            <a:extLst>
              <a:ext uri="{FF2B5EF4-FFF2-40B4-BE49-F238E27FC236}">
                <a16:creationId xmlns:a16="http://schemas.microsoft.com/office/drawing/2014/main" id="{CEA01515-E5CF-4375-887A-C99FA93FB9F3}"/>
              </a:ext>
            </a:extLst>
          </p:cNvPr>
          <p:cNvSpPr>
            <a:spLocks noGrp="1"/>
          </p:cNvSpPr>
          <p:nvPr>
            <p:ph sz="half" idx="1"/>
          </p:nvPr>
        </p:nvSpPr>
        <p:spPr>
          <a:xfrm>
            <a:off x="1217611" y="778495"/>
            <a:ext cx="9370876" cy="878027"/>
          </a:xfrm>
        </p:spPr>
        <p:txBody>
          <a:bodyPr/>
          <a:lstStyle/>
          <a:p>
            <a:r>
              <a:rPr lang="en-US" dirty="0">
                <a:highlight>
                  <a:srgbClr val="FFFF00"/>
                </a:highlight>
              </a:rPr>
              <a:t>ADD correctly predicted IMAGES for each of the 7 expressions</a:t>
            </a:r>
          </a:p>
        </p:txBody>
      </p:sp>
    </p:spTree>
    <p:extLst>
      <p:ext uri="{BB962C8B-B14F-4D97-AF65-F5344CB8AC3E}">
        <p14:creationId xmlns:p14="http://schemas.microsoft.com/office/powerpoint/2010/main" val="3192785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88CE-21C6-4B0E-A7F8-45202789E753}"/>
              </a:ext>
            </a:extLst>
          </p:cNvPr>
          <p:cNvSpPr>
            <a:spLocks noGrp="1"/>
          </p:cNvSpPr>
          <p:nvPr>
            <p:ph type="title"/>
          </p:nvPr>
        </p:nvSpPr>
        <p:spPr>
          <a:xfrm>
            <a:off x="1149530" y="90104"/>
            <a:ext cx="9919063" cy="811136"/>
          </a:xfrm>
        </p:spPr>
        <p:txBody>
          <a:bodyPr>
            <a:normAutofit fontScale="90000"/>
          </a:bodyPr>
          <a:lstStyle/>
          <a:p>
            <a:r>
              <a:rPr lang="en-US" sz="1100" dirty="0"/>
              <a:t>Classes: 0=Angry, 1=Disgust, 2=Fear, 3=Happy, 4=Sad, 5=Surprise, 6=Neutral</a:t>
            </a:r>
            <a:br>
              <a:rPr lang="en-US" sz="1100" dirty="0"/>
            </a:br>
            <a:br>
              <a:rPr lang="en-US" dirty="0"/>
            </a:br>
            <a:r>
              <a:rPr lang="en-US" sz="2800" dirty="0"/>
              <a:t>Logistic Regression classifier</a:t>
            </a:r>
          </a:p>
        </p:txBody>
      </p:sp>
      <p:sp>
        <p:nvSpPr>
          <p:cNvPr id="11" name="Content Placeholder 10">
            <a:extLst>
              <a:ext uri="{FF2B5EF4-FFF2-40B4-BE49-F238E27FC236}">
                <a16:creationId xmlns:a16="http://schemas.microsoft.com/office/drawing/2014/main" id="{C9D5AF68-48D5-4964-B0F7-EDAD0AF4E91B}"/>
              </a:ext>
            </a:extLst>
          </p:cNvPr>
          <p:cNvSpPr>
            <a:spLocks noGrp="1"/>
          </p:cNvSpPr>
          <p:nvPr>
            <p:ph sz="half" idx="1"/>
          </p:nvPr>
        </p:nvSpPr>
        <p:spPr>
          <a:xfrm>
            <a:off x="7062652" y="291900"/>
            <a:ext cx="4548982" cy="522069"/>
          </a:xfrm>
        </p:spPr>
        <p:txBody>
          <a:bodyPr>
            <a:normAutofit lnSpcReduction="10000"/>
          </a:bodyPr>
          <a:lstStyle/>
          <a:p>
            <a:pPr marL="0" indent="0">
              <a:buNone/>
            </a:pPr>
            <a:r>
              <a:rPr lang="en-US" dirty="0"/>
              <a:t>New Test Data: 14% Accuracy</a:t>
            </a:r>
          </a:p>
          <a:p>
            <a:endParaRPr lang="en-US" dirty="0"/>
          </a:p>
        </p:txBody>
      </p:sp>
      <p:sp>
        <p:nvSpPr>
          <p:cNvPr id="95" name="TextBox 94">
            <a:extLst>
              <a:ext uri="{FF2B5EF4-FFF2-40B4-BE49-F238E27FC236}">
                <a16:creationId xmlns:a16="http://schemas.microsoft.com/office/drawing/2014/main" id="{36250FDF-D265-4116-B257-821CB85249D1}"/>
              </a:ext>
            </a:extLst>
          </p:cNvPr>
          <p:cNvSpPr txBox="1"/>
          <p:nvPr/>
        </p:nvSpPr>
        <p:spPr>
          <a:xfrm>
            <a:off x="9564325" y="2326582"/>
            <a:ext cx="2310699" cy="369332"/>
          </a:xfrm>
          <a:prstGeom prst="rect">
            <a:avLst/>
          </a:prstGeom>
          <a:noFill/>
        </p:spPr>
        <p:txBody>
          <a:bodyPr wrap="square" rtlCol="0">
            <a:spAutoFit/>
          </a:bodyPr>
          <a:lstStyle/>
          <a:p>
            <a:r>
              <a:rPr lang="en-US" dirty="0"/>
              <a:t>True=0 | Pred=0</a:t>
            </a:r>
          </a:p>
        </p:txBody>
      </p:sp>
      <p:pic>
        <p:nvPicPr>
          <p:cNvPr id="1026" name="Picture 2">
            <a:extLst>
              <a:ext uri="{FF2B5EF4-FFF2-40B4-BE49-F238E27FC236}">
                <a16:creationId xmlns:a16="http://schemas.microsoft.com/office/drawing/2014/main" id="{84928578-FD19-42E7-9C50-8CCB85A60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8320" y="783900"/>
            <a:ext cx="1613140" cy="1637475"/>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a:extLst>
              <a:ext uri="{FF2B5EF4-FFF2-40B4-BE49-F238E27FC236}">
                <a16:creationId xmlns:a16="http://schemas.microsoft.com/office/drawing/2014/main" id="{52C55EC9-4C6E-4C8C-B14B-8A8595706254}"/>
              </a:ext>
            </a:extLst>
          </p:cNvPr>
          <p:cNvSpPr txBox="1"/>
          <p:nvPr/>
        </p:nvSpPr>
        <p:spPr>
          <a:xfrm>
            <a:off x="9656354" y="4314823"/>
            <a:ext cx="2390775" cy="369332"/>
          </a:xfrm>
          <a:prstGeom prst="rect">
            <a:avLst/>
          </a:prstGeom>
          <a:noFill/>
        </p:spPr>
        <p:txBody>
          <a:bodyPr wrap="square" rtlCol="0">
            <a:spAutoFit/>
          </a:bodyPr>
          <a:lstStyle/>
          <a:p>
            <a:r>
              <a:rPr lang="en-US" dirty="0"/>
              <a:t>True=1|Pred=1</a:t>
            </a:r>
          </a:p>
        </p:txBody>
      </p:sp>
      <p:pic>
        <p:nvPicPr>
          <p:cNvPr id="1032" name="Picture 8">
            <a:extLst>
              <a:ext uri="{FF2B5EF4-FFF2-40B4-BE49-F238E27FC236}">
                <a16:creationId xmlns:a16="http://schemas.microsoft.com/office/drawing/2014/main" id="{93A0FFA9-C998-417C-9222-B1BFE76E1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4325" y="2649746"/>
            <a:ext cx="1613139" cy="18382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015BE2C-8D5D-4D65-91E1-2F618FF800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6354" y="4727861"/>
            <a:ext cx="1620137" cy="1511621"/>
          </a:xfrm>
          <a:prstGeom prst="rect">
            <a:avLst/>
          </a:prstGeom>
          <a:noFill/>
          <a:extLst>
            <a:ext uri="{909E8E84-426E-40DD-AFC4-6F175D3DCCD1}">
              <a14:hiddenFill xmlns:a14="http://schemas.microsoft.com/office/drawing/2010/main">
                <a:solidFill>
                  <a:srgbClr val="FFFFFF"/>
                </a:solidFill>
              </a14:hiddenFill>
            </a:ext>
          </a:extLst>
        </p:spPr>
      </p:pic>
      <p:sp>
        <p:nvSpPr>
          <p:cNvPr id="102" name="TextBox 101">
            <a:extLst>
              <a:ext uri="{FF2B5EF4-FFF2-40B4-BE49-F238E27FC236}">
                <a16:creationId xmlns:a16="http://schemas.microsoft.com/office/drawing/2014/main" id="{9AEF156E-97E4-4AA2-BFCE-4CAA07D0DB51}"/>
              </a:ext>
            </a:extLst>
          </p:cNvPr>
          <p:cNvSpPr txBox="1"/>
          <p:nvPr/>
        </p:nvSpPr>
        <p:spPr>
          <a:xfrm>
            <a:off x="9656354" y="6196768"/>
            <a:ext cx="2390775" cy="369332"/>
          </a:xfrm>
          <a:prstGeom prst="rect">
            <a:avLst/>
          </a:prstGeom>
          <a:noFill/>
        </p:spPr>
        <p:txBody>
          <a:bodyPr wrap="square" rtlCol="0">
            <a:spAutoFit/>
          </a:bodyPr>
          <a:lstStyle/>
          <a:p>
            <a:r>
              <a:rPr lang="en-US" dirty="0"/>
              <a:t>True=2 | Pred=1</a:t>
            </a:r>
          </a:p>
        </p:txBody>
      </p:sp>
      <p:pic>
        <p:nvPicPr>
          <p:cNvPr id="1036" name="Picture 12">
            <a:extLst>
              <a:ext uri="{FF2B5EF4-FFF2-40B4-BE49-F238E27FC236}">
                <a16:creationId xmlns:a16="http://schemas.microsoft.com/office/drawing/2014/main" id="{782BFC45-43D6-46F2-96F4-600B5F61AA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5366" y="813969"/>
            <a:ext cx="1645918" cy="1639361"/>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a:extLst>
              <a:ext uri="{FF2B5EF4-FFF2-40B4-BE49-F238E27FC236}">
                <a16:creationId xmlns:a16="http://schemas.microsoft.com/office/drawing/2014/main" id="{5DB10A30-A1B8-4EFE-B7C1-3FB48DB2977E}"/>
              </a:ext>
            </a:extLst>
          </p:cNvPr>
          <p:cNvSpPr txBox="1"/>
          <p:nvPr/>
        </p:nvSpPr>
        <p:spPr>
          <a:xfrm>
            <a:off x="7375366" y="2280517"/>
            <a:ext cx="2012932" cy="369332"/>
          </a:xfrm>
          <a:prstGeom prst="rect">
            <a:avLst/>
          </a:prstGeom>
          <a:noFill/>
        </p:spPr>
        <p:txBody>
          <a:bodyPr wrap="square" rtlCol="0">
            <a:spAutoFit/>
          </a:bodyPr>
          <a:lstStyle/>
          <a:p>
            <a:r>
              <a:rPr lang="en-US" dirty="0"/>
              <a:t>True=3 | Pred=0</a:t>
            </a:r>
          </a:p>
        </p:txBody>
      </p:sp>
      <p:pic>
        <p:nvPicPr>
          <p:cNvPr id="1038" name="Picture 14">
            <a:extLst>
              <a:ext uri="{FF2B5EF4-FFF2-40B4-BE49-F238E27FC236}">
                <a16:creationId xmlns:a16="http://schemas.microsoft.com/office/drawing/2014/main" id="{A10E9C77-1432-44F2-86E0-4E7F4B45E3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5366" y="2695914"/>
            <a:ext cx="1685695" cy="1838240"/>
          </a:xfrm>
          <a:prstGeom prst="rect">
            <a:avLst/>
          </a:prstGeom>
          <a:noFill/>
          <a:extLst>
            <a:ext uri="{909E8E84-426E-40DD-AFC4-6F175D3DCCD1}">
              <a14:hiddenFill xmlns:a14="http://schemas.microsoft.com/office/drawing/2010/main">
                <a:solidFill>
                  <a:srgbClr val="FFFFFF"/>
                </a:solidFill>
              </a14:hiddenFill>
            </a:ext>
          </a:extLst>
        </p:spPr>
      </p:pic>
      <p:sp>
        <p:nvSpPr>
          <p:cNvPr id="106" name="TextBox 105">
            <a:extLst>
              <a:ext uri="{FF2B5EF4-FFF2-40B4-BE49-F238E27FC236}">
                <a16:creationId xmlns:a16="http://schemas.microsoft.com/office/drawing/2014/main" id="{9FBDCC94-59CF-421F-B3FA-56E0818EB7ED}"/>
              </a:ext>
            </a:extLst>
          </p:cNvPr>
          <p:cNvSpPr txBox="1"/>
          <p:nvPr/>
        </p:nvSpPr>
        <p:spPr>
          <a:xfrm>
            <a:off x="7375366" y="4331520"/>
            <a:ext cx="2310699" cy="369332"/>
          </a:xfrm>
          <a:prstGeom prst="rect">
            <a:avLst/>
          </a:prstGeom>
          <a:noFill/>
        </p:spPr>
        <p:txBody>
          <a:bodyPr wrap="square" rtlCol="0">
            <a:spAutoFit/>
          </a:bodyPr>
          <a:lstStyle/>
          <a:p>
            <a:r>
              <a:rPr lang="en-US" dirty="0"/>
              <a:t>True=4 | Pred=3</a:t>
            </a:r>
          </a:p>
        </p:txBody>
      </p:sp>
      <p:pic>
        <p:nvPicPr>
          <p:cNvPr id="1040" name="Picture 16">
            <a:extLst>
              <a:ext uri="{FF2B5EF4-FFF2-40B4-BE49-F238E27FC236}">
                <a16:creationId xmlns:a16="http://schemas.microsoft.com/office/drawing/2014/main" id="{DA046BF2-8A42-4DFC-9BF7-2251A2C423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0983" y="4700853"/>
            <a:ext cx="1620137" cy="1613682"/>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a:extLst>
              <a:ext uri="{FF2B5EF4-FFF2-40B4-BE49-F238E27FC236}">
                <a16:creationId xmlns:a16="http://schemas.microsoft.com/office/drawing/2014/main" id="{CEB30713-83E9-4CCD-A210-85ABFD7AB932}"/>
              </a:ext>
            </a:extLst>
          </p:cNvPr>
          <p:cNvSpPr txBox="1"/>
          <p:nvPr/>
        </p:nvSpPr>
        <p:spPr>
          <a:xfrm>
            <a:off x="7500983" y="6239482"/>
            <a:ext cx="2310699" cy="369332"/>
          </a:xfrm>
          <a:prstGeom prst="rect">
            <a:avLst/>
          </a:prstGeom>
          <a:noFill/>
        </p:spPr>
        <p:txBody>
          <a:bodyPr wrap="square" rtlCol="0">
            <a:spAutoFit/>
          </a:bodyPr>
          <a:lstStyle/>
          <a:p>
            <a:r>
              <a:rPr lang="en-US" dirty="0"/>
              <a:t>True=5 |Pred=6</a:t>
            </a:r>
          </a:p>
        </p:txBody>
      </p:sp>
      <p:pic>
        <p:nvPicPr>
          <p:cNvPr id="1042" name="Picture 18">
            <a:extLst>
              <a:ext uri="{FF2B5EF4-FFF2-40B4-BE49-F238E27FC236}">
                <a16:creationId xmlns:a16="http://schemas.microsoft.com/office/drawing/2014/main" id="{ADF0DF46-7F16-470B-B518-2F1FADB4A9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4745" y="830774"/>
            <a:ext cx="1612173" cy="1605750"/>
          </a:xfrm>
          <a:prstGeom prst="rect">
            <a:avLst/>
          </a:prstGeom>
          <a:noFill/>
          <a:extLst>
            <a:ext uri="{909E8E84-426E-40DD-AFC4-6F175D3DCCD1}">
              <a14:hiddenFill xmlns:a14="http://schemas.microsoft.com/office/drawing/2010/main">
                <a:solidFill>
                  <a:srgbClr val="FFFFFF"/>
                </a:solidFill>
              </a14:hiddenFill>
            </a:ext>
          </a:extLst>
        </p:spPr>
      </p:pic>
      <p:sp>
        <p:nvSpPr>
          <p:cNvPr id="149" name="TextBox 148">
            <a:extLst>
              <a:ext uri="{FF2B5EF4-FFF2-40B4-BE49-F238E27FC236}">
                <a16:creationId xmlns:a16="http://schemas.microsoft.com/office/drawing/2014/main" id="{68522CFD-107C-4247-9728-4A68E195B408}"/>
              </a:ext>
            </a:extLst>
          </p:cNvPr>
          <p:cNvSpPr txBox="1"/>
          <p:nvPr/>
        </p:nvSpPr>
        <p:spPr>
          <a:xfrm>
            <a:off x="5249843" y="2267962"/>
            <a:ext cx="1845593" cy="369332"/>
          </a:xfrm>
          <a:prstGeom prst="rect">
            <a:avLst/>
          </a:prstGeom>
          <a:noFill/>
        </p:spPr>
        <p:txBody>
          <a:bodyPr wrap="square" rtlCol="0">
            <a:spAutoFit/>
          </a:bodyPr>
          <a:lstStyle/>
          <a:p>
            <a:r>
              <a:rPr lang="en-US" dirty="0"/>
              <a:t>True=6 |Pred=0</a:t>
            </a:r>
          </a:p>
        </p:txBody>
      </p:sp>
      <p:pic>
        <p:nvPicPr>
          <p:cNvPr id="1048" name="Picture 24">
            <a:extLst>
              <a:ext uri="{FF2B5EF4-FFF2-40B4-BE49-F238E27FC236}">
                <a16:creationId xmlns:a16="http://schemas.microsoft.com/office/drawing/2014/main" id="{847D86FF-DE63-4D48-A212-1EA7D13D00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1081" y="3960864"/>
            <a:ext cx="3705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CBC2979F-211D-417C-A3D0-1D5B996F72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8031" y="1097400"/>
            <a:ext cx="3762375" cy="2647950"/>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10">
            <a:extLst>
              <a:ext uri="{FF2B5EF4-FFF2-40B4-BE49-F238E27FC236}">
                <a16:creationId xmlns:a16="http://schemas.microsoft.com/office/drawing/2014/main" id="{4CA7FA2E-56EA-4B26-9F0F-657A4E28F0D9}"/>
              </a:ext>
            </a:extLst>
          </p:cNvPr>
          <p:cNvSpPr txBox="1">
            <a:spLocks/>
          </p:cNvSpPr>
          <p:nvPr/>
        </p:nvSpPr>
        <p:spPr>
          <a:xfrm>
            <a:off x="5204745" y="2975399"/>
            <a:ext cx="2203406" cy="276355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800" dirty="0"/>
              <a:t>Used 19 PC’s on Training set explaining 75% of the variability</a:t>
            </a:r>
          </a:p>
          <a:p>
            <a:r>
              <a:rPr lang="en-US" sz="1800" dirty="0"/>
              <a:t>Exact same results as the data with all the 2304 features.</a:t>
            </a:r>
          </a:p>
          <a:p>
            <a:r>
              <a:rPr lang="en-US" sz="1800" dirty="0"/>
              <a:t>Training Set Accuracy: 31.4%</a:t>
            </a:r>
          </a:p>
          <a:p>
            <a:r>
              <a:rPr lang="en-US" sz="1800" dirty="0"/>
              <a:t>Test Set Accuracy: </a:t>
            </a:r>
            <a:r>
              <a:rPr lang="en-US" sz="1800" dirty="0">
                <a:highlight>
                  <a:srgbClr val="FFFF00"/>
                </a:highlight>
              </a:rPr>
              <a:t>31.23%</a:t>
            </a:r>
          </a:p>
        </p:txBody>
      </p:sp>
    </p:spTree>
    <p:extLst>
      <p:ext uri="{BB962C8B-B14F-4D97-AF65-F5344CB8AC3E}">
        <p14:creationId xmlns:p14="http://schemas.microsoft.com/office/powerpoint/2010/main" val="293258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88CE-21C6-4B0E-A7F8-45202789E753}"/>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dirty="0"/>
              <a:t>Outcome summary</a:t>
            </a:r>
          </a:p>
        </p:txBody>
      </p:sp>
      <p:sp>
        <p:nvSpPr>
          <p:cNvPr id="11" name="Content Placeholder 10">
            <a:extLst>
              <a:ext uri="{FF2B5EF4-FFF2-40B4-BE49-F238E27FC236}">
                <a16:creationId xmlns:a16="http://schemas.microsoft.com/office/drawing/2014/main" id="{C9D5AF68-48D5-4964-B0F7-EDAD0AF4E91B}"/>
              </a:ext>
            </a:extLst>
          </p:cNvPr>
          <p:cNvSpPr>
            <a:spLocks noGrp="1"/>
          </p:cNvSpPr>
          <p:nvPr>
            <p:ph sz="half" idx="1"/>
          </p:nvPr>
        </p:nvSpPr>
        <p:spPr>
          <a:xfrm>
            <a:off x="8036041" y="2249487"/>
            <a:ext cx="3281004" cy="3541714"/>
          </a:xfrm>
        </p:spPr>
        <p:txBody>
          <a:bodyPr vert="horz" lIns="91440" tIns="45720" rIns="91440" bIns="45720" rtlCol="0">
            <a:normAutofit/>
          </a:bodyPr>
          <a:lstStyle/>
          <a:p>
            <a:r>
              <a:rPr lang="en-US" sz="1800" dirty="0"/>
              <a:t>Used 19 PC’s on Training set explaining 75% of the variability</a:t>
            </a:r>
          </a:p>
          <a:p>
            <a:r>
              <a:rPr lang="en-US" sz="1800" dirty="0"/>
              <a:t>Exact same results as the data with all the 2304 features.</a:t>
            </a:r>
          </a:p>
          <a:p>
            <a:r>
              <a:rPr lang="en-US" sz="1800" dirty="0"/>
              <a:t>Training Set Accuracy: 31.4%</a:t>
            </a:r>
          </a:p>
          <a:p>
            <a:r>
              <a:rPr lang="en-US" sz="1800" dirty="0"/>
              <a:t>Test Set Accuracy: </a:t>
            </a:r>
            <a:r>
              <a:rPr lang="en-US" sz="1800" dirty="0">
                <a:highlight>
                  <a:srgbClr val="FFFF00"/>
                </a:highlight>
              </a:rPr>
              <a:t>31.23%</a:t>
            </a:r>
          </a:p>
        </p:txBody>
      </p:sp>
      <p:pic>
        <p:nvPicPr>
          <p:cNvPr id="9" name="Content Placeholder 5">
            <a:extLst>
              <a:ext uri="{FF2B5EF4-FFF2-40B4-BE49-F238E27FC236}">
                <a16:creationId xmlns:a16="http://schemas.microsoft.com/office/drawing/2014/main" id="{F6ABF9AC-1FAF-4D9A-A63D-4850602B059C}"/>
              </a:ext>
            </a:extLst>
          </p:cNvPr>
          <p:cNvPicPr>
            <a:picLocks noChangeAspect="1"/>
          </p:cNvPicPr>
          <p:nvPr/>
        </p:nvPicPr>
        <p:blipFill>
          <a:blip r:embed="rId3"/>
          <a:stretch>
            <a:fillRect/>
          </a:stretch>
        </p:blipFill>
        <p:spPr>
          <a:xfrm>
            <a:off x="1357527" y="2562158"/>
            <a:ext cx="6112382" cy="3863974"/>
          </a:xfrm>
          <a:prstGeom prst="rect">
            <a:avLst/>
          </a:prstGeom>
        </p:spPr>
      </p:pic>
      <p:sp>
        <p:nvSpPr>
          <p:cNvPr id="89" name="Title 1">
            <a:extLst>
              <a:ext uri="{FF2B5EF4-FFF2-40B4-BE49-F238E27FC236}">
                <a16:creationId xmlns:a16="http://schemas.microsoft.com/office/drawing/2014/main" id="{4F0242D0-8432-47F4-9A71-222DBA46FE63}"/>
              </a:ext>
            </a:extLst>
          </p:cNvPr>
          <p:cNvSpPr txBox="1">
            <a:spLocks/>
          </p:cNvSpPr>
          <p:nvPr/>
        </p:nvSpPr>
        <p:spPr>
          <a:xfrm>
            <a:off x="1143001" y="0"/>
            <a:ext cx="9905998" cy="768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Logical regression:</a:t>
            </a:r>
            <a:endParaRPr lang="en-IN" dirty="0">
              <a:highlight>
                <a:srgbClr val="FFFF00"/>
              </a:highlight>
            </a:endParaRPr>
          </a:p>
        </p:txBody>
      </p:sp>
      <p:sp>
        <p:nvSpPr>
          <p:cNvPr id="3" name="Rectangle 2">
            <a:extLst>
              <a:ext uri="{FF2B5EF4-FFF2-40B4-BE49-F238E27FC236}">
                <a16:creationId xmlns:a16="http://schemas.microsoft.com/office/drawing/2014/main" id="{E41DDA01-81FC-4E63-875C-A7BE23B0077D}"/>
              </a:ext>
            </a:extLst>
          </p:cNvPr>
          <p:cNvSpPr/>
          <p:nvPr/>
        </p:nvSpPr>
        <p:spPr>
          <a:xfrm>
            <a:off x="1382392" y="1880155"/>
            <a:ext cx="2728696" cy="369332"/>
          </a:xfrm>
          <a:prstGeom prst="rect">
            <a:avLst/>
          </a:prstGeom>
        </p:spPr>
        <p:txBody>
          <a:bodyPr wrap="none">
            <a:spAutoFit/>
          </a:bodyPr>
          <a:lstStyle/>
          <a:p>
            <a:r>
              <a:rPr lang="en-IN" dirty="0">
                <a:highlight>
                  <a:srgbClr val="FFFF00"/>
                </a:highlight>
              </a:rPr>
              <a:t>Replace below with graphs</a:t>
            </a:r>
            <a:endParaRPr lang="en-US" dirty="0"/>
          </a:p>
        </p:txBody>
      </p:sp>
    </p:spTree>
    <p:extLst>
      <p:ext uri="{BB962C8B-B14F-4D97-AF65-F5344CB8AC3E}">
        <p14:creationId xmlns:p14="http://schemas.microsoft.com/office/powerpoint/2010/main" val="316789822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24C6-B163-4227-BDFA-DB2684557434}"/>
              </a:ext>
            </a:extLst>
          </p:cNvPr>
          <p:cNvSpPr>
            <a:spLocks noGrp="1"/>
          </p:cNvSpPr>
          <p:nvPr>
            <p:ph type="title"/>
          </p:nvPr>
        </p:nvSpPr>
        <p:spPr>
          <a:xfrm>
            <a:off x="1143001" y="79543"/>
            <a:ext cx="9905998" cy="698205"/>
          </a:xfrm>
        </p:spPr>
        <p:txBody>
          <a:bodyPr/>
          <a:lstStyle/>
          <a:p>
            <a:r>
              <a:rPr lang="en-US" dirty="0"/>
              <a:t>linear classifier</a:t>
            </a:r>
          </a:p>
        </p:txBody>
      </p:sp>
      <p:sp>
        <p:nvSpPr>
          <p:cNvPr id="7" name="TextBox 6">
            <a:extLst>
              <a:ext uri="{FF2B5EF4-FFF2-40B4-BE49-F238E27FC236}">
                <a16:creationId xmlns:a16="http://schemas.microsoft.com/office/drawing/2014/main" id="{8D0767D8-301B-0741-A1B6-F8297F8239C8}"/>
              </a:ext>
            </a:extLst>
          </p:cNvPr>
          <p:cNvSpPr txBox="1"/>
          <p:nvPr/>
        </p:nvSpPr>
        <p:spPr>
          <a:xfrm>
            <a:off x="1143001" y="777748"/>
            <a:ext cx="5628860" cy="1938992"/>
          </a:xfrm>
          <a:prstGeom prst="rect">
            <a:avLst/>
          </a:prstGeom>
          <a:noFill/>
        </p:spPr>
        <p:txBody>
          <a:bodyPr wrap="square" rtlCol="0">
            <a:spAutoFit/>
          </a:bodyPr>
          <a:lstStyle/>
          <a:p>
            <a:r>
              <a:rPr lang="en-US" sz="2400" dirty="0"/>
              <a:t>48% Accuracy on Training Data</a:t>
            </a:r>
          </a:p>
          <a:p>
            <a:r>
              <a:rPr lang="en-US" sz="2400" dirty="0"/>
              <a:t>34% Accuracy on Test Data</a:t>
            </a:r>
          </a:p>
          <a:p>
            <a:endParaRPr lang="en-US" sz="2400" dirty="0"/>
          </a:p>
          <a:p>
            <a:r>
              <a:rPr lang="en-US" sz="2400" dirty="0"/>
              <a:t>Attempted to use PCA with 350 components, yet accuracy was slightly worse.</a:t>
            </a:r>
          </a:p>
        </p:txBody>
      </p:sp>
      <p:pic>
        <p:nvPicPr>
          <p:cNvPr id="4" name="Picture 3">
            <a:extLst>
              <a:ext uri="{FF2B5EF4-FFF2-40B4-BE49-F238E27FC236}">
                <a16:creationId xmlns:a16="http://schemas.microsoft.com/office/drawing/2014/main" id="{52C56562-CF38-2D43-BDA9-EEE249A4623B}"/>
              </a:ext>
            </a:extLst>
          </p:cNvPr>
          <p:cNvPicPr>
            <a:picLocks noChangeAspect="1"/>
          </p:cNvPicPr>
          <p:nvPr/>
        </p:nvPicPr>
        <p:blipFill>
          <a:blip r:embed="rId2"/>
          <a:stretch>
            <a:fillRect/>
          </a:stretch>
        </p:blipFill>
        <p:spPr>
          <a:xfrm>
            <a:off x="463826" y="2829365"/>
            <a:ext cx="6202017" cy="3850207"/>
          </a:xfrm>
          <a:prstGeom prst="rect">
            <a:avLst/>
          </a:prstGeom>
        </p:spPr>
      </p:pic>
      <p:sp>
        <p:nvSpPr>
          <p:cNvPr id="6" name="TextBox 5">
            <a:extLst>
              <a:ext uri="{FF2B5EF4-FFF2-40B4-BE49-F238E27FC236}">
                <a16:creationId xmlns:a16="http://schemas.microsoft.com/office/drawing/2014/main" id="{0C603B1F-1F97-3F47-A1FB-49F34A0EE4CD}"/>
              </a:ext>
            </a:extLst>
          </p:cNvPr>
          <p:cNvSpPr txBox="1"/>
          <p:nvPr/>
        </p:nvSpPr>
        <p:spPr>
          <a:xfrm>
            <a:off x="6959343" y="750844"/>
            <a:ext cx="3679469" cy="461665"/>
          </a:xfrm>
          <a:prstGeom prst="rect">
            <a:avLst/>
          </a:prstGeom>
          <a:noFill/>
        </p:spPr>
        <p:txBody>
          <a:bodyPr wrap="none" rtlCol="0">
            <a:spAutoFit/>
          </a:bodyPr>
          <a:lstStyle/>
          <a:p>
            <a:r>
              <a:rPr lang="en-US" sz="2400" dirty="0"/>
              <a:t>16% Accuracy on New Data</a:t>
            </a:r>
          </a:p>
        </p:txBody>
      </p:sp>
      <p:pic>
        <p:nvPicPr>
          <p:cNvPr id="8" name="Picture 7">
            <a:extLst>
              <a:ext uri="{FF2B5EF4-FFF2-40B4-BE49-F238E27FC236}">
                <a16:creationId xmlns:a16="http://schemas.microsoft.com/office/drawing/2014/main" id="{4F12DBDF-1060-474A-8A8F-FCC1497E6E0D}"/>
              </a:ext>
            </a:extLst>
          </p:cNvPr>
          <p:cNvPicPr>
            <a:picLocks noChangeAspect="1"/>
          </p:cNvPicPr>
          <p:nvPr/>
        </p:nvPicPr>
        <p:blipFill>
          <a:blip r:embed="rId3"/>
          <a:stretch>
            <a:fillRect/>
          </a:stretch>
        </p:blipFill>
        <p:spPr>
          <a:xfrm>
            <a:off x="6959343" y="1449049"/>
            <a:ext cx="2551314" cy="2568970"/>
          </a:xfrm>
          <a:prstGeom prst="rect">
            <a:avLst/>
          </a:prstGeom>
        </p:spPr>
      </p:pic>
      <p:sp>
        <p:nvSpPr>
          <p:cNvPr id="9" name="TextBox 8">
            <a:extLst>
              <a:ext uri="{FF2B5EF4-FFF2-40B4-BE49-F238E27FC236}">
                <a16:creationId xmlns:a16="http://schemas.microsoft.com/office/drawing/2014/main" id="{0C67FCF7-2BF8-C14B-B7D9-A01E4568A068}"/>
              </a:ext>
            </a:extLst>
          </p:cNvPr>
          <p:cNvSpPr txBox="1"/>
          <p:nvPr/>
        </p:nvSpPr>
        <p:spPr>
          <a:xfrm>
            <a:off x="9574234" y="2160638"/>
            <a:ext cx="2286588" cy="646331"/>
          </a:xfrm>
          <a:prstGeom prst="rect">
            <a:avLst/>
          </a:prstGeom>
          <a:noFill/>
        </p:spPr>
        <p:txBody>
          <a:bodyPr wrap="none" rtlCol="0">
            <a:spAutoFit/>
          </a:bodyPr>
          <a:lstStyle/>
          <a:p>
            <a:r>
              <a:rPr lang="en-US" dirty="0"/>
              <a:t>Label = 1 (Disgust)</a:t>
            </a:r>
          </a:p>
          <a:p>
            <a:r>
              <a:rPr lang="en-US" dirty="0"/>
              <a:t>Predicted = 3 (Happy)</a:t>
            </a:r>
          </a:p>
        </p:txBody>
      </p:sp>
      <p:pic>
        <p:nvPicPr>
          <p:cNvPr id="11" name="Picture 10">
            <a:extLst>
              <a:ext uri="{FF2B5EF4-FFF2-40B4-BE49-F238E27FC236}">
                <a16:creationId xmlns:a16="http://schemas.microsoft.com/office/drawing/2014/main" id="{3CEEFBBA-2F68-E84C-A33A-83887726A5C4}"/>
              </a:ext>
            </a:extLst>
          </p:cNvPr>
          <p:cNvPicPr>
            <a:picLocks noChangeAspect="1"/>
          </p:cNvPicPr>
          <p:nvPr/>
        </p:nvPicPr>
        <p:blipFill>
          <a:blip r:embed="rId4"/>
          <a:stretch>
            <a:fillRect/>
          </a:stretch>
        </p:blipFill>
        <p:spPr>
          <a:xfrm>
            <a:off x="6959343" y="4110602"/>
            <a:ext cx="2551314" cy="2568970"/>
          </a:xfrm>
          <a:prstGeom prst="rect">
            <a:avLst/>
          </a:prstGeom>
        </p:spPr>
      </p:pic>
      <p:sp>
        <p:nvSpPr>
          <p:cNvPr id="12" name="TextBox 11">
            <a:extLst>
              <a:ext uri="{FF2B5EF4-FFF2-40B4-BE49-F238E27FC236}">
                <a16:creationId xmlns:a16="http://schemas.microsoft.com/office/drawing/2014/main" id="{0DFC4A9A-4943-CB4C-ADFB-D51C461B19C8}"/>
              </a:ext>
            </a:extLst>
          </p:cNvPr>
          <p:cNvSpPr txBox="1"/>
          <p:nvPr/>
        </p:nvSpPr>
        <p:spPr>
          <a:xfrm>
            <a:off x="9574234" y="4754468"/>
            <a:ext cx="2346476" cy="646331"/>
          </a:xfrm>
          <a:prstGeom prst="rect">
            <a:avLst/>
          </a:prstGeom>
          <a:noFill/>
        </p:spPr>
        <p:txBody>
          <a:bodyPr wrap="none" rtlCol="0">
            <a:spAutoFit/>
          </a:bodyPr>
          <a:lstStyle/>
          <a:p>
            <a:r>
              <a:rPr lang="en-US" dirty="0"/>
              <a:t>Label = 6 (Neutral)</a:t>
            </a:r>
          </a:p>
          <a:p>
            <a:r>
              <a:rPr lang="en-US" dirty="0"/>
              <a:t>Predicted = 6 (Neutral)</a:t>
            </a:r>
          </a:p>
        </p:txBody>
      </p:sp>
    </p:spTree>
    <p:extLst>
      <p:ext uri="{BB962C8B-B14F-4D97-AF65-F5344CB8AC3E}">
        <p14:creationId xmlns:p14="http://schemas.microsoft.com/office/powerpoint/2010/main" val="4041029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1</TotalTime>
  <Words>957</Words>
  <Application>Microsoft Office PowerPoint</Application>
  <PresentationFormat>Widescreen</PresentationFormat>
  <Paragraphs>196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Trebuchet MS</vt:lpstr>
      <vt:lpstr>Tw Cen MT</vt:lpstr>
      <vt:lpstr>Wingdings</vt:lpstr>
      <vt:lpstr>Circuit</vt:lpstr>
      <vt:lpstr>Facial IMAGE RECOGNITION</vt:lpstr>
      <vt:lpstr>Data source: https://www.kaggle.com/c/challenges-in-representation-learning-facial-expression-recognition-challenge/data  Challenge hosted by Ian Goodfellow (Google) in 2013</vt:lpstr>
      <vt:lpstr>PowerPoint Presentation</vt:lpstr>
      <vt:lpstr>PowerPoint Presentation</vt:lpstr>
      <vt:lpstr>Cluster Purity: soft or hard clusters</vt:lpstr>
      <vt:lpstr>LogiSTIC regression</vt:lpstr>
      <vt:lpstr>Classes: 0=Angry, 1=Disgust, 2=Fear, 3=Happy, 4=Sad, 5=Surprise, 6=Neutral  Logistic Regression classifier</vt:lpstr>
      <vt:lpstr>Outcome summary</vt:lpstr>
      <vt:lpstr>linear classifier</vt:lpstr>
      <vt:lpstr>Bayesian Classifier</vt:lpstr>
      <vt:lpstr>Bayesian Classifier</vt:lpstr>
      <vt:lpstr>Histogram Classifier</vt:lpstr>
      <vt:lpstr>Neural Network</vt:lpstr>
      <vt:lpstr>Model performance - Summary</vt:lpstr>
      <vt:lpstr>Interesting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IMAGE RECOGNITION</dc:title>
  <dc:creator>AKSHAY SANJAY AGRAWAL</dc:creator>
  <cp:lastModifiedBy>Kataria, Sandeep</cp:lastModifiedBy>
  <cp:revision>42</cp:revision>
  <dcterms:created xsi:type="dcterms:W3CDTF">2019-04-07T19:54:51Z</dcterms:created>
  <dcterms:modified xsi:type="dcterms:W3CDTF">2019-04-08T13:45:20Z</dcterms:modified>
</cp:coreProperties>
</file>