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52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finance.yahoo.com/quote/GOOG/history?p=GOO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keras.io/layers/recurren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colah.github.io/posts/2015-08-Understanding-LSTM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C9B4F-5868-4BEB-A293-CFBA1867CB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Final Project: IE-600</a:t>
            </a:r>
            <a:br>
              <a:rPr lang="en-IN" dirty="0"/>
            </a:br>
            <a:r>
              <a:rPr lang="en-IN" dirty="0"/>
              <a:t>Google Stock Price Predictions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A517ED-C003-40AC-8B84-B975708356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err="1"/>
              <a:t>Akshay</a:t>
            </a:r>
            <a:r>
              <a:rPr lang="en-IN" dirty="0"/>
              <a:t> Sanjay Agrawal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2925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1923B-C2E5-4674-9733-59C5BDD1C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1.B: Reshaping and Splitting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5261C-BF5A-45CB-A8CF-DB1DF7E4C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Split the train and test sets</a:t>
            </a:r>
          </a:p>
          <a:p>
            <a:r>
              <a:rPr lang="en-IN" dirty="0"/>
              <a:t>Reshape matrices for feeding to Network</a:t>
            </a:r>
          </a:p>
        </p:txBody>
      </p:sp>
    </p:spTree>
    <p:extLst>
      <p:ext uri="{BB962C8B-B14F-4D97-AF65-F5344CB8AC3E}">
        <p14:creationId xmlns:p14="http://schemas.microsoft.com/office/powerpoint/2010/main" val="2247018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1F32-C199-4337-A211-63969FB37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2. Building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CF6AC-87FD-46B8-9977-640F531FA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Import packages and libraries</a:t>
            </a:r>
          </a:p>
          <a:p>
            <a:r>
              <a:rPr lang="en-IN" dirty="0"/>
              <a:t>Define your layers, their inputs, their outputs, number of epochs, Batch Size</a:t>
            </a:r>
          </a:p>
          <a:p>
            <a:r>
              <a:rPr lang="en-IN" dirty="0"/>
              <a:t>Batch Size=1 </a:t>
            </a:r>
            <a:r>
              <a:rPr lang="en-IN" dirty="0">
                <a:sym typeface="Wingdings" panose="05000000000000000000" pitchFamily="2" charset="2"/>
              </a:rPr>
              <a:t> Stochastic Gradient Descent, else  Gradient Descent</a:t>
            </a:r>
          </a:p>
          <a:p>
            <a:r>
              <a:rPr lang="en-IN" dirty="0">
                <a:sym typeface="Wingdings" panose="05000000000000000000" pitchFamily="2" charset="2"/>
              </a:rPr>
              <a:t>Compile the RNN, specify the optimizer: RMS Prop recommended for RNN,  Here(</a:t>
            </a:r>
            <a:r>
              <a:rPr lang="en-IN" dirty="0" err="1">
                <a:sym typeface="Wingdings" panose="05000000000000000000" pitchFamily="2" charset="2"/>
              </a:rPr>
              <a:t>adam</a:t>
            </a:r>
            <a:r>
              <a:rPr lang="en-IN" dirty="0">
                <a:sym typeface="Wingdings" panose="05000000000000000000" pitchFamily="2" charset="2"/>
              </a:rPr>
              <a:t>)</a:t>
            </a:r>
          </a:p>
          <a:p>
            <a:r>
              <a:rPr lang="en-IN" dirty="0">
                <a:sym typeface="Wingdings" panose="05000000000000000000" pitchFamily="2" charset="2"/>
              </a:rPr>
              <a:t>To avoid overfitting, drop some neurons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2340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436F5-6FCA-4AEC-8520-1EF395130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IN"/>
              <a:t>Step 3. Model Training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F50A0-BE94-4AEE-8240-A0F484538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IN" sz="1600" dirty="0"/>
              <a:t>Train the model:  wait for convergence of the loss function. If not, tune the parameters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577E88-FFFB-41C8-ACC0-3BE158EA7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7" y="2253914"/>
            <a:ext cx="7390040" cy="41568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806679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5B33C-B195-4988-9A9E-F27E79336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4. Model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0F004-3691-4D1B-8F21-8DFA1C51A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Scale the test inputs.</a:t>
            </a:r>
          </a:p>
          <a:p>
            <a:r>
              <a:rPr lang="en-IN" dirty="0"/>
              <a:t>Get the results and then inverse transform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6418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55CA6-6164-4C7C-B4CB-010F7F0C2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5. 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16DEE-814F-4582-A381-72C48B9A1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Cost </a:t>
            </a:r>
            <a:r>
              <a:rPr lang="en-IN" dirty="0"/>
              <a:t>Function: RMSE</a:t>
            </a:r>
          </a:p>
        </p:txBody>
      </p:sp>
    </p:spTree>
    <p:extLst>
      <p:ext uri="{BB962C8B-B14F-4D97-AF65-F5344CB8AC3E}">
        <p14:creationId xmlns:p14="http://schemas.microsoft.com/office/powerpoint/2010/main" val="4131747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3">
            <a:extLst>
              <a:ext uri="{FF2B5EF4-FFF2-40B4-BE49-F238E27FC236}">
                <a16:creationId xmlns:a16="http://schemas.microsoft.com/office/drawing/2014/main" id="{8C1FC8BA-94E6-44F7-B346-6A2215E66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23">
            <a:extLst>
              <a:ext uri="{FF2B5EF4-FFF2-40B4-BE49-F238E27FC236}">
                <a16:creationId xmlns:a16="http://schemas.microsoft.com/office/drawing/2014/main" id="{A8329D92-4903-43FF-90F4-878F5D3F1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91DF0C-FB52-4C06-99D9-495F6338E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>
            <a:normAutofit/>
          </a:bodyPr>
          <a:lstStyle/>
          <a:p>
            <a:r>
              <a:rPr lang="en-IN" sz="3200"/>
              <a:t>Visualize the results</a:t>
            </a:r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7FB8BB30-6395-4B4B-A86D-96F69BFE4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404372" cy="3632200"/>
          </a:xfrm>
        </p:spPr>
        <p:txBody>
          <a:bodyPr>
            <a:normAutofit/>
          </a:bodyPr>
          <a:lstStyle/>
          <a:p>
            <a:r>
              <a:rPr lang="en-US" sz="1600">
                <a:solidFill>
                  <a:srgbClr val="FFFFFF"/>
                </a:solidFill>
              </a:rPr>
              <a:t>See for overfitting and underfitting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34" name="Rounded Rectangle 17">
            <a:extLst>
              <a:ext uri="{FF2B5EF4-FFF2-40B4-BE49-F238E27FC236}">
                <a16:creationId xmlns:a16="http://schemas.microsoft.com/office/drawing/2014/main" id="{567B1EEF-AB32-40F7-AD5F-41E0EA001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39B53C-84CD-459B-8302-341276022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280" y="1226894"/>
            <a:ext cx="5330616" cy="452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2844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ADD44-2371-447F-853E-6314DE962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Parameter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CA0FB-2A61-4296-AEB9-DE3E7380E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Change epoch, batch size</a:t>
            </a:r>
          </a:p>
          <a:p>
            <a:r>
              <a:rPr lang="en-IN" dirty="0"/>
              <a:t>Change optimizer</a:t>
            </a:r>
          </a:p>
          <a:p>
            <a:r>
              <a:rPr lang="en-IN" dirty="0"/>
              <a:t>Dropping neurons</a:t>
            </a:r>
          </a:p>
          <a:p>
            <a:r>
              <a:rPr lang="en-IN" dirty="0"/>
              <a:t>Change number of neurons</a:t>
            </a:r>
          </a:p>
        </p:txBody>
      </p:sp>
    </p:spTree>
    <p:extLst>
      <p:ext uri="{BB962C8B-B14F-4D97-AF65-F5344CB8AC3E}">
        <p14:creationId xmlns:p14="http://schemas.microsoft.com/office/powerpoint/2010/main" val="2853733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DFE61-BF71-4A74-AD36-0D8B2FFCE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C79C7-CBB5-487C-B90E-D4C3DE43F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Predict the opening stock prices of Google for investment strategies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505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E09C2-06AA-42F9-9C8C-7E762C572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FBFB4-7315-4F29-AFC6-B0A96E477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Source: Yahoo Finance :  </a:t>
            </a:r>
            <a:r>
              <a:rPr lang="en-IN" dirty="0">
                <a:hlinkClick r:id="rId2"/>
              </a:rPr>
              <a:t>https://finance.yahoo.com/quote/GOOG/history?p=GOOG</a:t>
            </a:r>
            <a:endParaRPr lang="en-IN" dirty="0"/>
          </a:p>
          <a:p>
            <a:r>
              <a:rPr lang="en-IN" dirty="0"/>
              <a:t>Variables: Opening, Closing, Minimum, High, Volume</a:t>
            </a:r>
          </a:p>
          <a:p>
            <a:r>
              <a:rPr lang="en-IN" dirty="0"/>
              <a:t>Input: Closing Prices</a:t>
            </a:r>
          </a:p>
          <a:p>
            <a:r>
              <a:rPr lang="en-IN" dirty="0"/>
              <a:t>Output: Future Prices</a:t>
            </a:r>
          </a:p>
          <a:p>
            <a:r>
              <a:rPr lang="en-IN" dirty="0"/>
              <a:t>Dates: 2012-2016</a:t>
            </a:r>
          </a:p>
          <a:p>
            <a:r>
              <a:rPr lang="en-IN" dirty="0"/>
              <a:t>Predictions for 2017 January</a:t>
            </a:r>
          </a:p>
        </p:txBody>
      </p:sp>
    </p:spTree>
    <p:extLst>
      <p:ext uri="{BB962C8B-B14F-4D97-AF65-F5344CB8AC3E}">
        <p14:creationId xmlns:p14="http://schemas.microsoft.com/office/powerpoint/2010/main" val="3564079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0E2BF-D791-4C01-B084-DDD397DE6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tackle: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1C9A1-03D1-402B-9B95-D0E60C7D5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Moving Average(MA)</a:t>
            </a:r>
          </a:p>
          <a:p>
            <a:r>
              <a:rPr lang="en-IN" dirty="0"/>
              <a:t>Auto Regressive(AR)</a:t>
            </a:r>
          </a:p>
          <a:p>
            <a:r>
              <a:rPr lang="en-IN" dirty="0"/>
              <a:t>ARMA</a:t>
            </a:r>
          </a:p>
          <a:p>
            <a:r>
              <a:rPr lang="en-IN" dirty="0"/>
              <a:t>ARIMA</a:t>
            </a:r>
          </a:p>
          <a:p>
            <a:r>
              <a:rPr lang="en-IN" dirty="0"/>
              <a:t>LSTM-Long-Short-Term-Memory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5186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2A250-6755-441C-96FF-68C7EF7D4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RNN?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06AC-1BE6-4EDB-902F-53F423DB2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 Assumptions about the data: It can be non-linear</a:t>
            </a:r>
          </a:p>
          <a:p>
            <a:r>
              <a:rPr lang="en-IN" dirty="0"/>
              <a:t>Weights are optimized</a:t>
            </a:r>
          </a:p>
          <a:p>
            <a:r>
              <a:rPr lang="en-IN" dirty="0"/>
              <a:t>No need to have stationary Series: Major drawback of classic methods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7341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771247-D76E-4618-8FE2-0ECBA72C2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IN" sz="3200">
                <a:solidFill>
                  <a:srgbClr val="FFFFFF"/>
                </a:solidFill>
              </a:rPr>
              <a:t>Recurrent Neural Networks: Sequential Neural Nets</a:t>
            </a:r>
            <a:endParaRPr lang="en-IN" sz="3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6EB00-C075-4DF6-97DB-7D9644090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>
            <a:normAutofit/>
          </a:bodyPr>
          <a:lstStyle/>
          <a:p>
            <a:r>
              <a:rPr lang="en-IN" sz="1600" dirty="0" err="1">
                <a:solidFill>
                  <a:srgbClr val="FFFFFF"/>
                </a:solidFill>
              </a:rPr>
              <a:t>Keras</a:t>
            </a:r>
            <a:r>
              <a:rPr lang="en-IN" sz="1600" dirty="0">
                <a:solidFill>
                  <a:srgbClr val="FFFFFF"/>
                </a:solidFill>
              </a:rPr>
              <a:t> API:  </a:t>
            </a:r>
            <a:r>
              <a:rPr lang="en-IN" sz="1600" dirty="0">
                <a:solidFill>
                  <a:srgbClr val="FFFFFF"/>
                </a:solidFill>
                <a:hlinkClick r:id="rId2"/>
              </a:rPr>
              <a:t>https://keras.io/layers/recurrent/</a:t>
            </a:r>
            <a:endParaRPr lang="en-IN" sz="1600" dirty="0">
              <a:solidFill>
                <a:srgbClr val="FFFFFF"/>
              </a:solidFill>
            </a:endParaRPr>
          </a:p>
          <a:p>
            <a:r>
              <a:rPr lang="en-IN" sz="1600" dirty="0">
                <a:solidFill>
                  <a:srgbClr val="FFFFFF"/>
                </a:solidFill>
              </a:rPr>
              <a:t>Drawbacks: Lack of knowledge retention-unable to learn long term dependencies</a:t>
            </a:r>
          </a:p>
          <a:p>
            <a:pPr marL="0" indent="0">
              <a:buNone/>
            </a:pPr>
            <a:endParaRPr lang="en-IN" sz="1600" dirty="0">
              <a:solidFill>
                <a:srgbClr val="FFFFFF"/>
              </a:solidFill>
            </a:endParaRPr>
          </a:p>
        </p:txBody>
      </p:sp>
      <p:pic>
        <p:nvPicPr>
          <p:cNvPr id="1026" name="Picture 2" descr="https://cdn-images-1.medium.com/max/1000/1*xTKE0g6XNMLM8IQ4aFdP0w.png">
            <a:extLst>
              <a:ext uri="{FF2B5EF4-FFF2-40B4-BE49-F238E27FC236}">
                <a16:creationId xmlns:a16="http://schemas.microsoft.com/office/drawing/2014/main" id="{EAE38AEE-C5E9-4C9B-9546-CE913A501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743" y="4396079"/>
            <a:ext cx="6267743" cy="1645283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neural networks">
            <a:extLst>
              <a:ext uri="{FF2B5EF4-FFF2-40B4-BE49-F238E27FC236}">
                <a16:creationId xmlns:a16="http://schemas.microsoft.com/office/drawing/2014/main" id="{A1A5930C-2888-4A12-8BAB-86FB8EB53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965" y="524743"/>
            <a:ext cx="5553075" cy="3043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304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Rectangle 191">
            <a:extLst>
              <a:ext uri="{FF2B5EF4-FFF2-40B4-BE49-F238E27FC236}">
                <a16:creationId xmlns:a16="http://schemas.microsoft.com/office/drawing/2014/main" id="{27E4CA8E-5CC0-4B96-8E67-040FB5673F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" name="Freeform 9">
            <a:extLst>
              <a:ext uri="{FF2B5EF4-FFF2-40B4-BE49-F238E27FC236}">
                <a16:creationId xmlns:a16="http://schemas.microsoft.com/office/drawing/2014/main" id="{E9E16A42-F4F8-425E-9DA6-3237A0CBD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052306-E466-4491-9B4E-1DA7E6E2E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5039035" cy="15594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800"/>
              <a:t>LSTM: Special type of RNN</a:t>
            </a:r>
            <a:br>
              <a:rPr lang="en-IN" sz="2800"/>
            </a:br>
            <a:r>
              <a:rPr lang="en-IN" sz="2800"/>
              <a:t>Designed to learn long-term dependency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6E972-FB7E-4EC9-98FF-1DD055529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13000"/>
            <a:ext cx="5016259" cy="3632200"/>
          </a:xfrm>
        </p:spPr>
        <p:txBody>
          <a:bodyPr>
            <a:normAutofit/>
          </a:bodyPr>
          <a:lstStyle/>
          <a:p>
            <a:r>
              <a:rPr lang="en-IN" dirty="0">
                <a:hlinkClick r:id="rId2"/>
              </a:rPr>
              <a:t>http://colah.github.io/posts/2015-08-Understanding-LSTMs/</a:t>
            </a:r>
            <a:endParaRPr lang="en-IN" dirty="0"/>
          </a:p>
          <a:p>
            <a:r>
              <a:rPr lang="en-IN" dirty="0"/>
              <a:t>http://primo.ai/index.php?title=Long_Short-Term_Memory_(LSTM),_Gated_Recurrent_Unit_(GRU),_and_Recurrent_Neural_Network_(RNN)</a:t>
            </a:r>
          </a:p>
          <a:p>
            <a:endParaRPr lang="en-IN" dirty="0"/>
          </a:p>
        </p:txBody>
      </p:sp>
      <p:sp>
        <p:nvSpPr>
          <p:cNvPr id="2070" name="Rounded Rectangle 17">
            <a:extLst>
              <a:ext uri="{FF2B5EF4-FFF2-40B4-BE49-F238E27FC236}">
                <a16:creationId xmlns:a16="http://schemas.microsoft.com/office/drawing/2014/main" id="{15285B77-8322-4381-BE3F-F6FE0271B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28932" y="958640"/>
            <a:ext cx="4419604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http://colah.github.io/posts/2015-08-Understanding-LSTMs/img/LSTM2-notation.png">
            <a:extLst>
              <a:ext uri="{FF2B5EF4-FFF2-40B4-BE49-F238E27FC236}">
                <a16:creationId xmlns:a16="http://schemas.microsoft.com/office/drawing/2014/main" id="{E5CC4944-8994-4D25-90A0-A54CEB415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9581" y="1949193"/>
            <a:ext cx="3778306" cy="7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A LSTM neural network.">
            <a:extLst>
              <a:ext uri="{FF2B5EF4-FFF2-40B4-BE49-F238E27FC236}">
                <a16:creationId xmlns:a16="http://schemas.microsoft.com/office/drawing/2014/main" id="{57647063-FE9F-4E61-9749-CCACC84CB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179" y="3834713"/>
            <a:ext cx="3923708" cy="189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9001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182F7-EFF3-4D0C-909D-EA3301085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Example: Epoch and Batch Size?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CE6340-73E7-4899-9271-BB1ECB8D87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3144" y="2222500"/>
            <a:ext cx="6465712" cy="3636963"/>
          </a:xfrm>
        </p:spPr>
      </p:pic>
    </p:spTree>
    <p:extLst>
      <p:ext uri="{BB962C8B-B14F-4D97-AF65-F5344CB8AC3E}">
        <p14:creationId xmlns:p14="http://schemas.microsoft.com/office/powerpoint/2010/main" val="1254502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50191-60B4-4CFE-961B-BD1C06DFC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1.A: 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63F2D-59ED-4B2B-A1A5-C614EF813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After the Data Import: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Feature Scaling is important. Why? bigger computations ,time, wrong results.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Two ways: Standardisation and Normalisation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For RNN, Normalization is recommended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88787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402</Words>
  <Application>Microsoft Office PowerPoint</Application>
  <PresentationFormat>Widescreen</PresentationFormat>
  <Paragraphs>59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Century Gothic</vt:lpstr>
      <vt:lpstr>Wingdings 2</vt:lpstr>
      <vt:lpstr>Quotable</vt:lpstr>
      <vt:lpstr>Final Project: IE-600 Google Stock Price Predictions</vt:lpstr>
      <vt:lpstr>Problem Statement</vt:lpstr>
      <vt:lpstr>Data:</vt:lpstr>
      <vt:lpstr>How to tackle:</vt:lpstr>
      <vt:lpstr>Why RNN?</vt:lpstr>
      <vt:lpstr>Recurrent Neural Networks: Sequential Neural Nets</vt:lpstr>
      <vt:lpstr>LSTM: Special type of RNN Designed to learn long-term dependency</vt:lpstr>
      <vt:lpstr>Example: Epoch and Batch Size?</vt:lpstr>
      <vt:lpstr>Step 1.A: Data Pre-processing</vt:lpstr>
      <vt:lpstr>Step 1.B: Reshaping and Splitting</vt:lpstr>
      <vt:lpstr>Step 2. Building Model</vt:lpstr>
      <vt:lpstr>Step 3. Model Training</vt:lpstr>
      <vt:lpstr>Step 4. Model Testing</vt:lpstr>
      <vt:lpstr>Step 5. Model Evaluation</vt:lpstr>
      <vt:lpstr>Visualize the results</vt:lpstr>
      <vt:lpstr>Parameter Tuning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Stock Price Predictions</dc:title>
  <dc:creator>AKSHAY SANJAY AGRAWAL</dc:creator>
  <cp:lastModifiedBy>AKSHAY SANJAY AGRAWAL</cp:lastModifiedBy>
  <cp:revision>8</cp:revision>
  <dcterms:created xsi:type="dcterms:W3CDTF">2018-12-05T15:14:45Z</dcterms:created>
  <dcterms:modified xsi:type="dcterms:W3CDTF">2019-02-13T23:25:51Z</dcterms:modified>
</cp:coreProperties>
</file>