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quote/GOOG/history?p=GOO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eras.io/layers/recurr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olah.github.io/posts/2015-08-Understanding-LST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9B4F-5868-4BEB-A293-CFBA1867C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Final Project: IE-600</a:t>
            </a:r>
            <a:br>
              <a:rPr lang="en-IN" dirty="0"/>
            </a:br>
            <a:r>
              <a:rPr lang="en-IN" dirty="0"/>
              <a:t>Google Stock Price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517ED-C003-40AC-8B84-B97570835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Akshay</a:t>
            </a:r>
            <a:r>
              <a:rPr lang="en-IN" dirty="0"/>
              <a:t> Sanjay Agrawal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92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923B-C2E5-4674-9733-59C5BDD1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1.B: Reshaping and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5261C-BF5A-45CB-A8CF-DB1DF7E4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Split the train and test sets</a:t>
            </a:r>
          </a:p>
          <a:p>
            <a:r>
              <a:rPr lang="en-IN" dirty="0"/>
              <a:t>Reshape matrices for feeding to Network</a:t>
            </a:r>
          </a:p>
        </p:txBody>
      </p:sp>
    </p:spTree>
    <p:extLst>
      <p:ext uri="{BB962C8B-B14F-4D97-AF65-F5344CB8AC3E}">
        <p14:creationId xmlns:p14="http://schemas.microsoft.com/office/powerpoint/2010/main" val="224701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1F32-C199-4337-A211-63969FB3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2. Building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F6AC-87FD-46B8-9977-640F531F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packages and libraries</a:t>
            </a:r>
          </a:p>
          <a:p>
            <a:r>
              <a:rPr lang="en-IN" dirty="0"/>
              <a:t>Define your layers, their inputs, their outputs, number of epochs, Batch Size</a:t>
            </a:r>
          </a:p>
          <a:p>
            <a:r>
              <a:rPr lang="en-IN" dirty="0"/>
              <a:t>Batch Size=1 </a:t>
            </a:r>
            <a:r>
              <a:rPr lang="en-IN" dirty="0">
                <a:sym typeface="Wingdings" panose="05000000000000000000" pitchFamily="2" charset="2"/>
              </a:rPr>
              <a:t> Stochastic Gradient Descent, else  Gradient Descent</a:t>
            </a:r>
          </a:p>
          <a:p>
            <a:r>
              <a:rPr lang="en-IN" dirty="0">
                <a:sym typeface="Wingdings" panose="05000000000000000000" pitchFamily="2" charset="2"/>
              </a:rPr>
              <a:t>Compile the RNN, specify the optimizer: RMS Prop recommended for RNN,  Here(</a:t>
            </a:r>
            <a:r>
              <a:rPr lang="en-IN" dirty="0" err="1">
                <a:sym typeface="Wingdings" panose="05000000000000000000" pitchFamily="2" charset="2"/>
              </a:rPr>
              <a:t>adam</a:t>
            </a:r>
            <a:r>
              <a:rPr lang="en-IN" dirty="0">
                <a:sym typeface="Wingdings" panose="05000000000000000000" pitchFamily="2" charset="2"/>
              </a:rPr>
              <a:t>)</a:t>
            </a:r>
          </a:p>
          <a:p>
            <a:r>
              <a:rPr lang="en-IN" dirty="0">
                <a:sym typeface="Wingdings" panose="05000000000000000000" pitchFamily="2" charset="2"/>
              </a:rPr>
              <a:t>To avoid overfitting, drop some neurons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34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36F5-6FCA-4AEC-8520-1EF39513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IN"/>
              <a:t>Step 3. Model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50A0-BE94-4AEE-8240-A0F48453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IN" sz="1600" dirty="0"/>
              <a:t>Train the model:  wait for convergence of the loss function. If not, tune the parameters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77E88-FFFB-41C8-ACC0-3BE158EA7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2253914"/>
            <a:ext cx="7390040" cy="4156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0667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B33C-B195-4988-9A9E-F27E7933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4. Model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F004-3691-4D1B-8F21-8DFA1C51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Scale the test inputs.</a:t>
            </a:r>
          </a:p>
          <a:p>
            <a:r>
              <a:rPr lang="en-IN" dirty="0"/>
              <a:t>Get the results and then inverse transform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41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5CA6-6164-4C7C-B4CB-010F7F0C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5.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6DEE-814F-4582-A381-72C48B9A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Cost </a:t>
            </a:r>
            <a:r>
              <a:rPr lang="en-IN" dirty="0"/>
              <a:t>Function: RMSE</a:t>
            </a:r>
          </a:p>
        </p:txBody>
      </p:sp>
    </p:spTree>
    <p:extLst>
      <p:ext uri="{BB962C8B-B14F-4D97-AF65-F5344CB8AC3E}">
        <p14:creationId xmlns:p14="http://schemas.microsoft.com/office/powerpoint/2010/main" val="413174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3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1DF0C-FB52-4C06-99D9-495F6338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IN" sz="3200"/>
              <a:t>Visualize the results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7FB8BB30-6395-4B4B-A86D-96F69BFE4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See for overfitting and underfitting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4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D314F-92E7-4F38-87E3-77B909C5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706" y="1424140"/>
            <a:ext cx="5638853" cy="39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84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DD44-2371-447F-853E-6314DE96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A0FB-2A61-4296-AEB9-DE3E7380E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epoch, batch size</a:t>
            </a:r>
          </a:p>
          <a:p>
            <a:r>
              <a:rPr lang="en-IN" dirty="0"/>
              <a:t>Change optimizer</a:t>
            </a:r>
          </a:p>
          <a:p>
            <a:r>
              <a:rPr lang="en-IN" dirty="0"/>
              <a:t>Dropping neurons</a:t>
            </a:r>
          </a:p>
          <a:p>
            <a:r>
              <a:rPr lang="en-IN" dirty="0"/>
              <a:t>Change number of neurons</a:t>
            </a:r>
          </a:p>
        </p:txBody>
      </p:sp>
    </p:spTree>
    <p:extLst>
      <p:ext uri="{BB962C8B-B14F-4D97-AF65-F5344CB8AC3E}">
        <p14:creationId xmlns:p14="http://schemas.microsoft.com/office/powerpoint/2010/main" val="285373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FE61-BF71-4A74-AD36-0D8B2FFC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79C7-CBB5-487C-B90E-D4C3DE43F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Predict the opening stock prices of Google for investment strategies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0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09C2-06AA-42F9-9C8C-7E762C57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FBFB4-7315-4F29-AFC6-B0A96E47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Source: Yahoo Finance :  </a:t>
            </a:r>
            <a:r>
              <a:rPr lang="en-IN" dirty="0">
                <a:hlinkClick r:id="rId2"/>
              </a:rPr>
              <a:t>https://finance.yahoo.com/quote/GOOG/history?p=GOOG</a:t>
            </a:r>
            <a:endParaRPr lang="en-IN" dirty="0"/>
          </a:p>
          <a:p>
            <a:r>
              <a:rPr lang="en-IN" dirty="0"/>
              <a:t>Variables: Opening, Closing, Minimum, High, Volume</a:t>
            </a:r>
          </a:p>
          <a:p>
            <a:r>
              <a:rPr lang="en-IN" dirty="0"/>
              <a:t>Input: Closing Prices</a:t>
            </a:r>
          </a:p>
          <a:p>
            <a:r>
              <a:rPr lang="en-IN" dirty="0"/>
              <a:t>Output: Future Prices</a:t>
            </a:r>
          </a:p>
          <a:p>
            <a:r>
              <a:rPr lang="en-IN" dirty="0"/>
              <a:t>Dates: 2012-2016</a:t>
            </a:r>
          </a:p>
          <a:p>
            <a:r>
              <a:rPr lang="en-IN" dirty="0"/>
              <a:t>Predictions for 2017 January</a:t>
            </a:r>
          </a:p>
        </p:txBody>
      </p:sp>
    </p:spTree>
    <p:extLst>
      <p:ext uri="{BB962C8B-B14F-4D97-AF65-F5344CB8AC3E}">
        <p14:creationId xmlns:p14="http://schemas.microsoft.com/office/powerpoint/2010/main" val="356407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E2BF-D791-4C01-B084-DDD397DE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tackle: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C9A1-03D1-402B-9B95-D0E60C7D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Moving Average(MA)</a:t>
            </a:r>
          </a:p>
          <a:p>
            <a:r>
              <a:rPr lang="en-IN" dirty="0"/>
              <a:t>Auto Regressive(AR)</a:t>
            </a:r>
          </a:p>
          <a:p>
            <a:r>
              <a:rPr lang="en-IN" dirty="0"/>
              <a:t>ARMA</a:t>
            </a:r>
          </a:p>
          <a:p>
            <a:r>
              <a:rPr lang="en-IN" dirty="0"/>
              <a:t>ARIMA</a:t>
            </a:r>
          </a:p>
          <a:p>
            <a:r>
              <a:rPr lang="en-IN" dirty="0"/>
              <a:t>LSTM-Long-Short-Term-Memory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18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A250-6755-441C-96FF-68C7EF7D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06AC-1BE6-4EDB-902F-53F423DB2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Assumptions about the data: It can be non-linear</a:t>
            </a:r>
          </a:p>
          <a:p>
            <a:r>
              <a:rPr lang="en-IN" dirty="0"/>
              <a:t>Weights are optimized</a:t>
            </a:r>
          </a:p>
          <a:p>
            <a:r>
              <a:rPr lang="en-IN" dirty="0"/>
              <a:t>No need to have stationary Series: Major drawback of classic methods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34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71247-D76E-4618-8FE2-0ECBA72C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IN" sz="3200">
                <a:solidFill>
                  <a:srgbClr val="FFFFFF"/>
                </a:solidFill>
              </a:rPr>
              <a:t>Recurrent Neural Networks: Sequential Neural Nets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EB00-C075-4DF6-97DB-7D9644090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IN" sz="1600" dirty="0" err="1">
                <a:solidFill>
                  <a:srgbClr val="FFFFFF"/>
                </a:solidFill>
              </a:rPr>
              <a:t>Keras</a:t>
            </a:r>
            <a:r>
              <a:rPr lang="en-IN" sz="1600" dirty="0">
                <a:solidFill>
                  <a:srgbClr val="FFFFFF"/>
                </a:solidFill>
              </a:rPr>
              <a:t> API:  </a:t>
            </a:r>
            <a:r>
              <a:rPr lang="en-IN" sz="1600" dirty="0">
                <a:solidFill>
                  <a:srgbClr val="FFFFFF"/>
                </a:solidFill>
                <a:hlinkClick r:id="rId2"/>
              </a:rPr>
              <a:t>https://keras.io/layers/recurrent/</a:t>
            </a:r>
            <a:endParaRPr lang="en-IN" sz="1600" dirty="0">
              <a:solidFill>
                <a:srgbClr val="FFFFFF"/>
              </a:solidFill>
            </a:endParaRPr>
          </a:p>
          <a:p>
            <a:r>
              <a:rPr lang="en-IN" sz="1600" dirty="0">
                <a:solidFill>
                  <a:srgbClr val="FFFFFF"/>
                </a:solidFill>
              </a:rPr>
              <a:t>Drawbacks: Lack of knowledge retention-unable to learn long term dependencies</a:t>
            </a:r>
          </a:p>
          <a:p>
            <a:pPr marL="0" indent="0">
              <a:buNone/>
            </a:pPr>
            <a:endParaRPr lang="en-IN" sz="16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cdn-images-1.medium.com/max/1000/1*xTKE0g6XNMLM8IQ4aFdP0w.png">
            <a:extLst>
              <a:ext uri="{FF2B5EF4-FFF2-40B4-BE49-F238E27FC236}">
                <a16:creationId xmlns:a16="http://schemas.microsoft.com/office/drawing/2014/main" id="{EAE38AEE-C5E9-4C9B-9546-CE913A501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43" y="4396079"/>
            <a:ext cx="6267743" cy="1645283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ural networks">
            <a:extLst>
              <a:ext uri="{FF2B5EF4-FFF2-40B4-BE49-F238E27FC236}">
                <a16:creationId xmlns:a16="http://schemas.microsoft.com/office/drawing/2014/main" id="{A1A5930C-2888-4A12-8BAB-86FB8EB53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965" y="524743"/>
            <a:ext cx="5553075" cy="304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304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Rectangle 191">
            <a:extLst>
              <a:ext uri="{FF2B5EF4-FFF2-40B4-BE49-F238E27FC236}">
                <a16:creationId xmlns:a16="http://schemas.microsoft.com/office/drawing/2014/main" id="{27E4CA8E-5CC0-4B96-8E67-040FB567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reeform 9">
            <a:extLst>
              <a:ext uri="{FF2B5EF4-FFF2-40B4-BE49-F238E27FC236}">
                <a16:creationId xmlns:a16="http://schemas.microsoft.com/office/drawing/2014/main" id="{E9E16A42-F4F8-425E-9DA6-3237A0CBD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52306-E466-4491-9B4E-1DA7E6E2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39035" cy="15594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/>
              <a:t>LSTM: Special type of RNN</a:t>
            </a:r>
            <a:br>
              <a:rPr lang="en-IN" sz="2800"/>
            </a:br>
            <a:r>
              <a:rPr lang="en-IN" sz="2800"/>
              <a:t>Designed to learn long-term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6E972-FB7E-4EC9-98FF-1DD055529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16259" cy="3632200"/>
          </a:xfrm>
        </p:spPr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http://colah.github.io/posts/2015-08-Understanding-LSTMs/</a:t>
            </a:r>
            <a:endParaRPr lang="en-IN" dirty="0"/>
          </a:p>
          <a:p>
            <a:r>
              <a:rPr lang="en-IN" dirty="0"/>
              <a:t>http://primo.ai/index.php?title=Long_Short-Term_Memory_(LSTM),_Gated_Recurrent_Unit_(GRU),_and_Recurrent_Neural_Network_(RNN)</a:t>
            </a:r>
          </a:p>
          <a:p>
            <a:endParaRPr lang="en-IN" dirty="0"/>
          </a:p>
        </p:txBody>
      </p:sp>
      <p:sp>
        <p:nvSpPr>
          <p:cNvPr id="2070" name="Rounded Rectangle 17">
            <a:extLst>
              <a:ext uri="{FF2B5EF4-FFF2-40B4-BE49-F238E27FC236}">
                <a16:creationId xmlns:a16="http://schemas.microsoft.com/office/drawing/2014/main" id="{15285B77-8322-4381-BE3F-F6FE0271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://colah.github.io/posts/2015-08-Understanding-LSTMs/img/LSTM2-notation.png">
            <a:extLst>
              <a:ext uri="{FF2B5EF4-FFF2-40B4-BE49-F238E27FC236}">
                <a16:creationId xmlns:a16="http://schemas.microsoft.com/office/drawing/2014/main" id="{E5CC4944-8994-4D25-90A0-A54CEB415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581" y="1949193"/>
            <a:ext cx="3778306" cy="7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LSTM neural network.">
            <a:extLst>
              <a:ext uri="{FF2B5EF4-FFF2-40B4-BE49-F238E27FC236}">
                <a16:creationId xmlns:a16="http://schemas.microsoft.com/office/drawing/2014/main" id="{57647063-FE9F-4E61-9749-CCACC84CB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179" y="3834713"/>
            <a:ext cx="3923708" cy="189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0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82F7-EFF3-4D0C-909D-EA330108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Epoch and Batch Size?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E6340-73E7-4899-9271-BB1ECB8D8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144" y="2222500"/>
            <a:ext cx="6465712" cy="3636963"/>
          </a:xfrm>
        </p:spPr>
      </p:pic>
    </p:spTree>
    <p:extLst>
      <p:ext uri="{BB962C8B-B14F-4D97-AF65-F5344CB8AC3E}">
        <p14:creationId xmlns:p14="http://schemas.microsoft.com/office/powerpoint/2010/main" val="125450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0191-60B4-4CFE-961B-BD1C06DF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1.A: 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3F2D-59ED-4B2B-A1A5-C614EF813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After the Data Import: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Feature Scaling is important. Why? bigger computations ,time, wrong results.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Two ways: Standardisation and Normalisation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RNN, Normalization is recommended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878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402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Quotable</vt:lpstr>
      <vt:lpstr>Final Project: IE-600 Google Stock Price Predictions</vt:lpstr>
      <vt:lpstr>Problem Statement</vt:lpstr>
      <vt:lpstr>Data:</vt:lpstr>
      <vt:lpstr>How to tackle:</vt:lpstr>
      <vt:lpstr>Why RNN?</vt:lpstr>
      <vt:lpstr>Recurrent Neural Networks: Sequential Neural Nets</vt:lpstr>
      <vt:lpstr>LSTM: Special type of RNN Designed to learn long-term dependency</vt:lpstr>
      <vt:lpstr>Example: Epoch and Batch Size?</vt:lpstr>
      <vt:lpstr>Step 1.A: Data Pre-processing</vt:lpstr>
      <vt:lpstr>Step 1.B: Reshaping and Splitting</vt:lpstr>
      <vt:lpstr>Step 2. Building Model</vt:lpstr>
      <vt:lpstr>Step 3. Model Training</vt:lpstr>
      <vt:lpstr>Step 4. Model Testing</vt:lpstr>
      <vt:lpstr>Step 5. Model Evaluation</vt:lpstr>
      <vt:lpstr>Visualize the results</vt:lpstr>
      <vt:lpstr>Parameter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Stock Price Predictions</dc:title>
  <dc:creator>AKSHAY SANJAY AGRAWAL</dc:creator>
  <cp:lastModifiedBy>AKSHAY SANJAY AGRAWAL</cp:lastModifiedBy>
  <cp:revision>7</cp:revision>
  <dcterms:created xsi:type="dcterms:W3CDTF">2018-12-05T15:14:45Z</dcterms:created>
  <dcterms:modified xsi:type="dcterms:W3CDTF">2018-12-05T15:27:33Z</dcterms:modified>
</cp:coreProperties>
</file>