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layfair Displ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regular.fntdata"/><Relationship Id="rId21" Type="http://schemas.openxmlformats.org/officeDocument/2006/relationships/slide" Target="slides/slide16.xml"/><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PlayfairDispl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8ae00a21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8ae00a21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8ae00a21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8ae00a21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8aca7475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8aca7475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7cbd7cf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7cbd7cf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887f66e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887f66e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7dfdd53e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7dfdd53e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8ae00a21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8ae00a21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8aca7475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8aca7475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7dfdd53e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7dfdd53e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7dc2e329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7dc2e32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7d46b2b7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7d46b2b7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7a582165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7a582165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7d838d01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7d838d0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7a582165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7a582165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8ae00a21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8ae00a21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9.jpg"/><Relationship Id="rId4" Type="http://schemas.openxmlformats.org/officeDocument/2006/relationships/image" Target="../media/image22.jpg"/><Relationship Id="rId5"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gCrS5nqoDFtTqOLADu3kQfxwoOs5R4el/view" TargetMode="Externa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7.png"/><Relationship Id="rId6" Type="http://schemas.openxmlformats.org/officeDocument/2006/relationships/image" Target="../media/image2.png"/><Relationship Id="rId7"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solidFill>
                  <a:srgbClr val="000000"/>
                </a:solidFill>
              </a:rPr>
              <a:t>Java Capstone Project</a:t>
            </a:r>
            <a:r>
              <a:rPr lang="en"/>
              <a:t> </a:t>
            </a:r>
            <a:endParaRPr/>
          </a:p>
        </p:txBody>
      </p:sp>
      <p:sp>
        <p:nvSpPr>
          <p:cNvPr id="69" name="Google Shape;69;p13"/>
          <p:cNvSpPr txBox="1"/>
          <p:nvPr>
            <p:ph idx="1" type="subTitle"/>
          </p:nvPr>
        </p:nvSpPr>
        <p:spPr>
          <a:xfrm>
            <a:off x="630600" y="3060725"/>
            <a:ext cx="7893000" cy="1695300"/>
          </a:xfrm>
          <a:prstGeom prst="rect">
            <a:avLst/>
          </a:prstGeom>
        </p:spPr>
        <p:txBody>
          <a:bodyPr anchorCtr="0" anchor="b" bIns="91425" lIns="91425" spcFirstLastPara="1" rIns="91425" wrap="square" tIns="91425">
            <a:noAutofit/>
          </a:bodyPr>
          <a:lstStyle/>
          <a:p>
            <a:pPr indent="0" lvl="0" marL="0" rtl="0" algn="l">
              <a:lnSpc>
                <a:spcPct val="80000"/>
              </a:lnSpc>
              <a:spcBef>
                <a:spcPts val="1000"/>
              </a:spcBef>
              <a:spcAft>
                <a:spcPts val="0"/>
              </a:spcAft>
              <a:buSzPts val="275"/>
              <a:buNone/>
            </a:pPr>
            <a:r>
              <a:rPr b="1" lang="en" sz="1700">
                <a:solidFill>
                  <a:srgbClr val="000000"/>
                </a:solidFill>
              </a:rPr>
              <a:t>Team 7</a:t>
            </a:r>
            <a:endParaRPr b="1" sz="1700">
              <a:solidFill>
                <a:srgbClr val="000000"/>
              </a:solidFill>
            </a:endParaRPr>
          </a:p>
          <a:p>
            <a:pPr indent="0" lvl="0" marL="0" rtl="0" algn="l">
              <a:lnSpc>
                <a:spcPct val="80000"/>
              </a:lnSpc>
              <a:spcBef>
                <a:spcPts val="1000"/>
              </a:spcBef>
              <a:spcAft>
                <a:spcPts val="0"/>
              </a:spcAft>
              <a:buSzPts val="275"/>
              <a:buNone/>
            </a:pPr>
            <a:r>
              <a:rPr b="1" lang="en" sz="1700">
                <a:solidFill>
                  <a:srgbClr val="000000"/>
                </a:solidFill>
              </a:rPr>
              <a:t>Team members names : </a:t>
            </a:r>
            <a:endParaRPr b="1" sz="1700">
              <a:solidFill>
                <a:srgbClr val="000000"/>
              </a:solidFill>
            </a:endParaRPr>
          </a:p>
          <a:p>
            <a:pPr indent="0" lvl="0" marL="0" rtl="0" algn="l">
              <a:lnSpc>
                <a:spcPct val="80000"/>
              </a:lnSpc>
              <a:spcBef>
                <a:spcPts val="1000"/>
              </a:spcBef>
              <a:spcAft>
                <a:spcPts val="0"/>
              </a:spcAft>
              <a:buSzPts val="275"/>
              <a:buNone/>
            </a:pPr>
            <a:r>
              <a:t/>
            </a:r>
            <a:endParaRPr b="1" sz="1700">
              <a:solidFill>
                <a:srgbClr val="000000"/>
              </a:solidFill>
            </a:endParaRPr>
          </a:p>
          <a:p>
            <a:pPr indent="0" lvl="0" marL="0" rtl="0" algn="l">
              <a:lnSpc>
                <a:spcPct val="80000"/>
              </a:lnSpc>
              <a:spcBef>
                <a:spcPts val="1000"/>
              </a:spcBef>
              <a:spcAft>
                <a:spcPts val="0"/>
              </a:spcAft>
              <a:buSzPts val="275"/>
              <a:buNone/>
            </a:pPr>
            <a:r>
              <a:rPr b="1" lang="en" sz="1700">
                <a:solidFill>
                  <a:srgbClr val="000000"/>
                </a:solidFill>
              </a:rPr>
              <a:t>1- Ismail Elsayed  (7218930)                            2- Mohamed Rizwan (7218982)</a:t>
            </a:r>
            <a:endParaRPr b="1" sz="1700">
              <a:solidFill>
                <a:srgbClr val="000000"/>
              </a:solidFill>
            </a:endParaRPr>
          </a:p>
          <a:p>
            <a:pPr indent="0" lvl="0" marL="0" rtl="0" algn="l">
              <a:lnSpc>
                <a:spcPct val="80000"/>
              </a:lnSpc>
              <a:spcBef>
                <a:spcPts val="1000"/>
              </a:spcBef>
              <a:spcAft>
                <a:spcPts val="0"/>
              </a:spcAft>
              <a:buSzPts val="275"/>
              <a:buNone/>
            </a:pPr>
            <a:r>
              <a:t/>
            </a:r>
            <a:endParaRPr b="1" sz="1700"/>
          </a:p>
          <a:p>
            <a:pPr indent="0" lvl="0" marL="0" rtl="0" algn="l">
              <a:lnSpc>
                <a:spcPct val="80000"/>
              </a:lnSpc>
              <a:spcBef>
                <a:spcPts val="1000"/>
              </a:spcBef>
              <a:spcAft>
                <a:spcPts val="0"/>
              </a:spcAft>
              <a:buSzPts val="275"/>
              <a:buNone/>
            </a:pPr>
            <a:r>
              <a:rPr b="1" lang="en" sz="1700">
                <a:solidFill>
                  <a:srgbClr val="000000"/>
                </a:solidFill>
              </a:rPr>
              <a:t>3- Amr Abdelaziz    (7216843)                        4- Bekzod Nazarov (7219292)</a:t>
            </a:r>
            <a:endParaRPr b="1" sz="1700">
              <a:solidFill>
                <a:srgbClr val="000000"/>
              </a:solidFill>
            </a:endParaRPr>
          </a:p>
          <a:p>
            <a:pPr indent="0" lvl="0" marL="0" rtl="0" algn="l">
              <a:lnSpc>
                <a:spcPct val="80000"/>
              </a:lnSpc>
              <a:spcBef>
                <a:spcPts val="1000"/>
              </a:spcBef>
              <a:spcAft>
                <a:spcPts val="0"/>
              </a:spcAft>
              <a:buSzPts val="275"/>
              <a:buNone/>
            </a:pPr>
            <a:r>
              <a:t/>
            </a:r>
            <a:endParaRPr b="1"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Georgia"/>
                <a:ea typeface="Georgia"/>
                <a:cs typeface="Georgia"/>
                <a:sym typeface="Georgia"/>
              </a:rPr>
              <a:t> Handling exception&amp; GUI</a:t>
            </a:r>
            <a:endParaRPr>
              <a:solidFill>
                <a:srgbClr val="000000"/>
              </a:solidFill>
              <a:latin typeface="Georgia"/>
              <a:ea typeface="Georgia"/>
              <a:cs typeface="Georgia"/>
              <a:sym typeface="Georgia"/>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146" name="Google Shape;146;p22"/>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GUI </a:t>
            </a:r>
            <a:r>
              <a:rPr lang="en">
                <a:solidFill>
                  <a:srgbClr val="000000"/>
                </a:solidFill>
              </a:rPr>
              <a:t>output</a:t>
            </a:r>
            <a:r>
              <a:rPr lang="en">
                <a:solidFill>
                  <a:srgbClr val="000000"/>
                </a:solidFill>
              </a:rPr>
              <a:t> :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47" name="Google Shape;147;p22"/>
          <p:cNvPicPr preferRelativeResize="0"/>
          <p:nvPr/>
        </p:nvPicPr>
        <p:blipFill>
          <a:blip r:embed="rId3">
            <a:alphaModFix/>
          </a:blip>
          <a:stretch>
            <a:fillRect/>
          </a:stretch>
        </p:blipFill>
        <p:spPr>
          <a:xfrm>
            <a:off x="2542125" y="1503950"/>
            <a:ext cx="6170750" cy="2727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Log Files &amp; File Handler</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153" name="Google Shape;153;p23"/>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Each Component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CarQueue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Charging Station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Energy Management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Weather</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54" name="Google Shape;154;p23"/>
          <p:cNvPicPr preferRelativeResize="0"/>
          <p:nvPr/>
        </p:nvPicPr>
        <p:blipFill>
          <a:blip r:embed="rId3">
            <a:alphaModFix/>
          </a:blip>
          <a:stretch>
            <a:fillRect/>
          </a:stretch>
        </p:blipFill>
        <p:spPr>
          <a:xfrm>
            <a:off x="311700" y="3122275"/>
            <a:ext cx="3757050" cy="1146400"/>
          </a:xfrm>
          <a:prstGeom prst="rect">
            <a:avLst/>
          </a:prstGeom>
          <a:noFill/>
          <a:ln>
            <a:noFill/>
          </a:ln>
        </p:spPr>
      </p:pic>
      <p:pic>
        <p:nvPicPr>
          <p:cNvPr id="155" name="Google Shape;155;p23"/>
          <p:cNvPicPr preferRelativeResize="0"/>
          <p:nvPr/>
        </p:nvPicPr>
        <p:blipFill>
          <a:blip r:embed="rId4">
            <a:alphaModFix/>
          </a:blip>
          <a:stretch>
            <a:fillRect/>
          </a:stretch>
        </p:blipFill>
        <p:spPr>
          <a:xfrm>
            <a:off x="3501325" y="945575"/>
            <a:ext cx="4965349" cy="862400"/>
          </a:xfrm>
          <a:prstGeom prst="rect">
            <a:avLst/>
          </a:prstGeom>
          <a:noFill/>
          <a:ln>
            <a:noFill/>
          </a:ln>
        </p:spPr>
      </p:pic>
      <p:pic>
        <p:nvPicPr>
          <p:cNvPr id="156" name="Google Shape;156;p23"/>
          <p:cNvPicPr preferRelativeResize="0"/>
          <p:nvPr/>
        </p:nvPicPr>
        <p:blipFill>
          <a:blip r:embed="rId5">
            <a:alphaModFix/>
          </a:blip>
          <a:stretch>
            <a:fillRect/>
          </a:stretch>
        </p:blipFill>
        <p:spPr>
          <a:xfrm>
            <a:off x="3501325" y="1869700"/>
            <a:ext cx="4965350" cy="862401"/>
          </a:xfrm>
          <a:prstGeom prst="rect">
            <a:avLst/>
          </a:prstGeom>
          <a:noFill/>
          <a:ln>
            <a:noFill/>
          </a:ln>
        </p:spPr>
      </p:pic>
      <p:pic>
        <p:nvPicPr>
          <p:cNvPr id="157" name="Google Shape;157;p23"/>
          <p:cNvPicPr preferRelativeResize="0"/>
          <p:nvPr/>
        </p:nvPicPr>
        <p:blipFill>
          <a:blip r:embed="rId5">
            <a:alphaModFix/>
          </a:blip>
          <a:stretch>
            <a:fillRect/>
          </a:stretch>
        </p:blipFill>
        <p:spPr>
          <a:xfrm>
            <a:off x="4395275" y="2869025"/>
            <a:ext cx="4071399" cy="862401"/>
          </a:xfrm>
          <a:prstGeom prst="rect">
            <a:avLst/>
          </a:prstGeom>
          <a:noFill/>
          <a:ln>
            <a:noFill/>
          </a:ln>
        </p:spPr>
      </p:pic>
      <p:pic>
        <p:nvPicPr>
          <p:cNvPr id="158" name="Google Shape;158;p23"/>
          <p:cNvPicPr preferRelativeResize="0"/>
          <p:nvPr/>
        </p:nvPicPr>
        <p:blipFill>
          <a:blip r:embed="rId6">
            <a:alphaModFix/>
          </a:blip>
          <a:stretch>
            <a:fillRect/>
          </a:stretch>
        </p:blipFill>
        <p:spPr>
          <a:xfrm>
            <a:off x="4395275" y="3868350"/>
            <a:ext cx="4226049" cy="788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4"/>
          <p:cNvPicPr preferRelativeResize="0"/>
          <p:nvPr/>
        </p:nvPicPr>
        <p:blipFill>
          <a:blip r:embed="rId3">
            <a:alphaModFix/>
          </a:blip>
          <a:stretch>
            <a:fillRect/>
          </a:stretch>
        </p:blipFill>
        <p:spPr>
          <a:xfrm>
            <a:off x="1435900" y="823749"/>
            <a:ext cx="7094801" cy="1231325"/>
          </a:xfrm>
          <a:prstGeom prst="rect">
            <a:avLst/>
          </a:prstGeom>
          <a:noFill/>
          <a:ln>
            <a:noFill/>
          </a:ln>
        </p:spPr>
      </p:pic>
      <p:pic>
        <p:nvPicPr>
          <p:cNvPr id="164" name="Google Shape;164;p24"/>
          <p:cNvPicPr preferRelativeResize="0"/>
          <p:nvPr/>
        </p:nvPicPr>
        <p:blipFill>
          <a:blip r:embed="rId4">
            <a:alphaModFix/>
          </a:blip>
          <a:stretch>
            <a:fillRect/>
          </a:stretch>
        </p:blipFill>
        <p:spPr>
          <a:xfrm>
            <a:off x="1435900" y="3697675"/>
            <a:ext cx="7094800" cy="1231325"/>
          </a:xfrm>
          <a:prstGeom prst="rect">
            <a:avLst/>
          </a:prstGeom>
          <a:noFill/>
          <a:ln>
            <a:noFill/>
          </a:ln>
        </p:spPr>
      </p:pic>
      <p:sp>
        <p:nvSpPr>
          <p:cNvPr id="165" name="Google Shape;165;p24"/>
          <p:cNvSpPr txBox="1"/>
          <p:nvPr>
            <p:ph idx="4294967295" type="title"/>
          </p:nvPr>
        </p:nvSpPr>
        <p:spPr>
          <a:xfrm>
            <a:off x="0" y="121100"/>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Log Files Output :-</a:t>
            </a:r>
            <a:endParaRPr>
              <a:solidFill>
                <a:srgbClr val="000000"/>
              </a:solidFill>
            </a:endParaRPr>
          </a:p>
          <a:p>
            <a:pPr indent="0" lvl="0" marL="0" rtl="0" algn="l">
              <a:spcBef>
                <a:spcPts val="0"/>
              </a:spcBef>
              <a:spcAft>
                <a:spcPts val="0"/>
              </a:spcAft>
              <a:buNone/>
            </a:pPr>
            <a:r>
              <a:t/>
            </a:r>
            <a:endParaRPr>
              <a:solidFill>
                <a:srgbClr val="000000"/>
              </a:solidFill>
            </a:endParaRPr>
          </a:p>
        </p:txBody>
      </p:sp>
      <p:pic>
        <p:nvPicPr>
          <p:cNvPr id="166" name="Google Shape;166;p24"/>
          <p:cNvPicPr preferRelativeResize="0"/>
          <p:nvPr/>
        </p:nvPicPr>
        <p:blipFill>
          <a:blip r:embed="rId5">
            <a:alphaModFix/>
          </a:blip>
          <a:stretch>
            <a:fillRect/>
          </a:stretch>
        </p:blipFill>
        <p:spPr>
          <a:xfrm>
            <a:off x="1435900" y="2173275"/>
            <a:ext cx="7094800" cy="140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Georgia"/>
                <a:ea typeface="Georgia"/>
                <a:cs typeface="Georgia"/>
                <a:sym typeface="Georgia"/>
              </a:rPr>
              <a:t> Unit Tests</a:t>
            </a:r>
            <a:endParaRPr>
              <a:solidFill>
                <a:srgbClr val="000000"/>
              </a:solidFill>
              <a:latin typeface="Georgia"/>
              <a:ea typeface="Georgia"/>
              <a:cs typeface="Georgia"/>
              <a:sym typeface="Georgia"/>
            </a:endParaRPr>
          </a:p>
          <a:p>
            <a:pPr indent="0" lvl="0" marL="0" rtl="0" algn="l">
              <a:spcBef>
                <a:spcPts val="0"/>
              </a:spcBef>
              <a:spcAft>
                <a:spcPts val="0"/>
              </a:spcAft>
              <a:buNone/>
            </a:pPr>
            <a:r>
              <a:t/>
            </a:r>
            <a:endParaRPr>
              <a:solidFill>
                <a:srgbClr val="000000"/>
              </a:solidFill>
            </a:endParaRPr>
          </a:p>
        </p:txBody>
      </p:sp>
      <p:sp>
        <p:nvSpPr>
          <p:cNvPr id="172" name="Google Shape;172;p2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Libraries used</a:t>
            </a:r>
            <a:endParaRPr>
              <a:solidFill>
                <a:srgbClr val="000000"/>
              </a:solidFill>
            </a:endParaRPr>
          </a:p>
        </p:txBody>
      </p:sp>
      <p:pic>
        <p:nvPicPr>
          <p:cNvPr id="173" name="Google Shape;173;p25"/>
          <p:cNvPicPr preferRelativeResize="0"/>
          <p:nvPr/>
        </p:nvPicPr>
        <p:blipFill>
          <a:blip r:embed="rId3">
            <a:alphaModFix/>
          </a:blip>
          <a:stretch>
            <a:fillRect/>
          </a:stretch>
        </p:blipFill>
        <p:spPr>
          <a:xfrm>
            <a:off x="377450" y="1938800"/>
            <a:ext cx="6974925" cy="2629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Georgia"/>
                <a:ea typeface="Georgia"/>
                <a:cs typeface="Georgia"/>
                <a:sym typeface="Georgia"/>
              </a:rPr>
              <a:t> Unit Tests</a:t>
            </a:r>
            <a:r>
              <a:rPr lang="en">
                <a:solidFill>
                  <a:srgbClr val="000000"/>
                </a:solidFill>
                <a:latin typeface="Georgia"/>
                <a:ea typeface="Georgia"/>
                <a:cs typeface="Georgia"/>
                <a:sym typeface="Georgia"/>
              </a:rPr>
              <a:t> </a:t>
            </a:r>
            <a:endParaRPr>
              <a:solidFill>
                <a:srgbClr val="000000"/>
              </a:solidFill>
              <a:latin typeface="Georgia"/>
              <a:ea typeface="Georgia"/>
              <a:cs typeface="Georgia"/>
              <a:sym typeface="Georgia"/>
            </a:endParaRPr>
          </a:p>
          <a:p>
            <a:pPr indent="0" lvl="0" marL="0" rtl="0" algn="l">
              <a:spcBef>
                <a:spcPts val="0"/>
              </a:spcBef>
              <a:spcAft>
                <a:spcPts val="0"/>
              </a:spcAft>
              <a:buNone/>
            </a:pPr>
            <a:r>
              <a:t/>
            </a:r>
            <a:endParaRPr>
              <a:solidFill>
                <a:srgbClr val="000000"/>
              </a:solidFill>
            </a:endParaRPr>
          </a:p>
        </p:txBody>
      </p:sp>
      <p:sp>
        <p:nvSpPr>
          <p:cNvPr id="179" name="Google Shape;179;p2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50">
                <a:solidFill>
                  <a:srgbClr val="A9B7C6"/>
                </a:solidFill>
                <a:highlight>
                  <a:srgbClr val="2B2B2B"/>
                </a:highlight>
                <a:latin typeface="Courier New"/>
                <a:ea typeface="Courier New"/>
                <a:cs typeface="Courier New"/>
                <a:sym typeface="Courier New"/>
              </a:rPr>
              <a:t>ChargingStationTest Implementation</a:t>
            </a:r>
            <a:endParaRPr sz="155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80" name="Google Shape;180;p26"/>
          <p:cNvPicPr preferRelativeResize="0"/>
          <p:nvPr/>
        </p:nvPicPr>
        <p:blipFill>
          <a:blip r:embed="rId3">
            <a:alphaModFix/>
          </a:blip>
          <a:stretch>
            <a:fillRect/>
          </a:stretch>
        </p:blipFill>
        <p:spPr>
          <a:xfrm>
            <a:off x="476900" y="2223350"/>
            <a:ext cx="3843150" cy="2118875"/>
          </a:xfrm>
          <a:prstGeom prst="rect">
            <a:avLst/>
          </a:prstGeom>
          <a:noFill/>
          <a:ln>
            <a:noFill/>
          </a:ln>
        </p:spPr>
      </p:pic>
      <p:pic>
        <p:nvPicPr>
          <p:cNvPr id="181" name="Google Shape;181;p26"/>
          <p:cNvPicPr preferRelativeResize="0"/>
          <p:nvPr/>
        </p:nvPicPr>
        <p:blipFill>
          <a:blip r:embed="rId4">
            <a:alphaModFix/>
          </a:blip>
          <a:stretch>
            <a:fillRect/>
          </a:stretch>
        </p:blipFill>
        <p:spPr>
          <a:xfrm>
            <a:off x="4535475" y="2289114"/>
            <a:ext cx="4410377" cy="1987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Simulation:- (Video)</a:t>
            </a:r>
            <a:endParaRPr>
              <a:solidFill>
                <a:srgbClr val="000000"/>
              </a:solidFill>
            </a:endParaRPr>
          </a:p>
        </p:txBody>
      </p:sp>
      <p:sp>
        <p:nvSpPr>
          <p:cNvPr id="187" name="Google Shape;187;p2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27" title="Simulation_Video.mp4">
            <a:hlinkClick r:id="rId3"/>
          </p:cNvPr>
          <p:cNvPicPr preferRelativeResize="0"/>
          <p:nvPr/>
        </p:nvPicPr>
        <p:blipFill>
          <a:blip r:embed="rId4">
            <a:alphaModFix/>
          </a:blip>
          <a:stretch>
            <a:fillRect/>
          </a:stretch>
        </p:blipFill>
        <p:spPr>
          <a:xfrm>
            <a:off x="311700" y="1119950"/>
            <a:ext cx="8520599" cy="3746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400"/>
              <a:t>    </a:t>
            </a:r>
            <a:endParaRPr sz="4400"/>
          </a:p>
          <a:p>
            <a:pPr indent="0" lvl="0" marL="0" rtl="0" algn="ctr">
              <a:spcBef>
                <a:spcPts val="1200"/>
              </a:spcBef>
              <a:spcAft>
                <a:spcPts val="1200"/>
              </a:spcAft>
              <a:buNone/>
            </a:pPr>
            <a:r>
              <a:rPr lang="en" sz="4400">
                <a:solidFill>
                  <a:srgbClr val="000000"/>
                </a:solidFill>
              </a:rPr>
              <a:t>Thank U</a:t>
            </a:r>
            <a:endParaRPr sz="4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Architecture</a:t>
            </a:r>
            <a:endParaRPr/>
          </a:p>
        </p:txBody>
      </p:sp>
      <p:sp>
        <p:nvSpPr>
          <p:cNvPr id="75" name="Google Shape;75;p14"/>
          <p:cNvSpPr txBox="1"/>
          <p:nvPr>
            <p:ph idx="1" type="body"/>
          </p:nvPr>
        </p:nvSpPr>
        <p:spPr>
          <a:xfrm>
            <a:off x="387900" y="1417800"/>
            <a:ext cx="8520600" cy="31509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1400">
                <a:solidFill>
                  <a:srgbClr val="000000"/>
                </a:solidFill>
              </a:rPr>
              <a:t>Station</a:t>
            </a:r>
            <a:endParaRPr sz="1400">
              <a:solidFill>
                <a:srgbClr val="000000"/>
              </a:solidFill>
            </a:endParaRPr>
          </a:p>
          <a:p>
            <a:pPr indent="0" lvl="0" marL="0" rtl="0" algn="l">
              <a:spcBef>
                <a:spcPts val="0"/>
              </a:spcBef>
              <a:spcAft>
                <a:spcPts val="1200"/>
              </a:spcAft>
              <a:buNone/>
            </a:pPr>
            <a:r>
              <a:t/>
            </a:r>
            <a:endParaRPr/>
          </a:p>
        </p:txBody>
      </p:sp>
      <p:sp>
        <p:nvSpPr>
          <p:cNvPr id="76" name="Google Shape;76;p14"/>
          <p:cNvSpPr/>
          <p:nvPr/>
        </p:nvSpPr>
        <p:spPr>
          <a:xfrm>
            <a:off x="432100" y="1417800"/>
            <a:ext cx="7752300" cy="531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Car Queue</a:t>
            </a:r>
            <a:endParaRPr>
              <a:latin typeface="Lato"/>
              <a:ea typeface="Lato"/>
              <a:cs typeface="Lato"/>
              <a:sym typeface="Lato"/>
            </a:endParaRPr>
          </a:p>
        </p:txBody>
      </p:sp>
      <p:pic>
        <p:nvPicPr>
          <p:cNvPr id="77" name="Google Shape;77;p14"/>
          <p:cNvPicPr preferRelativeResize="0"/>
          <p:nvPr/>
        </p:nvPicPr>
        <p:blipFill>
          <a:blip r:embed="rId3">
            <a:alphaModFix/>
          </a:blip>
          <a:stretch>
            <a:fillRect/>
          </a:stretch>
        </p:blipFill>
        <p:spPr>
          <a:xfrm>
            <a:off x="771226" y="1476152"/>
            <a:ext cx="610205" cy="414600"/>
          </a:xfrm>
          <a:prstGeom prst="rect">
            <a:avLst/>
          </a:prstGeom>
          <a:noFill/>
          <a:ln>
            <a:noFill/>
          </a:ln>
        </p:spPr>
      </p:pic>
      <p:sp>
        <p:nvSpPr>
          <p:cNvPr id="78" name="Google Shape;78;p14"/>
          <p:cNvSpPr/>
          <p:nvPr/>
        </p:nvSpPr>
        <p:spPr>
          <a:xfrm>
            <a:off x="502975" y="2761900"/>
            <a:ext cx="3827400" cy="1877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Charging Station</a:t>
            </a:r>
            <a:endParaRPr>
              <a:latin typeface="Lato"/>
              <a:ea typeface="Lato"/>
              <a:cs typeface="Lato"/>
              <a:sym typeface="Lato"/>
            </a:endParaRPr>
          </a:p>
        </p:txBody>
      </p:sp>
      <p:sp>
        <p:nvSpPr>
          <p:cNvPr id="79" name="Google Shape;79;p14"/>
          <p:cNvSpPr/>
          <p:nvPr/>
        </p:nvSpPr>
        <p:spPr>
          <a:xfrm>
            <a:off x="5816925" y="2289388"/>
            <a:ext cx="2502300" cy="812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Whether</a:t>
            </a:r>
            <a:endParaRPr>
              <a:latin typeface="Lato"/>
              <a:ea typeface="Lato"/>
              <a:cs typeface="Lato"/>
              <a:sym typeface="Lato"/>
            </a:endParaRPr>
          </a:p>
        </p:txBody>
      </p:sp>
      <p:sp>
        <p:nvSpPr>
          <p:cNvPr id="80" name="Google Shape;80;p14"/>
          <p:cNvSpPr/>
          <p:nvPr/>
        </p:nvSpPr>
        <p:spPr>
          <a:xfrm>
            <a:off x="2251425" y="1949100"/>
            <a:ext cx="132300" cy="812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81" name="Google Shape;81;p14"/>
          <p:cNvPicPr preferRelativeResize="0"/>
          <p:nvPr/>
        </p:nvPicPr>
        <p:blipFill>
          <a:blip r:embed="rId4">
            <a:alphaModFix/>
          </a:blip>
          <a:stretch>
            <a:fillRect/>
          </a:stretch>
        </p:blipFill>
        <p:spPr>
          <a:xfrm>
            <a:off x="7735025" y="2369788"/>
            <a:ext cx="531300" cy="531300"/>
          </a:xfrm>
          <a:prstGeom prst="rect">
            <a:avLst/>
          </a:prstGeom>
          <a:noFill/>
          <a:ln>
            <a:noFill/>
          </a:ln>
        </p:spPr>
      </p:pic>
      <p:pic>
        <p:nvPicPr>
          <p:cNvPr id="82" name="Google Shape;82;p14"/>
          <p:cNvPicPr preferRelativeResize="0"/>
          <p:nvPr/>
        </p:nvPicPr>
        <p:blipFill>
          <a:blip r:embed="rId5">
            <a:alphaModFix/>
          </a:blip>
          <a:stretch>
            <a:fillRect/>
          </a:stretch>
        </p:blipFill>
        <p:spPr>
          <a:xfrm>
            <a:off x="3473688" y="3014299"/>
            <a:ext cx="693138" cy="693138"/>
          </a:xfrm>
          <a:prstGeom prst="rect">
            <a:avLst/>
          </a:prstGeom>
          <a:noFill/>
          <a:ln>
            <a:noFill/>
          </a:ln>
        </p:spPr>
      </p:pic>
      <p:pic>
        <p:nvPicPr>
          <p:cNvPr id="83" name="Google Shape;83;p14"/>
          <p:cNvPicPr preferRelativeResize="0"/>
          <p:nvPr/>
        </p:nvPicPr>
        <p:blipFill>
          <a:blip r:embed="rId5">
            <a:alphaModFix/>
          </a:blip>
          <a:stretch>
            <a:fillRect/>
          </a:stretch>
        </p:blipFill>
        <p:spPr>
          <a:xfrm>
            <a:off x="586024" y="2930101"/>
            <a:ext cx="645000" cy="645023"/>
          </a:xfrm>
          <a:prstGeom prst="rect">
            <a:avLst/>
          </a:prstGeom>
          <a:noFill/>
          <a:ln>
            <a:noFill/>
          </a:ln>
        </p:spPr>
      </p:pic>
      <p:pic>
        <p:nvPicPr>
          <p:cNvPr id="84" name="Google Shape;84;p14"/>
          <p:cNvPicPr preferRelativeResize="0"/>
          <p:nvPr/>
        </p:nvPicPr>
        <p:blipFill>
          <a:blip r:embed="rId5">
            <a:alphaModFix/>
          </a:blip>
          <a:stretch>
            <a:fillRect/>
          </a:stretch>
        </p:blipFill>
        <p:spPr>
          <a:xfrm>
            <a:off x="586025" y="3868375"/>
            <a:ext cx="645000" cy="645000"/>
          </a:xfrm>
          <a:prstGeom prst="rect">
            <a:avLst/>
          </a:prstGeom>
          <a:noFill/>
          <a:ln>
            <a:noFill/>
          </a:ln>
        </p:spPr>
      </p:pic>
      <p:sp>
        <p:nvSpPr>
          <p:cNvPr id="85" name="Google Shape;85;p14"/>
          <p:cNvSpPr/>
          <p:nvPr/>
        </p:nvSpPr>
        <p:spPr>
          <a:xfrm rot="5400000">
            <a:off x="4998675" y="3289375"/>
            <a:ext cx="132300" cy="15042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86" name="Google Shape;86;p14"/>
          <p:cNvPicPr preferRelativeResize="0"/>
          <p:nvPr/>
        </p:nvPicPr>
        <p:blipFill>
          <a:blip r:embed="rId3">
            <a:alphaModFix/>
          </a:blip>
          <a:stretch>
            <a:fillRect/>
          </a:stretch>
        </p:blipFill>
        <p:spPr>
          <a:xfrm>
            <a:off x="2140701" y="1476152"/>
            <a:ext cx="610205" cy="414600"/>
          </a:xfrm>
          <a:prstGeom prst="rect">
            <a:avLst/>
          </a:prstGeom>
          <a:noFill/>
          <a:ln>
            <a:noFill/>
          </a:ln>
        </p:spPr>
      </p:pic>
      <p:pic>
        <p:nvPicPr>
          <p:cNvPr id="87" name="Google Shape;87;p14"/>
          <p:cNvPicPr preferRelativeResize="0"/>
          <p:nvPr/>
        </p:nvPicPr>
        <p:blipFill>
          <a:blip r:embed="rId3">
            <a:alphaModFix/>
          </a:blip>
          <a:stretch>
            <a:fillRect/>
          </a:stretch>
        </p:blipFill>
        <p:spPr>
          <a:xfrm>
            <a:off x="5664526" y="1476152"/>
            <a:ext cx="610205" cy="414600"/>
          </a:xfrm>
          <a:prstGeom prst="rect">
            <a:avLst/>
          </a:prstGeom>
          <a:noFill/>
          <a:ln>
            <a:noFill/>
          </a:ln>
        </p:spPr>
      </p:pic>
      <p:pic>
        <p:nvPicPr>
          <p:cNvPr id="88" name="Google Shape;88;p14"/>
          <p:cNvPicPr preferRelativeResize="0"/>
          <p:nvPr/>
        </p:nvPicPr>
        <p:blipFill>
          <a:blip r:embed="rId3">
            <a:alphaModFix/>
          </a:blip>
          <a:stretch>
            <a:fillRect/>
          </a:stretch>
        </p:blipFill>
        <p:spPr>
          <a:xfrm>
            <a:off x="6998726" y="1476152"/>
            <a:ext cx="610205" cy="414600"/>
          </a:xfrm>
          <a:prstGeom prst="rect">
            <a:avLst/>
          </a:prstGeom>
          <a:noFill/>
          <a:ln>
            <a:noFill/>
          </a:ln>
        </p:spPr>
      </p:pic>
      <p:sp>
        <p:nvSpPr>
          <p:cNvPr id="89" name="Google Shape;89;p14"/>
          <p:cNvSpPr/>
          <p:nvPr/>
        </p:nvSpPr>
        <p:spPr>
          <a:xfrm>
            <a:off x="5816925" y="3569575"/>
            <a:ext cx="2654700" cy="943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Energy Management</a:t>
            </a:r>
            <a:endParaRPr>
              <a:latin typeface="Lato"/>
              <a:ea typeface="Lato"/>
              <a:cs typeface="Lato"/>
              <a:sym typeface="Lato"/>
            </a:endParaRPr>
          </a:p>
        </p:txBody>
      </p:sp>
      <p:sp>
        <p:nvSpPr>
          <p:cNvPr id="90" name="Google Shape;90;p14"/>
          <p:cNvSpPr/>
          <p:nvPr/>
        </p:nvSpPr>
        <p:spPr>
          <a:xfrm>
            <a:off x="6751800" y="3102100"/>
            <a:ext cx="132300" cy="4674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91" name="Google Shape;91;p14"/>
          <p:cNvPicPr preferRelativeResize="0"/>
          <p:nvPr/>
        </p:nvPicPr>
        <p:blipFill>
          <a:blip r:embed="rId6">
            <a:alphaModFix/>
          </a:blip>
          <a:stretch>
            <a:fillRect/>
          </a:stretch>
        </p:blipFill>
        <p:spPr>
          <a:xfrm flipH="1">
            <a:off x="5883275" y="3639265"/>
            <a:ext cx="272700" cy="296150"/>
          </a:xfrm>
          <a:prstGeom prst="rect">
            <a:avLst/>
          </a:prstGeom>
          <a:noFill/>
          <a:ln>
            <a:noFill/>
          </a:ln>
        </p:spPr>
      </p:pic>
      <p:pic>
        <p:nvPicPr>
          <p:cNvPr id="92" name="Google Shape;92;p14"/>
          <p:cNvPicPr preferRelativeResize="0"/>
          <p:nvPr/>
        </p:nvPicPr>
        <p:blipFill>
          <a:blip r:embed="rId7">
            <a:alphaModFix/>
          </a:blip>
          <a:stretch>
            <a:fillRect/>
          </a:stretch>
        </p:blipFill>
        <p:spPr>
          <a:xfrm>
            <a:off x="7960750" y="3707421"/>
            <a:ext cx="467400" cy="46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1522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Class Diagram for the capstone project </a:t>
            </a:r>
            <a:endParaRPr>
              <a:solidFill>
                <a:srgbClr val="000000"/>
              </a:solidFill>
            </a:endParaRPr>
          </a:p>
        </p:txBody>
      </p:sp>
      <p:pic>
        <p:nvPicPr>
          <p:cNvPr id="98" name="Google Shape;98;p15"/>
          <p:cNvPicPr preferRelativeResize="0"/>
          <p:nvPr/>
        </p:nvPicPr>
        <p:blipFill>
          <a:blip r:embed="rId3">
            <a:alphaModFix/>
          </a:blip>
          <a:stretch>
            <a:fillRect/>
          </a:stretch>
        </p:blipFill>
        <p:spPr>
          <a:xfrm>
            <a:off x="1294100" y="926550"/>
            <a:ext cx="7184845" cy="404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Concurrency &amp; Threading </a:t>
            </a:r>
            <a:endParaRPr>
              <a:solidFill>
                <a:srgbClr val="000000"/>
              </a:solidFill>
            </a:endParaRPr>
          </a:p>
        </p:txBody>
      </p:sp>
      <p:sp>
        <p:nvSpPr>
          <p:cNvPr id="104" name="Google Shape;104;p1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6"/>
          <p:cNvPicPr preferRelativeResize="0"/>
          <p:nvPr/>
        </p:nvPicPr>
        <p:blipFill>
          <a:blip r:embed="rId3">
            <a:alphaModFix/>
          </a:blip>
          <a:stretch>
            <a:fillRect/>
          </a:stretch>
        </p:blipFill>
        <p:spPr>
          <a:xfrm>
            <a:off x="406126" y="1516363"/>
            <a:ext cx="8331750" cy="284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Threading</a:t>
            </a:r>
            <a:endParaRPr>
              <a:solidFill>
                <a:srgbClr val="000000"/>
              </a:solidFill>
            </a:endParaRPr>
          </a:p>
        </p:txBody>
      </p:sp>
      <p:sp>
        <p:nvSpPr>
          <p:cNvPr id="111" name="Google Shape;111;p1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360125" y="1481150"/>
            <a:ext cx="4211876" cy="2975025"/>
          </a:xfrm>
          <a:prstGeom prst="rect">
            <a:avLst/>
          </a:prstGeom>
          <a:noFill/>
          <a:ln>
            <a:noFill/>
          </a:ln>
        </p:spPr>
      </p:pic>
      <p:pic>
        <p:nvPicPr>
          <p:cNvPr id="113" name="Google Shape;113;p17"/>
          <p:cNvPicPr preferRelativeResize="0"/>
          <p:nvPr/>
        </p:nvPicPr>
        <p:blipFill>
          <a:blip r:embed="rId4">
            <a:alphaModFix/>
          </a:blip>
          <a:stretch>
            <a:fillRect/>
          </a:stretch>
        </p:blipFill>
        <p:spPr>
          <a:xfrm>
            <a:off x="4636250" y="1465925"/>
            <a:ext cx="4070649" cy="297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Georgia"/>
                <a:ea typeface="Georgia"/>
                <a:cs typeface="Georgia"/>
                <a:sym typeface="Georgia"/>
              </a:rPr>
              <a:t> Handling exception&amp; GUI</a:t>
            </a:r>
            <a:endParaRPr>
              <a:solidFill>
                <a:srgbClr val="000000"/>
              </a:solidFill>
              <a:latin typeface="Georgia"/>
              <a:ea typeface="Georgia"/>
              <a:cs typeface="Georgia"/>
              <a:sym typeface="Georgia"/>
            </a:endParaRPr>
          </a:p>
        </p:txBody>
      </p:sp>
      <p:sp>
        <p:nvSpPr>
          <p:cNvPr id="119" name="Google Shape;119;p18"/>
          <p:cNvSpPr txBox="1"/>
          <p:nvPr>
            <p:ph idx="1" type="body"/>
          </p:nvPr>
        </p:nvSpPr>
        <p:spPr>
          <a:xfrm>
            <a:off x="311700" y="1225900"/>
            <a:ext cx="8642700" cy="38646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b="1" lang="en" sz="2700">
                <a:solidFill>
                  <a:srgbClr val="000000"/>
                </a:solidFill>
                <a:latin typeface="Georgia"/>
                <a:ea typeface="Georgia"/>
                <a:cs typeface="Georgia"/>
                <a:sym typeface="Georgia"/>
              </a:rPr>
              <a:t>Handling </a:t>
            </a:r>
            <a:r>
              <a:rPr b="1" lang="en" sz="2700">
                <a:solidFill>
                  <a:srgbClr val="000000"/>
                </a:solidFill>
                <a:latin typeface="Georgia"/>
                <a:ea typeface="Georgia"/>
                <a:cs typeface="Georgia"/>
                <a:sym typeface="Georgia"/>
              </a:rPr>
              <a:t>exception</a:t>
            </a:r>
            <a:r>
              <a:rPr b="1" lang="en" sz="2700">
                <a:solidFill>
                  <a:srgbClr val="000000"/>
                </a:solidFill>
                <a:latin typeface="Georgia"/>
                <a:ea typeface="Georgia"/>
                <a:cs typeface="Georgia"/>
                <a:sym typeface="Georgia"/>
              </a:rPr>
              <a:t> problems:</a:t>
            </a:r>
            <a:endParaRPr b="1" sz="2700">
              <a:solidFill>
                <a:srgbClr val="000000"/>
              </a:solidFill>
              <a:latin typeface="Georgia"/>
              <a:ea typeface="Georgia"/>
              <a:cs typeface="Georgia"/>
              <a:sym typeface="Georgia"/>
            </a:endParaRPr>
          </a:p>
          <a:p>
            <a:pPr indent="0" lvl="0" marL="0" rtl="0" algn="l">
              <a:spcBef>
                <a:spcPts val="1200"/>
              </a:spcBef>
              <a:spcAft>
                <a:spcPts val="0"/>
              </a:spcAft>
              <a:buNone/>
            </a:pPr>
            <a:r>
              <a:rPr lang="en" sz="2400">
                <a:solidFill>
                  <a:srgbClr val="000000"/>
                </a:solidFill>
                <a:latin typeface="Georgia"/>
                <a:ea typeface="Georgia"/>
                <a:cs typeface="Georgia"/>
                <a:sym typeface="Georgia"/>
              </a:rPr>
              <a:t>1</a:t>
            </a:r>
            <a:r>
              <a:rPr lang="en" sz="2400">
                <a:solidFill>
                  <a:srgbClr val="000000"/>
                </a:solidFill>
                <a:latin typeface="Georgia"/>
                <a:ea typeface="Georgia"/>
                <a:cs typeface="Georgia"/>
                <a:sym typeface="Georgia"/>
              </a:rPr>
              <a:t>-</a:t>
            </a:r>
            <a:r>
              <a:rPr b="1" lang="en" sz="2400">
                <a:solidFill>
                  <a:srgbClr val="000000"/>
                </a:solidFill>
                <a:latin typeface="Georgia"/>
                <a:ea typeface="Georgia"/>
                <a:cs typeface="Georgia"/>
                <a:sym typeface="Georgia"/>
              </a:rPr>
              <a:t>File Handling Errors:</a:t>
            </a:r>
            <a:r>
              <a:rPr lang="en" sz="2200">
                <a:solidFill>
                  <a:srgbClr val="000000"/>
                </a:solidFill>
                <a:latin typeface="Georgia"/>
                <a:ea typeface="Georgia"/>
                <a:cs typeface="Georgia"/>
                <a:sym typeface="Georgia"/>
              </a:rPr>
              <a:t>File handling operations, such as creating log files or reading configuration files, can fail due to various reasons, such as insufficient permissions or file not found errors.</a:t>
            </a:r>
            <a:endParaRPr sz="2200">
              <a:solidFill>
                <a:srgbClr val="000000"/>
              </a:solidFill>
              <a:latin typeface="Georgia"/>
              <a:ea typeface="Georgia"/>
              <a:cs typeface="Georgia"/>
              <a:sym typeface="Georgia"/>
            </a:endParaRPr>
          </a:p>
          <a:p>
            <a:pPr indent="0" lvl="0" marL="0" rtl="0" algn="l">
              <a:spcBef>
                <a:spcPts val="1200"/>
              </a:spcBef>
              <a:spcAft>
                <a:spcPts val="0"/>
              </a:spcAft>
              <a:buNone/>
            </a:pPr>
            <a:r>
              <a:rPr lang="en" sz="2400">
                <a:solidFill>
                  <a:srgbClr val="000000"/>
                </a:solidFill>
                <a:latin typeface="Georgia"/>
                <a:ea typeface="Georgia"/>
                <a:cs typeface="Georgia"/>
                <a:sym typeface="Georgia"/>
              </a:rPr>
              <a:t>2-</a:t>
            </a:r>
            <a:r>
              <a:rPr b="1" lang="en" sz="2400">
                <a:solidFill>
                  <a:srgbClr val="000000"/>
                </a:solidFill>
                <a:latin typeface="Georgia"/>
                <a:ea typeface="Georgia"/>
                <a:cs typeface="Georgia"/>
                <a:sym typeface="Georgia"/>
              </a:rPr>
              <a:t>Logging Errors</a:t>
            </a:r>
            <a:r>
              <a:rPr b="1" lang="en" sz="2000">
                <a:solidFill>
                  <a:srgbClr val="000000"/>
                </a:solidFill>
                <a:latin typeface="Georgia"/>
                <a:ea typeface="Georgia"/>
                <a:cs typeface="Georgia"/>
                <a:sym typeface="Georgia"/>
              </a:rPr>
              <a:t>:</a:t>
            </a:r>
            <a:r>
              <a:rPr lang="en" sz="2200">
                <a:solidFill>
                  <a:srgbClr val="000000"/>
                </a:solidFill>
                <a:latin typeface="Georgia"/>
                <a:ea typeface="Georgia"/>
                <a:cs typeface="Georgia"/>
                <a:sym typeface="Georgia"/>
              </a:rPr>
              <a:t>Errors or exceptions occurring during logging operations, such as initializing loggers or writing log messages to files, can go unnoticed if not properly handled.</a:t>
            </a:r>
            <a:endParaRPr sz="2200">
              <a:solidFill>
                <a:srgbClr val="000000"/>
              </a:solidFill>
              <a:latin typeface="Georgia"/>
              <a:ea typeface="Georgia"/>
              <a:cs typeface="Georgia"/>
              <a:sym typeface="Georgia"/>
            </a:endParaRPr>
          </a:p>
          <a:p>
            <a:pPr indent="0" lvl="0" marL="0" rtl="0" algn="l">
              <a:spcBef>
                <a:spcPts val="1200"/>
              </a:spcBef>
              <a:spcAft>
                <a:spcPts val="0"/>
              </a:spcAft>
              <a:buNone/>
            </a:pPr>
            <a:r>
              <a:rPr b="1" lang="en">
                <a:solidFill>
                  <a:srgbClr val="000000"/>
                </a:solidFill>
                <a:latin typeface="Georgia"/>
                <a:ea typeface="Georgia"/>
                <a:cs typeface="Georgia"/>
                <a:sym typeface="Georgia"/>
              </a:rPr>
              <a:t>3- </a:t>
            </a:r>
            <a:r>
              <a:rPr b="1" lang="en" sz="2221">
                <a:solidFill>
                  <a:srgbClr val="000000"/>
                </a:solidFill>
                <a:latin typeface="Georgia"/>
                <a:ea typeface="Georgia"/>
                <a:cs typeface="Georgia"/>
                <a:sym typeface="Georgia"/>
              </a:rPr>
              <a:t>Thread Interruption</a:t>
            </a:r>
            <a:r>
              <a:rPr b="1" lang="en" sz="2200">
                <a:solidFill>
                  <a:srgbClr val="000000"/>
                </a:solidFill>
                <a:latin typeface="Georgia"/>
                <a:ea typeface="Georgia"/>
                <a:cs typeface="Georgia"/>
                <a:sym typeface="Georgia"/>
              </a:rPr>
              <a:t>:</a:t>
            </a:r>
            <a:r>
              <a:rPr lang="en" sz="2200">
                <a:solidFill>
                  <a:srgbClr val="000000"/>
                </a:solidFill>
                <a:latin typeface="Georgia"/>
                <a:ea typeface="Georgia"/>
                <a:cs typeface="Georgia"/>
                <a:sym typeface="Georgia"/>
              </a:rPr>
              <a:t>Threads performing long-running tasks, such as charging cars, may be interrupted abruptly due to external factors, such as application shutdown or user cancellation.</a:t>
            </a:r>
            <a:endParaRPr sz="2200">
              <a:solidFill>
                <a:srgbClr val="000000"/>
              </a:solidFill>
              <a:latin typeface="Georgia"/>
              <a:ea typeface="Georgia"/>
              <a:cs typeface="Georgia"/>
              <a:sym typeface="Georgia"/>
            </a:endParaRPr>
          </a:p>
          <a:p>
            <a:pPr indent="0" lvl="0" marL="0" rtl="0" algn="l">
              <a:spcBef>
                <a:spcPts val="1200"/>
              </a:spcBef>
              <a:spcAft>
                <a:spcPts val="0"/>
              </a:spcAft>
              <a:buNone/>
            </a:pPr>
            <a:r>
              <a:rPr b="1" lang="en" sz="2781">
                <a:solidFill>
                  <a:srgbClr val="000000"/>
                </a:solidFill>
                <a:latin typeface="Georgia"/>
                <a:ea typeface="Georgia"/>
                <a:cs typeface="Georgia"/>
                <a:sym typeface="Georgia"/>
              </a:rPr>
              <a:t>GUI</a:t>
            </a:r>
            <a:r>
              <a:rPr b="1" lang="en" sz="2781">
                <a:solidFill>
                  <a:srgbClr val="000000"/>
                </a:solidFill>
                <a:latin typeface="Georgia"/>
                <a:ea typeface="Georgia"/>
                <a:cs typeface="Georgia"/>
                <a:sym typeface="Georgia"/>
              </a:rPr>
              <a:t> problems: </a:t>
            </a:r>
            <a:endParaRPr b="1" sz="2781">
              <a:solidFill>
                <a:srgbClr val="000000"/>
              </a:solidFill>
              <a:latin typeface="Georgia"/>
              <a:ea typeface="Georgia"/>
              <a:cs typeface="Georgia"/>
              <a:sym typeface="Georgia"/>
            </a:endParaRPr>
          </a:p>
          <a:p>
            <a:pPr indent="0" lvl="0" marL="0" rtl="0" algn="l">
              <a:spcBef>
                <a:spcPts val="1200"/>
              </a:spcBef>
              <a:spcAft>
                <a:spcPts val="0"/>
              </a:spcAft>
              <a:buNone/>
            </a:pPr>
            <a:r>
              <a:rPr b="1" lang="en" sz="2500">
                <a:solidFill>
                  <a:srgbClr val="000000"/>
                </a:solidFill>
                <a:latin typeface="Georgia"/>
                <a:ea typeface="Georgia"/>
                <a:cs typeface="Georgia"/>
                <a:sym typeface="Georgia"/>
              </a:rPr>
              <a:t>1-Swing Threading :</a:t>
            </a:r>
            <a:r>
              <a:rPr lang="en" sz="2500">
                <a:solidFill>
                  <a:srgbClr val="000000"/>
                </a:solidFill>
                <a:latin typeface="Georgia"/>
                <a:ea typeface="Georgia"/>
                <a:cs typeface="Georgia"/>
                <a:sym typeface="Georgia"/>
              </a:rPr>
              <a:t> </a:t>
            </a:r>
            <a:r>
              <a:rPr lang="en" sz="2221">
                <a:solidFill>
                  <a:srgbClr val="000000"/>
                </a:solidFill>
                <a:latin typeface="Georgia"/>
                <a:ea typeface="Georgia"/>
                <a:cs typeface="Georgia"/>
                <a:sym typeface="Georgia"/>
              </a:rPr>
              <a:t>Issues:Swing is not thread-safe, and all GUI-related operations should be performed on the Event Dispatch Thread (EDT) to avoid concurrency issues and ensure responsiveness</a:t>
            </a:r>
            <a:endParaRPr b="1" sz="2500">
              <a:solidFill>
                <a:srgbClr val="000000"/>
              </a:solidFill>
              <a:latin typeface="Georgia"/>
              <a:ea typeface="Georgia"/>
              <a:cs typeface="Georgia"/>
              <a:sym typeface="Georgia"/>
            </a:endParaRPr>
          </a:p>
          <a:p>
            <a:pPr indent="0" lvl="0" marL="0" rtl="0" algn="l">
              <a:lnSpc>
                <a:spcPct val="115000"/>
              </a:lnSpc>
              <a:spcBef>
                <a:spcPts val="1200"/>
              </a:spcBef>
              <a:spcAft>
                <a:spcPts val="0"/>
              </a:spcAft>
              <a:buNone/>
            </a:pPr>
            <a:r>
              <a:rPr b="1" lang="en" sz="2500">
                <a:solidFill>
                  <a:srgbClr val="000000"/>
                </a:solidFill>
                <a:latin typeface="Georgia"/>
                <a:ea typeface="Georgia"/>
                <a:cs typeface="Georgia"/>
                <a:sym typeface="Georgia"/>
              </a:rPr>
              <a:t>2-Event Handling</a:t>
            </a:r>
            <a:r>
              <a:rPr lang="en" sz="2500">
                <a:solidFill>
                  <a:srgbClr val="000000"/>
                </a:solidFill>
                <a:latin typeface="Georgia"/>
                <a:ea typeface="Georgia"/>
                <a:cs typeface="Georgia"/>
                <a:sym typeface="Georgia"/>
              </a:rPr>
              <a:t>:</a:t>
            </a:r>
            <a:r>
              <a:rPr lang="en" sz="2221">
                <a:solidFill>
                  <a:srgbClr val="000000"/>
                </a:solidFill>
                <a:latin typeface="Georgia"/>
                <a:ea typeface="Georgia"/>
                <a:cs typeface="Georgia"/>
                <a:sym typeface="Georgia"/>
              </a:rPr>
              <a:t>Event handling for GUI components, such as button clicks or text field input, is implemented inline within the initialize() method using lambda expressions. While this approach is concise, it can make the code less readable and harder to debug, especially for complex event handling logic.</a:t>
            </a:r>
            <a:endParaRPr sz="2221">
              <a:solidFill>
                <a:srgbClr val="000000"/>
              </a:solidFill>
              <a:latin typeface="Georgia"/>
              <a:ea typeface="Georgia"/>
              <a:cs typeface="Georgia"/>
              <a:sym typeface="Georgia"/>
            </a:endParaRPr>
          </a:p>
          <a:p>
            <a:pPr indent="0" lvl="0" marL="0" rtl="0" algn="l">
              <a:lnSpc>
                <a:spcPct val="115000"/>
              </a:lnSpc>
              <a:spcBef>
                <a:spcPts val="1200"/>
              </a:spcBef>
              <a:spcAft>
                <a:spcPts val="0"/>
              </a:spcAft>
              <a:buNone/>
            </a:pPr>
            <a:r>
              <a:t/>
            </a:r>
            <a:endParaRPr sz="2200">
              <a:solidFill>
                <a:srgbClr val="000000"/>
              </a:solidFill>
              <a:latin typeface="Georgia"/>
              <a:ea typeface="Georgia"/>
              <a:cs typeface="Georgia"/>
              <a:sym typeface="Georgia"/>
            </a:endParaRPr>
          </a:p>
          <a:p>
            <a:pPr indent="0" lvl="0" marL="0" rtl="0" algn="l">
              <a:spcBef>
                <a:spcPts val="1200"/>
              </a:spcBef>
              <a:spcAft>
                <a:spcPts val="0"/>
              </a:spcAft>
              <a:buNone/>
            </a:pPr>
            <a:r>
              <a:t/>
            </a:r>
            <a:endParaRPr sz="1500">
              <a:solidFill>
                <a:srgbClr val="000000"/>
              </a:solidFill>
              <a:latin typeface="Georgia"/>
              <a:ea typeface="Georgia"/>
              <a:cs typeface="Georgia"/>
              <a:sym typeface="Georgia"/>
            </a:endParaRPr>
          </a:p>
          <a:p>
            <a:pPr indent="0" lvl="0" marL="0" rtl="0" algn="l">
              <a:spcBef>
                <a:spcPts val="1200"/>
              </a:spcBef>
              <a:spcAft>
                <a:spcPts val="1200"/>
              </a:spcAft>
              <a:buNone/>
            </a:pPr>
            <a:r>
              <a:t/>
            </a:r>
            <a:endParaRPr>
              <a:solidFill>
                <a:srgbClr val="000000"/>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Georgia"/>
                <a:ea typeface="Georgia"/>
                <a:cs typeface="Georgia"/>
                <a:sym typeface="Georgia"/>
              </a:rPr>
              <a:t> Handling exception&amp; GUI</a:t>
            </a:r>
            <a:endParaRPr>
              <a:solidFill>
                <a:srgbClr val="000000"/>
              </a:solidFill>
              <a:latin typeface="Georgia"/>
              <a:ea typeface="Georgia"/>
              <a:cs typeface="Georgia"/>
              <a:sym typeface="Georgia"/>
            </a:endParaRPr>
          </a:p>
          <a:p>
            <a:pPr indent="0" lvl="0" marL="0" rtl="0" algn="l">
              <a:spcBef>
                <a:spcPts val="0"/>
              </a:spcBef>
              <a:spcAft>
                <a:spcPts val="0"/>
              </a:spcAft>
              <a:buNone/>
            </a:pPr>
            <a:r>
              <a:t/>
            </a:r>
            <a:endParaRPr/>
          </a:p>
        </p:txBody>
      </p:sp>
      <p:sp>
        <p:nvSpPr>
          <p:cNvPr id="125" name="Google Shape;125;p19"/>
          <p:cNvSpPr txBox="1"/>
          <p:nvPr>
            <p:ph idx="1" type="body"/>
          </p:nvPr>
        </p:nvSpPr>
        <p:spPr>
          <a:xfrm>
            <a:off x="173300" y="1244800"/>
            <a:ext cx="8520600" cy="3725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a:solidFill>
                  <a:srgbClr val="000000"/>
                </a:solidFill>
                <a:latin typeface="Georgia"/>
                <a:ea typeface="Georgia"/>
                <a:cs typeface="Georgia"/>
                <a:sym typeface="Georgia"/>
              </a:rPr>
              <a:t>Handling exception solution:</a:t>
            </a:r>
            <a:endParaRPr b="1">
              <a:solidFill>
                <a:srgbClr val="000000"/>
              </a:solidFill>
              <a:latin typeface="Georgia"/>
              <a:ea typeface="Georgia"/>
              <a:cs typeface="Georgia"/>
              <a:sym typeface="Georgia"/>
            </a:endParaRPr>
          </a:p>
          <a:p>
            <a:pPr indent="0" lvl="0" marL="0" rtl="0" algn="l">
              <a:spcBef>
                <a:spcPts val="1200"/>
              </a:spcBef>
              <a:spcAft>
                <a:spcPts val="0"/>
              </a:spcAft>
              <a:buNone/>
            </a:pPr>
            <a:r>
              <a:rPr b="1" lang="en">
                <a:solidFill>
                  <a:srgbClr val="000000"/>
                </a:solidFill>
                <a:latin typeface="Georgia"/>
                <a:ea typeface="Georgia"/>
                <a:cs typeface="Georgia"/>
                <a:sym typeface="Georgia"/>
              </a:rPr>
              <a:t>1-File Handling Errors:</a:t>
            </a:r>
            <a:r>
              <a:rPr lang="en" sz="1514">
                <a:solidFill>
                  <a:srgbClr val="000000"/>
                </a:solidFill>
                <a:latin typeface="Georgia"/>
                <a:ea typeface="Georgia"/>
                <a:cs typeface="Georgia"/>
                <a:sym typeface="Georgia"/>
              </a:rPr>
              <a:t>Wrap file handling operations in try-catch blocks to handle potential IOExceptions or other file-related exceptions gracefully. Provide meaningful error messages or log the exceptions for debugging purposes. Ensure that resources, such as file handlers, are properly closed in a finally block or using try-with-resources construct to prevent resource leaks.</a:t>
            </a:r>
            <a:endParaRPr sz="1514">
              <a:solidFill>
                <a:srgbClr val="000000"/>
              </a:solidFill>
              <a:latin typeface="Georgia"/>
              <a:ea typeface="Georgia"/>
              <a:cs typeface="Georgia"/>
              <a:sym typeface="Georgia"/>
            </a:endParaRPr>
          </a:p>
          <a:p>
            <a:pPr indent="0" lvl="0" marL="0" rtl="0" algn="l">
              <a:spcBef>
                <a:spcPts val="1200"/>
              </a:spcBef>
              <a:spcAft>
                <a:spcPts val="0"/>
              </a:spcAft>
              <a:buNone/>
            </a:pPr>
            <a:r>
              <a:rPr b="1" lang="en">
                <a:solidFill>
                  <a:srgbClr val="000000"/>
                </a:solidFill>
                <a:latin typeface="Georgia"/>
                <a:ea typeface="Georgia"/>
                <a:cs typeface="Georgia"/>
                <a:sym typeface="Georgia"/>
              </a:rPr>
              <a:t>2-Logging Errors:</a:t>
            </a:r>
            <a:r>
              <a:rPr lang="en" sz="1514">
                <a:solidFill>
                  <a:srgbClr val="000000"/>
                </a:solidFill>
                <a:latin typeface="Georgia"/>
                <a:ea typeface="Georgia"/>
                <a:cs typeface="Georgia"/>
                <a:sym typeface="Georgia"/>
              </a:rPr>
              <a:t>Implement robust error handling for logging operations by wrapping log-related code in try-catch blocks. Log any exceptions or errors encountered during logging to a separate error log file or console for debugging purposes. Ensure that logging operations do not interfere with the normal execution of the application.</a:t>
            </a:r>
            <a:endParaRPr sz="1514">
              <a:solidFill>
                <a:srgbClr val="000000"/>
              </a:solidFill>
              <a:latin typeface="Georgia"/>
              <a:ea typeface="Georgia"/>
              <a:cs typeface="Georgia"/>
              <a:sym typeface="Georgia"/>
            </a:endParaRPr>
          </a:p>
          <a:p>
            <a:pPr indent="0" lvl="0" marL="0" rtl="0" algn="l">
              <a:spcBef>
                <a:spcPts val="1200"/>
              </a:spcBef>
              <a:spcAft>
                <a:spcPts val="0"/>
              </a:spcAft>
              <a:buNone/>
            </a:pPr>
            <a:r>
              <a:rPr lang="en" sz="1750">
                <a:solidFill>
                  <a:srgbClr val="000000"/>
                </a:solidFill>
                <a:latin typeface="Georgia"/>
                <a:ea typeface="Georgia"/>
                <a:cs typeface="Georgia"/>
                <a:sym typeface="Georgia"/>
              </a:rPr>
              <a:t>3- </a:t>
            </a:r>
            <a:r>
              <a:rPr b="1" lang="en" sz="1750">
                <a:solidFill>
                  <a:srgbClr val="000000"/>
                </a:solidFill>
                <a:latin typeface="Georgia"/>
                <a:ea typeface="Georgia"/>
                <a:cs typeface="Georgia"/>
                <a:sym typeface="Georgia"/>
              </a:rPr>
              <a:t> Thread Interruption</a:t>
            </a:r>
            <a:r>
              <a:rPr b="1" lang="en" sz="2200">
                <a:solidFill>
                  <a:srgbClr val="000000"/>
                </a:solidFill>
                <a:latin typeface="Georgia"/>
                <a:ea typeface="Georgia"/>
                <a:cs typeface="Georgia"/>
                <a:sym typeface="Georgia"/>
              </a:rPr>
              <a:t>:</a:t>
            </a:r>
            <a:r>
              <a:rPr lang="en" sz="1900">
                <a:solidFill>
                  <a:srgbClr val="000000"/>
                </a:solidFill>
                <a:latin typeface="Georgia"/>
                <a:ea typeface="Georgia"/>
                <a:cs typeface="Georgia"/>
                <a:sym typeface="Georgia"/>
              </a:rPr>
              <a:t>Handle InterruptedException properly in long-running threads to ensure graceful thread termination. For example, in the chargeCar() method of the ChargingStation class, catch InterruptedException and gracefully exit the thread by restoring the interrupted status if necessary</a:t>
            </a:r>
            <a:r>
              <a:rPr lang="en" sz="2200">
                <a:solidFill>
                  <a:srgbClr val="000000"/>
                </a:solidFill>
                <a:latin typeface="Georgia"/>
                <a:ea typeface="Georgia"/>
                <a:cs typeface="Georgia"/>
                <a:sym typeface="Georgia"/>
              </a:rPr>
              <a:t>.</a:t>
            </a:r>
            <a:endParaRPr sz="1514">
              <a:solidFill>
                <a:srgbClr val="000000"/>
              </a:solidFill>
              <a:latin typeface="Georgia"/>
              <a:ea typeface="Georgia"/>
              <a:cs typeface="Georgia"/>
              <a:sym typeface="Georgia"/>
            </a:endParaRPr>
          </a:p>
          <a:p>
            <a:pPr indent="0" lvl="0" marL="0" rtl="0" algn="l">
              <a:spcBef>
                <a:spcPts val="1200"/>
              </a:spcBef>
              <a:spcAft>
                <a:spcPts val="0"/>
              </a:spcAft>
              <a:buNone/>
            </a:pPr>
            <a:r>
              <a:rPr b="1" lang="en">
                <a:solidFill>
                  <a:srgbClr val="000000"/>
                </a:solidFill>
                <a:latin typeface="Georgia"/>
                <a:ea typeface="Georgia"/>
                <a:cs typeface="Georgia"/>
                <a:sym typeface="Georgia"/>
              </a:rPr>
              <a:t>GUI solution:</a:t>
            </a:r>
            <a:endParaRPr b="1">
              <a:solidFill>
                <a:srgbClr val="000000"/>
              </a:solidFill>
              <a:latin typeface="Georgia"/>
              <a:ea typeface="Georgia"/>
              <a:cs typeface="Georgia"/>
              <a:sym typeface="Georgia"/>
            </a:endParaRPr>
          </a:p>
          <a:p>
            <a:pPr indent="0" lvl="0" marL="0" rtl="0" algn="l">
              <a:spcBef>
                <a:spcPts val="1200"/>
              </a:spcBef>
              <a:spcAft>
                <a:spcPts val="0"/>
              </a:spcAft>
              <a:buNone/>
            </a:pPr>
            <a:r>
              <a:rPr lang="en">
                <a:solidFill>
                  <a:srgbClr val="000000"/>
                </a:solidFill>
                <a:latin typeface="Georgia"/>
                <a:ea typeface="Georgia"/>
                <a:cs typeface="Georgia"/>
                <a:sym typeface="Georgia"/>
              </a:rPr>
              <a:t>1-</a:t>
            </a:r>
            <a:r>
              <a:rPr b="1" lang="en">
                <a:solidFill>
                  <a:srgbClr val="000000"/>
                </a:solidFill>
                <a:latin typeface="Georgia"/>
                <a:ea typeface="Georgia"/>
                <a:cs typeface="Georgia"/>
                <a:sym typeface="Georgia"/>
              </a:rPr>
              <a:t>Swing Threading Issues:</a:t>
            </a:r>
            <a:r>
              <a:rPr lang="en" sz="1400">
                <a:solidFill>
                  <a:srgbClr val="000000"/>
                </a:solidFill>
                <a:latin typeface="Georgia"/>
                <a:ea typeface="Georgia"/>
                <a:cs typeface="Georgia"/>
                <a:sym typeface="Georgia"/>
              </a:rPr>
              <a:t>Use SwingUtilities.invokeLater() or SwingUtilities.invokeAndWait() to execute GUI updates on the EDT. For example, in methods like updateWeather(), updateEnergySource(), updateQueue(), and updateChargingSlot(), ensure that Swing components are updated within SwingUtilities.invokeLater() to avoid potential threading issues.</a:t>
            </a:r>
            <a:endParaRPr sz="1400">
              <a:solidFill>
                <a:srgbClr val="000000"/>
              </a:solidFill>
              <a:latin typeface="Georgia"/>
              <a:ea typeface="Georgia"/>
              <a:cs typeface="Georgia"/>
              <a:sym typeface="Georgia"/>
            </a:endParaRPr>
          </a:p>
          <a:p>
            <a:pPr indent="0" lvl="0" marL="0" rtl="0" algn="l">
              <a:spcBef>
                <a:spcPts val="1200"/>
              </a:spcBef>
              <a:spcAft>
                <a:spcPts val="1200"/>
              </a:spcAft>
              <a:buNone/>
            </a:pPr>
            <a:r>
              <a:rPr lang="en">
                <a:solidFill>
                  <a:srgbClr val="000000"/>
                </a:solidFill>
                <a:latin typeface="Georgia"/>
                <a:ea typeface="Georgia"/>
                <a:cs typeface="Georgia"/>
                <a:sym typeface="Georgia"/>
              </a:rPr>
              <a:t>2-</a:t>
            </a:r>
            <a:r>
              <a:rPr b="1" lang="en">
                <a:solidFill>
                  <a:srgbClr val="000000"/>
                </a:solidFill>
                <a:latin typeface="Georgia"/>
                <a:ea typeface="Georgia"/>
                <a:cs typeface="Georgia"/>
                <a:sym typeface="Georgia"/>
              </a:rPr>
              <a:t>Event Handling:</a:t>
            </a:r>
            <a:r>
              <a:rPr lang="en" sz="1400">
                <a:solidFill>
                  <a:srgbClr val="000000"/>
                </a:solidFill>
                <a:latin typeface="Georgia"/>
                <a:ea typeface="Georgia"/>
                <a:cs typeface="Georgia"/>
                <a:sym typeface="Georgia"/>
              </a:rPr>
              <a:t>Separate event handling logic into dedicated methods or classes to improve readability and maintainability. For example, create separate methods to handle button clicks (addCarButtonClicked()), text field input (newCarTextFieldChanged()), etc. This promotes separation of concerns and makes it easier to understand and modify the code.</a:t>
            </a:r>
            <a:endParaRPr sz="1400">
              <a:solidFill>
                <a:srgbClr val="000000"/>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Georgia"/>
                <a:ea typeface="Georgia"/>
                <a:cs typeface="Georgia"/>
                <a:sym typeface="Georgia"/>
              </a:rPr>
              <a:t> Handling exception &amp; GUI</a:t>
            </a:r>
            <a:endParaRPr>
              <a:solidFill>
                <a:srgbClr val="000000"/>
              </a:solidFill>
              <a:latin typeface="Georgia"/>
              <a:ea typeface="Georgia"/>
              <a:cs typeface="Georgia"/>
              <a:sym typeface="Georgia"/>
            </a:endParaRPr>
          </a:p>
          <a:p>
            <a:pPr indent="0" lvl="0" marL="0" rtl="0" algn="l">
              <a:spcBef>
                <a:spcPts val="0"/>
              </a:spcBef>
              <a:spcAft>
                <a:spcPts val="0"/>
              </a:spcAft>
              <a:buNone/>
            </a:pPr>
            <a:r>
              <a:t/>
            </a:r>
            <a:endParaRPr>
              <a:solidFill>
                <a:srgbClr val="000000"/>
              </a:solidFill>
            </a:endParaRPr>
          </a:p>
        </p:txBody>
      </p:sp>
      <p:sp>
        <p:nvSpPr>
          <p:cNvPr id="131" name="Google Shape;131;p20"/>
          <p:cNvSpPr txBox="1"/>
          <p:nvPr>
            <p:ph idx="1" type="body"/>
          </p:nvPr>
        </p:nvSpPr>
        <p:spPr>
          <a:xfrm>
            <a:off x="311700" y="1252125"/>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Diagram for GUI: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32" name="Google Shape;132;p20"/>
          <p:cNvPicPr preferRelativeResize="0"/>
          <p:nvPr/>
        </p:nvPicPr>
        <p:blipFill>
          <a:blip r:embed="rId3">
            <a:alphaModFix/>
          </a:blip>
          <a:stretch>
            <a:fillRect/>
          </a:stretch>
        </p:blipFill>
        <p:spPr>
          <a:xfrm>
            <a:off x="4995875" y="1017725"/>
            <a:ext cx="3436675" cy="3738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Georgia"/>
                <a:ea typeface="Georgia"/>
                <a:cs typeface="Georgia"/>
                <a:sym typeface="Georgia"/>
              </a:rPr>
              <a:t> Handling exception &amp; GUI</a:t>
            </a:r>
            <a:endParaRPr>
              <a:solidFill>
                <a:srgbClr val="000000"/>
              </a:solidFill>
              <a:latin typeface="Georgia"/>
              <a:ea typeface="Georgia"/>
              <a:cs typeface="Georgia"/>
              <a:sym typeface="Georgia"/>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p>
        </p:txBody>
      </p:sp>
      <p:sp>
        <p:nvSpPr>
          <p:cNvPr id="138" name="Google Shape;138;p21"/>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a:t>
            </a:r>
            <a:r>
              <a:rPr lang="en"/>
              <a:t>Exception</a:t>
            </a:r>
            <a:r>
              <a:rPr lang="en"/>
              <a:t> handling code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2- GUI code  :</a:t>
            </a:r>
            <a:endParaRPr/>
          </a:p>
          <a:p>
            <a:pPr indent="0" lvl="0" marL="0" rtl="0" algn="l">
              <a:spcBef>
                <a:spcPts val="1200"/>
              </a:spcBef>
              <a:spcAft>
                <a:spcPts val="1200"/>
              </a:spcAft>
              <a:buNone/>
            </a:pPr>
            <a:r>
              <a:t/>
            </a:r>
            <a:endParaRPr/>
          </a:p>
        </p:txBody>
      </p:sp>
      <p:pic>
        <p:nvPicPr>
          <p:cNvPr id="139" name="Google Shape;139;p21"/>
          <p:cNvPicPr preferRelativeResize="0"/>
          <p:nvPr/>
        </p:nvPicPr>
        <p:blipFill>
          <a:blip r:embed="rId3">
            <a:alphaModFix/>
          </a:blip>
          <a:stretch>
            <a:fillRect/>
          </a:stretch>
        </p:blipFill>
        <p:spPr>
          <a:xfrm>
            <a:off x="3254475" y="3581300"/>
            <a:ext cx="5743201" cy="1347725"/>
          </a:xfrm>
          <a:prstGeom prst="rect">
            <a:avLst/>
          </a:prstGeom>
          <a:noFill/>
          <a:ln>
            <a:noFill/>
          </a:ln>
        </p:spPr>
      </p:pic>
      <p:pic>
        <p:nvPicPr>
          <p:cNvPr id="140" name="Google Shape;140;p21"/>
          <p:cNvPicPr preferRelativeResize="0"/>
          <p:nvPr/>
        </p:nvPicPr>
        <p:blipFill>
          <a:blip r:embed="rId4">
            <a:alphaModFix/>
          </a:blip>
          <a:stretch>
            <a:fillRect/>
          </a:stretch>
        </p:blipFill>
        <p:spPr>
          <a:xfrm>
            <a:off x="3633658" y="1353363"/>
            <a:ext cx="5364018" cy="18607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