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8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8" r:id="rId40"/>
    <p:sldId id="294" r:id="rId41"/>
    <p:sldId id="295" r:id="rId42"/>
    <p:sldId id="296" r:id="rId43"/>
    <p:sldId id="297" r:id="rId44"/>
    <p:sldId id="300" r:id="rId45"/>
    <p:sldId id="301" r:id="rId46"/>
    <p:sldId id="302" r:id="rId47"/>
    <p:sldId id="303" r:id="rId48"/>
    <p:sldId id="304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7" r:id="rId57"/>
    <p:sldId id="313" r:id="rId58"/>
    <p:sldId id="314" r:id="rId59"/>
    <p:sldId id="315" r:id="rId60"/>
    <p:sldId id="316" r:id="rId61"/>
    <p:sldId id="319" r:id="rId62"/>
    <p:sldId id="320" r:id="rId63"/>
    <p:sldId id="321" r:id="rId64"/>
    <p:sldId id="322" r:id="rId65"/>
    <p:sldId id="323" r:id="rId66"/>
    <p:sldId id="325" r:id="rId67"/>
    <p:sldId id="326" r:id="rId68"/>
    <p:sldId id="327" r:id="rId69"/>
    <p:sldId id="328" r:id="rId70"/>
    <p:sldId id="329" r:id="rId71"/>
    <p:sldId id="337" r:id="rId72"/>
    <p:sldId id="330" r:id="rId73"/>
    <p:sldId id="331" r:id="rId74"/>
    <p:sldId id="338" r:id="rId75"/>
    <p:sldId id="333" r:id="rId76"/>
    <p:sldId id="334" r:id="rId77"/>
    <p:sldId id="332" r:id="rId78"/>
    <p:sldId id="335" r:id="rId79"/>
    <p:sldId id="336" r:id="rId80"/>
    <p:sldId id="339" r:id="rId81"/>
    <p:sldId id="340" r:id="rId82"/>
  </p:sldIdLst>
  <p:sldSz cx="12192000" cy="6858000"/>
  <p:notesSz cx="6858000" cy="9144000"/>
  <p:embeddedFontLst>
    <p:embeddedFont>
      <p:font typeface="Calibri" pitchFamily="34" charset="0"/>
      <p:regular r:id="rId84"/>
      <p:bold r:id="rId85"/>
      <p:italic r:id="rId86"/>
      <p:boldItalic r:id="rId87"/>
    </p:embeddedFont>
    <p:embeddedFont>
      <p:font typeface="Century Gothic" pitchFamily="34" charset="0"/>
      <p:regular r:id="rId88"/>
      <p:bold r:id="rId89"/>
      <p:italic r:id="rId90"/>
      <p:boldItalic r:id="rId91"/>
    </p:embeddedFont>
    <p:embeddedFont>
      <p:font typeface="Bodoni" charset="0"/>
      <p:regular r:id="rId92"/>
      <p:bold r:id="rId93"/>
      <p:italic r:id="rId94"/>
      <p:boldItalic r:id="rId9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AFD5CAE-1562-49EB-9370-510BFFA9BF90}">
  <a:tblStyle styleId="{0AFD5CAE-1562-49EB-9370-510BFFA9BF90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2FA"/>
          </a:solidFill>
        </a:fill>
      </a:tcStyle>
    </a:wholeTbl>
    <a:band1H>
      <a:tcTxStyle/>
      <a:tcStyle>
        <a:tcBdr/>
        <a:fill>
          <a:solidFill>
            <a:srgbClr val="CCE5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E5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4EA9513-E88C-493B-9349-6F30ED1D88E6}" styleName="Table_1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2FA"/>
          </a:solidFill>
        </a:fill>
      </a:tcStyle>
    </a:wholeTbl>
    <a:band1H>
      <a:tcTxStyle/>
      <a:tcStyle>
        <a:tcBdr/>
        <a:fill>
          <a:solidFill>
            <a:srgbClr val="CCE5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E5F5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7F2FA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7F2FA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4389" autoAdjust="0"/>
    <p:restoredTop sz="94068" autoAdjust="0"/>
  </p:normalViewPr>
  <p:slideViewPr>
    <p:cSldViewPr snapToGrid="0">
      <p:cViewPr>
        <p:scale>
          <a:sx n="68" d="100"/>
          <a:sy n="68" d="100"/>
        </p:scale>
        <p:origin x="-1723" y="-38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55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font" Target="fonts/font1.fntdata"/><Relationship Id="rId89" Type="http://schemas.openxmlformats.org/officeDocument/2006/relationships/font" Target="fonts/font6.fntdata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font" Target="fonts/font7.fntdata"/><Relationship Id="rId95" Type="http://schemas.openxmlformats.org/officeDocument/2006/relationships/font" Target="fonts/font1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font" Target="fonts/font2.fntdata"/><Relationship Id="rId93" Type="http://schemas.openxmlformats.org/officeDocument/2006/relationships/font" Target="fonts/font10.fntdata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font" Target="fonts/font5.fntdata"/><Relationship Id="rId91" Type="http://schemas.openxmlformats.org/officeDocument/2006/relationships/font" Target="fonts/font8.fntdata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3.fntdata"/><Relationship Id="rId94" Type="http://schemas.openxmlformats.org/officeDocument/2006/relationships/font" Target="fonts/font11.fntdata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1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3" name="Google Shape;123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88" name="Google Shape;88;p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0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1"/>
          <p:cNvGrpSpPr/>
          <p:nvPr/>
        </p:nvGrpSpPr>
        <p:grpSpPr>
          <a:xfrm>
            <a:off x="27222" y="157"/>
            <a:ext cx="2356674" cy="6853096"/>
            <a:chOff x="6627813" y="195610"/>
            <a:chExt cx="1952625" cy="5678141"/>
          </a:xfrm>
        </p:grpSpPr>
        <p:sp>
          <p:nvSpPr>
            <p:cNvPr id="24" name="Google Shape;24;p1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Google Shape;41;p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0.xml"/><Relationship Id="rId3" Type="http://schemas.openxmlformats.org/officeDocument/2006/relationships/slide" Target="slide1.xml"/><Relationship Id="rId7" Type="http://schemas.openxmlformats.org/officeDocument/2006/relationships/slide" Target="slide7.xml"/><Relationship Id="rId12" Type="http://schemas.openxmlformats.org/officeDocument/2006/relationships/slide" Target="slide1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6.xml"/><Relationship Id="rId11" Type="http://schemas.openxmlformats.org/officeDocument/2006/relationships/slide" Target="slide16.xml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2.xml"/><Relationship Id="rId9" Type="http://schemas.openxmlformats.org/officeDocument/2006/relationships/slide" Target="slide9.xml"/><Relationship Id="rId14" Type="http://schemas.openxmlformats.org/officeDocument/2006/relationships/slide" Target="slide2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80.xml"/><Relationship Id="rId3" Type="http://schemas.openxmlformats.org/officeDocument/2006/relationships/slide" Target="slide22.xml"/><Relationship Id="rId7" Type="http://schemas.openxmlformats.org/officeDocument/2006/relationships/slide" Target="slide31.xml"/><Relationship Id="rId12" Type="http://schemas.openxmlformats.org/officeDocument/2006/relationships/slide" Target="slide7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0.xml"/><Relationship Id="rId11" Type="http://schemas.openxmlformats.org/officeDocument/2006/relationships/slide" Target="slide68.xml"/><Relationship Id="rId5" Type="http://schemas.openxmlformats.org/officeDocument/2006/relationships/slide" Target="slide29.xml"/><Relationship Id="rId10" Type="http://schemas.openxmlformats.org/officeDocument/2006/relationships/slide" Target="slide66.xml"/><Relationship Id="rId4" Type="http://schemas.openxmlformats.org/officeDocument/2006/relationships/slide" Target="slide24.xml"/><Relationship Id="rId9" Type="http://schemas.openxmlformats.org/officeDocument/2006/relationships/slide" Target="slide4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sqltips.com/" TargetMode="Externa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3schools.com/" TargetMode="External"/><Relationship Id="rId4" Type="http://schemas.openxmlformats.org/officeDocument/2006/relationships/hyperlink" Target="https://stackoverflow.com/" TargetMode="Externa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ctrTitle"/>
          </p:nvPr>
        </p:nvSpPr>
        <p:spPr>
          <a:xfrm>
            <a:off x="3047276" y="2061196"/>
            <a:ext cx="7175716" cy="165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8800"/>
              <a:buFont typeface="Calibri"/>
              <a:buNone/>
            </a:pPr>
            <a:r>
              <a:rPr lang="en-US" sz="10800" b="1" dirty="0">
                <a:latin typeface="Calibri"/>
                <a:ea typeface="Calibri"/>
                <a:cs typeface="Calibri"/>
                <a:sym typeface="Calibri"/>
              </a:rPr>
              <a:t>MyLaundry</a:t>
            </a:r>
            <a:endParaRPr sz="10800"/>
          </a:p>
        </p:txBody>
      </p:sp>
      <p:sp>
        <p:nvSpPr>
          <p:cNvPr id="170" name="Google Shape;170;p18"/>
          <p:cNvSpPr txBox="1"/>
          <p:nvPr/>
        </p:nvSpPr>
        <p:spPr>
          <a:xfrm>
            <a:off x="5460521" y="6334780"/>
            <a:ext cx="109555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11308377" y="6396335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>
            <a:spLocks noGrp="1"/>
          </p:cNvSpPr>
          <p:nvPr>
            <p:ph type="body" idx="1"/>
          </p:nvPr>
        </p:nvSpPr>
        <p:spPr>
          <a:xfrm>
            <a:off x="2303986" y="1488457"/>
            <a:ext cx="8915400" cy="222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Report can’t be generated.</a:t>
            </a:r>
            <a:endParaRPr/>
          </a:p>
          <a:p>
            <a:pPr marL="342900" lvl="0" indent="-19050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Customers have to visit the shop to get and give clothes, pay and get bills.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1800"/>
              <a:buFont typeface="Wingdings" pitchFamily="2" charset="2"/>
              <a:buChar char="v"/>
            </a:pPr>
            <a:endParaRPr/>
          </a:p>
        </p:txBody>
      </p:sp>
      <p:sp>
        <p:nvSpPr>
          <p:cNvPr id="269" name="Google Shape;269;p27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7"/>
          <p:cNvSpPr/>
          <p:nvPr/>
        </p:nvSpPr>
        <p:spPr>
          <a:xfrm>
            <a:off x="11498159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4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alibri"/>
              <a:buNone/>
            </a:pPr>
            <a:r>
              <a:rPr lang="en-US" sz="5400" b="1" u="sng" dirty="0">
                <a:latin typeface="Calibri"/>
                <a:ea typeface="Calibri"/>
                <a:cs typeface="Calibri"/>
                <a:sym typeface="Calibri"/>
              </a:rPr>
              <a:t>Proposed System</a:t>
            </a:r>
            <a:r>
              <a:rPr lang="en-US" sz="5400" b="1" dirty="0">
                <a:latin typeface="Calibri"/>
                <a:ea typeface="Calibri"/>
                <a:cs typeface="Calibri"/>
                <a:sym typeface="Calibri"/>
              </a:rPr>
              <a:t> :</a:t>
            </a:r>
            <a:endParaRPr sz="5400"/>
          </a:p>
        </p:txBody>
      </p:sp>
      <p:sp>
        <p:nvSpPr>
          <p:cNvPr id="276" name="Google Shape;276;p28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There are 4 main Actors:</a:t>
            </a:r>
            <a:endParaRPr/>
          </a:p>
          <a:p>
            <a:pPr marL="653796" lvl="0" indent="-5715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53796" lvl="0" indent="-571500" algn="l" rtl="0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AutoNum type="romanL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Admin</a:t>
            </a:r>
            <a:endParaRPr/>
          </a:p>
          <a:p>
            <a:pPr marL="653796" lvl="0" indent="-571500" algn="l" rtl="0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AutoNum type="romanL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Employee</a:t>
            </a:r>
            <a:endParaRPr/>
          </a:p>
          <a:p>
            <a:pPr marL="653796" lvl="0" indent="-571500" algn="l" rtl="0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AutoNum type="romanL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Customer</a:t>
            </a:r>
            <a:endParaRPr/>
          </a:p>
          <a:p>
            <a:pPr marL="653796" lvl="0" indent="-571500" algn="l" rtl="0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AutoNum type="romanL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Visitor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8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8"/>
          <p:cNvSpPr/>
          <p:nvPr/>
        </p:nvSpPr>
        <p:spPr>
          <a:xfrm>
            <a:off x="11265031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24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04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alibri"/>
              <a:buNone/>
            </a:pPr>
            <a:r>
              <a:rPr lang="en-US" sz="5400" b="1" u="sng">
                <a:latin typeface="Calibri"/>
                <a:ea typeface="Calibri"/>
                <a:cs typeface="Calibri"/>
                <a:sym typeface="Calibri"/>
              </a:rPr>
              <a:t>Admin</a:t>
            </a:r>
            <a:r>
              <a:rPr lang="en-US" sz="5400" b="1">
                <a:latin typeface="Calibri"/>
                <a:ea typeface="Calibri"/>
                <a:cs typeface="Calibri"/>
                <a:sym typeface="Calibri"/>
              </a:rPr>
              <a:t> :</a:t>
            </a:r>
            <a:endParaRPr/>
          </a:p>
        </p:txBody>
      </p:sp>
      <p:sp>
        <p:nvSpPr>
          <p:cNvPr id="284" name="Google Shape;284;p29"/>
          <p:cNvSpPr txBox="1">
            <a:spLocks noGrp="1"/>
          </p:cNvSpPr>
          <p:nvPr>
            <p:ph type="body" idx="1"/>
          </p:nvPr>
        </p:nvSpPr>
        <p:spPr>
          <a:xfrm>
            <a:off x="2570672" y="1794294"/>
            <a:ext cx="3899139" cy="455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Login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Manage Profile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Manage Employee Details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Manage Customer Details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Manage Appointment</a:t>
            </a:r>
            <a:r>
              <a:rPr lang="en-US" sz="2400" dirty="0"/>
              <a:t>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Manage  Order Details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Manage Services Details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Manage Package(monthly , yearly)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Manage Offers &amp; Discount</a:t>
            </a:r>
            <a:endParaRPr/>
          </a:p>
          <a:p>
            <a:pPr marL="3429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85" name="Google Shape;285;p29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9"/>
          <p:cNvSpPr txBox="1"/>
          <p:nvPr/>
        </p:nvSpPr>
        <p:spPr>
          <a:xfrm>
            <a:off x="7894441" y="1779916"/>
            <a:ext cx="4268788" cy="307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Manage Cloth’s type price list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Manage Complains &amp; Queries</a:t>
            </a: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Generate Invoice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View Ratings &amp; Feedback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Send Notification to Customer</a:t>
            </a: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Generate Reports</a:t>
            </a:r>
            <a:endParaRPr sz="24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7" name="Google Shape;287;p29"/>
          <p:cNvSpPr/>
          <p:nvPr/>
        </p:nvSpPr>
        <p:spPr>
          <a:xfrm>
            <a:off x="11221898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24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alibri"/>
              <a:buNone/>
            </a:pPr>
            <a:r>
              <a:rPr lang="en-US" sz="5400" b="1" u="sng" dirty="0">
                <a:latin typeface="Calibri"/>
                <a:ea typeface="Calibri"/>
                <a:cs typeface="Calibri"/>
                <a:sym typeface="Calibri"/>
              </a:rPr>
              <a:t>Employee</a:t>
            </a:r>
            <a:r>
              <a:rPr lang="en-US" sz="5400" b="1" dirty="0">
                <a:latin typeface="Calibri"/>
                <a:ea typeface="Calibri"/>
                <a:cs typeface="Calibri"/>
                <a:sym typeface="Calibri"/>
              </a:rPr>
              <a:t> :</a:t>
            </a:r>
            <a:endParaRPr/>
          </a:p>
        </p:txBody>
      </p:sp>
      <p:sp>
        <p:nvSpPr>
          <p:cNvPr id="293" name="Google Shape;293;p30"/>
          <p:cNvSpPr txBox="1">
            <a:spLocks noGrp="1"/>
          </p:cNvSpPr>
          <p:nvPr>
            <p:ph type="body" idx="1"/>
          </p:nvPr>
        </p:nvSpPr>
        <p:spPr>
          <a:xfrm>
            <a:off x="2510288" y="2096220"/>
            <a:ext cx="8488392" cy="366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Login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Manage Profile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View Customer Details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View Appointment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Pick-Up Cloth From Customer Home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View Order Details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Manage Order Status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0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0"/>
          <p:cNvSpPr/>
          <p:nvPr/>
        </p:nvSpPr>
        <p:spPr>
          <a:xfrm>
            <a:off x="11342668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24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>
            <a:spLocks noGrp="1"/>
          </p:cNvSpPr>
          <p:nvPr>
            <p:ph type="body" idx="1"/>
          </p:nvPr>
        </p:nvSpPr>
        <p:spPr>
          <a:xfrm>
            <a:off x="2014954" y="1673525"/>
            <a:ext cx="5222609" cy="475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Login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Manage Profile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View and search package &amp; services details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Select Packages &amp; Services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Take Appointment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View Cloth type &amp; Price List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View Offers &amp; Discount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Manage Cart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Place Orders</a:t>
            </a:r>
            <a:endParaRPr/>
          </a:p>
        </p:txBody>
      </p:sp>
      <p:sp>
        <p:nvSpPr>
          <p:cNvPr id="301" name="Google Shape;301;p31"/>
          <p:cNvSpPr txBox="1">
            <a:spLocks noGrp="1"/>
          </p:cNvSpPr>
          <p:nvPr>
            <p:ph type="title"/>
          </p:nvPr>
        </p:nvSpPr>
        <p:spPr>
          <a:xfrm>
            <a:off x="1859679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alibri"/>
              <a:buNone/>
            </a:pPr>
            <a:r>
              <a:rPr lang="en-US" sz="5400" b="1" u="sng">
                <a:latin typeface="Calibri"/>
                <a:ea typeface="Calibri"/>
                <a:cs typeface="Calibri"/>
                <a:sym typeface="Calibri"/>
              </a:rPr>
              <a:t>Customer</a:t>
            </a:r>
            <a:r>
              <a:rPr lang="en-US" sz="5400" b="1">
                <a:latin typeface="Calibri"/>
                <a:ea typeface="Calibri"/>
                <a:cs typeface="Calibri"/>
                <a:sym typeface="Calibri"/>
              </a:rPr>
              <a:t> 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1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1"/>
          <p:cNvSpPr txBox="1"/>
          <p:nvPr/>
        </p:nvSpPr>
        <p:spPr>
          <a:xfrm>
            <a:off x="7220309" y="1676409"/>
            <a:ext cx="4790536" cy="3154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View Order history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View Order Status</a:t>
            </a: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Give feedback &amp; Rating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Get an e-Invoice</a:t>
            </a: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Send Complaints &amp; Queries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Receive notification from Admin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4" name="Google Shape;304;p31"/>
          <p:cNvSpPr/>
          <p:nvPr/>
        </p:nvSpPr>
        <p:spPr>
          <a:xfrm>
            <a:off x="11299536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24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>
            <a:spLocks noGrp="1"/>
          </p:cNvSpPr>
          <p:nvPr>
            <p:ph type="body" idx="1"/>
          </p:nvPr>
        </p:nvSpPr>
        <p:spPr>
          <a:xfrm>
            <a:off x="2592924" y="2133600"/>
            <a:ext cx="8911687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Registration As customer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View and search services &amp; Packages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Send Inquiry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View Complain &amp; Queries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View Rating &amp; Feedback</a:t>
            </a:r>
            <a:endParaRPr/>
          </a:p>
        </p:txBody>
      </p:sp>
      <p:sp>
        <p:nvSpPr>
          <p:cNvPr id="310" name="Google Shape;310;p3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alibri"/>
              <a:buNone/>
            </a:pPr>
            <a:r>
              <a:rPr lang="en-US" sz="5400" b="1" u="sng" dirty="0">
                <a:latin typeface="Calibri"/>
                <a:ea typeface="Calibri"/>
                <a:cs typeface="Calibri"/>
                <a:sym typeface="Calibri"/>
              </a:rPr>
              <a:t>Visitor</a:t>
            </a:r>
            <a:r>
              <a:rPr lang="en-US" sz="5400" b="1" dirty="0">
                <a:latin typeface="Calibri"/>
                <a:ea typeface="Calibri"/>
                <a:cs typeface="Calibri"/>
                <a:sym typeface="Calibri"/>
              </a:rPr>
              <a:t> :</a:t>
            </a:r>
            <a:endParaRPr/>
          </a:p>
        </p:txBody>
      </p:sp>
      <p:sp>
        <p:nvSpPr>
          <p:cNvPr id="311" name="Google Shape;311;p32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2"/>
          <p:cNvSpPr/>
          <p:nvPr/>
        </p:nvSpPr>
        <p:spPr>
          <a:xfrm>
            <a:off x="11351294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24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"/>
          <p:cNvSpPr txBox="1">
            <a:spLocks noGrp="1"/>
          </p:cNvSpPr>
          <p:nvPr>
            <p:ph type="title"/>
          </p:nvPr>
        </p:nvSpPr>
        <p:spPr>
          <a:xfrm>
            <a:off x="2157985" y="560972"/>
            <a:ext cx="9410636" cy="173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alibri"/>
              <a:buNone/>
            </a:pPr>
            <a:r>
              <a:rPr lang="en-US" sz="5400" b="1" u="sng">
                <a:latin typeface="Calibri"/>
                <a:ea typeface="Calibri"/>
                <a:cs typeface="Calibri"/>
                <a:sym typeface="Calibri"/>
              </a:rPr>
              <a:t>Objectives of Proposed System </a:t>
            </a:r>
            <a:r>
              <a:rPr lang="en-US" sz="5400" b="1">
                <a:latin typeface="Calibri"/>
                <a:ea typeface="Calibri"/>
                <a:cs typeface="Calibri"/>
                <a:sym typeface="Calibri"/>
              </a:rPr>
              <a:t>:</a:t>
            </a:r>
            <a:endParaRPr sz="5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3"/>
          <p:cNvSpPr txBox="1">
            <a:spLocks noGrp="1"/>
          </p:cNvSpPr>
          <p:nvPr>
            <p:ph type="body" idx="1"/>
          </p:nvPr>
        </p:nvSpPr>
        <p:spPr>
          <a:xfrm>
            <a:off x="2442563" y="2290194"/>
            <a:ext cx="8915400" cy="362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Customer can see and give orders from any place any time using internet.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Admin can easily maintain all the detail of customer and order.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Customer can select individuals services and packages as per their requirements.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319" name="Google Shape;319;p33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3"/>
          <p:cNvSpPr/>
          <p:nvPr/>
        </p:nvSpPr>
        <p:spPr>
          <a:xfrm>
            <a:off x="1115288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24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>
            <a:spLocks noGrp="1"/>
          </p:cNvSpPr>
          <p:nvPr>
            <p:ph type="body" idx="1"/>
          </p:nvPr>
        </p:nvSpPr>
        <p:spPr>
          <a:xfrm>
            <a:off x="2589212" y="1031846"/>
            <a:ext cx="8915400" cy="4879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Feedbacks and ratings given by customers can be easily recorded.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Provide more reach and ease of management to the Laundry.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Reports can be easily generated</a:t>
            </a:r>
            <a:r>
              <a:rPr lang="en-US" sz="2400" dirty="0"/>
              <a:t>.</a:t>
            </a:r>
            <a:endParaRPr/>
          </a:p>
        </p:txBody>
      </p:sp>
      <p:sp>
        <p:nvSpPr>
          <p:cNvPr id="326" name="Google Shape;326;p34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4"/>
          <p:cNvSpPr/>
          <p:nvPr/>
        </p:nvSpPr>
        <p:spPr>
          <a:xfrm>
            <a:off x="11187393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24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 txBox="1">
            <a:spLocks noGrp="1"/>
          </p:cNvSpPr>
          <p:nvPr>
            <p:ph type="title"/>
          </p:nvPr>
        </p:nvSpPr>
        <p:spPr>
          <a:xfrm>
            <a:off x="1980277" y="450374"/>
            <a:ext cx="8911687" cy="1834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alibri"/>
              <a:buNone/>
            </a:pPr>
            <a:r>
              <a:rPr lang="en-US" sz="5400" b="1" u="sng" dirty="0">
                <a:latin typeface="Calibri"/>
                <a:ea typeface="Calibri"/>
                <a:cs typeface="Calibri"/>
                <a:sym typeface="Calibri"/>
              </a:rPr>
              <a:t>Development Tools and Technology used</a:t>
            </a:r>
            <a:r>
              <a:rPr lang="en-US" sz="5400" b="1" dirty="0">
                <a:latin typeface="Calibri"/>
                <a:ea typeface="Calibri"/>
                <a:cs typeface="Calibri"/>
                <a:sym typeface="Calibri"/>
              </a:rPr>
              <a:t> :</a:t>
            </a:r>
            <a:endParaRPr sz="5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5"/>
          <p:cNvSpPr txBox="1">
            <a:spLocks noGrp="1"/>
          </p:cNvSpPr>
          <p:nvPr>
            <p:ph type="body" idx="1"/>
          </p:nvPr>
        </p:nvSpPr>
        <p:spPr>
          <a:xfrm>
            <a:off x="2351468" y="3135721"/>
            <a:ext cx="8915400" cy="713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Hardware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4" name="Google Shape;334;p35"/>
          <p:cNvGraphicFramePr/>
          <p:nvPr/>
        </p:nvGraphicFramePr>
        <p:xfrm>
          <a:off x="2589212" y="4051998"/>
          <a:ext cx="8838150" cy="1371630"/>
        </p:xfrm>
        <a:graphic>
          <a:graphicData uri="http://schemas.openxmlformats.org/drawingml/2006/table">
            <a:tbl>
              <a:tblPr firstRow="1" bandRow="1">
                <a:noFill/>
                <a:tableStyleId>{B4EA9513-E88C-493B-9349-6F30ED1D88E6}</a:tableStyleId>
              </a:tblPr>
              <a:tblGrid>
                <a:gridCol w="4419075"/>
                <a:gridCol w="44190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Processor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Intel Core i3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GB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Hard Disk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TB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335" name="Google Shape;335;p35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5"/>
          <p:cNvSpPr/>
          <p:nvPr/>
        </p:nvSpPr>
        <p:spPr>
          <a:xfrm>
            <a:off x="11144261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24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1" name="Google Shape;341;p36"/>
          <p:cNvGraphicFramePr/>
          <p:nvPr/>
        </p:nvGraphicFramePr>
        <p:xfrm>
          <a:off x="2324475" y="1563969"/>
          <a:ext cx="8911675" cy="4114890"/>
        </p:xfrm>
        <a:graphic>
          <a:graphicData uri="http://schemas.openxmlformats.org/drawingml/2006/table">
            <a:tbl>
              <a:tblPr firstRow="1" bandRow="1">
                <a:noFill/>
                <a:tableStyleId>{B4EA9513-E88C-493B-9349-6F30ED1D88E6}</a:tableStyleId>
              </a:tblPr>
              <a:tblGrid>
                <a:gridCol w="4240225"/>
                <a:gridCol w="46714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Front End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ASP.NET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Operating System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Windows 10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Microsoft Visual Studio 2010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 End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SQL Server 2008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Framework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.Net Framework 4.0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Web Server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IIS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Presentation Tool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Microsoft PowerPoint 2016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Diagram Tool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Visual Paradigm </a:t>
                      </a:r>
                      <a:r>
                        <a:rPr lang="en-US" sz="2400" b="1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8.0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Programming Language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C#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342" name="Google Shape;342;p36"/>
          <p:cNvSpPr txBox="1">
            <a:spLocks noGrp="1"/>
          </p:cNvSpPr>
          <p:nvPr>
            <p:ph type="body" idx="1"/>
          </p:nvPr>
        </p:nvSpPr>
        <p:spPr>
          <a:xfrm>
            <a:off x="2174377" y="765607"/>
            <a:ext cx="8915400" cy="576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Software:</a:t>
            </a:r>
            <a:endParaRPr sz="36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6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6"/>
          <p:cNvSpPr/>
          <p:nvPr/>
        </p:nvSpPr>
        <p:spPr>
          <a:xfrm>
            <a:off x="11265031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24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2592925" y="352338"/>
            <a:ext cx="8911687" cy="1182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Bodoni"/>
              <a:buNone/>
            </a:pPr>
            <a:r>
              <a:rPr lang="en-US" b="1">
                <a:latin typeface="Bodoni"/>
                <a:ea typeface="Bodoni"/>
                <a:cs typeface="Bodoni"/>
                <a:sym typeface="Bodoni"/>
              </a:rPr>
              <a:t>		</a:t>
            </a:r>
            <a:r>
              <a:rPr lang="en-US" sz="5400" b="1" u="sng">
                <a:latin typeface="Calibri"/>
                <a:ea typeface="Calibri"/>
                <a:cs typeface="Calibri"/>
                <a:sym typeface="Calibri"/>
              </a:rPr>
              <a:t>Group Information</a:t>
            </a:r>
            <a:r>
              <a:rPr lang="en-US" sz="5400" b="1">
                <a:latin typeface="Calibri"/>
                <a:ea typeface="Calibri"/>
                <a:cs typeface="Calibri"/>
                <a:sym typeface="Calibri"/>
              </a:rPr>
              <a:t> 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9"/>
          <p:cNvSpPr txBox="1">
            <a:spLocks noGrp="1"/>
          </p:cNvSpPr>
          <p:nvPr>
            <p:ph type="body" idx="1"/>
          </p:nvPr>
        </p:nvSpPr>
        <p:spPr>
          <a:xfrm>
            <a:off x="2218277" y="1405156"/>
            <a:ext cx="8915400" cy="5452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	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		    </a:t>
            </a:r>
            <a:r>
              <a:rPr lang="en-US" sz="3200" b="1" u="sng" dirty="0" smtClean="0">
                <a:latin typeface="Calibri"/>
                <a:ea typeface="Calibri"/>
                <a:cs typeface="Calibri"/>
                <a:sym typeface="Calibri"/>
              </a:rPr>
              <a:t>Group </a:t>
            </a:r>
            <a:r>
              <a:rPr lang="en-US" sz="3200" b="1" u="sng" dirty="0">
                <a:latin typeface="Calibri"/>
                <a:ea typeface="Calibri"/>
                <a:cs typeface="Calibri"/>
                <a:sym typeface="Calibri"/>
              </a:rPr>
              <a:t>No. : 36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b="1" u="sng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000" b="1" u="sng" dirty="0">
                <a:latin typeface="Calibri"/>
                <a:ea typeface="Calibri"/>
                <a:cs typeface="Calibri"/>
                <a:sym typeface="Calibri"/>
              </a:rPr>
              <a:t>Roll No.</a:t>
            </a:r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 			</a:t>
            </a:r>
            <a:r>
              <a:rPr lang="en-US" sz="3000" b="1" u="sng" dirty="0"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   	    </a:t>
            </a: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101 			Sirsolkar Abhishek Subhashbhai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2800" b="1" dirty="0" smtClean="0">
                <a:latin typeface="Calibri"/>
                <a:ea typeface="Calibri"/>
                <a:cs typeface="Calibri"/>
                <a:sym typeface="Calibri"/>
              </a:rPr>
              <a:t>	   105 </a:t>
            </a: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			Solanki Rohitkumar Manubhai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  	   113 			Thakkar Karan Dilipkumar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	   Internal Guide : Prof. Khyati Shah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	     </a:t>
            </a: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External Guide : Mr. DilipBhai Thakkar</a:t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5307850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11230741" y="6396335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4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alibri"/>
              <a:buNone/>
            </a:pPr>
            <a:r>
              <a:rPr lang="en-US" sz="5400" b="1" u="sng" dirty="0">
                <a:latin typeface="Calibri"/>
                <a:ea typeface="Calibri"/>
                <a:cs typeface="Calibri"/>
                <a:sym typeface="Calibri"/>
              </a:rPr>
              <a:t>Inputs</a:t>
            </a:r>
            <a:r>
              <a:rPr lang="en-US" sz="5400" b="1" dirty="0">
                <a:latin typeface="Calibri"/>
                <a:ea typeface="Calibri"/>
                <a:cs typeface="Calibri"/>
                <a:sym typeface="Calibri"/>
              </a:rPr>
              <a:t> :</a:t>
            </a:r>
            <a:endParaRPr/>
          </a:p>
        </p:txBody>
      </p:sp>
      <p:sp>
        <p:nvSpPr>
          <p:cNvPr id="350" name="Google Shape;350;p37"/>
          <p:cNvSpPr txBox="1">
            <a:spLocks noGrp="1"/>
          </p:cNvSpPr>
          <p:nvPr>
            <p:ph type="body" idx="1"/>
          </p:nvPr>
        </p:nvSpPr>
        <p:spPr>
          <a:xfrm>
            <a:off x="2589212" y="1949570"/>
            <a:ext cx="8915400" cy="433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220"/>
              <a:buFont typeface="Wingdings" pitchFamily="2" charset="2"/>
              <a:buChar char="v"/>
            </a:pPr>
            <a:r>
              <a:rPr lang="en-US" sz="2220" dirty="0">
                <a:latin typeface="Calibri"/>
                <a:ea typeface="Calibri"/>
                <a:cs typeface="Calibri"/>
                <a:sym typeface="Calibri"/>
              </a:rPr>
              <a:t>Customer Details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220"/>
              <a:buFont typeface="Wingdings" pitchFamily="2" charset="2"/>
              <a:buChar char="v"/>
            </a:pPr>
            <a:r>
              <a:rPr lang="en-US" sz="2220" dirty="0">
                <a:latin typeface="Calibri"/>
                <a:ea typeface="Calibri"/>
                <a:cs typeface="Calibri"/>
                <a:sym typeface="Calibri"/>
              </a:rPr>
              <a:t>Employee Details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220"/>
              <a:buFont typeface="Wingdings" pitchFamily="2" charset="2"/>
              <a:buChar char="v"/>
            </a:pPr>
            <a:r>
              <a:rPr lang="en-US" sz="2220" dirty="0">
                <a:latin typeface="Calibri"/>
                <a:ea typeface="Calibri"/>
                <a:cs typeface="Calibri"/>
                <a:sym typeface="Calibri"/>
              </a:rPr>
              <a:t>Service Details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220"/>
              <a:buFont typeface="Wingdings" pitchFamily="2" charset="2"/>
              <a:buChar char="v"/>
            </a:pPr>
            <a:r>
              <a:rPr lang="en-US" sz="2220" dirty="0">
                <a:latin typeface="Calibri"/>
                <a:ea typeface="Calibri"/>
                <a:cs typeface="Calibri"/>
                <a:sym typeface="Calibri"/>
              </a:rPr>
              <a:t>Appointment Details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220"/>
              <a:buFont typeface="Wingdings" pitchFamily="2" charset="2"/>
              <a:buChar char="v"/>
            </a:pPr>
            <a:r>
              <a:rPr lang="en-US" sz="2220" dirty="0">
                <a:latin typeface="Calibri"/>
                <a:ea typeface="Calibri"/>
                <a:cs typeface="Calibri"/>
                <a:sym typeface="Calibri"/>
              </a:rPr>
              <a:t>Order Details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220"/>
              <a:buFont typeface="Wingdings" pitchFamily="2" charset="2"/>
              <a:buChar char="v"/>
            </a:pPr>
            <a:r>
              <a:rPr lang="en-US" sz="2220" dirty="0">
                <a:latin typeface="Calibri"/>
                <a:ea typeface="Calibri"/>
                <a:cs typeface="Calibri"/>
                <a:sym typeface="Calibri"/>
              </a:rPr>
              <a:t>Cloth type &amp; Price List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220"/>
              <a:buFont typeface="Wingdings" pitchFamily="2" charset="2"/>
              <a:buChar char="v"/>
            </a:pPr>
            <a:r>
              <a:rPr lang="en-US" sz="2220" dirty="0">
                <a:latin typeface="Calibri"/>
                <a:ea typeface="Calibri"/>
                <a:cs typeface="Calibri"/>
                <a:sym typeface="Calibri"/>
              </a:rPr>
              <a:t>Package Details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220"/>
              <a:buFont typeface="Wingdings" pitchFamily="2" charset="2"/>
              <a:buChar char="v"/>
            </a:pPr>
            <a:r>
              <a:rPr lang="en-US" sz="2220" dirty="0">
                <a:latin typeface="Calibri"/>
                <a:ea typeface="Calibri"/>
                <a:cs typeface="Calibri"/>
                <a:sym typeface="Calibri"/>
              </a:rPr>
              <a:t>Delivery Details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220"/>
              <a:buFont typeface="Wingdings" pitchFamily="2" charset="2"/>
              <a:buChar char="v"/>
            </a:pPr>
            <a:r>
              <a:rPr lang="en-US" sz="2220" dirty="0">
                <a:latin typeface="Calibri"/>
                <a:ea typeface="Calibri"/>
                <a:cs typeface="Calibri"/>
                <a:sym typeface="Calibri"/>
              </a:rPr>
              <a:t>Feedback &amp; Rating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220"/>
              <a:buFont typeface="Wingdings" pitchFamily="2" charset="2"/>
              <a:buChar char="v"/>
            </a:pPr>
            <a:r>
              <a:rPr lang="en-US" sz="2220" dirty="0">
                <a:latin typeface="Calibri"/>
                <a:ea typeface="Calibri"/>
                <a:cs typeface="Calibri"/>
                <a:sym typeface="Calibri"/>
              </a:rPr>
              <a:t>Complain &amp; Queries</a:t>
            </a:r>
            <a:endParaRPr/>
          </a:p>
        </p:txBody>
      </p:sp>
      <p:sp>
        <p:nvSpPr>
          <p:cNvPr id="351" name="Google Shape;351;p37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7"/>
          <p:cNvSpPr/>
          <p:nvPr/>
        </p:nvSpPr>
        <p:spPr>
          <a:xfrm>
            <a:off x="11351295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24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8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alibri"/>
              <a:buNone/>
            </a:pPr>
            <a:r>
              <a:rPr lang="en-US" sz="5400" b="1" u="sng" dirty="0">
                <a:latin typeface="Calibri"/>
                <a:ea typeface="Calibri"/>
                <a:cs typeface="Calibri"/>
                <a:sym typeface="Calibri"/>
              </a:rPr>
              <a:t>Outputs</a:t>
            </a:r>
            <a:r>
              <a:rPr lang="en-US" sz="5400" b="1" dirty="0">
                <a:latin typeface="Calibri"/>
                <a:ea typeface="Calibri"/>
                <a:cs typeface="Calibri"/>
                <a:sym typeface="Calibri"/>
              </a:rPr>
              <a:t> :</a:t>
            </a:r>
            <a:endParaRPr/>
          </a:p>
        </p:txBody>
      </p:sp>
      <p:sp>
        <p:nvSpPr>
          <p:cNvPr id="358" name="Google Shape;358;p38"/>
          <p:cNvSpPr txBox="1">
            <a:spLocks noGrp="1"/>
          </p:cNvSpPr>
          <p:nvPr>
            <p:ph type="body" idx="1"/>
          </p:nvPr>
        </p:nvSpPr>
        <p:spPr>
          <a:xfrm>
            <a:off x="2589212" y="1880559"/>
            <a:ext cx="8915400" cy="4373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 pitchFamily="34" charset="0"/>
                <a:ea typeface="Calibri"/>
                <a:cs typeface="Calibri" pitchFamily="34" charset="0"/>
                <a:sym typeface="Calibri"/>
              </a:rPr>
              <a:t>Customer detail (Area Wise)</a:t>
            </a:r>
            <a:endParaRPr>
              <a:latin typeface="Calibri" pitchFamily="34" charset="0"/>
              <a:cs typeface="Calibri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 pitchFamily="34" charset="0"/>
                <a:ea typeface="Calibri"/>
                <a:cs typeface="Calibri" pitchFamily="34" charset="0"/>
                <a:sym typeface="Calibri"/>
              </a:rPr>
              <a:t>Employee detail</a:t>
            </a:r>
            <a:endParaRPr>
              <a:latin typeface="Calibri" pitchFamily="34" charset="0"/>
              <a:cs typeface="Calibri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 pitchFamily="34" charset="0"/>
                <a:ea typeface="Calibri"/>
                <a:cs typeface="Calibri" pitchFamily="34" charset="0"/>
                <a:sym typeface="Calibri"/>
              </a:rPr>
              <a:t>Order Report</a:t>
            </a:r>
            <a:endParaRPr>
              <a:latin typeface="Calibri" pitchFamily="34" charset="0"/>
              <a:cs typeface="Calibri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 pitchFamily="34" charset="0"/>
                <a:ea typeface="Calibri"/>
                <a:cs typeface="Calibri" pitchFamily="34" charset="0"/>
                <a:sym typeface="Calibri"/>
              </a:rPr>
              <a:t>Appointment Report (daily , weekly)</a:t>
            </a:r>
            <a:endParaRPr>
              <a:latin typeface="Calibri" pitchFamily="34" charset="0"/>
              <a:cs typeface="Calibri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 pitchFamily="34" charset="0"/>
                <a:ea typeface="Calibri"/>
                <a:cs typeface="Calibri" pitchFamily="34" charset="0"/>
                <a:sym typeface="Calibri"/>
              </a:rPr>
              <a:t>Cloth type price list Report</a:t>
            </a:r>
            <a:endParaRPr>
              <a:latin typeface="Calibri" pitchFamily="34" charset="0"/>
              <a:cs typeface="Calibri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 pitchFamily="34" charset="0"/>
                <a:ea typeface="Calibri"/>
                <a:cs typeface="Calibri" pitchFamily="34" charset="0"/>
                <a:sym typeface="Calibri"/>
              </a:rPr>
              <a:t>Package detail</a:t>
            </a:r>
            <a:endParaRPr>
              <a:latin typeface="Calibri" pitchFamily="34" charset="0"/>
              <a:cs typeface="Calibri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 pitchFamily="34" charset="0"/>
                <a:ea typeface="Calibri"/>
                <a:cs typeface="Calibri" pitchFamily="34" charset="0"/>
                <a:sym typeface="Calibri"/>
              </a:rPr>
              <a:t>Invoice</a:t>
            </a:r>
            <a:endParaRPr>
              <a:latin typeface="Calibri" pitchFamily="34" charset="0"/>
              <a:cs typeface="Calibri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 pitchFamily="34" charset="0"/>
                <a:ea typeface="Calibri"/>
                <a:cs typeface="Calibri" pitchFamily="34" charset="0"/>
                <a:sym typeface="Calibri"/>
              </a:rPr>
              <a:t>Delivery Report</a:t>
            </a:r>
            <a:endParaRPr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9" name="Google Shape;359;p38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8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sz="24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9"/>
          <p:cNvSpPr txBox="1">
            <a:spLocks noGrp="1"/>
          </p:cNvSpPr>
          <p:nvPr>
            <p:ph type="title"/>
          </p:nvPr>
        </p:nvSpPr>
        <p:spPr>
          <a:xfrm>
            <a:off x="549277" y="2645692"/>
            <a:ext cx="11642723" cy="107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7200"/>
              <a:buFont typeface="Calibri"/>
              <a:buNone/>
            </a:pPr>
            <a:r>
              <a:rPr lang="en-US" sz="7200" b="1" u="sng">
                <a:latin typeface="Calibri"/>
                <a:ea typeface="Calibri"/>
                <a:cs typeface="Calibri"/>
                <a:sym typeface="Calibri"/>
              </a:rPr>
              <a:t>Entity Relationship Diagram :-</a:t>
            </a:r>
            <a:endParaRPr sz="720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9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9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 sz="24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0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40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pic>
        <p:nvPicPr>
          <p:cNvPr id="5" name="Picture 4" descr="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080" y="274320"/>
            <a:ext cx="10162032" cy="6044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1"/>
          <p:cNvSpPr txBox="1">
            <a:spLocks noGrp="1"/>
          </p:cNvSpPr>
          <p:nvPr>
            <p:ph type="title"/>
          </p:nvPr>
        </p:nvSpPr>
        <p:spPr>
          <a:xfrm>
            <a:off x="2743200" y="2178590"/>
            <a:ext cx="6362700" cy="272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7200"/>
              <a:buFont typeface="Calibri"/>
              <a:buNone/>
            </a:pPr>
            <a:r>
              <a:rPr lang="en-US" sz="7200" b="1" u="sng">
                <a:latin typeface="Calibri"/>
                <a:ea typeface="Calibri"/>
                <a:cs typeface="Calibri"/>
                <a:sym typeface="Calibri"/>
              </a:rPr>
              <a:t>UML Diagrams</a:t>
            </a:r>
            <a:br>
              <a:rPr lang="en-US" sz="7200" b="1" u="sng"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1" u="sng">
                <a:latin typeface="Calibri"/>
                <a:ea typeface="Calibri"/>
                <a:cs typeface="Calibri"/>
                <a:sym typeface="Calibri"/>
              </a:rPr>
              <a:t>UseCase </a:t>
            </a:r>
            <a:r>
              <a:rPr lang="en-US" sz="7200" b="1"/>
              <a:t/>
            </a:r>
            <a:br>
              <a:rPr lang="en-US" sz="7200" b="1"/>
            </a:br>
            <a:endParaRPr sz="7200" b="1"/>
          </a:p>
        </p:txBody>
      </p:sp>
      <p:sp>
        <p:nvSpPr>
          <p:cNvPr id="380" name="Google Shape;380;p41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41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sz="24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2"/>
          <p:cNvSpPr txBox="1">
            <a:spLocks noGrp="1"/>
          </p:cNvSpPr>
          <p:nvPr>
            <p:ph type="title"/>
          </p:nvPr>
        </p:nvSpPr>
        <p:spPr>
          <a:xfrm>
            <a:off x="1830925" y="624110"/>
            <a:ext cx="2009556" cy="724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959"/>
              <a:buFont typeface="Calibri"/>
              <a:buNone/>
            </a:pPr>
            <a:r>
              <a:rPr lang="en-US" sz="3959" b="1" u="sng">
                <a:latin typeface="Calibri"/>
                <a:ea typeface="Calibri"/>
                <a:cs typeface="Calibri"/>
                <a:sym typeface="Calibri"/>
              </a:rPr>
              <a:t>Admin :-</a:t>
            </a:r>
            <a:endParaRPr sz="3959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2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42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sz="24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 descr="Admin UseCas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115" y="200722"/>
            <a:ext cx="6634248" cy="6155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3"/>
          <p:cNvSpPr txBox="1">
            <a:spLocks noGrp="1"/>
          </p:cNvSpPr>
          <p:nvPr>
            <p:ph type="title"/>
          </p:nvPr>
        </p:nvSpPr>
        <p:spPr>
          <a:xfrm>
            <a:off x="1556605" y="570770"/>
            <a:ext cx="3114456" cy="823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400"/>
              <a:buFont typeface="Calibri"/>
              <a:buNone/>
            </a:pPr>
            <a:r>
              <a:rPr lang="en-US" sz="4400" b="1" u="sng">
                <a:latin typeface="Calibri"/>
                <a:ea typeface="Calibri"/>
                <a:cs typeface="Calibri"/>
                <a:sym typeface="Calibri"/>
              </a:rPr>
              <a:t>Customer :-</a:t>
            </a:r>
            <a:endParaRPr sz="440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43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43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/>
          </a:p>
        </p:txBody>
      </p:sp>
      <p:pic>
        <p:nvPicPr>
          <p:cNvPr id="7" name="Picture 6" descr="Customer UseCas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777" y="144966"/>
            <a:ext cx="5635941" cy="6292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4"/>
          <p:cNvSpPr txBox="1">
            <a:spLocks noGrp="1"/>
          </p:cNvSpPr>
          <p:nvPr>
            <p:ph type="title"/>
          </p:nvPr>
        </p:nvSpPr>
        <p:spPr>
          <a:xfrm>
            <a:off x="1526125" y="525050"/>
            <a:ext cx="3030636" cy="823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400"/>
              <a:buFont typeface="Calibri"/>
              <a:buNone/>
            </a:pPr>
            <a:r>
              <a:rPr lang="en-US" sz="4400" b="1" u="sng">
                <a:latin typeface="Calibri"/>
                <a:ea typeface="Calibri"/>
                <a:cs typeface="Calibri"/>
                <a:sym typeface="Calibri"/>
              </a:rPr>
              <a:t>Employee :-</a:t>
            </a:r>
            <a:endParaRPr sz="440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44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44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/>
          </a:p>
        </p:txBody>
      </p:sp>
      <p:pic>
        <p:nvPicPr>
          <p:cNvPr id="6" name="Picture 5" descr="Employee UseCas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754" y="1365504"/>
            <a:ext cx="6088380" cy="3688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5"/>
          <p:cNvSpPr txBox="1">
            <a:spLocks noGrp="1"/>
          </p:cNvSpPr>
          <p:nvPr>
            <p:ph type="title"/>
          </p:nvPr>
        </p:nvSpPr>
        <p:spPr>
          <a:xfrm>
            <a:off x="1548985" y="601250"/>
            <a:ext cx="2253396" cy="80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400"/>
              <a:buFont typeface="Calibri"/>
              <a:buNone/>
            </a:pPr>
            <a:r>
              <a:rPr lang="en-US" sz="4400" b="1" u="sng">
                <a:latin typeface="Calibri"/>
                <a:ea typeface="Calibri"/>
                <a:cs typeface="Calibri"/>
                <a:sym typeface="Calibri"/>
              </a:rPr>
              <a:t>Visitor :-</a:t>
            </a:r>
            <a:endParaRPr sz="440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5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45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/>
          </a:p>
        </p:txBody>
      </p:sp>
      <p:pic>
        <p:nvPicPr>
          <p:cNvPr id="7" name="Picture 6" descr="Visitor Usecas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889" y="1326995"/>
            <a:ext cx="8583161" cy="51072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6"/>
          <p:cNvSpPr txBox="1">
            <a:spLocks noGrp="1"/>
          </p:cNvSpPr>
          <p:nvPr>
            <p:ph type="title"/>
          </p:nvPr>
        </p:nvSpPr>
        <p:spPr>
          <a:xfrm>
            <a:off x="1625185" y="631730"/>
            <a:ext cx="3106835" cy="80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959"/>
              <a:buFont typeface="Calibri"/>
              <a:buNone/>
            </a:pPr>
            <a:r>
              <a:rPr lang="en-US" sz="3959" b="1" u="sng" dirty="0">
                <a:latin typeface="Calibri"/>
                <a:ea typeface="Calibri"/>
                <a:cs typeface="Calibri"/>
                <a:sym typeface="Calibri"/>
              </a:rPr>
              <a:t>MyLaundry :-</a:t>
            </a:r>
            <a:endParaRPr sz="3959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46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46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/>
          </a:p>
        </p:txBody>
      </p:sp>
      <p:pic>
        <p:nvPicPr>
          <p:cNvPr id="6" name="Picture 5" descr="Use Case Diagram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102" y="109728"/>
            <a:ext cx="5182513" cy="6291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>
            <a:spLocks noGrp="1"/>
          </p:cNvSpPr>
          <p:nvPr>
            <p:ph type="title" idx="4294967295"/>
          </p:nvPr>
        </p:nvSpPr>
        <p:spPr>
          <a:xfrm>
            <a:off x="2961314" y="260059"/>
            <a:ext cx="7554286" cy="1065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alibri"/>
              <a:buNone/>
            </a:pPr>
            <a:r>
              <a:rPr lang="en-US" sz="5400" b="1" u="sng">
                <a:latin typeface="Calibri"/>
                <a:ea typeface="Calibri"/>
                <a:cs typeface="Calibri"/>
                <a:sym typeface="Calibri"/>
              </a:rPr>
              <a:t>Table</a:t>
            </a:r>
            <a:r>
              <a:rPr lang="en-US" sz="5400" b="1" u="sng"/>
              <a:t> of Contents</a:t>
            </a:r>
            <a:r>
              <a:rPr lang="en-US" sz="5400" b="1"/>
              <a:t> :</a:t>
            </a:r>
            <a:endParaRPr/>
          </a:p>
        </p:txBody>
      </p:sp>
      <p:graphicFrame>
        <p:nvGraphicFramePr>
          <p:cNvPr id="185" name="Google Shape;185;p20"/>
          <p:cNvGraphicFramePr/>
          <p:nvPr/>
        </p:nvGraphicFramePr>
        <p:xfrm>
          <a:off x="1736520" y="1606550"/>
          <a:ext cx="9244675" cy="4821050"/>
        </p:xfrm>
        <a:graphic>
          <a:graphicData uri="http://schemas.openxmlformats.org/drawingml/2006/table">
            <a:tbl>
              <a:tblPr firstRow="1" bandRow="1">
                <a:noFill/>
                <a:tableStyleId>{0AFD5CAE-1562-49EB-9370-510BFFA9BF90}</a:tableStyleId>
              </a:tblPr>
              <a:tblGrid>
                <a:gridCol w="1662300"/>
                <a:gridCol w="75823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SR. NO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CONTENTS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 cap="non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" action="ppaction://hlinksldjump"/>
                        </a:rPr>
                        <a:t>My Laundry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 cap="non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4" action="ppaction://hlinksldjump"/>
                        </a:rPr>
                        <a:t>Group Information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 cap="non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5" action="ppaction://hlinksldjump"/>
                        </a:rPr>
                        <a:t>Company Profile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 cap="non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6" action="ppaction://hlinksldjump"/>
                        </a:rPr>
                        <a:t>Project Definition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 cap="non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7" action="ppaction://hlinksldjump"/>
                        </a:rPr>
                        <a:t>Process Description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 cap="non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8" action="ppaction://hlinksldjump"/>
                        </a:rPr>
                        <a:t>Existing System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 cap="non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9" action="ppaction://hlinksldjump"/>
                        </a:rPr>
                        <a:t>Limitation Of Existing System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 cap="non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0" action="ppaction://hlinksldjump"/>
                        </a:rPr>
                        <a:t>Proposed System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 cap="non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1" action="ppaction://hlinksldjump"/>
                        </a:rPr>
                        <a:t>Objectives of proposed system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 cap="non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2" action="ppaction://hlinksldjump"/>
                        </a:rPr>
                        <a:t>Development Tools and Technology used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 cap="non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3" action="ppaction://hlinksldjump"/>
                        </a:rPr>
                        <a:t>Inputs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 cap="non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4" action="ppaction://hlinksldjump"/>
                        </a:rPr>
                        <a:t>Outputs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86" name="Google Shape;186;p20"/>
          <p:cNvSpPr/>
          <p:nvPr/>
        </p:nvSpPr>
        <p:spPr>
          <a:xfrm>
            <a:off x="5523511" y="6488668"/>
            <a:ext cx="7136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1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11187608" y="6396335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7"/>
          <p:cNvSpPr txBox="1">
            <a:spLocks noGrp="1"/>
          </p:cNvSpPr>
          <p:nvPr>
            <p:ph type="title"/>
          </p:nvPr>
        </p:nvSpPr>
        <p:spPr>
          <a:xfrm>
            <a:off x="1628167" y="188776"/>
            <a:ext cx="3777395" cy="65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959"/>
              <a:buFont typeface="Calibri"/>
              <a:buNone/>
            </a:pPr>
            <a:r>
              <a:rPr lang="en-US" sz="3959" b="1" u="sng" dirty="0">
                <a:latin typeface="Calibri"/>
                <a:ea typeface="Calibri"/>
                <a:cs typeface="Calibri"/>
                <a:sym typeface="Calibri"/>
              </a:rPr>
              <a:t>Class Diagram :-</a:t>
            </a:r>
            <a:endParaRPr sz="3959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7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7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pic>
        <p:nvPicPr>
          <p:cNvPr id="7" name="Picture 6" descr="Class Diagra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128" y="877824"/>
            <a:ext cx="9265920" cy="5455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8"/>
          <p:cNvSpPr txBox="1">
            <a:spLocks noGrp="1"/>
          </p:cNvSpPr>
          <p:nvPr>
            <p:ph type="title"/>
          </p:nvPr>
        </p:nvSpPr>
        <p:spPr>
          <a:xfrm>
            <a:off x="1640425" y="547910"/>
            <a:ext cx="4493676" cy="83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400"/>
              <a:buFont typeface="Calibri"/>
              <a:buNone/>
            </a:pPr>
            <a:r>
              <a:rPr lang="en-US" sz="4400" b="1" u="sng" dirty="0">
                <a:latin typeface="Calibri"/>
                <a:ea typeface="Calibri"/>
                <a:cs typeface="Calibri"/>
                <a:sym typeface="Calibri"/>
              </a:rPr>
              <a:t>Object Diagram :-</a:t>
            </a:r>
            <a:endParaRPr sz="440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48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48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/>
          </a:p>
        </p:txBody>
      </p:sp>
      <p:pic>
        <p:nvPicPr>
          <p:cNvPr id="437" name="Google Shape;437;p48" descr="Object Diagram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0767" y="1321060"/>
            <a:ext cx="9925953" cy="5015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2608164" y="1995710"/>
            <a:ext cx="8448456" cy="1372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7200"/>
              <a:buFont typeface="Calibri"/>
              <a:buNone/>
            </a:pPr>
            <a:r>
              <a:rPr lang="en-US" sz="7200" b="1" u="sng" dirty="0">
                <a:latin typeface="Calibri"/>
                <a:ea typeface="Calibri"/>
                <a:cs typeface="Calibri"/>
                <a:sym typeface="Calibri"/>
              </a:rPr>
              <a:t>Sequence Diagrams :-</a:t>
            </a:r>
            <a:endParaRPr sz="720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9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9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0"/>
          <p:cNvSpPr txBox="1">
            <a:spLocks noGrp="1"/>
          </p:cNvSpPr>
          <p:nvPr>
            <p:ph type="title"/>
          </p:nvPr>
        </p:nvSpPr>
        <p:spPr>
          <a:xfrm>
            <a:off x="1655665" y="466055"/>
            <a:ext cx="3099216" cy="7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alibri"/>
              <a:buNone/>
            </a:pPr>
            <a:r>
              <a:rPr lang="en-US" b="1" u="sng">
                <a:latin typeface="Calibri"/>
                <a:ea typeface="Calibri"/>
                <a:cs typeface="Calibri"/>
                <a:sym typeface="Calibri"/>
              </a:rPr>
              <a:t>Registration :-</a:t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50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50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/>
          </a:p>
        </p:txBody>
      </p:sp>
      <p:pic>
        <p:nvPicPr>
          <p:cNvPr id="6" name="Picture 5" descr="RegistrationSequence - Communicatio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868" y="1165674"/>
            <a:ext cx="10348332" cy="51570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1"/>
          <p:cNvSpPr txBox="1">
            <a:spLocks noGrp="1"/>
          </p:cNvSpPr>
          <p:nvPr>
            <p:ph type="title"/>
          </p:nvPr>
        </p:nvSpPr>
        <p:spPr>
          <a:xfrm>
            <a:off x="1759360" y="560322"/>
            <a:ext cx="1811435" cy="69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alibri"/>
              <a:buNone/>
            </a:pPr>
            <a:r>
              <a:rPr lang="en-US" b="1" u="sng">
                <a:latin typeface="Calibri"/>
                <a:ea typeface="Calibri"/>
                <a:cs typeface="Calibri"/>
                <a:sym typeface="Calibri"/>
              </a:rPr>
              <a:t>LogIn :-</a:t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51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51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/>
          </a:p>
        </p:txBody>
      </p:sp>
      <p:pic>
        <p:nvPicPr>
          <p:cNvPr id="6" name="Picture 5" descr="LogInSequence - Communicatio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630" y="1321791"/>
            <a:ext cx="9682882" cy="4922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2"/>
          <p:cNvSpPr txBox="1">
            <a:spLocks noGrp="1"/>
          </p:cNvSpPr>
          <p:nvPr>
            <p:ph type="title"/>
          </p:nvPr>
        </p:nvSpPr>
        <p:spPr>
          <a:xfrm>
            <a:off x="1655664" y="654590"/>
            <a:ext cx="3434495" cy="70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40"/>
              <a:buFont typeface="Calibri"/>
              <a:buNone/>
            </a:pPr>
            <a:r>
              <a:rPr lang="en-US" sz="3240" b="1" u="sng">
                <a:latin typeface="Calibri"/>
                <a:ea typeface="Calibri"/>
                <a:cs typeface="Calibri"/>
                <a:sym typeface="Calibri"/>
              </a:rPr>
              <a:t>Manage Profile :-</a:t>
            </a:r>
            <a:endParaRPr sz="324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52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52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/>
          </a:p>
        </p:txBody>
      </p:sp>
      <p:pic>
        <p:nvPicPr>
          <p:cNvPr id="7" name="Picture 6" descr="Manage Profile Sequenc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294" y="1272540"/>
            <a:ext cx="9161565" cy="5039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3"/>
          <p:cNvSpPr txBox="1">
            <a:spLocks noGrp="1"/>
          </p:cNvSpPr>
          <p:nvPr>
            <p:ph type="title"/>
          </p:nvPr>
        </p:nvSpPr>
        <p:spPr>
          <a:xfrm>
            <a:off x="1655665" y="654590"/>
            <a:ext cx="3099216" cy="7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alibri"/>
              <a:buNone/>
            </a:pPr>
            <a:r>
              <a:rPr lang="en-US" b="1" u="sng">
                <a:latin typeface="Calibri"/>
                <a:ea typeface="Calibri"/>
                <a:cs typeface="Calibri"/>
                <a:sym typeface="Calibri"/>
              </a:rPr>
              <a:t>Appointment :-</a:t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53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53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/>
          </a:p>
        </p:txBody>
      </p:sp>
      <p:pic>
        <p:nvPicPr>
          <p:cNvPr id="6" name="Picture 5" descr="AppointmentSequenc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951" y="1319003"/>
            <a:ext cx="9982463" cy="49479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4"/>
          <p:cNvSpPr txBox="1">
            <a:spLocks noGrp="1"/>
          </p:cNvSpPr>
          <p:nvPr>
            <p:ph type="title"/>
          </p:nvPr>
        </p:nvSpPr>
        <p:spPr>
          <a:xfrm>
            <a:off x="1655665" y="654590"/>
            <a:ext cx="3099216" cy="7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alibri"/>
              <a:buNone/>
            </a:pPr>
            <a:r>
              <a:rPr lang="en-US" b="1" u="sng">
                <a:latin typeface="Calibri"/>
                <a:ea typeface="Calibri"/>
                <a:cs typeface="Calibri"/>
                <a:sym typeface="Calibri"/>
              </a:rPr>
              <a:t>Manage Cart :-</a:t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54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54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/>
          </a:p>
        </p:txBody>
      </p:sp>
      <p:pic>
        <p:nvPicPr>
          <p:cNvPr id="7" name="Picture 6" descr="Manage Cart Sequenc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65" y="1431444"/>
            <a:ext cx="11228109" cy="49470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5"/>
          <p:cNvSpPr txBox="1">
            <a:spLocks noGrp="1"/>
          </p:cNvSpPr>
          <p:nvPr>
            <p:ph type="title"/>
          </p:nvPr>
        </p:nvSpPr>
        <p:spPr>
          <a:xfrm>
            <a:off x="1655665" y="654590"/>
            <a:ext cx="2855375" cy="724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alibri"/>
              <a:buNone/>
            </a:pPr>
            <a:r>
              <a:rPr lang="en-US" b="1" u="sng">
                <a:latin typeface="Calibri"/>
                <a:ea typeface="Calibri"/>
                <a:cs typeface="Calibri"/>
                <a:sym typeface="Calibri"/>
              </a:rPr>
              <a:t>Place Order :-</a:t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55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55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/>
          </a:p>
        </p:txBody>
      </p:sp>
      <p:pic>
        <p:nvPicPr>
          <p:cNvPr id="6" name="Picture 5" descr="Place Order Sequenc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110" y="1348740"/>
            <a:ext cx="10731096" cy="50186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0"/>
          <p:cNvSpPr txBox="1">
            <a:spLocks noGrp="1"/>
          </p:cNvSpPr>
          <p:nvPr>
            <p:ph type="title"/>
          </p:nvPr>
        </p:nvSpPr>
        <p:spPr>
          <a:xfrm>
            <a:off x="1655664" y="654589"/>
            <a:ext cx="2133911" cy="59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40"/>
              <a:buFont typeface="Calibri"/>
              <a:buNone/>
            </a:pPr>
            <a:r>
              <a:rPr lang="en-US" sz="3240" b="1" u="sng">
                <a:latin typeface="Calibri"/>
                <a:ea typeface="Calibri"/>
                <a:cs typeface="Calibri"/>
                <a:sym typeface="Calibri"/>
              </a:rPr>
              <a:t>Payment :-</a:t>
            </a:r>
            <a:endParaRPr sz="324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60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60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168DBA"/>
                </a:solidFill>
                <a:latin typeface="Calibri"/>
                <a:cs typeface="Calibri"/>
                <a:sym typeface="Calibri"/>
              </a:rPr>
              <a:t>39</a:t>
            </a:r>
            <a:endParaRPr/>
          </a:p>
        </p:txBody>
      </p:sp>
      <p:pic>
        <p:nvPicPr>
          <p:cNvPr id="6" name="Picture 5" descr="PaymentSequenc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039" y="1363394"/>
            <a:ext cx="10364630" cy="4861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" name="Google Shape;192;p21"/>
          <p:cNvGraphicFramePr/>
          <p:nvPr/>
        </p:nvGraphicFramePr>
        <p:xfrm>
          <a:off x="1908313" y="1266316"/>
          <a:ext cx="9024750" cy="4746900"/>
        </p:xfrm>
        <a:graphic>
          <a:graphicData uri="http://schemas.openxmlformats.org/drawingml/2006/table">
            <a:tbl>
              <a:tblPr firstRow="1" bandRow="1">
                <a:noFill/>
                <a:tableStyleId>{0AFD5CAE-1562-49EB-9370-510BFFA9BF90}</a:tableStyleId>
              </a:tblPr>
              <a:tblGrid>
                <a:gridCol w="1632550"/>
                <a:gridCol w="7392200"/>
              </a:tblGrid>
              <a:tr h="395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SR.NO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CONTENTS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95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" action="ppaction://hlinksldjump"/>
                        </a:rPr>
                        <a:t>Entity Relationship Diagram</a:t>
                      </a:r>
                      <a:endParaRPr sz="1800" b="0" u="none">
                        <a:solidFill>
                          <a:srgbClr val="82D2F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95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4" action="ppaction://hlinksldjump"/>
                        </a:rPr>
                        <a:t>UML Diagrams</a:t>
                      </a:r>
                      <a:endParaRPr sz="1800" b="0" u="none">
                        <a:solidFill>
                          <a:srgbClr val="82D2F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95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5" action="ppaction://hlinksldjump"/>
                        </a:rPr>
                        <a:t>1.Use-Case Diagram</a:t>
                      </a:r>
                      <a:endParaRPr sz="1800" b="0" u="none">
                        <a:solidFill>
                          <a:srgbClr val="82D2F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95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6" action="ppaction://hlinksldjump"/>
                        </a:rPr>
                        <a:t>2.Class Diagram</a:t>
                      </a:r>
                      <a:endParaRPr sz="1800" b="0" u="none">
                        <a:solidFill>
                          <a:srgbClr val="82D2F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95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7" action="ppaction://hlinksldjump"/>
                        </a:rPr>
                        <a:t>3.Object Diagram</a:t>
                      </a:r>
                      <a:endParaRPr sz="1800" b="0" u="none">
                        <a:solidFill>
                          <a:srgbClr val="82D2F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95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8" action="ppaction://hlinksldjump"/>
                        </a:rPr>
                        <a:t>4.Sequence Diagram</a:t>
                      </a:r>
                      <a:endParaRPr sz="1800" b="0" u="none">
                        <a:solidFill>
                          <a:srgbClr val="82D2F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95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9" action="ppaction://hlinksldjump"/>
                        </a:rPr>
                        <a:t>5.Collaboration Diagram</a:t>
                      </a:r>
                      <a:endParaRPr sz="1800" b="0" u="none">
                        <a:solidFill>
                          <a:srgbClr val="82D2F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95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0" action="ppaction://hlinksldjump"/>
                        </a:rPr>
                        <a:t>6.Activity Diagram</a:t>
                      </a:r>
                      <a:endParaRPr sz="1800" b="0" u="none">
                        <a:solidFill>
                          <a:srgbClr val="82D2F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95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1" action="ppaction://hlinksldjump"/>
                        </a:rPr>
                        <a:t>7.State-Chart Diagram</a:t>
                      </a:r>
                      <a:endParaRPr sz="1800" b="0" u="none">
                        <a:solidFill>
                          <a:srgbClr val="82D2F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95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2" action="ppaction://hlinksldjump"/>
                        </a:rPr>
                        <a:t>Data-Dictionary</a:t>
                      </a:r>
                      <a:endParaRPr sz="1800" b="0" u="none">
                        <a:solidFill>
                          <a:srgbClr val="82D2F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95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3" action="ppaction://hlinksldjump"/>
                        </a:rPr>
                        <a:t>Bibliography</a:t>
                      </a:r>
                      <a:endParaRPr sz="1800" b="0" u="none">
                        <a:solidFill>
                          <a:srgbClr val="82D2F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93" name="Google Shape;193;p21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11247777" y="6396335"/>
            <a:ext cx="34015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6"/>
          <p:cNvSpPr txBox="1">
            <a:spLocks noGrp="1"/>
          </p:cNvSpPr>
          <p:nvPr>
            <p:ph type="title"/>
          </p:nvPr>
        </p:nvSpPr>
        <p:spPr>
          <a:xfrm>
            <a:off x="1655665" y="654590"/>
            <a:ext cx="7815996" cy="67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alibri"/>
              <a:buNone/>
            </a:pPr>
            <a:r>
              <a:rPr lang="en-US" b="1" u="sng">
                <a:latin typeface="Calibri"/>
                <a:ea typeface="Calibri"/>
                <a:cs typeface="Calibri"/>
                <a:sym typeface="Calibri"/>
              </a:rPr>
              <a:t>View &amp; Search Package and Services  :-</a:t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8" name="Google Shape;498;p56" descr="View &amp; Search Package and Servic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9172" y="1343770"/>
            <a:ext cx="9982532" cy="4796077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56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56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168DBA"/>
                </a:solidFill>
                <a:latin typeface="Calibri"/>
                <a:cs typeface="Calibri"/>
                <a:sym typeface="Calibri"/>
              </a:rPr>
              <a:t>40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7"/>
          <p:cNvSpPr txBox="1">
            <a:spLocks noGrp="1"/>
          </p:cNvSpPr>
          <p:nvPr>
            <p:ph type="title"/>
          </p:nvPr>
        </p:nvSpPr>
        <p:spPr>
          <a:xfrm>
            <a:off x="1655665" y="654590"/>
            <a:ext cx="5880516" cy="717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alibri"/>
              <a:buNone/>
            </a:pPr>
            <a:r>
              <a:rPr lang="en-US" b="1" u="sng" dirty="0">
                <a:latin typeface="Calibri"/>
                <a:ea typeface="Calibri"/>
                <a:cs typeface="Calibri"/>
                <a:sym typeface="Calibri"/>
              </a:rPr>
              <a:t>View </a:t>
            </a:r>
            <a:r>
              <a:rPr lang="en-US" b="1" u="sng" dirty="0" smtClean="0">
                <a:latin typeface="Calibri"/>
                <a:ea typeface="Calibri"/>
                <a:cs typeface="Calibri"/>
                <a:sym typeface="Calibri"/>
              </a:rPr>
              <a:t>Cloth </a:t>
            </a:r>
            <a:r>
              <a:rPr lang="en-US" b="1" u="sng" dirty="0">
                <a:latin typeface="Calibri"/>
                <a:ea typeface="Calibri"/>
                <a:cs typeface="Calibri"/>
                <a:sym typeface="Calibri"/>
              </a:rPr>
              <a:t>&amp; PriceList:-</a:t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57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57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/>
          </a:p>
        </p:txBody>
      </p:sp>
      <p:pic>
        <p:nvPicPr>
          <p:cNvPr id="6" name="Picture 5" descr="View Cloth &amp; PriceList Sequenc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762" y="1453896"/>
            <a:ext cx="9551670" cy="4645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8"/>
          <p:cNvSpPr txBox="1">
            <a:spLocks noGrp="1"/>
          </p:cNvSpPr>
          <p:nvPr>
            <p:ph type="title"/>
          </p:nvPr>
        </p:nvSpPr>
        <p:spPr>
          <a:xfrm>
            <a:off x="1655664" y="636302"/>
            <a:ext cx="5275488" cy="595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40"/>
              <a:buFont typeface="Calibri"/>
              <a:buNone/>
            </a:pPr>
            <a:r>
              <a:rPr lang="en-US" sz="3240" b="1" u="sng" dirty="0">
                <a:latin typeface="Calibri"/>
                <a:ea typeface="Calibri"/>
                <a:cs typeface="Calibri"/>
                <a:sym typeface="Calibri"/>
              </a:rPr>
              <a:t>Select &amp; Manage Packages :-</a:t>
            </a:r>
            <a:endParaRPr sz="324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58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58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/>
          </a:p>
        </p:txBody>
      </p:sp>
      <p:pic>
        <p:nvPicPr>
          <p:cNvPr id="6" name="Picture 5" descr="Select  &amp; Manage Pacakge Sequenc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29" y="1203774"/>
            <a:ext cx="9653697" cy="505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9"/>
          <p:cNvSpPr txBox="1">
            <a:spLocks noGrp="1"/>
          </p:cNvSpPr>
          <p:nvPr>
            <p:ph type="title"/>
          </p:nvPr>
        </p:nvSpPr>
        <p:spPr>
          <a:xfrm>
            <a:off x="1655664" y="654590"/>
            <a:ext cx="5011835" cy="595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40"/>
              <a:buFont typeface="Calibri"/>
              <a:buNone/>
            </a:pPr>
            <a:r>
              <a:rPr lang="en-US" sz="3240" b="1" u="sng">
                <a:latin typeface="Calibri"/>
                <a:ea typeface="Calibri"/>
                <a:cs typeface="Calibri"/>
                <a:sym typeface="Calibri"/>
              </a:rPr>
              <a:t>Select &amp; Manage Services :-</a:t>
            </a:r>
            <a:endParaRPr sz="324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59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59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43</a:t>
            </a:r>
            <a:endParaRPr/>
          </a:p>
        </p:txBody>
      </p:sp>
      <p:pic>
        <p:nvPicPr>
          <p:cNvPr id="7" name="Picture 6" descr="Select &amp; Manage Service Sequenc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068" y="1350597"/>
            <a:ext cx="9494835" cy="4949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2"/>
          <p:cNvSpPr txBox="1">
            <a:spLocks noGrp="1"/>
          </p:cNvSpPr>
          <p:nvPr>
            <p:ph type="title"/>
          </p:nvPr>
        </p:nvSpPr>
        <p:spPr>
          <a:xfrm>
            <a:off x="1655665" y="654589"/>
            <a:ext cx="2397862" cy="618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40"/>
              <a:buFont typeface="Calibri"/>
              <a:buNone/>
            </a:pPr>
            <a:r>
              <a:rPr lang="en-US" sz="3240" b="1" u="sng" dirty="0" smtClean="0">
                <a:latin typeface="Calibri"/>
                <a:ea typeface="Calibri"/>
                <a:cs typeface="Calibri"/>
                <a:sym typeface="Calibri"/>
              </a:rPr>
              <a:t>Feedback </a:t>
            </a:r>
            <a:r>
              <a:rPr lang="en-US" sz="3240" b="1" u="sng" dirty="0">
                <a:latin typeface="Calibri"/>
                <a:ea typeface="Calibri"/>
                <a:cs typeface="Calibri"/>
                <a:sym typeface="Calibri"/>
              </a:rPr>
              <a:t>:-</a:t>
            </a:r>
            <a:endParaRPr sz="324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62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62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168DBA"/>
                </a:solidFill>
                <a:latin typeface="Calibri"/>
                <a:cs typeface="Calibri"/>
                <a:sym typeface="Calibri"/>
              </a:rPr>
              <a:t>44</a:t>
            </a:r>
            <a:endParaRPr/>
          </a:p>
        </p:txBody>
      </p:sp>
      <p:pic>
        <p:nvPicPr>
          <p:cNvPr id="6" name="Picture 5" descr="FeedBack Sequenc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317" y="1325508"/>
            <a:ext cx="10108185" cy="4930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3"/>
          <p:cNvSpPr txBox="1">
            <a:spLocks noGrp="1"/>
          </p:cNvSpPr>
          <p:nvPr>
            <p:ph type="title"/>
          </p:nvPr>
        </p:nvSpPr>
        <p:spPr>
          <a:xfrm>
            <a:off x="1655665" y="654590"/>
            <a:ext cx="3133152" cy="589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40"/>
              <a:buFont typeface="Calibri"/>
              <a:buNone/>
            </a:pPr>
            <a:r>
              <a:rPr lang="en-US" sz="3240" b="1" u="sng" dirty="0">
                <a:latin typeface="Calibri"/>
                <a:ea typeface="Calibri"/>
                <a:cs typeface="Calibri"/>
                <a:sym typeface="Calibri"/>
              </a:rPr>
              <a:t>View </a:t>
            </a:r>
            <a:r>
              <a:rPr lang="en-US" sz="3240" b="1" u="sng" dirty="0" smtClean="0">
                <a:latin typeface="Calibri"/>
                <a:ea typeface="Calibri"/>
                <a:cs typeface="Calibri"/>
                <a:sym typeface="Calibri"/>
              </a:rPr>
              <a:t>Feedback </a:t>
            </a:r>
            <a:r>
              <a:rPr lang="en-US" sz="3240" b="1" u="sng" dirty="0">
                <a:latin typeface="Calibri"/>
                <a:ea typeface="Calibri"/>
                <a:cs typeface="Calibri"/>
                <a:sym typeface="Calibri"/>
              </a:rPr>
              <a:t>:-</a:t>
            </a:r>
            <a:endParaRPr sz="324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63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63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/>
          </a:p>
        </p:txBody>
      </p:sp>
      <p:pic>
        <p:nvPicPr>
          <p:cNvPr id="6" name="Picture 5" descr="ViewFeedBack Sequenc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649" y="1283691"/>
            <a:ext cx="9628349" cy="4927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4"/>
          <p:cNvSpPr txBox="1">
            <a:spLocks noGrp="1"/>
          </p:cNvSpPr>
          <p:nvPr>
            <p:ph type="title"/>
          </p:nvPr>
        </p:nvSpPr>
        <p:spPr>
          <a:xfrm>
            <a:off x="1655664" y="654590"/>
            <a:ext cx="1855632" cy="65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alibri"/>
              <a:buNone/>
            </a:pPr>
            <a:r>
              <a:rPr lang="en-US" b="1" u="sng" dirty="0">
                <a:latin typeface="Calibri"/>
                <a:ea typeface="Calibri"/>
                <a:cs typeface="Calibri"/>
                <a:sym typeface="Calibri"/>
              </a:rPr>
              <a:t>Rating:-</a:t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64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64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46</a:t>
            </a:r>
            <a:endParaRPr/>
          </a:p>
        </p:txBody>
      </p:sp>
      <p:pic>
        <p:nvPicPr>
          <p:cNvPr id="6" name="Picture 5" descr="Rating Sequenc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953" y="1285549"/>
            <a:ext cx="9895778" cy="49925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5"/>
          <p:cNvSpPr txBox="1">
            <a:spLocks noGrp="1"/>
          </p:cNvSpPr>
          <p:nvPr>
            <p:ph type="title"/>
          </p:nvPr>
        </p:nvSpPr>
        <p:spPr>
          <a:xfrm>
            <a:off x="1655665" y="654590"/>
            <a:ext cx="3133152" cy="589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40"/>
              <a:buFont typeface="Calibri"/>
              <a:buNone/>
            </a:pPr>
            <a:r>
              <a:rPr lang="en-US" sz="3240" b="1" u="sng">
                <a:latin typeface="Calibri"/>
                <a:ea typeface="Calibri"/>
                <a:cs typeface="Calibri"/>
                <a:sym typeface="Calibri"/>
              </a:rPr>
              <a:t>View Rating :-</a:t>
            </a:r>
            <a:endParaRPr sz="324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65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65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47</a:t>
            </a:r>
            <a:endParaRPr/>
          </a:p>
        </p:txBody>
      </p:sp>
      <p:pic>
        <p:nvPicPr>
          <p:cNvPr id="6" name="Picture 5" descr="ViewRationg Sequenc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333" y="1263247"/>
            <a:ext cx="10467789" cy="5081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6"/>
          <p:cNvSpPr txBox="1">
            <a:spLocks noGrp="1"/>
          </p:cNvSpPr>
          <p:nvPr>
            <p:ph type="title"/>
          </p:nvPr>
        </p:nvSpPr>
        <p:spPr>
          <a:xfrm>
            <a:off x="1655664" y="654589"/>
            <a:ext cx="1937928" cy="62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40"/>
              <a:buFont typeface="Calibri"/>
              <a:buNone/>
            </a:pPr>
            <a:r>
              <a:rPr lang="en-US" sz="3240" b="1" u="sng" dirty="0" smtClean="0">
                <a:latin typeface="Calibri"/>
                <a:ea typeface="Calibri"/>
                <a:cs typeface="Calibri"/>
                <a:sym typeface="Calibri"/>
              </a:rPr>
              <a:t>Inquiry </a:t>
            </a:r>
            <a:r>
              <a:rPr lang="en-US" sz="3240" b="1" u="sng" dirty="0">
                <a:latin typeface="Calibri"/>
                <a:ea typeface="Calibri"/>
                <a:cs typeface="Calibri"/>
                <a:sym typeface="Calibri"/>
              </a:rPr>
              <a:t>:-</a:t>
            </a:r>
            <a:endParaRPr sz="324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66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66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  <a:endParaRPr/>
          </a:p>
        </p:txBody>
      </p:sp>
      <p:pic>
        <p:nvPicPr>
          <p:cNvPr id="8" name="Picture 7" descr="Inquiry sequenc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325" y="1261005"/>
            <a:ext cx="10341988" cy="4980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8"/>
          <p:cNvSpPr txBox="1">
            <a:spLocks noGrp="1"/>
          </p:cNvSpPr>
          <p:nvPr>
            <p:ph type="title"/>
          </p:nvPr>
        </p:nvSpPr>
        <p:spPr>
          <a:xfrm>
            <a:off x="1697377" y="2207813"/>
            <a:ext cx="10378358" cy="1251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7200"/>
              <a:buFont typeface="Calibri"/>
              <a:buNone/>
            </a:pPr>
            <a:r>
              <a:rPr lang="en-US" sz="7200" b="1" u="sng">
                <a:latin typeface="Calibri"/>
                <a:ea typeface="Calibri"/>
                <a:cs typeface="Calibri"/>
                <a:sym typeface="Calibri"/>
              </a:rPr>
              <a:t>Collaboration Diagrams :-</a:t>
            </a:r>
            <a:endParaRPr sz="720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68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68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168DBA"/>
                </a:solidFill>
                <a:latin typeface="Calibri"/>
                <a:cs typeface="Calibri"/>
                <a:sym typeface="Calibri"/>
              </a:rPr>
              <a:t>49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alibri"/>
              <a:buNone/>
            </a:pPr>
            <a:r>
              <a:rPr lang="en-US" sz="5400" b="1" u="sng" dirty="0">
                <a:latin typeface="Calibri"/>
                <a:ea typeface="Calibri"/>
                <a:cs typeface="Calibri"/>
                <a:sym typeface="Calibri"/>
              </a:rPr>
              <a:t>Company Profile</a:t>
            </a:r>
            <a:r>
              <a:rPr lang="en-US" sz="5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5400" b="1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3200"/>
              <a:buFont typeface="Wingdings" pitchFamily="2" charset="2"/>
              <a:buChar char="v"/>
            </a:pPr>
            <a:r>
              <a:rPr lang="en-US" sz="3200" b="1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3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Name </a:t>
            </a:r>
            <a:r>
              <a:rPr lang="en-US" sz="3200" b="1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320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Hashmukh Laundry Services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i="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SzPts val="3200"/>
              <a:buFont typeface="Wingdings" pitchFamily="2" charset="2"/>
              <a:buChar char="v"/>
            </a:pPr>
            <a:r>
              <a:rPr lang="en-US" sz="32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Address : 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Sir Lakhajiraj Road,</a:t>
            </a:r>
            <a:endParaRPr sz="3200" i="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 </a:t>
            </a:r>
            <a:r>
              <a:rPr lang="en-US" sz="32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3200" i="0" u="none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Sanganva </a:t>
            </a:r>
            <a:r>
              <a:rPr lang="en-US" sz="320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Chowk,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Trikon Baag,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Rajkot-360007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i="0" u="none" strike="noStrike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3200"/>
              <a:buFont typeface="Wingdings" pitchFamily="2" charset="2"/>
              <a:buChar char="v"/>
            </a:pPr>
            <a:r>
              <a:rPr lang="en-US" sz="3200" b="1" i="0" u="none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Contact : </a:t>
            </a:r>
            <a:r>
              <a:rPr lang="en-US" sz="3200" i="0" u="none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8849059151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5868567" y="6315338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11368763" y="6396335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4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9"/>
          <p:cNvSpPr txBox="1">
            <a:spLocks noGrp="1"/>
          </p:cNvSpPr>
          <p:nvPr>
            <p:ph type="title"/>
          </p:nvPr>
        </p:nvSpPr>
        <p:spPr>
          <a:xfrm>
            <a:off x="1655665" y="654590"/>
            <a:ext cx="3099216" cy="7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alibri"/>
              <a:buNone/>
            </a:pPr>
            <a:r>
              <a:rPr lang="en-US" b="1" u="sng">
                <a:latin typeface="Calibri"/>
                <a:ea typeface="Calibri"/>
                <a:cs typeface="Calibri"/>
                <a:sym typeface="Calibri"/>
              </a:rPr>
              <a:t>Registration :-</a:t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69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69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/>
          </a:p>
        </p:txBody>
      </p:sp>
      <p:pic>
        <p:nvPicPr>
          <p:cNvPr id="6" name="Picture 5" descr="RegistrationSequence - Communications - Communicatio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80" y="229900"/>
            <a:ext cx="6424776" cy="6063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0"/>
          <p:cNvSpPr txBox="1">
            <a:spLocks noGrp="1"/>
          </p:cNvSpPr>
          <p:nvPr>
            <p:ph type="title"/>
          </p:nvPr>
        </p:nvSpPr>
        <p:spPr>
          <a:xfrm>
            <a:off x="1655665" y="654590"/>
            <a:ext cx="1811435" cy="69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alibri"/>
              <a:buNone/>
            </a:pPr>
            <a:r>
              <a:rPr lang="en-US" b="1" u="sng">
                <a:latin typeface="Calibri"/>
                <a:ea typeface="Calibri"/>
                <a:cs typeface="Calibri"/>
                <a:sym typeface="Calibri"/>
              </a:rPr>
              <a:t>LogIn :-</a:t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70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70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endParaRPr/>
          </a:p>
        </p:txBody>
      </p:sp>
      <p:pic>
        <p:nvPicPr>
          <p:cNvPr id="6" name="Picture 5" descr="LogInSequence - Communications - Communicatio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879" y="223023"/>
            <a:ext cx="7828156" cy="60997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1"/>
          <p:cNvSpPr txBox="1">
            <a:spLocks noGrp="1"/>
          </p:cNvSpPr>
          <p:nvPr>
            <p:ph type="title"/>
          </p:nvPr>
        </p:nvSpPr>
        <p:spPr>
          <a:xfrm>
            <a:off x="1655664" y="654590"/>
            <a:ext cx="3434495" cy="70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40"/>
              <a:buFont typeface="Calibri"/>
              <a:buNone/>
            </a:pPr>
            <a:r>
              <a:rPr lang="en-US" sz="3240" b="1" u="sng">
                <a:latin typeface="Calibri"/>
                <a:ea typeface="Calibri"/>
                <a:cs typeface="Calibri"/>
                <a:sym typeface="Calibri"/>
              </a:rPr>
              <a:t>Manage Profile :-</a:t>
            </a:r>
            <a:endParaRPr sz="324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71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71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52</a:t>
            </a:r>
            <a:endParaRPr/>
          </a:p>
        </p:txBody>
      </p:sp>
      <p:pic>
        <p:nvPicPr>
          <p:cNvPr id="6" name="Picture 5" descr="Manage Profile Sequence - Communicatio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698" y="223026"/>
            <a:ext cx="6779663" cy="6144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2"/>
          <p:cNvSpPr txBox="1">
            <a:spLocks noGrp="1"/>
          </p:cNvSpPr>
          <p:nvPr>
            <p:ph type="title"/>
          </p:nvPr>
        </p:nvSpPr>
        <p:spPr>
          <a:xfrm>
            <a:off x="1655665" y="654590"/>
            <a:ext cx="3099216" cy="7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alibri"/>
              <a:buNone/>
            </a:pPr>
            <a:r>
              <a:rPr lang="en-US" b="1" u="sng">
                <a:latin typeface="Calibri"/>
                <a:ea typeface="Calibri"/>
                <a:cs typeface="Calibri"/>
                <a:sym typeface="Calibri"/>
              </a:rPr>
              <a:t>Appointment :-</a:t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72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72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  <a:endParaRPr/>
          </a:p>
        </p:txBody>
      </p:sp>
      <p:pic>
        <p:nvPicPr>
          <p:cNvPr id="6" name="Picture 5" descr="AppointmentSequence - Communicatio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554" y="1248937"/>
            <a:ext cx="8146523" cy="50892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3"/>
          <p:cNvSpPr txBox="1">
            <a:spLocks noGrp="1"/>
          </p:cNvSpPr>
          <p:nvPr>
            <p:ph type="title"/>
          </p:nvPr>
        </p:nvSpPr>
        <p:spPr>
          <a:xfrm>
            <a:off x="1655665" y="654590"/>
            <a:ext cx="3099216" cy="7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alibri"/>
              <a:buNone/>
            </a:pPr>
            <a:r>
              <a:rPr lang="en-US" b="1" u="sng">
                <a:latin typeface="Calibri"/>
                <a:ea typeface="Calibri"/>
                <a:cs typeface="Calibri"/>
                <a:sym typeface="Calibri"/>
              </a:rPr>
              <a:t>Manage Cart :-</a:t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73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73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54</a:t>
            </a:r>
            <a:endParaRPr/>
          </a:p>
        </p:txBody>
      </p:sp>
      <p:pic>
        <p:nvPicPr>
          <p:cNvPr id="7" name="Picture 6" descr="Manage Cart Sequence - Communicatio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073" y="1322719"/>
            <a:ext cx="8420844" cy="5089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4"/>
          <p:cNvSpPr txBox="1">
            <a:spLocks noGrp="1"/>
          </p:cNvSpPr>
          <p:nvPr>
            <p:ph type="title"/>
          </p:nvPr>
        </p:nvSpPr>
        <p:spPr>
          <a:xfrm>
            <a:off x="1655665" y="654590"/>
            <a:ext cx="2855375" cy="724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alibri"/>
              <a:buNone/>
            </a:pPr>
            <a:r>
              <a:rPr lang="en-US" b="1" u="sng">
                <a:latin typeface="Calibri"/>
                <a:ea typeface="Calibri"/>
                <a:cs typeface="Calibri"/>
                <a:sym typeface="Calibri"/>
              </a:rPr>
              <a:t>Place Order :-</a:t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74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74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/>
          </a:p>
        </p:txBody>
      </p:sp>
      <p:pic>
        <p:nvPicPr>
          <p:cNvPr id="6" name="Picture 5" descr="Place Order Sequence - Communicatio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439" y="1401708"/>
            <a:ext cx="8928039" cy="49759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79"/>
          <p:cNvSpPr txBox="1">
            <a:spLocks noGrp="1"/>
          </p:cNvSpPr>
          <p:nvPr>
            <p:ph type="title"/>
          </p:nvPr>
        </p:nvSpPr>
        <p:spPr>
          <a:xfrm>
            <a:off x="1655664" y="654589"/>
            <a:ext cx="2133911" cy="59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40"/>
              <a:buFont typeface="Calibri"/>
              <a:buNone/>
            </a:pPr>
            <a:r>
              <a:rPr lang="en-US" sz="3240" b="1" u="sng">
                <a:latin typeface="Calibri"/>
                <a:ea typeface="Calibri"/>
                <a:cs typeface="Calibri"/>
                <a:sym typeface="Calibri"/>
              </a:rPr>
              <a:t>Payment :-</a:t>
            </a:r>
            <a:endParaRPr sz="324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79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79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168DBA"/>
                </a:solidFill>
                <a:latin typeface="Calibri"/>
                <a:cs typeface="Calibri"/>
                <a:sym typeface="Calibri"/>
              </a:rPr>
              <a:t>56</a:t>
            </a:r>
            <a:endParaRPr/>
          </a:p>
        </p:txBody>
      </p:sp>
      <p:pic>
        <p:nvPicPr>
          <p:cNvPr id="6" name="Picture 5" descr="PaymentSequence - Communicatio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897" y="281939"/>
            <a:ext cx="7299961" cy="6040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75"/>
          <p:cNvSpPr txBox="1">
            <a:spLocks noGrp="1"/>
          </p:cNvSpPr>
          <p:nvPr>
            <p:ph type="title"/>
          </p:nvPr>
        </p:nvSpPr>
        <p:spPr>
          <a:xfrm>
            <a:off x="1655665" y="654590"/>
            <a:ext cx="7815996" cy="67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alibri"/>
              <a:buNone/>
            </a:pPr>
            <a:r>
              <a:rPr lang="en-US" b="1" u="sng">
                <a:latin typeface="Calibri"/>
                <a:ea typeface="Calibri"/>
                <a:cs typeface="Calibri"/>
                <a:sym typeface="Calibri"/>
              </a:rPr>
              <a:t>View &amp; Search Package and Services  :-</a:t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75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75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pic>
        <p:nvPicPr>
          <p:cNvPr id="6" name="Picture 5" descr="View &amp; Search Package and Services - Communicatio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860" y="1412859"/>
            <a:ext cx="9556594" cy="4937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76"/>
          <p:cNvSpPr txBox="1">
            <a:spLocks noGrp="1"/>
          </p:cNvSpPr>
          <p:nvPr>
            <p:ph type="title"/>
          </p:nvPr>
        </p:nvSpPr>
        <p:spPr>
          <a:xfrm>
            <a:off x="1655665" y="654590"/>
            <a:ext cx="5880516" cy="717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alibri"/>
              <a:buNone/>
            </a:pPr>
            <a:r>
              <a:rPr lang="en-US" b="1" u="sng" dirty="0">
                <a:latin typeface="Calibri"/>
                <a:ea typeface="Calibri"/>
                <a:cs typeface="Calibri"/>
                <a:sym typeface="Calibri"/>
              </a:rPr>
              <a:t>View </a:t>
            </a:r>
            <a:r>
              <a:rPr lang="en-US" b="1" u="sng" dirty="0" smtClean="0">
                <a:latin typeface="Calibri"/>
                <a:ea typeface="Calibri"/>
                <a:cs typeface="Calibri"/>
                <a:sym typeface="Calibri"/>
              </a:rPr>
              <a:t>Cloth </a:t>
            </a:r>
            <a:r>
              <a:rPr lang="en-US" b="1" u="sng" dirty="0">
                <a:latin typeface="Calibri"/>
                <a:ea typeface="Calibri"/>
                <a:cs typeface="Calibri"/>
                <a:sym typeface="Calibri"/>
              </a:rPr>
              <a:t>&amp; PriceList:-</a:t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76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76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endParaRPr/>
          </a:p>
        </p:txBody>
      </p:sp>
      <p:pic>
        <p:nvPicPr>
          <p:cNvPr id="7" name="Picture 6" descr="View ClothType &amp; PriceList Sequence - Communicatio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401" y="1307851"/>
            <a:ext cx="8000536" cy="4970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77"/>
          <p:cNvSpPr txBox="1">
            <a:spLocks noGrp="1"/>
          </p:cNvSpPr>
          <p:nvPr>
            <p:ph type="title"/>
          </p:nvPr>
        </p:nvSpPr>
        <p:spPr>
          <a:xfrm>
            <a:off x="1655664" y="654590"/>
            <a:ext cx="5156616" cy="595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40"/>
              <a:buFont typeface="Calibri"/>
              <a:buNone/>
            </a:pPr>
            <a:r>
              <a:rPr lang="en-US" sz="3240" b="1" u="sng" dirty="0">
                <a:latin typeface="Calibri"/>
                <a:ea typeface="Calibri"/>
                <a:cs typeface="Calibri"/>
                <a:sym typeface="Calibri"/>
              </a:rPr>
              <a:t>Select &amp; Manage Packages :-</a:t>
            </a:r>
            <a:endParaRPr sz="324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77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77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smtClean="0">
                <a:solidFill>
                  <a:srgbClr val="168DBA"/>
                </a:solidFill>
                <a:latin typeface="Calibri"/>
                <a:cs typeface="Calibri"/>
                <a:sym typeface="Calibri"/>
              </a:rPr>
              <a:t>59</a:t>
            </a:r>
            <a:endParaRPr/>
          </a:p>
        </p:txBody>
      </p:sp>
      <p:pic>
        <p:nvPicPr>
          <p:cNvPr id="7" name="Picture 6" descr="Select  &amp; Manage Pacakge Sequence - Communicatio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933" y="1241874"/>
            <a:ext cx="8889008" cy="50697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>
            <a:spLocks noGrp="1"/>
          </p:cNvSpPr>
          <p:nvPr>
            <p:ph type="title"/>
          </p:nvPr>
        </p:nvSpPr>
        <p:spPr>
          <a:xfrm>
            <a:off x="3515908" y="624110"/>
            <a:ext cx="5731566" cy="97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alibri"/>
              <a:buNone/>
            </a:pPr>
            <a:r>
              <a:rPr lang="en-US" sz="5400" b="1" u="sng">
                <a:latin typeface="Calibri"/>
                <a:ea typeface="Calibri"/>
                <a:cs typeface="Calibri"/>
                <a:sym typeface="Calibri"/>
              </a:rPr>
              <a:t>Project Definition</a:t>
            </a:r>
            <a:r>
              <a:rPr lang="en-US" sz="5400" b="1">
                <a:latin typeface="Calibri"/>
                <a:ea typeface="Calibri"/>
                <a:cs typeface="Calibri"/>
                <a:sym typeface="Calibri"/>
              </a:rPr>
              <a:t> :</a:t>
            </a:r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body" idx="1"/>
          </p:nvPr>
        </p:nvSpPr>
        <p:spPr>
          <a:xfrm>
            <a:off x="2306577" y="1811547"/>
            <a:ext cx="9642446" cy="456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dirty="0"/>
              <a:t>		 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MyLaundry will be website that helps customer to select packages(yearly , monthly) or service (e.g. Wash , iron and dry cleaning) and it will also provide pickup and delivery from customer home.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           It will also help admin manage customer details , order details and keep records of customers , services and package online 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		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5486403" y="6236898"/>
            <a:ext cx="113868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11446401" y="6396335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4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8"/>
          <p:cNvSpPr txBox="1">
            <a:spLocks noGrp="1"/>
          </p:cNvSpPr>
          <p:nvPr>
            <p:ph type="title"/>
          </p:nvPr>
        </p:nvSpPr>
        <p:spPr>
          <a:xfrm>
            <a:off x="1655664" y="654590"/>
            <a:ext cx="5011835" cy="595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40"/>
              <a:buFont typeface="Calibri"/>
              <a:buNone/>
            </a:pPr>
            <a:r>
              <a:rPr lang="en-US" sz="3240" b="1" u="sng">
                <a:latin typeface="Calibri"/>
                <a:ea typeface="Calibri"/>
                <a:cs typeface="Calibri"/>
                <a:sym typeface="Calibri"/>
              </a:rPr>
              <a:t>Select &amp; Manage Services :-</a:t>
            </a:r>
            <a:endParaRPr sz="324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78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78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168DBA"/>
                </a:solidFill>
                <a:latin typeface="Calibri"/>
                <a:cs typeface="Calibri"/>
                <a:sym typeface="Calibri"/>
              </a:rPr>
              <a:t>60</a:t>
            </a:r>
            <a:endParaRPr/>
          </a:p>
        </p:txBody>
      </p:sp>
      <p:pic>
        <p:nvPicPr>
          <p:cNvPr id="7" name="Picture 6" descr="Select &amp; Manage Service Sequence - Communicatio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084" y="1257671"/>
            <a:ext cx="7896550" cy="50901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81"/>
          <p:cNvSpPr txBox="1">
            <a:spLocks noGrp="1"/>
          </p:cNvSpPr>
          <p:nvPr>
            <p:ph type="title"/>
          </p:nvPr>
        </p:nvSpPr>
        <p:spPr>
          <a:xfrm>
            <a:off x="1655665" y="654589"/>
            <a:ext cx="2397862" cy="618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40"/>
              <a:buFont typeface="Calibri"/>
              <a:buNone/>
            </a:pPr>
            <a:r>
              <a:rPr lang="en-US" sz="3240" b="1" u="sng">
                <a:latin typeface="Calibri"/>
                <a:ea typeface="Calibri"/>
                <a:cs typeface="Calibri"/>
                <a:sym typeface="Calibri"/>
              </a:rPr>
              <a:t>FeedBack :-</a:t>
            </a:r>
            <a:endParaRPr sz="324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81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81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61</a:t>
            </a:r>
            <a:endParaRPr/>
          </a:p>
        </p:txBody>
      </p:sp>
      <p:pic>
        <p:nvPicPr>
          <p:cNvPr id="7" name="Picture 6" descr="FeedBack Sequence - Communicatio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889" y="270788"/>
            <a:ext cx="5541136" cy="60190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82"/>
          <p:cNvSpPr txBox="1">
            <a:spLocks noGrp="1"/>
          </p:cNvSpPr>
          <p:nvPr>
            <p:ph type="title"/>
          </p:nvPr>
        </p:nvSpPr>
        <p:spPr>
          <a:xfrm>
            <a:off x="1655665" y="654590"/>
            <a:ext cx="3133152" cy="589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40"/>
              <a:buFont typeface="Calibri"/>
              <a:buNone/>
            </a:pPr>
            <a:r>
              <a:rPr lang="en-US" sz="3240" b="1" u="sng">
                <a:latin typeface="Calibri"/>
                <a:ea typeface="Calibri"/>
                <a:cs typeface="Calibri"/>
                <a:sym typeface="Calibri"/>
              </a:rPr>
              <a:t>View FeedBack :-</a:t>
            </a:r>
            <a:endParaRPr sz="324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82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82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62</a:t>
            </a:r>
            <a:endParaRPr/>
          </a:p>
        </p:txBody>
      </p:sp>
      <p:pic>
        <p:nvPicPr>
          <p:cNvPr id="7" name="Picture 6" descr="ViewFeedBack Sequence - Communicatio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30" y="323756"/>
            <a:ext cx="5398398" cy="59108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83"/>
          <p:cNvSpPr txBox="1">
            <a:spLocks noGrp="1"/>
          </p:cNvSpPr>
          <p:nvPr>
            <p:ph type="title"/>
          </p:nvPr>
        </p:nvSpPr>
        <p:spPr>
          <a:xfrm>
            <a:off x="1655664" y="654590"/>
            <a:ext cx="1791624" cy="65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alibri"/>
              <a:buNone/>
            </a:pPr>
            <a:r>
              <a:rPr lang="en-US" b="1" u="sng" dirty="0">
                <a:latin typeface="Calibri"/>
                <a:ea typeface="Calibri"/>
                <a:cs typeface="Calibri"/>
                <a:sym typeface="Calibri"/>
              </a:rPr>
              <a:t>Rating:-</a:t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83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83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63</a:t>
            </a:r>
            <a:endParaRPr/>
          </a:p>
        </p:txBody>
      </p:sp>
      <p:pic>
        <p:nvPicPr>
          <p:cNvPr id="6" name="Picture 5" descr="Rating Sequence - Communicatio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270" y="200721"/>
            <a:ext cx="5403881" cy="60439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84"/>
          <p:cNvSpPr txBox="1">
            <a:spLocks noGrp="1"/>
          </p:cNvSpPr>
          <p:nvPr>
            <p:ph type="title"/>
          </p:nvPr>
        </p:nvSpPr>
        <p:spPr>
          <a:xfrm>
            <a:off x="1655665" y="654590"/>
            <a:ext cx="2628100" cy="57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40"/>
              <a:buFont typeface="Calibri"/>
              <a:buNone/>
            </a:pPr>
            <a:r>
              <a:rPr lang="en-US" sz="3240" b="1" u="sng">
                <a:latin typeface="Calibri"/>
                <a:ea typeface="Calibri"/>
                <a:cs typeface="Calibri"/>
                <a:sym typeface="Calibri"/>
              </a:rPr>
              <a:t>View Rating :-</a:t>
            </a:r>
            <a:endParaRPr sz="324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84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84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64</a:t>
            </a:r>
            <a:endParaRPr/>
          </a:p>
        </p:txBody>
      </p:sp>
      <p:pic>
        <p:nvPicPr>
          <p:cNvPr id="6" name="Picture 5" descr="ViewRationg Sequence - Communicatio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144" y="245698"/>
            <a:ext cx="5548476" cy="6088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85"/>
          <p:cNvSpPr txBox="1">
            <a:spLocks noGrp="1"/>
          </p:cNvSpPr>
          <p:nvPr>
            <p:ph type="title"/>
          </p:nvPr>
        </p:nvSpPr>
        <p:spPr>
          <a:xfrm>
            <a:off x="1655664" y="654589"/>
            <a:ext cx="1954228" cy="62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40"/>
              <a:buFont typeface="Calibri"/>
              <a:buNone/>
            </a:pPr>
            <a:r>
              <a:rPr lang="en-US" sz="3240" b="1" u="sng" dirty="0" smtClean="0">
                <a:latin typeface="Calibri"/>
                <a:ea typeface="Calibri"/>
                <a:cs typeface="Calibri"/>
                <a:sym typeface="Calibri"/>
              </a:rPr>
              <a:t>Inquiry </a:t>
            </a:r>
            <a:r>
              <a:rPr lang="en-US" sz="3240" b="1" u="sng" dirty="0">
                <a:latin typeface="Calibri"/>
                <a:ea typeface="Calibri"/>
                <a:cs typeface="Calibri"/>
                <a:sym typeface="Calibri"/>
              </a:rPr>
              <a:t>:-</a:t>
            </a:r>
            <a:endParaRPr sz="324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85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85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65</a:t>
            </a:r>
            <a:endParaRPr/>
          </a:p>
        </p:txBody>
      </p:sp>
      <p:pic>
        <p:nvPicPr>
          <p:cNvPr id="7" name="Picture 6" descr="Inquiry sequence - Communicatio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529" y="1206561"/>
            <a:ext cx="8950899" cy="4995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87"/>
          <p:cNvSpPr txBox="1">
            <a:spLocks noGrp="1"/>
          </p:cNvSpPr>
          <p:nvPr>
            <p:ph type="title"/>
          </p:nvPr>
        </p:nvSpPr>
        <p:spPr>
          <a:xfrm>
            <a:off x="3139680" y="2188959"/>
            <a:ext cx="7512610" cy="1251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7200"/>
              <a:buFont typeface="Calibri"/>
              <a:buNone/>
            </a:pPr>
            <a:r>
              <a:rPr lang="en-US" sz="7200" b="1" u="sng" dirty="0">
                <a:latin typeface="Calibri"/>
                <a:ea typeface="Calibri"/>
                <a:cs typeface="Calibri"/>
                <a:sym typeface="Calibri"/>
              </a:rPr>
              <a:t>Activity Diagram :-</a:t>
            </a:r>
            <a:endParaRPr sz="720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87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87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smtClean="0">
                <a:solidFill>
                  <a:srgbClr val="168DBA"/>
                </a:solidFill>
                <a:latin typeface="Calibri"/>
                <a:cs typeface="Calibri"/>
                <a:sym typeface="Calibri"/>
              </a:rPr>
              <a:t>66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88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88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smtClean="0">
                <a:solidFill>
                  <a:srgbClr val="168DBA"/>
                </a:solidFill>
                <a:latin typeface="Calibri"/>
                <a:cs typeface="Calibri"/>
                <a:sym typeface="Calibri"/>
              </a:rPr>
              <a:t>67</a:t>
            </a:r>
            <a:endParaRPr/>
          </a:p>
        </p:txBody>
      </p:sp>
      <p:pic>
        <p:nvPicPr>
          <p:cNvPr id="6" name="Picture 5" descr="Activity Diagram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158" y="167268"/>
            <a:ext cx="10032504" cy="62112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89"/>
          <p:cNvSpPr txBox="1">
            <a:spLocks noGrp="1"/>
          </p:cNvSpPr>
          <p:nvPr>
            <p:ph type="title"/>
          </p:nvPr>
        </p:nvSpPr>
        <p:spPr>
          <a:xfrm>
            <a:off x="2196998" y="220781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7200"/>
              <a:buFont typeface="Calibri"/>
              <a:buNone/>
            </a:pPr>
            <a:r>
              <a:rPr lang="en-US" sz="7200" b="1" u="sng">
                <a:latin typeface="Calibri"/>
                <a:ea typeface="Calibri"/>
                <a:cs typeface="Calibri"/>
                <a:sym typeface="Calibri"/>
              </a:rPr>
              <a:t>State Chart Diagram :-</a:t>
            </a:r>
            <a:endParaRPr sz="720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89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89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168DBA"/>
                </a:solidFill>
                <a:latin typeface="Calibri"/>
                <a:cs typeface="Calibri"/>
                <a:sym typeface="Calibri"/>
              </a:rPr>
              <a:t>68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90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90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168DBA"/>
                </a:solidFill>
                <a:latin typeface="Calibri"/>
                <a:cs typeface="Calibri"/>
                <a:sym typeface="Calibri"/>
              </a:rPr>
              <a:t>69</a:t>
            </a:r>
            <a:endParaRPr/>
          </a:p>
        </p:txBody>
      </p:sp>
      <p:pic>
        <p:nvPicPr>
          <p:cNvPr id="6" name="Picture 5" descr="State Machine Diagram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528" y="146304"/>
            <a:ext cx="9445752" cy="6227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>
            <a:spLocks noGrp="1"/>
          </p:cNvSpPr>
          <p:nvPr>
            <p:ph type="title"/>
          </p:nvPr>
        </p:nvSpPr>
        <p:spPr>
          <a:xfrm>
            <a:off x="3778370" y="2"/>
            <a:ext cx="6469812" cy="102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alibri"/>
              <a:buNone/>
            </a:pPr>
            <a:r>
              <a:rPr lang="en-US" sz="5400" b="1" u="sng">
                <a:latin typeface="Calibri"/>
                <a:ea typeface="Calibri"/>
                <a:cs typeface="Calibri"/>
                <a:sym typeface="Calibri"/>
              </a:rPr>
              <a:t>Process Description</a:t>
            </a:r>
            <a:r>
              <a:rPr lang="en-US" sz="5400" b="1">
                <a:latin typeface="Calibri"/>
                <a:ea typeface="Calibri"/>
                <a:cs typeface="Calibri"/>
                <a:sym typeface="Calibri"/>
              </a:rPr>
              <a:t> :</a:t>
            </a:r>
            <a:endParaRPr/>
          </a:p>
        </p:txBody>
      </p:sp>
      <p:grpSp>
        <p:nvGrpSpPr>
          <p:cNvPr id="216" name="Google Shape;216;p24"/>
          <p:cNvGrpSpPr/>
          <p:nvPr/>
        </p:nvGrpSpPr>
        <p:grpSpPr>
          <a:xfrm>
            <a:off x="8889496" y="4932266"/>
            <a:ext cx="1350626" cy="938205"/>
            <a:chOff x="2135673" y="5369447"/>
            <a:chExt cx="1179213" cy="1015098"/>
          </a:xfrm>
        </p:grpSpPr>
        <p:pic>
          <p:nvPicPr>
            <p:cNvPr id="217" name="Google Shape;217;p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81635" y="5369447"/>
              <a:ext cx="609600" cy="609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Google Shape;218;p24"/>
            <p:cNvSpPr txBox="1"/>
            <p:nvPr/>
          </p:nvSpPr>
          <p:spPr>
            <a:xfrm>
              <a:off x="2135673" y="5984944"/>
              <a:ext cx="1179213" cy="3996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Owner</a:t>
              </a:r>
              <a:endParaRPr/>
            </a:p>
          </p:txBody>
        </p:sp>
      </p:grpSp>
      <p:grpSp>
        <p:nvGrpSpPr>
          <p:cNvPr id="219" name="Google Shape;219;p24"/>
          <p:cNvGrpSpPr/>
          <p:nvPr/>
        </p:nvGrpSpPr>
        <p:grpSpPr>
          <a:xfrm>
            <a:off x="3234181" y="1353306"/>
            <a:ext cx="1295091" cy="933598"/>
            <a:chOff x="3575403" y="1975438"/>
            <a:chExt cx="1130726" cy="1010113"/>
          </a:xfrm>
        </p:grpSpPr>
        <p:pic>
          <p:nvPicPr>
            <p:cNvPr id="220" name="Google Shape;220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04201" y="1975438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24"/>
            <p:cNvSpPr txBox="1"/>
            <p:nvPr/>
          </p:nvSpPr>
          <p:spPr>
            <a:xfrm>
              <a:off x="3575403" y="2585950"/>
              <a:ext cx="1130726" cy="3996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</a:t>
              </a:r>
              <a:endParaRPr/>
            </a:p>
          </p:txBody>
        </p:sp>
      </p:grpSp>
      <p:cxnSp>
        <p:nvCxnSpPr>
          <p:cNvPr id="222" name="Google Shape;222;p24"/>
          <p:cNvCxnSpPr>
            <a:stCxn id="220" idx="3"/>
            <a:endCxn id="223" idx="2"/>
          </p:cNvCxnSpPr>
          <p:nvPr/>
        </p:nvCxnSpPr>
        <p:spPr>
          <a:xfrm>
            <a:off x="4254468" y="1705446"/>
            <a:ext cx="5036100" cy="28500"/>
          </a:xfrm>
          <a:prstGeom prst="straightConnector1">
            <a:avLst/>
          </a:prstGeom>
          <a:noFill/>
          <a:ln w="22225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  <a:effectLst>
            <a:outerShdw blurRad="38100" dist="25400" dir="5400000" rotWithShape="0">
              <a:srgbClr val="000000">
                <a:alpha val="24705"/>
              </a:srgbClr>
            </a:outerShdw>
          </a:effectLst>
        </p:spPr>
      </p:cxnSp>
      <p:sp>
        <p:nvSpPr>
          <p:cNvPr id="223" name="Google Shape;223;p24"/>
          <p:cNvSpPr/>
          <p:nvPr/>
        </p:nvSpPr>
        <p:spPr>
          <a:xfrm>
            <a:off x="9290582" y="1380228"/>
            <a:ext cx="1915066" cy="707365"/>
          </a:xfrm>
          <a:prstGeom prst="ellipse">
            <a:avLst/>
          </a:prstGeom>
          <a:solidFill>
            <a:srgbClr val="168DBA"/>
          </a:solidFill>
          <a:ln w="15875" cap="rnd" cmpd="sng">
            <a:solidFill>
              <a:srgbClr val="168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1.Visit the Shop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"/>
          <p:cNvSpPr/>
          <p:nvPr/>
        </p:nvSpPr>
        <p:spPr>
          <a:xfrm>
            <a:off x="9693149" y="4275826"/>
            <a:ext cx="1915066" cy="707365"/>
          </a:xfrm>
          <a:prstGeom prst="ellipse">
            <a:avLst/>
          </a:prstGeom>
          <a:solidFill>
            <a:srgbClr val="168DBA"/>
          </a:solidFill>
          <a:ln w="15875" cap="rnd" cmpd="sng">
            <a:solidFill>
              <a:srgbClr val="168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3.Give an Order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6627894" y="3556960"/>
            <a:ext cx="1915066" cy="707365"/>
          </a:xfrm>
          <a:prstGeom prst="ellipse">
            <a:avLst/>
          </a:prstGeom>
          <a:solidFill>
            <a:srgbClr val="168DBA"/>
          </a:solidFill>
          <a:ln w="15875" cap="rnd" cmpd="sng">
            <a:solidFill>
              <a:srgbClr val="168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4.Laundry Process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4"/>
          <p:cNvSpPr/>
          <p:nvPr/>
        </p:nvSpPr>
        <p:spPr>
          <a:xfrm>
            <a:off x="4804847" y="2639685"/>
            <a:ext cx="1915066" cy="707365"/>
          </a:xfrm>
          <a:prstGeom prst="ellipse">
            <a:avLst/>
          </a:prstGeom>
          <a:solidFill>
            <a:srgbClr val="168DBA"/>
          </a:solidFill>
          <a:ln w="15875" cap="rnd" cmpd="sng">
            <a:solidFill>
              <a:srgbClr val="168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5. Return Cloth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2904159" y="5483526"/>
            <a:ext cx="1915066" cy="707365"/>
          </a:xfrm>
          <a:prstGeom prst="ellipse">
            <a:avLst/>
          </a:prstGeom>
          <a:solidFill>
            <a:srgbClr val="168DBA"/>
          </a:solidFill>
          <a:ln w="15875" cap="rnd" cmpd="sng">
            <a:solidFill>
              <a:srgbClr val="168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7.Invoice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2973170" y="4155056"/>
            <a:ext cx="1915066" cy="707365"/>
          </a:xfrm>
          <a:prstGeom prst="ellipse">
            <a:avLst/>
          </a:prstGeom>
          <a:solidFill>
            <a:srgbClr val="168DBA"/>
          </a:solidFill>
          <a:ln w="15875" cap="rnd" cmpd="sng">
            <a:solidFill>
              <a:srgbClr val="168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6.Give Payment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24"/>
          <p:cNvCxnSpPr>
            <a:stCxn id="217" idx="0"/>
            <a:endCxn id="225" idx="4"/>
          </p:cNvCxnSpPr>
          <p:nvPr/>
        </p:nvCxnSpPr>
        <p:spPr>
          <a:xfrm rot="5400000" flipH="1">
            <a:off x="8218918" y="3630866"/>
            <a:ext cx="667800" cy="1935000"/>
          </a:xfrm>
          <a:prstGeom prst="bentConnector3">
            <a:avLst>
              <a:gd name="adj1" fmla="val 50010"/>
            </a:avLst>
          </a:prstGeom>
          <a:noFill/>
          <a:ln w="22225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  <a:effectLst>
            <a:outerShdw blurRad="38100" dist="25400" dir="5400000" rotWithShape="0">
              <a:srgbClr val="000000">
                <a:alpha val="24705"/>
              </a:srgbClr>
            </a:outerShdw>
          </a:effectLst>
        </p:spPr>
      </p:cxnSp>
      <p:cxnSp>
        <p:nvCxnSpPr>
          <p:cNvPr id="230" name="Google Shape;230;p24"/>
          <p:cNvCxnSpPr>
            <a:stCxn id="221" idx="1"/>
            <a:endCxn id="228" idx="0"/>
          </p:cNvCxnSpPr>
          <p:nvPr/>
        </p:nvCxnSpPr>
        <p:spPr>
          <a:xfrm>
            <a:off x="3234181" y="2102238"/>
            <a:ext cx="696600" cy="2052900"/>
          </a:xfrm>
          <a:prstGeom prst="bentConnector4">
            <a:avLst>
              <a:gd name="adj1" fmla="val -32816"/>
              <a:gd name="adj2" fmla="val 54496"/>
            </a:avLst>
          </a:prstGeom>
          <a:noFill/>
          <a:ln w="22225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  <a:effectLst>
            <a:outerShdw blurRad="38100" dist="25400" dir="5400000" rotWithShape="0">
              <a:srgbClr val="000000">
                <a:alpha val="24705"/>
              </a:srgbClr>
            </a:outerShdw>
          </a:effectLst>
        </p:spPr>
      </p:cxnSp>
      <p:cxnSp>
        <p:nvCxnSpPr>
          <p:cNvPr id="231" name="Google Shape;231;p24"/>
          <p:cNvCxnSpPr>
            <a:stCxn id="218" idx="2"/>
            <a:endCxn id="227" idx="6"/>
          </p:cNvCxnSpPr>
          <p:nvPr/>
        </p:nvCxnSpPr>
        <p:spPr>
          <a:xfrm rot="5400000" flipH="1">
            <a:off x="7175309" y="3480971"/>
            <a:ext cx="33300" cy="4745700"/>
          </a:xfrm>
          <a:prstGeom prst="bentConnector4">
            <a:avLst>
              <a:gd name="adj1" fmla="val -686487"/>
              <a:gd name="adj2" fmla="val 57114"/>
            </a:avLst>
          </a:prstGeom>
          <a:noFill/>
          <a:ln w="22225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  <a:effectLst>
            <a:outerShdw blurRad="38100" dist="25400" dir="5400000" rotWithShape="0">
              <a:srgbClr val="000000">
                <a:alpha val="24705"/>
              </a:srgbClr>
            </a:outerShdw>
          </a:effectLst>
        </p:spPr>
      </p:cxnSp>
      <p:cxnSp>
        <p:nvCxnSpPr>
          <p:cNvPr id="232" name="Google Shape;232;p24"/>
          <p:cNvCxnSpPr>
            <a:stCxn id="228" idx="6"/>
            <a:endCxn id="217" idx="1"/>
          </p:cNvCxnSpPr>
          <p:nvPr/>
        </p:nvCxnSpPr>
        <p:spPr>
          <a:xfrm>
            <a:off x="4888236" y="4508738"/>
            <a:ext cx="4283100" cy="705300"/>
          </a:xfrm>
          <a:prstGeom prst="bentConnector3">
            <a:avLst>
              <a:gd name="adj1" fmla="val 49999"/>
            </a:avLst>
          </a:prstGeom>
          <a:noFill/>
          <a:ln w="22225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  <a:effectLst>
            <a:outerShdw blurRad="38100" dist="25400" dir="5400000" rotWithShape="0">
              <a:srgbClr val="000000">
                <a:alpha val="24705"/>
              </a:srgbClr>
            </a:outerShdw>
          </a:effectLst>
        </p:spPr>
      </p:cxnSp>
      <p:cxnSp>
        <p:nvCxnSpPr>
          <p:cNvPr id="233" name="Google Shape;233;p24"/>
          <p:cNvCxnSpPr>
            <a:stCxn id="227" idx="2"/>
            <a:endCxn id="220" idx="1"/>
          </p:cNvCxnSpPr>
          <p:nvPr/>
        </p:nvCxnSpPr>
        <p:spPr>
          <a:xfrm rot="10800000" flipH="1">
            <a:off x="2904159" y="1705309"/>
            <a:ext cx="477600" cy="4131900"/>
          </a:xfrm>
          <a:prstGeom prst="bentConnector3">
            <a:avLst>
              <a:gd name="adj1" fmla="val -47864"/>
            </a:avLst>
          </a:prstGeom>
          <a:noFill/>
          <a:ln w="22225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  <a:effectLst>
            <a:outerShdw blurRad="38100" dist="25400" dir="5400000" rotWithShape="0">
              <a:srgbClr val="000000">
                <a:alpha val="24705"/>
              </a:srgbClr>
            </a:outerShdw>
          </a:effectLst>
        </p:spPr>
      </p:cxnSp>
      <p:cxnSp>
        <p:nvCxnSpPr>
          <p:cNvPr id="234" name="Google Shape;234;p24"/>
          <p:cNvCxnSpPr>
            <a:stCxn id="225" idx="0"/>
            <a:endCxn id="226" idx="6"/>
          </p:cNvCxnSpPr>
          <p:nvPr/>
        </p:nvCxnSpPr>
        <p:spPr>
          <a:xfrm rot="5400000" flipH="1">
            <a:off x="6870827" y="2842360"/>
            <a:ext cx="563700" cy="865500"/>
          </a:xfrm>
          <a:prstGeom prst="bentConnector2">
            <a:avLst/>
          </a:prstGeom>
          <a:noFill/>
          <a:ln w="22225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  <a:effectLst>
            <a:outerShdw blurRad="38100" dist="25400" dir="5400000" rotWithShape="0">
              <a:srgbClr val="000000">
                <a:alpha val="24705"/>
              </a:srgbClr>
            </a:outerShdw>
          </a:effectLst>
        </p:spPr>
      </p:cxnSp>
      <p:cxnSp>
        <p:nvCxnSpPr>
          <p:cNvPr id="235" name="Google Shape;235;p24"/>
          <p:cNvCxnSpPr>
            <a:stCxn id="226" idx="1"/>
            <a:endCxn id="221" idx="2"/>
          </p:cNvCxnSpPr>
          <p:nvPr/>
        </p:nvCxnSpPr>
        <p:spPr>
          <a:xfrm rot="5400000" flipH="1">
            <a:off x="4255352" y="1913326"/>
            <a:ext cx="456300" cy="1203600"/>
          </a:xfrm>
          <a:prstGeom prst="bentConnector3">
            <a:avLst>
              <a:gd name="adj1" fmla="val 50008"/>
            </a:avLst>
          </a:prstGeom>
          <a:noFill/>
          <a:ln w="22225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  <a:effectLst>
            <a:outerShdw blurRad="38100" dist="25400" dir="5400000" rotWithShape="0">
              <a:srgbClr val="000000">
                <a:alpha val="24705"/>
              </a:srgbClr>
            </a:outerShdw>
          </a:effectLst>
        </p:spPr>
      </p:cxnSp>
      <p:sp>
        <p:nvSpPr>
          <p:cNvPr id="236" name="Google Shape;236;p24"/>
          <p:cNvSpPr/>
          <p:nvPr/>
        </p:nvSpPr>
        <p:spPr>
          <a:xfrm>
            <a:off x="5693435" y="6334780"/>
            <a:ext cx="112143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4"/>
          <p:cNvSpPr/>
          <p:nvPr/>
        </p:nvSpPr>
        <p:spPr>
          <a:xfrm>
            <a:off x="8422187" y="2953110"/>
            <a:ext cx="1722475" cy="730370"/>
          </a:xfrm>
          <a:prstGeom prst="ellipse">
            <a:avLst/>
          </a:prstGeom>
          <a:solidFill>
            <a:srgbClr val="168DBA"/>
          </a:solidFill>
          <a:ln w="15875" cap="rnd" cmpd="sng">
            <a:solidFill>
              <a:srgbClr val="168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2(a).Select          Package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4"/>
          <p:cNvSpPr/>
          <p:nvPr/>
        </p:nvSpPr>
        <p:spPr>
          <a:xfrm>
            <a:off x="10472469" y="2932982"/>
            <a:ext cx="1719531" cy="767752"/>
          </a:xfrm>
          <a:prstGeom prst="ellipse">
            <a:avLst/>
          </a:prstGeom>
          <a:solidFill>
            <a:srgbClr val="168DBA"/>
          </a:solidFill>
          <a:ln w="15875" cap="rnd" cmpd="sng">
            <a:solidFill>
              <a:srgbClr val="168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2(b).Select     Services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4"/>
          <p:cNvSpPr/>
          <p:nvPr/>
        </p:nvSpPr>
        <p:spPr>
          <a:xfrm>
            <a:off x="11575797" y="6396335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24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0" name="Google Shape;240;p24"/>
          <p:cNvCxnSpPr>
            <a:stCxn id="223" idx="4"/>
            <a:endCxn id="237" idx="0"/>
          </p:cNvCxnSpPr>
          <p:nvPr/>
        </p:nvCxnSpPr>
        <p:spPr>
          <a:xfrm rot="5400000">
            <a:off x="9332965" y="2037943"/>
            <a:ext cx="865500" cy="964800"/>
          </a:xfrm>
          <a:prstGeom prst="bentConnector3">
            <a:avLst>
              <a:gd name="adj1" fmla="val 50001"/>
            </a:avLst>
          </a:prstGeom>
          <a:noFill/>
          <a:ln w="22225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  <a:effectLst>
            <a:outerShdw blurRad="38100" dist="25400" dir="5400000" rotWithShape="0">
              <a:srgbClr val="000000">
                <a:alpha val="24705"/>
              </a:srgbClr>
            </a:outerShdw>
          </a:effectLst>
        </p:spPr>
      </p:cxnSp>
      <p:cxnSp>
        <p:nvCxnSpPr>
          <p:cNvPr id="241" name="Google Shape;241;p24"/>
          <p:cNvCxnSpPr>
            <a:stCxn id="223" idx="4"/>
            <a:endCxn id="238" idx="0"/>
          </p:cNvCxnSpPr>
          <p:nvPr/>
        </p:nvCxnSpPr>
        <p:spPr>
          <a:xfrm rot="-5400000" flipH="1">
            <a:off x="10367515" y="1968193"/>
            <a:ext cx="845400" cy="1084200"/>
          </a:xfrm>
          <a:prstGeom prst="bentConnector3">
            <a:avLst>
              <a:gd name="adj1" fmla="val 49999"/>
            </a:avLst>
          </a:prstGeom>
          <a:noFill/>
          <a:ln w="22225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  <a:effectLst>
            <a:outerShdw blurRad="38100" dist="25400" dir="5400000" rotWithShape="0">
              <a:srgbClr val="000000">
                <a:alpha val="24705"/>
              </a:srgbClr>
            </a:outerShdw>
          </a:effectLst>
        </p:spPr>
      </p:cxnSp>
      <p:cxnSp>
        <p:nvCxnSpPr>
          <p:cNvPr id="242" name="Google Shape;242;p24"/>
          <p:cNvCxnSpPr>
            <a:stCxn id="237" idx="4"/>
            <a:endCxn id="224" idx="0"/>
          </p:cNvCxnSpPr>
          <p:nvPr/>
        </p:nvCxnSpPr>
        <p:spPr>
          <a:xfrm rot="-5400000" flipH="1">
            <a:off x="9671024" y="3295880"/>
            <a:ext cx="592200" cy="1367400"/>
          </a:xfrm>
          <a:prstGeom prst="bentConnector3">
            <a:avLst>
              <a:gd name="adj1" fmla="val 50012"/>
            </a:avLst>
          </a:prstGeom>
          <a:noFill/>
          <a:ln w="22225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  <a:effectLst>
            <a:outerShdw blurRad="38100" dist="25400" dir="5400000" rotWithShape="0">
              <a:srgbClr val="000000">
                <a:alpha val="24705"/>
              </a:srgbClr>
            </a:outerShdw>
          </a:effectLst>
        </p:spPr>
      </p:cxnSp>
      <p:cxnSp>
        <p:nvCxnSpPr>
          <p:cNvPr id="243" name="Google Shape;243;p24"/>
          <p:cNvCxnSpPr>
            <a:stCxn id="238" idx="4"/>
            <a:endCxn id="224" idx="0"/>
          </p:cNvCxnSpPr>
          <p:nvPr/>
        </p:nvCxnSpPr>
        <p:spPr>
          <a:xfrm rot="5400000">
            <a:off x="10703884" y="3647484"/>
            <a:ext cx="575100" cy="681600"/>
          </a:xfrm>
          <a:prstGeom prst="bentConnector3">
            <a:avLst>
              <a:gd name="adj1" fmla="val 49999"/>
            </a:avLst>
          </a:prstGeom>
          <a:noFill/>
          <a:ln w="22225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  <a:effectLst>
            <a:outerShdw blurRad="38100" dist="25400" dir="5400000" rotWithShape="0">
              <a:srgbClr val="000000">
                <a:alpha val="24705"/>
              </a:srgbClr>
            </a:outerShdw>
          </a:effectLst>
        </p:spPr>
      </p:cxnSp>
      <p:cxnSp>
        <p:nvCxnSpPr>
          <p:cNvPr id="244" name="Google Shape;244;p24"/>
          <p:cNvCxnSpPr>
            <a:stCxn id="224" idx="4"/>
            <a:endCxn id="217" idx="3"/>
          </p:cNvCxnSpPr>
          <p:nvPr/>
        </p:nvCxnSpPr>
        <p:spPr>
          <a:xfrm rot="5400000">
            <a:off x="10144732" y="4707941"/>
            <a:ext cx="230700" cy="781200"/>
          </a:xfrm>
          <a:prstGeom prst="bentConnector2">
            <a:avLst/>
          </a:prstGeom>
          <a:noFill/>
          <a:ln w="22225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  <a:effectLst>
            <a:outerShdw blurRad="38100" dist="25400" dir="5400000" rotWithShape="0">
              <a:srgbClr val="000000">
                <a:alpha val="24705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91"/>
          <p:cNvSpPr txBox="1">
            <a:spLocks noGrp="1"/>
          </p:cNvSpPr>
          <p:nvPr>
            <p:ph type="title"/>
          </p:nvPr>
        </p:nvSpPr>
        <p:spPr>
          <a:xfrm>
            <a:off x="4024909" y="0"/>
            <a:ext cx="4920683" cy="819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60"/>
              <a:buFont typeface="Calibri"/>
              <a:buNone/>
            </a:pPr>
            <a:r>
              <a:rPr lang="en-US" sz="4860" b="1" u="sng" dirty="0">
                <a:latin typeface="Calibri"/>
                <a:ea typeface="Calibri"/>
                <a:cs typeface="Calibri"/>
                <a:sym typeface="Calibri"/>
              </a:rPr>
              <a:t>Data Dictionary</a:t>
            </a:r>
            <a:endParaRPr/>
          </a:p>
        </p:txBody>
      </p:sp>
      <p:sp>
        <p:nvSpPr>
          <p:cNvPr id="773" name="Google Shape;773;p91"/>
          <p:cNvSpPr txBox="1">
            <a:spLocks noGrp="1"/>
          </p:cNvSpPr>
          <p:nvPr>
            <p:ph type="body" idx="1"/>
          </p:nvPr>
        </p:nvSpPr>
        <p:spPr>
          <a:xfrm>
            <a:off x="2236977" y="1002907"/>
            <a:ext cx="8915400" cy="538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3200"/>
              <a:buFont typeface="Wingdings" pitchFamily="2" charset="2"/>
              <a:buChar char="v"/>
            </a:pPr>
            <a:r>
              <a:rPr lang="en-US" sz="28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u="sng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Role</a:t>
            </a:r>
            <a:r>
              <a:rPr lang="en-US" sz="28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 : -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This table will store details of Role.</a:t>
            </a:r>
            <a:endParaRPr sz="32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 lang="en-US" sz="3200" b="1" dirty="0" smtClean="0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 lang="en-US" sz="3200" b="1" dirty="0" smtClean="0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 lang="en-US" sz="3200" b="1" u="sng" dirty="0" smtClean="0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>
              <a:buClr>
                <a:schemeClr val="accent2">
                  <a:lumMod val="75000"/>
                </a:schemeClr>
              </a:buClr>
              <a:buSzPts val="3200"/>
              <a:buFont typeface="Wingdings" pitchFamily="2" charset="2"/>
              <a:buChar char="v"/>
            </a:pPr>
            <a:r>
              <a:rPr lang="en-US" sz="2800" b="1" u="sng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28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 :-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This table will store details of Company.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 sz="3200" b="1" dirty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 sz="3200" b="1" dirty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774" name="Google Shape;774;p91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91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70</a:t>
            </a:r>
            <a:endParaRPr sz="24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76" name="Google Shape;776;p91"/>
          <p:cNvGraphicFramePr/>
          <p:nvPr/>
        </p:nvGraphicFramePr>
        <p:xfrm>
          <a:off x="2717297" y="1742559"/>
          <a:ext cx="7338200" cy="1112550"/>
        </p:xfrm>
        <a:graphic>
          <a:graphicData uri="http://schemas.openxmlformats.org/drawingml/2006/table">
            <a:tbl>
              <a:tblPr firstRow="1" bandRow="1">
                <a:noFill/>
                <a:tableStyleId>{0AFD5CAE-1562-49EB-9370-510BFFA9BF90}</a:tableStyleId>
              </a:tblPr>
              <a:tblGrid>
                <a:gridCol w="1625600"/>
                <a:gridCol w="1625600"/>
                <a:gridCol w="1932325"/>
                <a:gridCol w="21546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Field 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Constraints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RoleID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Primary Key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of Role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RoleName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Varchar(15)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 of Role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8" name="Google Shape;822;p96"/>
          <p:cNvGraphicFramePr/>
          <p:nvPr/>
        </p:nvGraphicFramePr>
        <p:xfrm>
          <a:off x="2758245" y="4044566"/>
          <a:ext cx="7404100" cy="2256025"/>
        </p:xfrm>
        <a:graphic>
          <a:graphicData uri="http://schemas.openxmlformats.org/drawingml/2006/table">
            <a:tbl>
              <a:tblPr firstRow="1" bandRow="1">
                <a:noFill/>
                <a:tableStyleId>{0AFD5CAE-1562-49EB-9370-510BFFA9BF90}</a:tableStyleId>
              </a:tblPr>
              <a:tblGrid>
                <a:gridCol w="1645200"/>
                <a:gridCol w="1516642"/>
                <a:gridCol w="1619794"/>
                <a:gridCol w="2622464"/>
              </a:tblGrid>
              <a:tr h="401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Field 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Constraints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CompanyID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Primary Key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of Company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Varchar(15)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 of Company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Varchar(100)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Company Address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PhoneNo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sym typeface="Calibri"/>
                        </a:rPr>
                        <a:t>Numeric(13)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Company Phone Number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Varchar(25)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 Address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99"/>
          <p:cNvSpPr txBox="1">
            <a:spLocks noGrp="1"/>
          </p:cNvSpPr>
          <p:nvPr>
            <p:ph type="body" idx="1"/>
          </p:nvPr>
        </p:nvSpPr>
        <p:spPr>
          <a:xfrm>
            <a:off x="2502948" y="723900"/>
            <a:ext cx="8915400" cy="528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spcBef>
                <a:spcPts val="0"/>
              </a:spcBef>
              <a:buClr>
                <a:schemeClr val="accent2">
                  <a:lumMod val="75000"/>
                </a:schemeClr>
              </a:buClr>
              <a:buSzPts val="2800"/>
              <a:buFont typeface="Wingdings" pitchFamily="2" charset="2"/>
              <a:buChar char="v"/>
            </a:pPr>
            <a:r>
              <a:rPr lang="en-US" sz="2800" b="1" u="sng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City</a:t>
            </a:r>
            <a:r>
              <a:rPr lang="en-US" sz="40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 :-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This table will store details of City.</a:t>
            </a:r>
            <a:endParaRPr lang="en-US" b="1" dirty="0" smtClean="0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>
              <a:spcBef>
                <a:spcPts val="0"/>
              </a:spcBef>
              <a:buSzPts val="2800"/>
              <a:buFont typeface="Wingdings" pitchFamily="2" charset="2"/>
              <a:buChar char="v"/>
            </a:pPr>
            <a:endParaRPr lang="en-US" sz="2800" b="1" dirty="0" smtClean="0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>
              <a:spcBef>
                <a:spcPts val="0"/>
              </a:spcBef>
              <a:buSzPts val="2800"/>
              <a:buFont typeface="Wingdings" pitchFamily="2" charset="2"/>
              <a:buChar char="v"/>
            </a:pPr>
            <a:endParaRPr lang="en-US" sz="2800" b="1" dirty="0" smtClean="0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>
              <a:spcBef>
                <a:spcPts val="0"/>
              </a:spcBef>
              <a:buSzPts val="280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lang="en-US" sz="2800" b="1" dirty="0" smtClean="0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>
              <a:buSzPts val="2800"/>
              <a:buNone/>
            </a:pPr>
            <a:r>
              <a:rPr lang="en-US" sz="28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846" name="Google Shape;846;p99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99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71</a:t>
            </a:r>
            <a:endParaRPr sz="24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48" name="Google Shape;848;p99"/>
          <p:cNvGraphicFramePr/>
          <p:nvPr/>
        </p:nvGraphicFramePr>
        <p:xfrm>
          <a:off x="2768315" y="3704425"/>
          <a:ext cx="7456225" cy="1483400"/>
        </p:xfrm>
        <a:graphic>
          <a:graphicData uri="http://schemas.openxmlformats.org/drawingml/2006/table">
            <a:tbl>
              <a:tblPr firstRow="1" bandRow="1">
                <a:noFill/>
                <a:tableStyleId>{0AFD5CAE-1562-49EB-9370-510BFFA9BF90}</a:tableStyleId>
              </a:tblPr>
              <a:tblGrid>
                <a:gridCol w="2026200"/>
                <a:gridCol w="1343025"/>
                <a:gridCol w="1614225"/>
                <a:gridCol w="24727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Field 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Constraints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AreaID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Primary key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of Area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AreaName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Varchar(15)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 of Area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Foreign key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of City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849" name="Google Shape;849;p99"/>
          <p:cNvGraphicFramePr/>
          <p:nvPr/>
        </p:nvGraphicFramePr>
        <p:xfrm>
          <a:off x="2858448" y="1534886"/>
          <a:ext cx="7437900" cy="1143475"/>
        </p:xfrm>
        <a:graphic>
          <a:graphicData uri="http://schemas.openxmlformats.org/drawingml/2006/table">
            <a:tbl>
              <a:tblPr firstRow="1" bandRow="1">
                <a:noFill/>
                <a:tableStyleId>{0AFD5CAE-1562-49EB-9370-510BFFA9BF90}</a:tableStyleId>
              </a:tblPr>
              <a:tblGrid>
                <a:gridCol w="2281200"/>
                <a:gridCol w="1595561"/>
                <a:gridCol w="1410789"/>
                <a:gridCol w="2150350"/>
              </a:tblGrid>
              <a:tr h="401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Field 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Constraints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Primary key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of City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CityName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Varchar(15)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 of City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136071" y="2990309"/>
            <a:ext cx="52597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>
              <a:buClr>
                <a:schemeClr val="accent2">
                  <a:lumMod val="75000"/>
                </a:schemeClr>
              </a:buClr>
              <a:buSzPts val="2800"/>
              <a:buFont typeface="Wingdings" pitchFamily="2" charset="2"/>
              <a:buChar char="v"/>
            </a:pPr>
            <a:r>
              <a:rPr lang="en-US" sz="2800" b="1" u="sng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Area</a:t>
            </a:r>
            <a:r>
              <a:rPr lang="en-US" sz="28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:-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This table will store details of Area.</a:t>
            </a:r>
            <a:endParaRPr lang="en-US" sz="1800" b="1" dirty="0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92"/>
          <p:cNvSpPr/>
          <p:nvPr/>
        </p:nvSpPr>
        <p:spPr>
          <a:xfrm>
            <a:off x="5489005" y="6225052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92"/>
          <p:cNvSpPr/>
          <p:nvPr/>
        </p:nvSpPr>
        <p:spPr>
          <a:xfrm>
            <a:off x="11247777" y="6286607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72</a:t>
            </a:r>
            <a:endParaRPr sz="24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809;p95"/>
          <p:cNvSpPr txBox="1">
            <a:spLocks/>
          </p:cNvSpPr>
          <p:nvPr/>
        </p:nvSpPr>
        <p:spPr>
          <a:xfrm>
            <a:off x="2768124" y="252405"/>
            <a:ext cx="8915400" cy="593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3200"/>
              <a:buFont typeface="Wingdings" pitchFamily="2" charset="2"/>
              <a:buChar char="v"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68DB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sz="2800" b="1" i="0" u="sng" strike="noStrike" kern="0" cap="none" spc="0" normalizeH="0" baseline="0" noProof="0" dirty="0" smtClean="0">
                <a:ln>
                  <a:noFill/>
                </a:ln>
                <a:solidFill>
                  <a:srgbClr val="168DB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68DB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:-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Calibri"/>
                <a:cs typeface="Calibri"/>
                <a:sym typeface="Calibri"/>
              </a:rPr>
              <a:t>This table will store details of User.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0" name="Google Shape;813;p95"/>
          <p:cNvGraphicFramePr/>
          <p:nvPr/>
        </p:nvGraphicFramePr>
        <p:xfrm>
          <a:off x="3125312" y="842563"/>
          <a:ext cx="7437900" cy="4932975"/>
        </p:xfrm>
        <a:graphic>
          <a:graphicData uri="http://schemas.openxmlformats.org/drawingml/2006/table">
            <a:tbl>
              <a:tblPr firstRow="1" bandRow="1">
                <a:noFill/>
                <a:tableStyleId>{0AFD5CAE-1562-49EB-9370-510BFFA9BF90}</a:tableStyleId>
              </a:tblPr>
              <a:tblGrid>
                <a:gridCol w="1920586"/>
                <a:gridCol w="1507939"/>
                <a:gridCol w="1639025"/>
                <a:gridCol w="2370350"/>
              </a:tblGrid>
              <a:tr h="401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Field 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Constraints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UserName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Varchar(15)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Primary key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 Username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Password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Varchar(20)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 Password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Varchar(15)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User’s First Name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9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LastName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Varchar(15)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User’s Last Name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9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Varchar(100)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User’s Address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9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PhoneNumber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Numeric(13)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User’s Phone Number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9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Varchar(25)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 Address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9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SecurityQue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Varchar(100)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Security Question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9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SecurityAns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Varchar(100)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Security Answer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9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RoleID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Foreign key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of Role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9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CompanyID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Foreign key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of Company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9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AreaID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Foreign key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of Area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93"/>
          <p:cNvSpPr txBox="1">
            <a:spLocks noGrp="1"/>
          </p:cNvSpPr>
          <p:nvPr>
            <p:ph type="body" idx="1"/>
          </p:nvPr>
        </p:nvSpPr>
        <p:spPr>
          <a:xfrm>
            <a:off x="2228628" y="710299"/>
            <a:ext cx="8915400" cy="538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buClr>
                <a:schemeClr val="accent2">
                  <a:lumMod val="75000"/>
                </a:schemeClr>
              </a:buClr>
              <a:buSzPts val="3200"/>
              <a:buFont typeface="Wingdings" pitchFamily="2" charset="2"/>
              <a:buChar char="v"/>
            </a:pPr>
            <a:r>
              <a:rPr lang="en-US" sz="48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u="sng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Cloth</a:t>
            </a:r>
            <a:r>
              <a:rPr lang="en-US" sz="44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 :-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This table will store details of Cloth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.</a:t>
            </a:r>
            <a:endParaRPr lang="en-US" sz="3200" dirty="0" smtClean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 lang="en-US" sz="3200" b="1" dirty="0" smtClean="0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 sz="32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 sz="32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 sz="3200" b="1" dirty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 sz="3200" b="1" dirty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792" name="Google Shape;792;p93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93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73</a:t>
            </a:r>
            <a:endParaRPr sz="24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95" name="Google Shape;795;p93"/>
          <p:cNvGraphicFramePr/>
          <p:nvPr/>
        </p:nvGraphicFramePr>
        <p:xfrm>
          <a:off x="2741264" y="1738759"/>
          <a:ext cx="7689187" cy="1143475"/>
        </p:xfrm>
        <a:graphic>
          <a:graphicData uri="http://schemas.openxmlformats.org/drawingml/2006/table">
            <a:tbl>
              <a:tblPr firstRow="1" bandRow="1">
                <a:noFill/>
                <a:tableStyleId>{0AFD5CAE-1562-49EB-9370-510BFFA9BF90}</a:tableStyleId>
              </a:tblPr>
              <a:tblGrid>
                <a:gridCol w="2281200"/>
                <a:gridCol w="1398612"/>
                <a:gridCol w="1639025"/>
                <a:gridCol w="2370350"/>
              </a:tblGrid>
              <a:tr h="401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Field 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Constraints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ClothID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Primary Key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of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Cloth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Cloth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Varchar(15)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Cloth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984247" y="3554784"/>
            <a:ext cx="62570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>
              <a:buClr>
                <a:schemeClr val="accent2">
                  <a:lumMod val="75000"/>
                </a:schemeClr>
              </a:buClr>
              <a:buSzPts val="3200"/>
              <a:buFont typeface="Wingdings" pitchFamily="2" charset="2"/>
              <a:buChar char="v"/>
            </a:pPr>
            <a:r>
              <a:rPr lang="en-US" sz="28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u="sng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r>
              <a:rPr lang="en-US" sz="28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:-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This table will store details of  Services.</a:t>
            </a:r>
          </a:p>
        </p:txBody>
      </p:sp>
      <p:graphicFrame>
        <p:nvGraphicFramePr>
          <p:cNvPr id="8" name="Google Shape;821;p96"/>
          <p:cNvGraphicFramePr/>
          <p:nvPr/>
        </p:nvGraphicFramePr>
        <p:xfrm>
          <a:off x="2797435" y="4129830"/>
          <a:ext cx="7608436" cy="1112550"/>
        </p:xfrm>
        <a:graphic>
          <a:graphicData uri="http://schemas.openxmlformats.org/drawingml/2006/table">
            <a:tbl>
              <a:tblPr firstRow="1" bandRow="1">
                <a:noFill/>
                <a:tableStyleId>{0AFD5CAE-1562-49EB-9370-510BFFA9BF90}</a:tableStyleId>
              </a:tblPr>
              <a:tblGrid>
                <a:gridCol w="1685464"/>
                <a:gridCol w="1685464"/>
                <a:gridCol w="2003485"/>
                <a:gridCol w="2234023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Field 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Constraints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ServiceID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Primary key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of Service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Servicename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Varchar(15)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 of Service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00"/>
          <p:cNvSpPr txBox="1">
            <a:spLocks noGrp="1"/>
          </p:cNvSpPr>
          <p:nvPr>
            <p:ph type="body" idx="1"/>
          </p:nvPr>
        </p:nvSpPr>
        <p:spPr>
          <a:xfrm>
            <a:off x="2521236" y="3575304"/>
            <a:ext cx="8915400" cy="277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spcBef>
                <a:spcPts val="0"/>
              </a:spcBef>
              <a:buClr>
                <a:schemeClr val="accent2">
                  <a:lumMod val="75000"/>
                </a:schemeClr>
              </a:buClr>
              <a:buSzPts val="2800"/>
              <a:buFont typeface="Wingdings" pitchFamily="2" charset="2"/>
              <a:buChar char="v"/>
            </a:pPr>
            <a:r>
              <a:rPr lang="en-US" sz="28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u="sng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Package</a:t>
            </a:r>
            <a:r>
              <a:rPr lang="en-US" sz="28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 :-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This table will store details of Package.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5400"/>
              <a:buNone/>
            </a:pPr>
            <a:r>
              <a:rPr lang="en-US" sz="5400" b="1" dirty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100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100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74</a:t>
            </a:r>
            <a:endParaRPr sz="24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57" name="Google Shape;857;p100"/>
          <p:cNvGraphicFramePr/>
          <p:nvPr/>
        </p:nvGraphicFramePr>
        <p:xfrm>
          <a:off x="2782684" y="4212570"/>
          <a:ext cx="7456225" cy="1854250"/>
        </p:xfrm>
        <a:graphic>
          <a:graphicData uri="http://schemas.openxmlformats.org/drawingml/2006/table">
            <a:tbl>
              <a:tblPr firstRow="1" bandRow="1">
                <a:noFill/>
                <a:tableStyleId>{0AFD5CAE-1562-49EB-9370-510BFFA9BF90}</a:tableStyleId>
              </a:tblPr>
              <a:tblGrid>
                <a:gridCol w="2026200"/>
                <a:gridCol w="1343025"/>
                <a:gridCol w="1614225"/>
                <a:gridCol w="24727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Field 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Constraints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PackageID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Primary key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of Package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StartDate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Package Start Date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EndDate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Package End Date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PackagePrice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Price of Package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6" name="Google Shape;818;p96"/>
          <p:cNvSpPr txBox="1">
            <a:spLocks/>
          </p:cNvSpPr>
          <p:nvPr/>
        </p:nvSpPr>
        <p:spPr>
          <a:xfrm>
            <a:off x="2468880" y="750795"/>
            <a:ext cx="8915400" cy="2979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3200"/>
              <a:buFont typeface="Wingdings" pitchFamily="2" charset="2"/>
              <a:buChar char="v"/>
              <a:tabLst/>
              <a:defRPr/>
            </a:pPr>
            <a:r>
              <a:rPr kumimoji="0" lang="en-US" sz="2800" b="1" i="0" strike="noStrike" kern="0" cap="none" spc="0" normalizeH="0" baseline="0" noProof="0" dirty="0" smtClean="0">
                <a:ln>
                  <a:noFill/>
                </a:ln>
                <a:solidFill>
                  <a:srgbClr val="168DB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sz="2800" b="1" i="0" u="sng" strike="noStrike" kern="0" cap="none" spc="0" normalizeH="0" baseline="0" noProof="0" dirty="0" smtClean="0">
                <a:ln>
                  <a:noFill/>
                </a:ln>
                <a:solidFill>
                  <a:srgbClr val="168DB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Cloth_Service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68DB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:-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Calibri"/>
                <a:cs typeface="Calibri"/>
                <a:sym typeface="Calibri"/>
              </a:rPr>
              <a:t>This table will store details of Cloth and Service(Bridge 				Table).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tabLst/>
              <a:defRPr/>
            </a:pP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168D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tabLst/>
              <a:defRPr/>
            </a:pP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168D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168D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68DB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	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7" name="Google Shape;794;p93"/>
          <p:cNvGraphicFramePr/>
          <p:nvPr/>
        </p:nvGraphicFramePr>
        <p:xfrm>
          <a:off x="2786311" y="1675481"/>
          <a:ext cx="7812787" cy="1463080"/>
        </p:xfrm>
        <a:graphic>
          <a:graphicData uri="http://schemas.openxmlformats.org/drawingml/2006/table">
            <a:tbl>
              <a:tblPr firstRow="1" bandRow="1">
                <a:noFill/>
                <a:tableStyleId>{0AFD5CAE-1562-49EB-9370-510BFFA9BF90}</a:tableStyleId>
              </a:tblPr>
              <a:tblGrid>
                <a:gridCol w="1359735"/>
                <a:gridCol w="1436915"/>
                <a:gridCol w="2743200"/>
                <a:gridCol w="2272937"/>
              </a:tblGrid>
              <a:tr h="2531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Field 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Constraints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2531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ClothID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Primary Key</a:t>
                      </a:r>
                      <a:r>
                        <a:rPr lang="en-US" sz="1800" baseline="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+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Foreign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of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Cloth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2531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ServiceID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Primary Key</a:t>
                      </a:r>
                      <a:r>
                        <a:rPr lang="en-US" sz="1800" baseline="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+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Foreign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of Service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2531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Price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95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95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75</a:t>
            </a:r>
            <a:endParaRPr sz="24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82;p92"/>
          <p:cNvSpPr txBox="1">
            <a:spLocks noGrp="1"/>
          </p:cNvSpPr>
          <p:nvPr>
            <p:ph type="body" idx="1"/>
          </p:nvPr>
        </p:nvSpPr>
        <p:spPr>
          <a:xfrm>
            <a:off x="2218072" y="296527"/>
            <a:ext cx="8962531" cy="6167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spcBef>
                <a:spcPts val="0"/>
              </a:spcBef>
              <a:buClr>
                <a:schemeClr val="accent2">
                  <a:lumMod val="75000"/>
                </a:schemeClr>
              </a:buClr>
              <a:buSzPts val="3200"/>
              <a:buFont typeface="Wingdings" pitchFamily="2" charset="2"/>
              <a:buChar char="v"/>
            </a:pPr>
            <a:r>
              <a:rPr lang="en-US" sz="32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u="sng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Cart</a:t>
            </a:r>
            <a:r>
              <a:rPr lang="en-US" sz="28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 :-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This table will store details of Cart.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 sz="32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 sz="32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 sz="3200" b="1" dirty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n-US" sz="2800" b="1" dirty="0" smtClean="0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>
              <a:buClr>
                <a:schemeClr val="accent2">
                  <a:lumMod val="75000"/>
                </a:schemeClr>
              </a:buClr>
              <a:buSzPts val="3200"/>
              <a:buFont typeface="Wingdings" pitchFamily="2" charset="2"/>
              <a:buChar char="v"/>
            </a:pPr>
            <a:r>
              <a:rPr lang="en-US" sz="32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u="sng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CartDetails</a:t>
            </a:r>
            <a:r>
              <a:rPr lang="en-US" sz="32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 :-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This table will store details of Cart and Cloth_Service (Bridge 			Table).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 sz="3200" b="1" dirty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graphicFrame>
        <p:nvGraphicFramePr>
          <p:cNvPr id="9" name="Google Shape;785;p92"/>
          <p:cNvGraphicFramePr/>
          <p:nvPr/>
        </p:nvGraphicFramePr>
        <p:xfrm>
          <a:off x="2732063" y="947993"/>
          <a:ext cx="7338200" cy="1483400"/>
        </p:xfrm>
        <a:graphic>
          <a:graphicData uri="http://schemas.openxmlformats.org/drawingml/2006/table">
            <a:tbl>
              <a:tblPr firstRow="1" bandRow="1">
                <a:noFill/>
                <a:tableStyleId>{0AFD5CAE-1562-49EB-9370-510BFFA9BF90}</a:tableStyleId>
              </a:tblPr>
              <a:tblGrid>
                <a:gridCol w="1625600"/>
                <a:gridCol w="1625600"/>
                <a:gridCol w="1932325"/>
                <a:gridCol w="21546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Field 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Constraints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CartID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Primary Key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</a:t>
                      </a:r>
                      <a:r>
                        <a:rPr lang="en-US" sz="1800" baseline="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Cart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CreatedDate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Cart Created Date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Varchar(15)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Foreign Key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Reference of User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0" name="Google Shape;786;p92"/>
          <p:cNvGraphicFramePr/>
          <p:nvPr/>
        </p:nvGraphicFramePr>
        <p:xfrm>
          <a:off x="2585815" y="3707017"/>
          <a:ext cx="7629339" cy="1894175"/>
        </p:xfrm>
        <a:graphic>
          <a:graphicData uri="http://schemas.openxmlformats.org/drawingml/2006/table">
            <a:tbl>
              <a:tblPr firstRow="1" bandRow="1">
                <a:noFill/>
                <a:tableStyleId>{0AFD5CAE-1562-49EB-9370-510BFFA9BF90}</a:tableStyleId>
              </a:tblPr>
              <a:tblGrid>
                <a:gridCol w="1528985"/>
                <a:gridCol w="1463040"/>
                <a:gridCol w="2730137"/>
                <a:gridCol w="1907177"/>
              </a:tblGrid>
              <a:tr h="401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Field 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Constraints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CartID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Primary Key</a:t>
                      </a:r>
                      <a:r>
                        <a:rPr lang="en-US" sz="1800" baseline="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+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Foreign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of Cart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ClothID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Primary Key</a:t>
                      </a:r>
                      <a:r>
                        <a:rPr lang="en-US" sz="1800" baseline="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+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Foreign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of ClothType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ServiceID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Primary Key</a:t>
                      </a:r>
                      <a:r>
                        <a:rPr lang="en-US" sz="1800" baseline="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+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Foreign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of Service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9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Quantity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Quantity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96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96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76</a:t>
            </a:r>
            <a:endParaRPr sz="24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" name="Google Shape;777;p91"/>
          <p:cNvGraphicFramePr/>
          <p:nvPr/>
        </p:nvGraphicFramePr>
        <p:xfrm>
          <a:off x="2692968" y="4329686"/>
          <a:ext cx="8234111" cy="1894175"/>
        </p:xfrm>
        <a:graphic>
          <a:graphicData uri="http://schemas.openxmlformats.org/drawingml/2006/table">
            <a:tbl>
              <a:tblPr firstRow="1" bandRow="1">
                <a:noFill/>
                <a:tableStyleId>{0AFD5CAE-1562-49EB-9370-510BFFA9BF90}</a:tableStyleId>
              </a:tblPr>
              <a:tblGrid>
                <a:gridCol w="2525397"/>
                <a:gridCol w="1510753"/>
                <a:gridCol w="1573870"/>
                <a:gridCol w="2624091"/>
              </a:tblGrid>
              <a:tr h="401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Field 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Constraints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AppointmentID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Primary Key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of Appointment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AppointmentDate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AppointmentDate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AppointmentTime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AppointmentTime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9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Varchar(15)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Foreign key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Reference of User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960473" y="3792528"/>
            <a:ext cx="73741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>
              <a:buClr>
                <a:schemeClr val="accent2">
                  <a:lumMod val="75000"/>
                </a:schemeClr>
              </a:buClr>
              <a:buSzPts val="3200"/>
              <a:buFont typeface="Wingdings" pitchFamily="2" charset="2"/>
              <a:buChar char="v"/>
            </a:pPr>
            <a:r>
              <a:rPr lang="en-US" sz="20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u="sng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Appointment</a:t>
            </a:r>
            <a:r>
              <a:rPr lang="en-US" sz="28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 :-</a:t>
            </a:r>
            <a:r>
              <a:rPr lang="en-US" sz="24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This table will store details of Appointment.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291172" y="614966"/>
            <a:ext cx="8911687" cy="1280890"/>
          </a:xfrm>
        </p:spPr>
        <p:txBody>
          <a:bodyPr/>
          <a:lstStyle/>
          <a:p>
            <a:pPr>
              <a:buSzPct val="110000"/>
              <a:buFont typeface="Wingdings" pitchFamily="2" charset="2"/>
              <a:buChar char="v"/>
            </a:pPr>
            <a:r>
              <a:rPr lang="en-US" sz="2800" b="1" u="sng" dirty="0" smtClean="0">
                <a:latin typeface="Calibri"/>
                <a:ea typeface="Calibri"/>
                <a:cs typeface="Calibri"/>
                <a:sym typeface="Calibri"/>
              </a:rPr>
              <a:t>PackageDetails</a:t>
            </a:r>
            <a:r>
              <a:rPr lang="en-US" sz="2800" b="1" dirty="0" smtClean="0">
                <a:latin typeface="Calibri"/>
                <a:ea typeface="Calibri"/>
                <a:cs typeface="Calibri"/>
                <a:sym typeface="Calibri"/>
              </a:rPr>
              <a:t> :-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This table will store details of Package and Cloth_Service (Bridge Table).</a:t>
            </a:r>
            <a:endParaRPr lang="en-US" sz="1800" dirty="0"/>
          </a:p>
        </p:txBody>
      </p:sp>
      <p:graphicFrame>
        <p:nvGraphicFramePr>
          <p:cNvPr id="15" name="Google Shape;831;p97"/>
          <p:cNvGraphicFramePr/>
          <p:nvPr/>
        </p:nvGraphicFramePr>
        <p:xfrm>
          <a:off x="2694238" y="1490414"/>
          <a:ext cx="8256355" cy="1885175"/>
        </p:xfrm>
        <a:graphic>
          <a:graphicData uri="http://schemas.openxmlformats.org/drawingml/2006/table">
            <a:tbl>
              <a:tblPr firstRow="1" bandRow="1">
                <a:noFill/>
                <a:tableStyleId>{0AFD5CAE-1562-49EB-9370-510BFFA9BF90}</a:tableStyleId>
              </a:tblPr>
              <a:tblGrid>
                <a:gridCol w="1907807"/>
                <a:gridCol w="1520718"/>
                <a:gridCol w="2829213"/>
                <a:gridCol w="1998617"/>
              </a:tblGrid>
              <a:tr h="401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Field 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Constraints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PackageID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Primary key + Foreign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of Package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ClothID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Primary key + Foreign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of ClothType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ServiceID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Primary key + Foreign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of Service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Quantity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Quantity of Order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94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94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77</a:t>
            </a:r>
            <a:endParaRPr sz="24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04" name="Google Shape;804;p94"/>
          <p:cNvGraphicFramePr/>
          <p:nvPr/>
        </p:nvGraphicFramePr>
        <p:xfrm>
          <a:off x="2750408" y="1321692"/>
          <a:ext cx="7564025" cy="3798945"/>
        </p:xfrm>
        <a:graphic>
          <a:graphicData uri="http://schemas.openxmlformats.org/drawingml/2006/table">
            <a:tbl>
              <a:tblPr firstRow="1" bandRow="1">
                <a:noFill/>
                <a:tableStyleId>{0AFD5CAE-1562-49EB-9370-510BFFA9BF90}</a:tableStyleId>
              </a:tblPr>
              <a:tblGrid>
                <a:gridCol w="1735102"/>
                <a:gridCol w="1616150"/>
                <a:gridCol w="1991790"/>
                <a:gridCol w="2220983"/>
              </a:tblGrid>
              <a:tr h="42210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Field 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Constraints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42210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Primary Key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of Order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42210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OrderAmt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Amount Ordered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42210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DeliveryDate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 of Delivery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42210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OrderStatus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Varchar(10)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 of Order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42210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ShippingCharge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Charge of Shipping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42210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AppointmentID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Foreign key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of Appointment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42210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PackageID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Foreign key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of Package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42210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CartID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Foreign key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of Cart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7" name="Google Shape;827;p97"/>
          <p:cNvSpPr txBox="1">
            <a:spLocks/>
          </p:cNvSpPr>
          <p:nvPr/>
        </p:nvSpPr>
        <p:spPr>
          <a:xfrm>
            <a:off x="2316480" y="393192"/>
            <a:ext cx="9875520" cy="2505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800"/>
              <a:buFont typeface="Wingdings" pitchFamily="2" charset="2"/>
              <a:buChar char="v"/>
              <a:tabLst/>
              <a:defRPr/>
            </a:pPr>
            <a:r>
              <a:rPr kumimoji="0" lang="en-US" sz="2800" b="1" i="0" u="sng" strike="noStrike" kern="0" cap="none" spc="0" normalizeH="0" baseline="0" noProof="0" dirty="0" smtClean="0">
                <a:ln>
                  <a:noFill/>
                </a:ln>
                <a:solidFill>
                  <a:srgbClr val="168DB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Order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168DB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:- 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Calibri"/>
                <a:cs typeface="Calibri"/>
                <a:sym typeface="Calibri"/>
              </a:rPr>
              <a:t>This table will store details of Order</a:t>
            </a:r>
            <a:r>
              <a:rPr kumimoji="0" 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Calibri"/>
                <a:cs typeface="Calibri"/>
                <a:sym typeface="Calibri"/>
              </a:rPr>
              <a:t>.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97"/>
          <p:cNvSpPr txBox="1">
            <a:spLocks noGrp="1"/>
          </p:cNvSpPr>
          <p:nvPr>
            <p:ph type="body" idx="1"/>
          </p:nvPr>
        </p:nvSpPr>
        <p:spPr>
          <a:xfrm>
            <a:off x="1894114" y="2734056"/>
            <a:ext cx="9875520" cy="3705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spcBef>
                <a:spcPts val="0"/>
              </a:spcBef>
              <a:buClr>
                <a:schemeClr val="accent2">
                  <a:lumMod val="75000"/>
                </a:schemeClr>
              </a:buClr>
              <a:buSzPts val="2800"/>
              <a:buFont typeface="Wingdings" pitchFamily="2" charset="2"/>
              <a:buChar char="v"/>
            </a:pPr>
            <a:r>
              <a:rPr lang="en-US" sz="2800" b="1" u="sng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Payment</a:t>
            </a:r>
            <a:r>
              <a:rPr lang="en-US" sz="28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 :-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This table will store details of Payment.</a:t>
            </a:r>
            <a:endParaRPr smtClean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800" b="1" smtClean="0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800" b="1" smtClean="0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800" b="1" smtClean="0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800" b="1" smtClean="0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5400"/>
              <a:buNone/>
            </a:pPr>
            <a:r>
              <a:rPr lang="en-US" sz="54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 b="1" smtClean="0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>
              <a:buSzPts val="2800"/>
              <a:buNone/>
            </a:pPr>
            <a:endParaRPr/>
          </a:p>
        </p:txBody>
      </p:sp>
      <p:sp>
        <p:nvSpPr>
          <p:cNvPr id="828" name="Google Shape;828;p97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97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78</a:t>
            </a:r>
            <a:endParaRPr sz="24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30" name="Google Shape;830;p97"/>
          <p:cNvGraphicFramePr/>
          <p:nvPr/>
        </p:nvGraphicFramePr>
        <p:xfrm>
          <a:off x="2434286" y="3408061"/>
          <a:ext cx="7616276" cy="2966800"/>
        </p:xfrm>
        <a:graphic>
          <a:graphicData uri="http://schemas.openxmlformats.org/drawingml/2006/table">
            <a:tbl>
              <a:tblPr firstRow="1" bandRow="1">
                <a:noFill/>
                <a:tableStyleId>{0AFD5CAE-1562-49EB-9370-510BFFA9BF90}</a:tableStyleId>
              </a:tblPr>
              <a:tblGrid>
                <a:gridCol w="1868619"/>
                <a:gridCol w="1541417"/>
                <a:gridCol w="1815737"/>
                <a:gridCol w="2390503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Field 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Constraints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Primary key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 Payment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PaymentType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Varchar(15)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 of Payment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PaymentDate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 of Paying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RecievedPayment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Amount Paid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PaymentStatus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Varchar(20)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 of Payment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Varchar(15)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Foreign key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Reference of User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CartID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Foreign key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 Cart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9" name="Google Shape;800;p94"/>
          <p:cNvSpPr txBox="1">
            <a:spLocks/>
          </p:cNvSpPr>
          <p:nvPr/>
        </p:nvSpPr>
        <p:spPr>
          <a:xfrm>
            <a:off x="1981740" y="212545"/>
            <a:ext cx="8915400" cy="285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3200"/>
              <a:buFont typeface="Wingdings" pitchFamily="2" charset="2"/>
              <a:buChar char="v"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68DB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sz="2800" b="1" i="0" u="sng" strike="noStrike" kern="0" cap="none" spc="0" normalizeH="0" baseline="0" noProof="0" dirty="0" smtClean="0">
                <a:ln>
                  <a:noFill/>
                </a:ln>
                <a:solidFill>
                  <a:srgbClr val="168DB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Inquiry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68DB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:-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Calibri"/>
                <a:cs typeface="Calibri"/>
                <a:sym typeface="Calibri"/>
              </a:rPr>
              <a:t>This table will store details of Inquiry.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tabLst/>
              <a:defRPr/>
            </a:pP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168D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tabLst/>
              <a:defRPr/>
            </a:pP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168D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tabLst/>
              <a:defRPr/>
            </a:pP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168D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0" name="Google Shape;803;p94"/>
          <p:cNvGraphicFramePr/>
          <p:nvPr/>
        </p:nvGraphicFramePr>
        <p:xfrm>
          <a:off x="2489606" y="853521"/>
          <a:ext cx="7338200" cy="1828850"/>
        </p:xfrm>
        <a:graphic>
          <a:graphicData uri="http://schemas.openxmlformats.org/drawingml/2006/table">
            <a:tbl>
              <a:tblPr firstRow="1" bandRow="1">
                <a:noFill/>
                <a:tableStyleId>{0AFD5CAE-1562-49EB-9370-510BFFA9BF90}</a:tableStyleId>
              </a:tblPr>
              <a:tblGrid>
                <a:gridCol w="1625600"/>
                <a:gridCol w="1625600"/>
                <a:gridCol w="1932325"/>
                <a:gridCol w="2154675"/>
              </a:tblGrid>
              <a:tr h="19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Field 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Constraints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19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InquiryID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Primary Key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of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Inquiry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19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InquiryQue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Varchar(100)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Inquiry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Question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19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InquiryAns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Varchar(100)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Answer for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Inquiry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19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Varchar(15)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Foreign key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Reference of User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98"/>
          <p:cNvSpPr txBox="1">
            <a:spLocks noGrp="1"/>
          </p:cNvSpPr>
          <p:nvPr>
            <p:ph type="body" idx="1"/>
          </p:nvPr>
        </p:nvSpPr>
        <p:spPr>
          <a:xfrm>
            <a:off x="2438940" y="723900"/>
            <a:ext cx="8915400" cy="528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spcBef>
                <a:spcPts val="0"/>
              </a:spcBef>
              <a:buClr>
                <a:schemeClr val="accent2">
                  <a:lumMod val="75000"/>
                </a:schemeClr>
              </a:buClr>
              <a:buSzPts val="2800"/>
              <a:buFont typeface="Wingdings" pitchFamily="2" charset="2"/>
              <a:buChar char="v"/>
            </a:pPr>
            <a:r>
              <a:rPr lang="en-US" sz="28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u="sng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RatingAndReview</a:t>
            </a:r>
            <a:r>
              <a:rPr lang="en-US" sz="28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 :-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This table will store details of Rating And Review.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5400"/>
              <a:buNone/>
            </a:pPr>
            <a:r>
              <a:rPr lang="en-US" sz="5400" b="1" dirty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>
              <a:buClr>
                <a:schemeClr val="accent2">
                  <a:lumMod val="75000"/>
                </a:schemeClr>
              </a:buClr>
              <a:buSzPts val="2800"/>
              <a:buFont typeface="Wingdings" pitchFamily="2" charset="2"/>
              <a:buChar char="v"/>
            </a:pPr>
            <a:r>
              <a:rPr lang="en-US" sz="28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u="sng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r>
              <a:rPr lang="en-US" sz="28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 :-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This table will store details of Feedback.</a:t>
            </a:r>
            <a:endParaRPr/>
          </a:p>
        </p:txBody>
      </p:sp>
      <p:sp>
        <p:nvSpPr>
          <p:cNvPr id="837" name="Google Shape;837;p98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98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79</a:t>
            </a:r>
            <a:endParaRPr sz="24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39" name="Google Shape;839;p98"/>
          <p:cNvGraphicFramePr/>
          <p:nvPr/>
        </p:nvGraphicFramePr>
        <p:xfrm>
          <a:off x="2850611" y="1308697"/>
          <a:ext cx="7939309" cy="1854250"/>
        </p:xfrm>
        <a:graphic>
          <a:graphicData uri="http://schemas.openxmlformats.org/drawingml/2006/table">
            <a:tbl>
              <a:tblPr firstRow="1" bandRow="1">
                <a:noFill/>
                <a:tableStyleId>{0AFD5CAE-1562-49EB-9370-510BFFA9BF90}</a:tableStyleId>
              </a:tblPr>
              <a:tblGrid>
                <a:gridCol w="2113275"/>
                <a:gridCol w="1606731"/>
                <a:gridCol w="1410789"/>
                <a:gridCol w="2808514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Field 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Constraints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RatingAndReviewID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Primary key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r>
                        <a:rPr lang="en-US" sz="1800" baseline="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Rating and Review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RatingNumber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Rating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ReviewDesc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Varchar(100)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Review Description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Foreign key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Reference of User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840" name="Google Shape;840;p98"/>
          <p:cNvGraphicFramePr/>
          <p:nvPr/>
        </p:nvGraphicFramePr>
        <p:xfrm>
          <a:off x="2850611" y="3929304"/>
          <a:ext cx="7437900" cy="1514325"/>
        </p:xfrm>
        <a:graphic>
          <a:graphicData uri="http://schemas.openxmlformats.org/drawingml/2006/table">
            <a:tbl>
              <a:tblPr firstRow="1" bandRow="1">
                <a:noFill/>
                <a:tableStyleId>{0AFD5CAE-1562-49EB-9370-510BFFA9BF90}</a:tableStyleId>
              </a:tblPr>
              <a:tblGrid>
                <a:gridCol w="1865080"/>
                <a:gridCol w="1563445"/>
                <a:gridCol w="1639025"/>
                <a:gridCol w="2370350"/>
              </a:tblGrid>
              <a:tr h="401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Field 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Constraints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FeedbackID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Primary key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of Feedback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FeedBackDesc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Varchar(100)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Feedback Description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FeedBackDate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 of Feedback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2592925" y="117446"/>
            <a:ext cx="8911687" cy="1140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alibri"/>
              <a:buNone/>
            </a:pPr>
            <a:r>
              <a:rPr lang="en-US" sz="5400" b="1" u="sng" dirty="0">
                <a:latin typeface="Calibri"/>
                <a:ea typeface="Calibri"/>
                <a:cs typeface="Calibri"/>
                <a:sym typeface="Calibri"/>
              </a:rPr>
              <a:t>Existing System</a:t>
            </a:r>
            <a:r>
              <a:rPr lang="en-US" sz="5400" b="1" dirty="0">
                <a:latin typeface="Calibri"/>
                <a:ea typeface="Calibri"/>
                <a:cs typeface="Calibri"/>
                <a:sym typeface="Calibri"/>
              </a:rPr>
              <a:t> :</a:t>
            </a:r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body" idx="1"/>
          </p:nvPr>
        </p:nvSpPr>
        <p:spPr>
          <a:xfrm>
            <a:off x="1718793" y="1129112"/>
            <a:ext cx="10194286" cy="725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120000"/>
              <a:buFont typeface="Wingdings" pitchFamily="2" charset="2"/>
              <a:buChar char="v"/>
            </a:pPr>
            <a:r>
              <a:rPr lang="en-US" sz="1665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20" dirty="0">
                <a:latin typeface="Calibri"/>
                <a:ea typeface="Calibri"/>
                <a:cs typeface="Calibri"/>
                <a:sym typeface="Calibri"/>
              </a:rPr>
              <a:t>In the existing system all transaction &amp; dealings of orders are done manually &amp; Invoice is hand written.</a:t>
            </a:r>
            <a:endParaRPr sz="1665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25" descr="Existing_System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0934" y="2007169"/>
            <a:ext cx="2781153" cy="39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5"/>
          <p:cNvSpPr/>
          <p:nvPr/>
        </p:nvSpPr>
        <p:spPr>
          <a:xfrm>
            <a:off x="4652243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25" descr="C:\Users\81DE005QIN\Documents\College_Work\sem-5\computer network\gettyimages-530051490-2048x2048.jpg"/>
          <p:cNvPicPr preferRelativeResize="0"/>
          <p:nvPr/>
        </p:nvPicPr>
        <p:blipFill rotWithShape="1">
          <a:blip r:embed="rId4">
            <a:alphaModFix/>
          </a:blip>
          <a:srcRect l="5534" r="23059"/>
          <a:stretch/>
        </p:blipFill>
        <p:spPr>
          <a:xfrm>
            <a:off x="8180545" y="2257002"/>
            <a:ext cx="3362545" cy="31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5"/>
          <p:cNvSpPr/>
          <p:nvPr/>
        </p:nvSpPr>
        <p:spPr>
          <a:xfrm>
            <a:off x="11584423" y="6396335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pic>
        <p:nvPicPr>
          <p:cNvPr id="255" name="Google Shape;255;p25" descr="C:\Users\81DE005QIN\Downloads\png\ClipartKey_2633023 (1)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51395" y="2109427"/>
            <a:ext cx="2718797" cy="33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01"/>
          <p:cNvSpPr txBox="1">
            <a:spLocks noGrp="1"/>
          </p:cNvSpPr>
          <p:nvPr>
            <p:ph type="title"/>
          </p:nvPr>
        </p:nvSpPr>
        <p:spPr>
          <a:xfrm>
            <a:off x="1706806" y="567549"/>
            <a:ext cx="3958704" cy="827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400"/>
              <a:buFont typeface="Calibri"/>
              <a:buNone/>
            </a:pPr>
            <a:r>
              <a:rPr lang="en-US" sz="4400" b="1" u="sng">
                <a:latin typeface="Calibri"/>
                <a:ea typeface="Calibri"/>
                <a:cs typeface="Calibri"/>
                <a:sym typeface="Calibri"/>
              </a:rPr>
              <a:t>Bibliography :-</a:t>
            </a:r>
            <a:endParaRPr sz="440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101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101"/>
          <p:cNvSpPr/>
          <p:nvPr/>
        </p:nvSpPr>
        <p:spPr>
          <a:xfrm>
            <a:off x="11247777" y="639633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80</a:t>
            </a:r>
            <a:endParaRPr/>
          </a:p>
        </p:txBody>
      </p:sp>
      <p:sp>
        <p:nvSpPr>
          <p:cNvPr id="865" name="Google Shape;865;p101"/>
          <p:cNvSpPr txBox="1">
            <a:spLocks noGrp="1"/>
          </p:cNvSpPr>
          <p:nvPr>
            <p:ph type="body" idx="1"/>
          </p:nvPr>
        </p:nvSpPr>
        <p:spPr>
          <a:xfrm>
            <a:off x="2509698" y="1433298"/>
            <a:ext cx="8915400" cy="4897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3200"/>
              <a:buFont typeface="Wingdings" pitchFamily="2" charset="2"/>
              <a:buChar char="v"/>
            </a:pPr>
            <a:r>
              <a:rPr lang="en-US" sz="3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u="sng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</a:t>
            </a:r>
            <a:r>
              <a:rPr lang="en-US" sz="32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Books 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3000"/>
              <a:buFont typeface="Arial"/>
              <a:buChar char="•"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3000"/>
              <a:buFont typeface="Arial"/>
              <a:buChar char="•"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System Concepts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3000"/>
              <a:buFont typeface="Arial"/>
              <a:buChar char="•"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Management System-II</a:t>
            </a:r>
            <a:endParaRPr sz="32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3200"/>
              <a:buFont typeface="Wingdings" pitchFamily="2" charset="2"/>
              <a:buChar char="v"/>
            </a:pPr>
            <a:r>
              <a:rPr lang="en-US" sz="3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u="sng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</a:t>
            </a:r>
            <a:r>
              <a:rPr lang="en-US" sz="32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 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3000"/>
              <a:buFont typeface="Arial"/>
              <a:buChar char="•"/>
            </a:pPr>
            <a:r>
              <a:rPr lang="en-US" sz="3000" b="1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https://www.mssqltips.com</a:t>
            </a:r>
            <a:endParaRPr sz="3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3000"/>
              <a:buFont typeface="Arial"/>
              <a:buChar char="•"/>
            </a:pPr>
            <a:r>
              <a:rPr lang="en-US" sz="3000" b="1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https://stackoverflow.com</a:t>
            </a:r>
            <a:endParaRPr sz="3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3000"/>
              <a:buFont typeface="Arial"/>
              <a:buChar char="•"/>
            </a:pPr>
            <a:r>
              <a:rPr lang="en-US" sz="3000" b="1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https://w3schools.com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</a:t>
            </a:r>
            <a:endParaRPr sz="30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3000"/>
              <a:buNone/>
            </a:pPr>
            <a:endParaRPr sz="3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02"/>
          <p:cNvSpPr txBox="1">
            <a:spLocks noGrp="1"/>
          </p:cNvSpPr>
          <p:nvPr>
            <p:ph type="title"/>
          </p:nvPr>
        </p:nvSpPr>
        <p:spPr>
          <a:xfrm>
            <a:off x="741177" y="2205728"/>
            <a:ext cx="10515600" cy="194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5000"/>
              <a:buFont typeface="Calibri"/>
              <a:buNone/>
            </a:pPr>
            <a:r>
              <a:rPr lang="en-US" sz="15000" b="1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871" name="Google Shape;871;p102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>
            <a:spLocks noGrp="1"/>
          </p:cNvSpPr>
          <p:nvPr>
            <p:ph type="title"/>
          </p:nvPr>
        </p:nvSpPr>
        <p:spPr>
          <a:xfrm>
            <a:off x="1643459" y="514002"/>
            <a:ext cx="969814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alibri"/>
              <a:buNone/>
            </a:pPr>
            <a:r>
              <a:rPr lang="en-US" sz="5400" b="1" u="sng">
                <a:latin typeface="Calibri"/>
                <a:ea typeface="Calibri"/>
                <a:cs typeface="Calibri"/>
                <a:sym typeface="Calibri"/>
              </a:rPr>
              <a:t>Limitations of Existing System</a:t>
            </a:r>
            <a:r>
              <a:rPr lang="en-US" sz="5400" b="1">
                <a:latin typeface="Calibri"/>
                <a:ea typeface="Calibri"/>
                <a:cs typeface="Calibri"/>
                <a:sym typeface="Calibri"/>
              </a:rPr>
              <a:t> :</a:t>
            </a:r>
            <a:endParaRPr sz="5400"/>
          </a:p>
        </p:txBody>
      </p:sp>
      <p:sp>
        <p:nvSpPr>
          <p:cNvPr id="261" name="Google Shape;261;p26"/>
          <p:cNvSpPr txBox="1">
            <a:spLocks noGrp="1"/>
          </p:cNvSpPr>
          <p:nvPr>
            <p:ph type="body" idx="1"/>
          </p:nvPr>
        </p:nvSpPr>
        <p:spPr>
          <a:xfrm>
            <a:off x="1643459" y="1716658"/>
            <a:ext cx="9722534" cy="4123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Customers have to visit the shop to get the details for the order and it is time consuming.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Maintaining customer information is a tedious because of paper work.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No records are maintained for customer’s feedback &amp; rating.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Customer can't check the status of their order.</a:t>
            </a:r>
            <a:endParaRPr/>
          </a:p>
        </p:txBody>
      </p:sp>
      <p:sp>
        <p:nvSpPr>
          <p:cNvPr id="262" name="Google Shape;262;p26"/>
          <p:cNvSpPr/>
          <p:nvPr/>
        </p:nvSpPr>
        <p:spPr>
          <a:xfrm>
            <a:off x="5489005" y="6334780"/>
            <a:ext cx="1011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SLICA</a:t>
            </a:r>
            <a:endParaRPr sz="2800" b="1">
              <a:solidFill>
                <a:srgbClr val="168D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6"/>
          <p:cNvSpPr/>
          <p:nvPr/>
        </p:nvSpPr>
        <p:spPr>
          <a:xfrm>
            <a:off x="11411895" y="6396335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68DBA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1770</Words>
  <PresentationFormat>Custom</PresentationFormat>
  <Paragraphs>857</Paragraphs>
  <Slides>81</Slides>
  <Notes>81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8" baseType="lpstr">
      <vt:lpstr>Arial</vt:lpstr>
      <vt:lpstr>Calibri</vt:lpstr>
      <vt:lpstr>Century Gothic</vt:lpstr>
      <vt:lpstr>Bodoni</vt:lpstr>
      <vt:lpstr>Noto Sans Symbols</vt:lpstr>
      <vt:lpstr>Wingdings</vt:lpstr>
      <vt:lpstr>Wisp</vt:lpstr>
      <vt:lpstr>MyLaundry</vt:lpstr>
      <vt:lpstr>  Group Information :</vt:lpstr>
      <vt:lpstr>Table of Contents :</vt:lpstr>
      <vt:lpstr>Slide 4</vt:lpstr>
      <vt:lpstr>Company Profile :</vt:lpstr>
      <vt:lpstr>Project Definition :</vt:lpstr>
      <vt:lpstr>Process Description :</vt:lpstr>
      <vt:lpstr>Existing System :</vt:lpstr>
      <vt:lpstr>Limitations of Existing System :</vt:lpstr>
      <vt:lpstr>Slide 10</vt:lpstr>
      <vt:lpstr>Proposed System :</vt:lpstr>
      <vt:lpstr>Admin :</vt:lpstr>
      <vt:lpstr>Employee :</vt:lpstr>
      <vt:lpstr>Customer :</vt:lpstr>
      <vt:lpstr>Visitor :</vt:lpstr>
      <vt:lpstr>Objectives of Proposed System :</vt:lpstr>
      <vt:lpstr>Slide 17</vt:lpstr>
      <vt:lpstr>Development Tools and Technology used :</vt:lpstr>
      <vt:lpstr>Slide 19</vt:lpstr>
      <vt:lpstr>Inputs :</vt:lpstr>
      <vt:lpstr>Outputs :</vt:lpstr>
      <vt:lpstr>Entity Relationship Diagram :-</vt:lpstr>
      <vt:lpstr>Slide 23</vt:lpstr>
      <vt:lpstr>UML Diagrams UseCase  </vt:lpstr>
      <vt:lpstr>Admin :-</vt:lpstr>
      <vt:lpstr>Customer :-</vt:lpstr>
      <vt:lpstr>Employee :-</vt:lpstr>
      <vt:lpstr>Visitor :-</vt:lpstr>
      <vt:lpstr>MyLaundry :-</vt:lpstr>
      <vt:lpstr>Class Diagram :-</vt:lpstr>
      <vt:lpstr>Object Diagram :-</vt:lpstr>
      <vt:lpstr>Sequence Diagrams :-</vt:lpstr>
      <vt:lpstr>Registration :-</vt:lpstr>
      <vt:lpstr>LogIn :-</vt:lpstr>
      <vt:lpstr>Manage Profile :-</vt:lpstr>
      <vt:lpstr>Appointment :-</vt:lpstr>
      <vt:lpstr>Manage Cart :-</vt:lpstr>
      <vt:lpstr>Place Order :-</vt:lpstr>
      <vt:lpstr>Payment :-</vt:lpstr>
      <vt:lpstr>View &amp; Search Package and Services  :-</vt:lpstr>
      <vt:lpstr>View Cloth &amp; PriceList:-</vt:lpstr>
      <vt:lpstr>Select &amp; Manage Packages :-</vt:lpstr>
      <vt:lpstr>Select &amp; Manage Services :-</vt:lpstr>
      <vt:lpstr>Feedback :-</vt:lpstr>
      <vt:lpstr>View Feedback :-</vt:lpstr>
      <vt:lpstr>Rating:-</vt:lpstr>
      <vt:lpstr>View Rating :-</vt:lpstr>
      <vt:lpstr>Inquiry :-</vt:lpstr>
      <vt:lpstr>Collaboration Diagrams :-</vt:lpstr>
      <vt:lpstr>Registration :-</vt:lpstr>
      <vt:lpstr>LogIn :-</vt:lpstr>
      <vt:lpstr>Manage Profile :-</vt:lpstr>
      <vt:lpstr>Appointment :-</vt:lpstr>
      <vt:lpstr>Manage Cart :-</vt:lpstr>
      <vt:lpstr>Place Order :-</vt:lpstr>
      <vt:lpstr>Payment :-</vt:lpstr>
      <vt:lpstr>View &amp; Search Package and Services  :-</vt:lpstr>
      <vt:lpstr>View Cloth &amp; PriceList:-</vt:lpstr>
      <vt:lpstr>Select &amp; Manage Packages :-</vt:lpstr>
      <vt:lpstr>Select &amp; Manage Services :-</vt:lpstr>
      <vt:lpstr>FeedBack :-</vt:lpstr>
      <vt:lpstr>View FeedBack :-</vt:lpstr>
      <vt:lpstr>Rating:-</vt:lpstr>
      <vt:lpstr>View Rating :-</vt:lpstr>
      <vt:lpstr>Inquiry :-</vt:lpstr>
      <vt:lpstr>Activity Diagram :-</vt:lpstr>
      <vt:lpstr>Slide 67</vt:lpstr>
      <vt:lpstr>State Chart Diagram :-</vt:lpstr>
      <vt:lpstr>Slide 69</vt:lpstr>
      <vt:lpstr>Data Dictionary</vt:lpstr>
      <vt:lpstr>Slide 71</vt:lpstr>
      <vt:lpstr>Slide 72</vt:lpstr>
      <vt:lpstr>Slide 73</vt:lpstr>
      <vt:lpstr>Slide 74</vt:lpstr>
      <vt:lpstr>Slide 75</vt:lpstr>
      <vt:lpstr>PackageDetails :- This table will store details of Package and Cloth_Service (Bridge Table).</vt:lpstr>
      <vt:lpstr>Slide 77</vt:lpstr>
      <vt:lpstr>Slide 78</vt:lpstr>
      <vt:lpstr>Slide 79</vt:lpstr>
      <vt:lpstr>Bibliography :-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MyLaundry</dc:title>
  <cp:lastModifiedBy>solanki rohit</cp:lastModifiedBy>
  <cp:revision>116</cp:revision>
  <dcterms:modified xsi:type="dcterms:W3CDTF">2020-12-03T10:16:51Z</dcterms:modified>
</cp:coreProperties>
</file>