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 id="2147483831" r:id="rId2"/>
  </p:sldMasterIdLst>
  <p:notesMasterIdLst>
    <p:notesMasterId r:id="rId37"/>
  </p:notesMasterIdLst>
  <p:sldIdLst>
    <p:sldId id="353" r:id="rId3"/>
    <p:sldId id="315" r:id="rId4"/>
    <p:sldId id="316" r:id="rId5"/>
    <p:sldId id="348"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2" r:id="rId21"/>
    <p:sldId id="333" r:id="rId22"/>
    <p:sldId id="334" r:id="rId23"/>
    <p:sldId id="349" r:id="rId24"/>
    <p:sldId id="335" r:id="rId25"/>
    <p:sldId id="336" r:id="rId26"/>
    <p:sldId id="337" r:id="rId27"/>
    <p:sldId id="338" r:id="rId28"/>
    <p:sldId id="339" r:id="rId29"/>
    <p:sldId id="340" r:id="rId30"/>
    <p:sldId id="341" r:id="rId31"/>
    <p:sldId id="342" r:id="rId32"/>
    <p:sldId id="343" r:id="rId33"/>
    <p:sldId id="344" r:id="rId34"/>
    <p:sldId id="345" r:id="rId35"/>
    <p:sldId id="356" r:id="rId36"/>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4" autoAdjust="0"/>
    <p:restoredTop sz="94689" autoAdjust="0"/>
  </p:normalViewPr>
  <p:slideViewPr>
    <p:cSldViewPr>
      <p:cViewPr varScale="1">
        <p:scale>
          <a:sx n="58" d="100"/>
          <a:sy n="58" d="100"/>
        </p:scale>
        <p:origin x="72" y="24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382BBCCB-4CE1-48E4-AE36-D47B6071F3A7}" type="slidenum">
              <a:rPr lang="en-US"/>
              <a:pPr>
                <a:defRPr/>
              </a:pPr>
              <a:t>‹#›</a:t>
            </a:fld>
            <a:endParaRPr lang="en-US"/>
          </a:p>
        </p:txBody>
      </p:sp>
    </p:spTree>
    <p:extLst>
      <p:ext uri="{BB962C8B-B14F-4D97-AF65-F5344CB8AC3E}">
        <p14:creationId xmlns:p14="http://schemas.microsoft.com/office/powerpoint/2010/main" val="3465728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0A58BE4-5979-4841-B48A-B12FE75E2D28}" type="slidenum">
              <a:rPr kumimoji="0" lang="en-US" altLang="en-US" smtClean="0"/>
              <a:pPr eaLnBrk="1" hangingPunct="1">
                <a:spcBef>
                  <a:spcPct val="0"/>
                </a:spcBef>
              </a:pPr>
              <a:t>15</a:t>
            </a:fld>
            <a:endParaRPr kumimoji="0"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pr1-01.cpp</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29213C0-9DB4-4ED2-B119-F5B979D4248B}" type="slidenum">
              <a:rPr kumimoji="0" lang="en-US" altLang="en-US" smtClean="0"/>
              <a:pPr eaLnBrk="1" hangingPunct="1">
                <a:spcBef>
                  <a:spcPct val="0"/>
                </a:spcBef>
              </a:pPr>
              <a:t>21</a:t>
            </a:fld>
            <a:endParaRPr kumimoji="0"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pr1-01.cpp</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965B62B-40A3-46AC-BA47-05DAE3617601}" type="slidenum">
              <a:rPr kumimoji="0" lang="en-US" altLang="en-US" smtClean="0"/>
              <a:pPr eaLnBrk="1" hangingPunct="1">
                <a:spcBef>
                  <a:spcPct val="0"/>
                </a:spcBef>
              </a:pPr>
              <a:t>22</a:t>
            </a:fld>
            <a:endParaRPr kumimoji="0"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45BE2292-6308-4929-924C-75FA31686D62}"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7467E63F-C88B-419F-9AE8-28A14F87E869}"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86B4A07-5CBD-4CB1-8C26-E43385DAC4E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AE65A7B-FFF8-4E59-8666-DDD1C349845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81731EAB-57A7-48E9-BE01-6A12462B178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5BE2292-6308-4929-924C-75FA31686D62}"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5/28/2019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Tit;e"/>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a:t>
            </a:r>
          </a:p>
        </p:txBody>
      </p:sp>
      <p:sp>
        <p:nvSpPr>
          <p:cNvPr id="5" name="Chapter Title"/>
          <p:cNvSpPr>
            <a:spLocks noGrp="1"/>
          </p:cNvSpPr>
          <p:nvPr>
            <p:ph type="body" idx="3"/>
          </p:nvPr>
        </p:nvSpPr>
        <p:spPr/>
        <p:txBody>
          <a:bodyPr/>
          <a:lstStyle/>
          <a:p>
            <a:r>
              <a:rPr lang="en-US" dirty="0"/>
              <a:t>Introduction to Computers and Programming</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67895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Main Memory Organization</a:t>
            </a:r>
          </a:p>
        </p:txBody>
      </p:sp>
      <p:sp>
        <p:nvSpPr>
          <p:cNvPr id="12291" name="Slide Body"/>
          <p:cNvSpPr>
            <a:spLocks noGrp="1" noChangeArrowheads="1"/>
          </p:cNvSpPr>
          <p:nvPr>
            <p:ph type="body" idx="1"/>
          </p:nvPr>
        </p:nvSpPr>
        <p:spPr>
          <a:xfrm>
            <a:off x="685800" y="1371600"/>
            <a:ext cx="8153400" cy="4724400"/>
          </a:xfrm>
        </p:spPr>
        <p:txBody>
          <a:bodyPr/>
          <a:lstStyle/>
          <a:p>
            <a:pPr eaLnBrk="1" hangingPunct="1">
              <a:spcBef>
                <a:spcPct val="0"/>
              </a:spcBef>
            </a:pPr>
            <a:r>
              <a:rPr lang="en-US" altLang="en-US" sz="2800" dirty="0">
                <a:solidFill>
                  <a:schemeClr val="tx1"/>
                </a:solidFill>
              </a:rPr>
              <a:t>Bit</a:t>
            </a:r>
          </a:p>
          <a:p>
            <a:pPr lvl="1" eaLnBrk="1" hangingPunct="1">
              <a:spcBef>
                <a:spcPct val="0"/>
              </a:spcBef>
            </a:pPr>
            <a:r>
              <a:rPr lang="en-US" altLang="en-US" sz="2600" dirty="0"/>
              <a:t>Smallest piece of memory</a:t>
            </a:r>
          </a:p>
          <a:p>
            <a:pPr lvl="1" eaLnBrk="1" hangingPunct="1">
              <a:spcBef>
                <a:spcPct val="0"/>
              </a:spcBef>
            </a:pPr>
            <a:r>
              <a:rPr lang="en-US" altLang="en-US" sz="2600" dirty="0"/>
              <a:t>Stands for </a:t>
            </a:r>
            <a:r>
              <a:rPr lang="en-US" altLang="en-US" sz="2600" b="1" u="sng" dirty="0">
                <a:solidFill>
                  <a:srgbClr val="3D8963"/>
                </a:solidFill>
              </a:rPr>
              <a:t>b</a:t>
            </a:r>
            <a:r>
              <a:rPr lang="en-US" altLang="en-US" sz="2600" dirty="0"/>
              <a:t>inary dig</a:t>
            </a:r>
            <a:r>
              <a:rPr lang="en-US" altLang="en-US" sz="2600" b="1" u="sng" dirty="0">
                <a:solidFill>
                  <a:srgbClr val="3D8963"/>
                </a:solidFill>
              </a:rPr>
              <a:t>it</a:t>
            </a:r>
            <a:r>
              <a:rPr lang="en-US" altLang="en-US" sz="2600" b="1" u="sng" dirty="0"/>
              <a:t> </a:t>
            </a:r>
          </a:p>
          <a:p>
            <a:pPr lvl="1" eaLnBrk="1" hangingPunct="1">
              <a:spcBef>
                <a:spcPct val="0"/>
              </a:spcBef>
            </a:pPr>
            <a:r>
              <a:rPr lang="en-US" altLang="en-US" sz="2600" dirty="0"/>
              <a:t>Hold an electrical charge</a:t>
            </a:r>
          </a:p>
          <a:p>
            <a:pPr lvl="2" eaLnBrk="1" hangingPunct="1">
              <a:spcBef>
                <a:spcPct val="0"/>
              </a:spcBef>
            </a:pPr>
            <a:r>
              <a:rPr lang="en-US" altLang="en-US" dirty="0"/>
              <a:t>A positive charge is  “on”  </a:t>
            </a:r>
          </a:p>
          <a:p>
            <a:pPr lvl="2" eaLnBrk="1" hangingPunct="1">
              <a:spcBef>
                <a:spcPct val="0"/>
              </a:spcBef>
            </a:pPr>
            <a:r>
              <a:rPr lang="en-US" altLang="en-US" dirty="0"/>
              <a:t>A negative charge is “off”</a:t>
            </a:r>
          </a:p>
          <a:p>
            <a:pPr eaLnBrk="1" hangingPunct="1">
              <a:spcBef>
                <a:spcPct val="50000"/>
              </a:spcBef>
            </a:pPr>
            <a:r>
              <a:rPr lang="en-US" altLang="en-US" sz="2800" dirty="0">
                <a:solidFill>
                  <a:schemeClr val="tx1"/>
                </a:solidFill>
              </a:rPr>
              <a:t>Byte</a:t>
            </a:r>
          </a:p>
          <a:p>
            <a:pPr lvl="1" eaLnBrk="1" hangingPunct="1">
              <a:spcBef>
                <a:spcPct val="0"/>
              </a:spcBef>
            </a:pPr>
            <a:r>
              <a:rPr lang="en-US" altLang="en-US" sz="2600" dirty="0"/>
              <a:t>Is 8 consecutive bits</a:t>
            </a:r>
          </a:p>
          <a:p>
            <a:pPr lvl="1" eaLnBrk="1" hangingPunct="1">
              <a:spcBef>
                <a:spcPct val="0"/>
              </a:spcBef>
            </a:pPr>
            <a:r>
              <a:rPr lang="en-US" altLang="en-US" sz="2600" dirty="0"/>
              <a:t>Has an address in memory</a:t>
            </a:r>
          </a:p>
          <a:p>
            <a:pPr lvl="1" eaLnBrk="1" hangingPunct="1">
              <a:spcBef>
                <a:spcPct val="0"/>
              </a:spcBef>
            </a:pPr>
            <a:r>
              <a:rPr lang="en-US" altLang="en-US" sz="2600" dirty="0"/>
              <a:t>There are millions (or even billions) of bytes of memory in a computer</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592FC752-EA21-4A34-BBBF-4288A12BBC79}"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Secondary Storage</a:t>
            </a:r>
          </a:p>
        </p:txBody>
      </p:sp>
      <p:sp>
        <p:nvSpPr>
          <p:cNvPr id="13315" name="Slide Body"/>
          <p:cNvSpPr>
            <a:spLocks noGrp="1" noChangeArrowheads="1"/>
          </p:cNvSpPr>
          <p:nvPr>
            <p:ph type="body" idx="1"/>
          </p:nvPr>
        </p:nvSpPr>
        <p:spPr>
          <a:xfrm>
            <a:off x="685800" y="1828800"/>
            <a:ext cx="7391400" cy="4419600"/>
          </a:xfrm>
        </p:spPr>
        <p:txBody>
          <a:bodyPr/>
          <a:lstStyle/>
          <a:p>
            <a:pPr eaLnBrk="1" hangingPunct="1"/>
            <a:r>
              <a:rPr lang="en-US" altLang="en-US" sz="2800" dirty="0"/>
              <a:t>Holds data when the program is not running or when the computer is turned off</a:t>
            </a:r>
          </a:p>
          <a:p>
            <a:pPr eaLnBrk="1" hangingPunct="1">
              <a:spcBef>
                <a:spcPct val="50000"/>
              </a:spcBef>
            </a:pPr>
            <a:r>
              <a:rPr lang="en-US" altLang="en-US" sz="2800" dirty="0"/>
              <a:t>Several forms of secondary storage</a:t>
            </a:r>
          </a:p>
          <a:p>
            <a:pPr lvl="1" eaLnBrk="1" hangingPunct="1"/>
            <a:r>
              <a:rPr lang="en-US" altLang="en-US" sz="2400" dirty="0"/>
              <a:t>disk drive: can be mounted inside the computer or connected to an external port.  Data is stored magnetically or in solid-state memory.</a:t>
            </a:r>
          </a:p>
          <a:p>
            <a:pPr lvl="1" eaLnBrk="1" hangingPunct="1"/>
            <a:r>
              <a:rPr lang="en-US" altLang="en-US" sz="2400" dirty="0"/>
              <a:t>flash: SD memory card, USB flash drive</a:t>
            </a:r>
          </a:p>
          <a:p>
            <a:pPr lvl="1"/>
            <a:r>
              <a:rPr lang="en-US" altLang="en-US" sz="2400" dirty="0"/>
              <a:t>optical: CD or DVD drive</a:t>
            </a:r>
          </a:p>
          <a:p>
            <a:pPr marL="558800" lvl="1" indent="0" eaLnBrk="1" hangingPunct="1">
              <a:buNone/>
            </a:pPr>
            <a:endParaRPr lang="en-US" altLang="en-US" sz="2400"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E806B76C-125D-4059-89B8-CCBD9010FFDC}"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Input Devices</a:t>
            </a:r>
          </a:p>
        </p:txBody>
      </p:sp>
      <p:sp>
        <p:nvSpPr>
          <p:cNvPr id="14339" name="Slide Body"/>
          <p:cNvSpPr>
            <a:spLocks noGrp="1" noChangeArrowheads="1"/>
          </p:cNvSpPr>
          <p:nvPr>
            <p:ph type="body" idx="1"/>
          </p:nvPr>
        </p:nvSpPr>
        <p:spPr>
          <a:xfrm>
            <a:off x="685800" y="1752600"/>
            <a:ext cx="7848600" cy="4343400"/>
          </a:xfrm>
        </p:spPr>
        <p:txBody>
          <a:bodyPr/>
          <a:lstStyle/>
          <a:p>
            <a:pPr eaLnBrk="1" hangingPunct="1"/>
            <a:endParaRPr lang="en-US" altLang="en-US" sz="2800" dirty="0"/>
          </a:p>
          <a:p>
            <a:pPr eaLnBrk="1" hangingPunct="1"/>
            <a:r>
              <a:rPr lang="en-US" altLang="en-US" sz="2800" dirty="0"/>
              <a:t>Used to send information to the computer from outside</a:t>
            </a:r>
          </a:p>
          <a:p>
            <a:pPr eaLnBrk="1" hangingPunct="1">
              <a:spcBef>
                <a:spcPct val="50000"/>
              </a:spcBef>
            </a:pPr>
            <a:r>
              <a:rPr lang="en-US" altLang="en-US" sz="2800" dirty="0"/>
              <a:t>Many devices can provide input</a:t>
            </a:r>
          </a:p>
          <a:p>
            <a:pPr lvl="1" eaLnBrk="1" hangingPunct="1"/>
            <a:r>
              <a:rPr lang="en-US" altLang="en-US" sz="2400" dirty="0"/>
              <a:t>keyboard, mouse, touch screen, microphone, scanner, digital camera, disk drive, CD/DVD drive, USB flash drive</a:t>
            </a:r>
          </a:p>
          <a:p>
            <a:pPr eaLnBrk="1" hangingPunct="1">
              <a:buFontTx/>
              <a:buNone/>
            </a:pPr>
            <a:endParaRPr lang="en-US" altLang="en-US" dirty="0"/>
          </a:p>
        </p:txBody>
      </p:sp>
      <p:pic>
        <p:nvPicPr>
          <p:cNvPr id="6" name="Image of a webcam" descr="An example of an input device, using a graphic of a free-standing webcam." title="Image of a webcam"/>
          <p:cNvPicPr/>
          <p:nvPr/>
        </p:nvPicPr>
        <p:blipFill rotWithShape="1">
          <a:blip r:embed="rId2">
            <a:extLst>
              <a:ext uri="{28A0092B-C50C-407E-A947-70E740481C1C}">
                <a14:useLocalDpi xmlns:a14="http://schemas.microsoft.com/office/drawing/2010/main" val="0"/>
              </a:ext>
            </a:extLst>
          </a:blip>
          <a:srcRect l="25936" r="64554" b="73836"/>
          <a:stretch/>
        </p:blipFill>
        <p:spPr bwMode="auto">
          <a:xfrm>
            <a:off x="7467600" y="1443038"/>
            <a:ext cx="677333" cy="1300162"/>
          </a:xfrm>
          <a:prstGeom prst="rect">
            <a:avLst/>
          </a:prstGeom>
          <a:noFill/>
          <a:ln>
            <a:noFill/>
          </a:ln>
        </p:spPr>
      </p:pic>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3F026986-5D7B-42DB-B869-A5D23836A9C1}"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Output Devices</a:t>
            </a:r>
          </a:p>
        </p:txBody>
      </p:sp>
      <p:sp>
        <p:nvSpPr>
          <p:cNvPr id="15363" name="Slide Body"/>
          <p:cNvSpPr>
            <a:spLocks noGrp="1" noChangeArrowheads="1"/>
          </p:cNvSpPr>
          <p:nvPr>
            <p:ph type="body" idx="1"/>
          </p:nvPr>
        </p:nvSpPr>
        <p:spPr>
          <a:xfrm>
            <a:off x="381000" y="1981200"/>
            <a:ext cx="8001000" cy="3429000"/>
          </a:xfrm>
        </p:spPr>
        <p:txBody>
          <a:bodyPr/>
          <a:lstStyle/>
          <a:p>
            <a:pPr eaLnBrk="1" hangingPunct="1"/>
            <a:r>
              <a:rPr lang="en-US" altLang="en-US" sz="2800" dirty="0"/>
              <a:t>Used to send information from the computer to the outside</a:t>
            </a:r>
          </a:p>
          <a:p>
            <a:pPr eaLnBrk="1" hangingPunct="1">
              <a:spcBef>
                <a:spcPct val="50000"/>
              </a:spcBef>
            </a:pPr>
            <a:r>
              <a:rPr lang="en-US" altLang="en-US" sz="2800" dirty="0"/>
              <a:t>Many devices can be used for output</a:t>
            </a:r>
          </a:p>
          <a:p>
            <a:pPr lvl="1" eaLnBrk="1" hangingPunct="1"/>
            <a:r>
              <a:rPr lang="en-US" altLang="en-US" sz="2400" dirty="0"/>
              <a:t>Computer screen, printer, speakers, disk drive, CD/DVD recorder, USB flash drive</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F515EC2C-576A-404B-8198-9A3F79056880}"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Software Programs That Run on a Computer</a:t>
            </a:r>
          </a:p>
        </p:txBody>
      </p:sp>
      <p:sp>
        <p:nvSpPr>
          <p:cNvPr id="16387" name="Slide Body"/>
          <p:cNvSpPr>
            <a:spLocks noGrp="1" noChangeArrowheads="1"/>
          </p:cNvSpPr>
          <p:nvPr>
            <p:ph type="body" idx="1"/>
          </p:nvPr>
        </p:nvSpPr>
        <p:spPr>
          <a:xfrm>
            <a:off x="457200" y="1371600"/>
            <a:ext cx="8382000" cy="4724400"/>
          </a:xfrm>
        </p:spPr>
        <p:txBody>
          <a:bodyPr/>
          <a:lstStyle/>
          <a:p>
            <a:pPr eaLnBrk="1" hangingPunct="1">
              <a:lnSpc>
                <a:spcPct val="90000"/>
              </a:lnSpc>
              <a:spcBef>
                <a:spcPct val="0"/>
              </a:spcBef>
            </a:pPr>
            <a:r>
              <a:rPr lang="en-US" altLang="en-US" sz="2800" dirty="0">
                <a:solidFill>
                  <a:schemeClr val="tx1"/>
                </a:solidFill>
              </a:rPr>
              <a:t>System software</a:t>
            </a:r>
          </a:p>
          <a:p>
            <a:pPr lvl="1" eaLnBrk="1" hangingPunct="1">
              <a:lnSpc>
                <a:spcPct val="90000"/>
              </a:lnSpc>
              <a:spcBef>
                <a:spcPct val="0"/>
              </a:spcBef>
            </a:pPr>
            <a:r>
              <a:rPr lang="en-US" altLang="en-US" sz="2400" dirty="0"/>
              <a:t>programs that manage the computer hardware and the programs that run on the computer</a:t>
            </a:r>
          </a:p>
          <a:p>
            <a:pPr lvl="1" eaLnBrk="1" hangingPunct="1">
              <a:lnSpc>
                <a:spcPct val="90000"/>
              </a:lnSpc>
              <a:spcBef>
                <a:spcPct val="0"/>
              </a:spcBef>
            </a:pPr>
            <a:r>
              <a:rPr lang="en-US" altLang="en-US" sz="2400" dirty="0"/>
              <a:t>Operating Systems</a:t>
            </a:r>
          </a:p>
          <a:p>
            <a:pPr lvl="2" eaLnBrk="1" hangingPunct="1">
              <a:lnSpc>
                <a:spcPct val="90000"/>
              </a:lnSpc>
              <a:spcBef>
                <a:spcPct val="0"/>
              </a:spcBef>
            </a:pPr>
            <a:r>
              <a:rPr lang="en-US" altLang="en-US" sz="2000" dirty="0"/>
              <a:t>Controls the operation of the computer</a:t>
            </a:r>
          </a:p>
          <a:p>
            <a:pPr lvl="2" eaLnBrk="1" hangingPunct="1">
              <a:lnSpc>
                <a:spcPct val="90000"/>
              </a:lnSpc>
              <a:spcBef>
                <a:spcPct val="0"/>
              </a:spcBef>
            </a:pPr>
            <a:r>
              <a:rPr lang="en-US" altLang="en-US" sz="2000" dirty="0"/>
              <a:t>Manages connected devices and access to storage devices</a:t>
            </a:r>
          </a:p>
          <a:p>
            <a:pPr lvl="2" eaLnBrk="1" hangingPunct="1">
              <a:lnSpc>
                <a:spcPct val="90000"/>
              </a:lnSpc>
              <a:spcBef>
                <a:spcPct val="0"/>
              </a:spcBef>
            </a:pPr>
            <a:r>
              <a:rPr lang="en-US" altLang="en-US" sz="2000" dirty="0"/>
              <a:t>Allows programs to run</a:t>
            </a:r>
          </a:p>
          <a:p>
            <a:pPr lvl="1" eaLnBrk="1" hangingPunct="1">
              <a:lnSpc>
                <a:spcPct val="90000"/>
              </a:lnSpc>
              <a:spcBef>
                <a:spcPct val="0"/>
              </a:spcBef>
            </a:pPr>
            <a:r>
              <a:rPr lang="en-US" altLang="en-US" sz="2400" dirty="0"/>
              <a:t>Utility Programs</a:t>
            </a:r>
          </a:p>
          <a:p>
            <a:pPr lvl="2" eaLnBrk="1" hangingPunct="1">
              <a:lnSpc>
                <a:spcPct val="90000"/>
              </a:lnSpc>
              <a:spcBef>
                <a:spcPct val="0"/>
              </a:spcBef>
            </a:pPr>
            <a:r>
              <a:rPr lang="en-US" altLang="en-US" sz="2000" dirty="0"/>
              <a:t>Support programs that enhance computer operations</a:t>
            </a:r>
          </a:p>
          <a:p>
            <a:pPr lvl="2" eaLnBrk="1" hangingPunct="1">
              <a:lnSpc>
                <a:spcPct val="90000"/>
              </a:lnSpc>
              <a:spcBef>
                <a:spcPct val="0"/>
              </a:spcBef>
            </a:pPr>
            <a:r>
              <a:rPr lang="en-US" altLang="en-US" sz="2000" dirty="0"/>
              <a:t>Examples: virus scanners, data backup, file compression</a:t>
            </a:r>
          </a:p>
          <a:p>
            <a:pPr lvl="1" eaLnBrk="1" hangingPunct="1">
              <a:lnSpc>
                <a:spcPct val="90000"/>
              </a:lnSpc>
              <a:spcBef>
                <a:spcPct val="0"/>
              </a:spcBef>
            </a:pPr>
            <a:r>
              <a:rPr lang="en-US" altLang="en-US" sz="2400" dirty="0"/>
              <a:t>Software</a:t>
            </a:r>
            <a:r>
              <a:rPr lang="en-US" altLang="en-US" dirty="0"/>
              <a:t> </a:t>
            </a:r>
            <a:r>
              <a:rPr lang="en-US" altLang="en-US" sz="2400" dirty="0"/>
              <a:t>development tools</a:t>
            </a:r>
          </a:p>
          <a:p>
            <a:pPr lvl="2" eaLnBrk="1" hangingPunct="1">
              <a:lnSpc>
                <a:spcPct val="90000"/>
              </a:lnSpc>
              <a:spcBef>
                <a:spcPct val="0"/>
              </a:spcBef>
            </a:pPr>
            <a:r>
              <a:rPr lang="en-US" altLang="en-US" sz="2000" dirty="0"/>
              <a:t>Used by programmers to create software</a:t>
            </a:r>
          </a:p>
          <a:p>
            <a:pPr lvl="2" eaLnBrk="1" hangingPunct="1">
              <a:lnSpc>
                <a:spcPct val="90000"/>
              </a:lnSpc>
              <a:spcBef>
                <a:spcPct val="0"/>
              </a:spcBef>
            </a:pPr>
            <a:r>
              <a:rPr lang="en-US" altLang="en-US" sz="2000" dirty="0"/>
              <a:t>Examples: compilers, integrated development environments (IDEs)</a:t>
            </a:r>
          </a:p>
          <a:p>
            <a:pPr eaLnBrk="1" hangingPunct="1">
              <a:buFontTx/>
              <a:buNone/>
            </a:pPr>
            <a:endParaRPr lang="en-US" altLang="en-US" dirty="0"/>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53DB7E95-92FE-46C0-A9D6-25F4F962489D}"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1.3 Programs and Programming Languages</a:t>
            </a:r>
          </a:p>
        </p:txBody>
      </p:sp>
      <p:sp>
        <p:nvSpPr>
          <p:cNvPr id="17411" name="Slide Body"/>
          <p:cNvSpPr>
            <a:spLocks noGrp="1" noChangeArrowheads="1"/>
          </p:cNvSpPr>
          <p:nvPr>
            <p:ph type="body" idx="1"/>
          </p:nvPr>
        </p:nvSpPr>
        <p:spPr>
          <a:xfrm>
            <a:off x="685800" y="1371600"/>
            <a:ext cx="8153400" cy="4724400"/>
          </a:xfrm>
        </p:spPr>
        <p:txBody>
          <a:bodyPr/>
          <a:lstStyle/>
          <a:p>
            <a:pPr eaLnBrk="1" hangingPunct="1"/>
            <a:r>
              <a:rPr lang="en-US" altLang="en-US" sz="2800" dirty="0">
                <a:solidFill>
                  <a:schemeClr val="tx1"/>
                </a:solidFill>
              </a:rPr>
              <a:t>Program</a:t>
            </a:r>
          </a:p>
          <a:p>
            <a:pPr eaLnBrk="1" hangingPunct="1">
              <a:spcBef>
                <a:spcPct val="0"/>
              </a:spcBef>
              <a:buFontTx/>
              <a:buNone/>
            </a:pPr>
            <a:r>
              <a:rPr lang="en-US" altLang="en-US" sz="2400" dirty="0"/>
              <a:t>   a set of instructions directing a computer to perform a task</a:t>
            </a:r>
          </a:p>
          <a:p>
            <a:pPr eaLnBrk="1" hangingPunct="1">
              <a:spcBef>
                <a:spcPct val="50000"/>
              </a:spcBef>
            </a:pPr>
            <a:r>
              <a:rPr lang="en-US" altLang="en-US" sz="2800" dirty="0">
                <a:solidFill>
                  <a:schemeClr val="tx1"/>
                </a:solidFill>
              </a:rPr>
              <a:t>Programming Language</a:t>
            </a:r>
          </a:p>
          <a:p>
            <a:pPr eaLnBrk="1" hangingPunct="1">
              <a:spcBef>
                <a:spcPct val="0"/>
              </a:spcBef>
              <a:buFontTx/>
              <a:buNone/>
            </a:pPr>
            <a:r>
              <a:rPr lang="en-US" altLang="en-US" sz="2400" dirty="0"/>
              <a:t>    a special language used to write programs</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502DF433-D084-4888-87DB-338D554094D1}"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Algorithm</a:t>
            </a:r>
          </a:p>
        </p:txBody>
      </p:sp>
      <p:sp>
        <p:nvSpPr>
          <p:cNvPr id="18435" name="Slide Body"/>
          <p:cNvSpPr>
            <a:spLocks noGrp="1" noChangeArrowheads="1"/>
          </p:cNvSpPr>
          <p:nvPr>
            <p:ph type="body" idx="1"/>
          </p:nvPr>
        </p:nvSpPr>
        <p:spPr>
          <a:xfrm>
            <a:off x="685800" y="1371600"/>
            <a:ext cx="8153400" cy="4724400"/>
          </a:xfrm>
        </p:spPr>
        <p:txBody>
          <a:bodyPr/>
          <a:lstStyle/>
          <a:p>
            <a:pPr eaLnBrk="1" hangingPunct="1">
              <a:buFontTx/>
              <a:buNone/>
            </a:pPr>
            <a:endParaRPr lang="en-US" altLang="en-US" dirty="0">
              <a:solidFill>
                <a:schemeClr val="accent2"/>
              </a:solidFill>
            </a:endParaRPr>
          </a:p>
          <a:p>
            <a:pPr eaLnBrk="1" hangingPunct="1">
              <a:buFontTx/>
              <a:buNone/>
            </a:pPr>
            <a:r>
              <a:rPr lang="en-US" altLang="en-US" sz="2800" dirty="0">
                <a:solidFill>
                  <a:schemeClr val="tx1"/>
                </a:solidFill>
              </a:rPr>
              <a:t>Algorithm</a:t>
            </a:r>
            <a:r>
              <a:rPr lang="en-US" altLang="en-US" sz="2800" dirty="0">
                <a:solidFill>
                  <a:schemeClr val="accent2"/>
                </a:solidFill>
              </a:rPr>
              <a:t>:  </a:t>
            </a:r>
            <a:r>
              <a:rPr lang="en-US" altLang="en-US" sz="2800" dirty="0"/>
              <a:t>a set of well-defined steps to perform a task or to solve a problem</a:t>
            </a:r>
          </a:p>
          <a:p>
            <a:pPr eaLnBrk="1" hangingPunct="1">
              <a:buFontTx/>
              <a:buNone/>
            </a:pPr>
            <a:endParaRPr lang="en-US" altLang="en-US" sz="2800" dirty="0"/>
          </a:p>
          <a:p>
            <a:pPr eaLnBrk="1" hangingPunct="1">
              <a:buFontTx/>
              <a:buNone/>
            </a:pPr>
            <a:r>
              <a:rPr lang="en-US" altLang="en-US" sz="2800" dirty="0"/>
              <a:t>Order is important.  Steps must be performed sequentially</a:t>
            </a:r>
          </a:p>
          <a:p>
            <a:pPr eaLnBrk="1" hangingPunct="1">
              <a:buFontTx/>
              <a:buNone/>
            </a:pPr>
            <a:endParaRPr lang="en-US" altLang="en-US" dirty="0"/>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8777FEFC-B6A6-4ABD-A7D2-D2426FD2FB74}"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Programs and Programming Languages</a:t>
            </a:r>
          </a:p>
        </p:txBody>
      </p:sp>
      <p:sp>
        <p:nvSpPr>
          <p:cNvPr id="19459" name="Slide Body"/>
          <p:cNvSpPr>
            <a:spLocks noGrp="1" noChangeArrowheads="1"/>
          </p:cNvSpPr>
          <p:nvPr>
            <p:ph type="body" idx="1"/>
          </p:nvPr>
        </p:nvSpPr>
        <p:spPr>
          <a:xfrm>
            <a:off x="685800" y="1371600"/>
            <a:ext cx="8153400" cy="4724400"/>
          </a:xfrm>
        </p:spPr>
        <p:txBody>
          <a:bodyPr/>
          <a:lstStyle/>
          <a:p>
            <a:pPr eaLnBrk="1" hangingPunct="1">
              <a:buFontTx/>
              <a:buNone/>
            </a:pPr>
            <a:r>
              <a:rPr lang="en-US" altLang="en-US" sz="2800" dirty="0">
                <a:solidFill>
                  <a:schemeClr val="tx1"/>
                </a:solidFill>
              </a:rPr>
              <a:t>Types of languages</a:t>
            </a:r>
          </a:p>
          <a:p>
            <a:pPr lvl="1" eaLnBrk="1" hangingPunct="1">
              <a:spcBef>
                <a:spcPct val="50000"/>
              </a:spcBef>
            </a:pPr>
            <a:r>
              <a:rPr lang="en-US" altLang="en-US" sz="2400" dirty="0">
                <a:solidFill>
                  <a:schemeClr val="tx1"/>
                </a:solidFill>
              </a:rPr>
              <a:t>Low-level: used for communication with computer hardware directly.  Not very easy for a person to read.</a:t>
            </a:r>
          </a:p>
          <a:p>
            <a:pPr lvl="1" eaLnBrk="1" hangingPunct="1">
              <a:spcBef>
                <a:spcPct val="50000"/>
              </a:spcBef>
            </a:pPr>
            <a:r>
              <a:rPr lang="en-US" altLang="en-US" sz="2400" dirty="0">
                <a:solidFill>
                  <a:schemeClr val="tx1"/>
                </a:solidFill>
              </a:rPr>
              <a:t>High-level: closer to human language</a:t>
            </a:r>
          </a:p>
          <a:p>
            <a:pPr eaLnBrk="1" hangingPunct="1">
              <a:buFontTx/>
              <a:buNone/>
            </a:pPr>
            <a:endParaRPr lang="en-US" altLang="en-US" dirty="0"/>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E7EDDE1F-807D-4667-A6B9-C24FF1ED70BA}"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From a High-level Program to an Executable File: 1of 3</a:t>
            </a:r>
          </a:p>
        </p:txBody>
      </p:sp>
      <p:sp>
        <p:nvSpPr>
          <p:cNvPr id="20483" name="Slide Body"/>
          <p:cNvSpPr>
            <a:spLocks noGrp="1" noChangeArrowheads="1"/>
          </p:cNvSpPr>
          <p:nvPr>
            <p:ph type="body" idx="1"/>
          </p:nvPr>
        </p:nvSpPr>
        <p:spPr>
          <a:xfrm>
            <a:off x="685800" y="1676400"/>
            <a:ext cx="8153400" cy="4419600"/>
          </a:xfrm>
        </p:spPr>
        <p:txBody>
          <a:bodyPr/>
          <a:lstStyle/>
          <a:p>
            <a:pPr marL="609600" indent="-609600" eaLnBrk="1" hangingPunct="1">
              <a:spcBef>
                <a:spcPct val="40000"/>
              </a:spcBef>
              <a:buClr>
                <a:schemeClr val="tx1"/>
              </a:buClr>
              <a:buFontTx/>
              <a:buAutoNum type="alphaLcParenR"/>
            </a:pPr>
            <a:r>
              <a:rPr lang="en-US" altLang="en-US" sz="2400" dirty="0"/>
              <a:t>Create a file containing the program with a text editor.</a:t>
            </a:r>
          </a:p>
          <a:p>
            <a:pPr lvl="1" eaLnBrk="1" hangingPunct="1">
              <a:spcBef>
                <a:spcPct val="40000"/>
              </a:spcBef>
              <a:buClr>
                <a:schemeClr val="tx1"/>
              </a:buClr>
              <a:buFont typeface="Arial" charset="0"/>
              <a:buChar char="•"/>
            </a:pPr>
            <a:r>
              <a:rPr lang="en-US" altLang="en-US" sz="2400" dirty="0"/>
              <a:t>program statements:  </a:t>
            </a:r>
            <a:r>
              <a:rPr lang="en-US" altLang="en-US" sz="2400" dirty="0">
                <a:solidFill>
                  <a:srgbClr val="495899"/>
                </a:solidFill>
              </a:rPr>
              <a:t>source code</a:t>
            </a:r>
          </a:p>
          <a:p>
            <a:pPr lvl="1" eaLnBrk="1" hangingPunct="1">
              <a:spcBef>
                <a:spcPct val="40000"/>
              </a:spcBef>
              <a:buClr>
                <a:schemeClr val="tx1"/>
              </a:buClr>
              <a:buFont typeface="Arial" charset="0"/>
              <a:buChar char="•"/>
            </a:pPr>
            <a:r>
              <a:rPr lang="en-US" altLang="en-US" sz="2400" dirty="0"/>
              <a:t>file: </a:t>
            </a:r>
            <a:r>
              <a:rPr lang="en-US" altLang="en-US" sz="2400" dirty="0">
                <a:solidFill>
                  <a:srgbClr val="495899"/>
                </a:solidFill>
              </a:rPr>
              <a:t>source file</a:t>
            </a:r>
          </a:p>
          <a:p>
            <a:pPr marL="609600" indent="-609600" eaLnBrk="1" hangingPunct="1">
              <a:spcBef>
                <a:spcPct val="40000"/>
              </a:spcBef>
              <a:buClr>
                <a:schemeClr val="tx1"/>
              </a:buClr>
              <a:buFontTx/>
              <a:buAutoNum type="alphaLcParenR"/>
            </a:pPr>
            <a:r>
              <a:rPr lang="en-US" altLang="en-US" sz="2400" dirty="0"/>
              <a:t>Run the </a:t>
            </a:r>
            <a:r>
              <a:rPr lang="en-US" altLang="en-US" sz="2400" dirty="0">
                <a:solidFill>
                  <a:schemeClr val="accent2"/>
                </a:solidFill>
              </a:rPr>
              <a:t>preprocessor</a:t>
            </a:r>
            <a:r>
              <a:rPr lang="en-US" altLang="en-US" sz="2400" dirty="0"/>
              <a:t> to convert source file directives to source code program statements.</a:t>
            </a:r>
          </a:p>
          <a:p>
            <a:pPr marL="609600" indent="-609600" eaLnBrk="1" hangingPunct="1">
              <a:spcBef>
                <a:spcPct val="40000"/>
              </a:spcBef>
              <a:buClr>
                <a:schemeClr val="tx1"/>
              </a:buClr>
              <a:buFontTx/>
              <a:buAutoNum type="alphaLcParenR"/>
            </a:pPr>
            <a:r>
              <a:rPr lang="en-US" altLang="en-US" sz="2400" dirty="0"/>
              <a:t>Run the </a:t>
            </a:r>
            <a:r>
              <a:rPr lang="en-US" altLang="en-US" sz="2400" dirty="0">
                <a:solidFill>
                  <a:schemeClr val="accent2"/>
                </a:solidFill>
              </a:rPr>
              <a:t>compiler</a:t>
            </a:r>
            <a:r>
              <a:rPr lang="en-US" altLang="en-US" sz="2400" dirty="0"/>
              <a:t> to convert source program statements into machine instructions (</a:t>
            </a:r>
            <a:r>
              <a:rPr lang="en-US" altLang="en-US" sz="2400" dirty="0">
                <a:solidFill>
                  <a:srgbClr val="495899"/>
                </a:solidFill>
              </a:rPr>
              <a:t>machine code</a:t>
            </a:r>
            <a:r>
              <a:rPr lang="en-US" altLang="en-US" sz="2400" dirty="0"/>
              <a:t>), which is stored in an </a:t>
            </a:r>
            <a:r>
              <a:rPr lang="en-US" altLang="en-US" sz="2400" dirty="0">
                <a:solidFill>
                  <a:srgbClr val="495899"/>
                </a:solidFill>
              </a:rPr>
              <a:t>object file</a:t>
            </a:r>
            <a:r>
              <a:rPr lang="en-US" altLang="en-US" sz="2800" dirty="0"/>
              <a:t>.</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4193ED13-6A9D-420C-AEF7-63764983135A}"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From a High-level Program to an Executable File  2 of 3</a:t>
            </a:r>
          </a:p>
        </p:txBody>
      </p:sp>
      <p:sp>
        <p:nvSpPr>
          <p:cNvPr id="21507" name="Slide Body"/>
          <p:cNvSpPr>
            <a:spLocks noGrp="1" noChangeArrowheads="1"/>
          </p:cNvSpPr>
          <p:nvPr>
            <p:ph type="body" idx="1"/>
          </p:nvPr>
        </p:nvSpPr>
        <p:spPr>
          <a:xfrm>
            <a:off x="685800" y="1752600"/>
            <a:ext cx="8153400" cy="4343400"/>
          </a:xfrm>
        </p:spPr>
        <p:txBody>
          <a:bodyPr/>
          <a:lstStyle/>
          <a:p>
            <a:pPr marL="609600" indent="-609600" eaLnBrk="1" hangingPunct="1">
              <a:spcBef>
                <a:spcPct val="40000"/>
              </a:spcBef>
              <a:buClr>
                <a:schemeClr val="tx1"/>
              </a:buClr>
              <a:buFontTx/>
              <a:buAutoNum type="alphaLcParenR" startAt="4"/>
            </a:pPr>
            <a:r>
              <a:rPr lang="en-US" altLang="en-US" sz="2400" dirty="0"/>
              <a:t>Run the </a:t>
            </a:r>
            <a:r>
              <a:rPr lang="en-US" altLang="en-US" sz="2400" dirty="0">
                <a:solidFill>
                  <a:schemeClr val="accent2"/>
                </a:solidFill>
              </a:rPr>
              <a:t>linker</a:t>
            </a:r>
            <a:r>
              <a:rPr lang="en-US" altLang="en-US" sz="2400" dirty="0"/>
              <a:t> to connect hardware-specific library code to machine instructions, producing an </a:t>
            </a:r>
            <a:r>
              <a:rPr lang="en-US" altLang="en-US" sz="2400" dirty="0">
                <a:solidFill>
                  <a:srgbClr val="495899"/>
                </a:solidFill>
              </a:rPr>
              <a:t>executable file</a:t>
            </a:r>
            <a:r>
              <a:rPr lang="en-US" altLang="en-US" sz="2400" dirty="0"/>
              <a:t>.</a:t>
            </a:r>
          </a:p>
          <a:p>
            <a:pPr marL="0" indent="0" eaLnBrk="1" hangingPunct="1">
              <a:spcBef>
                <a:spcPct val="40000"/>
              </a:spcBef>
              <a:buClr>
                <a:schemeClr val="tx1"/>
              </a:buClr>
              <a:buNone/>
            </a:pPr>
            <a:endParaRPr lang="en-US" altLang="en-US" sz="2400" dirty="0"/>
          </a:p>
          <a:p>
            <a:pPr marL="609600" indent="-609600" eaLnBrk="1" hangingPunct="1">
              <a:spcBef>
                <a:spcPct val="40000"/>
              </a:spcBef>
              <a:buClr>
                <a:schemeClr val="tx1"/>
              </a:buClr>
              <a:buFontTx/>
              <a:buNone/>
            </a:pPr>
            <a:r>
              <a:rPr lang="en-US" altLang="en-US" sz="2400" dirty="0"/>
              <a:t>Steps b) through d) are often performed by a single command or button click.</a:t>
            </a:r>
          </a:p>
          <a:p>
            <a:pPr marL="609600" indent="-609600" eaLnBrk="1" hangingPunct="1">
              <a:spcBef>
                <a:spcPct val="40000"/>
              </a:spcBef>
              <a:buClr>
                <a:schemeClr val="tx1"/>
              </a:buClr>
              <a:buFontTx/>
              <a:buNone/>
            </a:pPr>
            <a:r>
              <a:rPr lang="en-US" altLang="en-US" sz="2400" dirty="0"/>
              <a:t>Errors that occur at any step will prevent the execution of the following steps.</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4887A3E4-9D24-4F8B-B7F0-7E989616AB34}"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685800" y="1371600"/>
            <a:ext cx="8153400" cy="4724400"/>
          </a:xfrm>
        </p:spPr>
        <p:txBody>
          <a:bodyPr/>
          <a:lstStyle/>
          <a:p>
            <a:pPr eaLnBrk="1" hangingPunct="1">
              <a:lnSpc>
                <a:spcPct val="90000"/>
              </a:lnSpc>
              <a:buFontTx/>
              <a:buNone/>
            </a:pPr>
            <a:r>
              <a:rPr lang="en-US" altLang="en-US" sz="2400" dirty="0"/>
              <a:t>1.1 Why Program?</a:t>
            </a:r>
          </a:p>
          <a:p>
            <a:pPr eaLnBrk="1" hangingPunct="1">
              <a:lnSpc>
                <a:spcPct val="90000"/>
              </a:lnSpc>
              <a:buFontTx/>
              <a:buNone/>
            </a:pPr>
            <a:r>
              <a:rPr lang="en-US" altLang="en-US" sz="2400" dirty="0"/>
              <a:t>1.2 Computer Systems: Hardware and Software</a:t>
            </a:r>
          </a:p>
          <a:p>
            <a:pPr eaLnBrk="1" hangingPunct="1">
              <a:lnSpc>
                <a:spcPct val="90000"/>
              </a:lnSpc>
              <a:buFontTx/>
              <a:buNone/>
            </a:pPr>
            <a:r>
              <a:rPr lang="en-US" altLang="en-US" sz="2400" dirty="0"/>
              <a:t>1.3 Programs and Programming Languages</a:t>
            </a:r>
          </a:p>
          <a:p>
            <a:pPr eaLnBrk="1" hangingPunct="1">
              <a:lnSpc>
                <a:spcPct val="90000"/>
              </a:lnSpc>
              <a:buFontTx/>
              <a:buNone/>
            </a:pPr>
            <a:r>
              <a:rPr lang="en-US" altLang="en-US" sz="2400" dirty="0"/>
              <a:t>1.4 What Is a Program Made of?</a:t>
            </a:r>
          </a:p>
          <a:p>
            <a:pPr eaLnBrk="1" hangingPunct="1">
              <a:lnSpc>
                <a:spcPct val="90000"/>
              </a:lnSpc>
              <a:buFontTx/>
              <a:buNone/>
            </a:pPr>
            <a:r>
              <a:rPr lang="en-US" altLang="en-US" sz="2400" dirty="0"/>
              <a:t>1.5 Input, Processing, and Output</a:t>
            </a:r>
          </a:p>
          <a:p>
            <a:pPr eaLnBrk="1" hangingPunct="1">
              <a:lnSpc>
                <a:spcPct val="90000"/>
              </a:lnSpc>
              <a:buFontTx/>
              <a:buNone/>
            </a:pPr>
            <a:r>
              <a:rPr lang="en-US" altLang="en-US" sz="2400" dirty="0"/>
              <a:t>1.6 The </a:t>
            </a:r>
            <a:r>
              <a:rPr lang="en-US" altLang="en-US" sz="2400"/>
              <a:t>Programming Process</a:t>
            </a:r>
            <a:endParaRPr lang="en-US" altLang="en-US" sz="2400" dirty="0"/>
          </a:p>
          <a:p>
            <a:pPr eaLnBrk="1" hangingPunct="1">
              <a:lnSpc>
                <a:spcPct val="90000"/>
              </a:lnSpc>
              <a:buFontTx/>
              <a:buNone/>
            </a:pPr>
            <a:endParaRPr lang="en-US" altLang="en-US"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773BE2C0-AC60-4E56-8D07-58A094620C7C}"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From a High-level Program to an Executable File  3 of 3</a:t>
            </a:r>
          </a:p>
        </p:txBody>
      </p:sp>
      <p:pic>
        <p:nvPicPr>
          <p:cNvPr id="22532" name="Process Flow Image" descr="The flow chart shows the following in sequence.&#10;&#10;• A document labeled “Source code (hello.cpp)”&#10;• A cuboid with a ellipse-shaped slot at its top labeled “Preprocessor”&#10;• A document labeled “Modified source code”&#10;• A cuboid with a ellipse-shaped slot at its top labeled “Compiler”&#10;• A document labeled “Object code (hello.obj)”&#10;• A cuboid with a ellipse-shaped slot at its top labeled “Linker”&#10;• A document labeled “Executable code (hello.exe)”&#10;&#10;" title="A flow chart illustrates the process of translating a C plus plus source file into an executable fi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970713"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508F4936-D7DC-4F77-AE51-29523D10AA81}"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Putting It All Together</a:t>
            </a:r>
          </a:p>
        </p:txBody>
      </p:sp>
      <p:sp>
        <p:nvSpPr>
          <p:cNvPr id="23555" name="Slide Body"/>
          <p:cNvSpPr>
            <a:spLocks noGrp="1" noChangeArrowheads="1"/>
          </p:cNvSpPr>
          <p:nvPr>
            <p:ph type="body" idx="1"/>
          </p:nvPr>
        </p:nvSpPr>
        <p:spPr>
          <a:xfrm>
            <a:off x="685800" y="1524000"/>
            <a:ext cx="8153400" cy="4572000"/>
          </a:xfrm>
        </p:spPr>
        <p:txBody>
          <a:bodyPr/>
          <a:lstStyle/>
          <a:p>
            <a:pPr eaLnBrk="1" hangingPunct="1">
              <a:buFontTx/>
              <a:buNone/>
            </a:pPr>
            <a:r>
              <a:rPr lang="en-US" altLang="en-US" sz="2800" dirty="0"/>
              <a:t>There are many software development systems that provide an integrated development environment (IDE).  An IDE has the following:</a:t>
            </a:r>
          </a:p>
          <a:p>
            <a:pPr lvl="1" eaLnBrk="1" hangingPunct="1">
              <a:buFont typeface="Arial" charset="0"/>
              <a:buChar char="•"/>
            </a:pPr>
            <a:r>
              <a:rPr lang="en-US" altLang="en-US" sz="2400" dirty="0"/>
              <a:t>text editor</a:t>
            </a:r>
          </a:p>
          <a:p>
            <a:pPr lvl="1" eaLnBrk="1" hangingPunct="1">
              <a:buFont typeface="Arial" charset="0"/>
              <a:buChar char="•"/>
            </a:pPr>
            <a:r>
              <a:rPr lang="en-US" altLang="en-US" sz="2400" dirty="0"/>
              <a:t>compiler</a:t>
            </a:r>
          </a:p>
          <a:p>
            <a:pPr lvl="1" eaLnBrk="1" hangingPunct="1">
              <a:buFont typeface="Arial" charset="0"/>
              <a:buChar char="•"/>
            </a:pPr>
            <a:r>
              <a:rPr lang="en-US" altLang="en-US" sz="2400" dirty="0"/>
              <a:t>debugger</a:t>
            </a:r>
          </a:p>
          <a:p>
            <a:pPr lvl="1" eaLnBrk="1" hangingPunct="1">
              <a:buFont typeface="Arial" charset="0"/>
              <a:buChar char="•"/>
            </a:pPr>
            <a:r>
              <a:rPr lang="en-US" altLang="en-US" sz="2400" dirty="0"/>
              <a:t>other supporting utilities</a:t>
            </a:r>
          </a:p>
          <a:p>
            <a:pPr lvl="1" eaLnBrk="1" hangingPunct="1">
              <a:buFont typeface="Arial" charset="0"/>
              <a:buChar char="•"/>
            </a:pPr>
            <a:r>
              <a:rPr lang="en-US" altLang="en-US" sz="2400" dirty="0"/>
              <a:t>a user interface that ties them all together</a:t>
            </a:r>
          </a:p>
          <a:p>
            <a:pPr eaLnBrk="1" hangingPunct="1">
              <a:buFontTx/>
              <a:buNone/>
            </a:pPr>
            <a:endParaRPr lang="en-US" altLang="en-US" dirty="0"/>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E8121FCF-381F-4CB7-9419-B8A0E0D79F7F}"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1.4 What Is a Program Made Of?</a:t>
            </a:r>
          </a:p>
        </p:txBody>
      </p:sp>
      <p:sp>
        <p:nvSpPr>
          <p:cNvPr id="24579" name="Slide Body"/>
          <p:cNvSpPr>
            <a:spLocks noGrp="1" noChangeArrowheads="1"/>
          </p:cNvSpPr>
          <p:nvPr>
            <p:ph type="body" idx="1"/>
          </p:nvPr>
        </p:nvSpPr>
        <p:spPr>
          <a:xfrm>
            <a:off x="685800" y="1524000"/>
            <a:ext cx="8153400" cy="4572000"/>
          </a:xfrm>
        </p:spPr>
        <p:txBody>
          <a:bodyPr/>
          <a:lstStyle/>
          <a:p>
            <a:pPr eaLnBrk="1" hangingPunct="1">
              <a:buFontTx/>
              <a:buNone/>
            </a:pPr>
            <a:r>
              <a:rPr lang="en-US" altLang="en-US" sz="2800" dirty="0">
                <a:solidFill>
                  <a:schemeClr val="tx1"/>
                </a:solidFill>
              </a:rPr>
              <a:t>There are common elements in most programming languages</a:t>
            </a:r>
          </a:p>
          <a:p>
            <a:pPr eaLnBrk="1" hangingPunct="1">
              <a:buFontTx/>
              <a:buNone/>
            </a:pPr>
            <a:r>
              <a:rPr lang="en-US" altLang="en-US" sz="2400" dirty="0"/>
              <a:t>1)  Language elements:</a:t>
            </a:r>
          </a:p>
          <a:p>
            <a:pPr lvl="1" eaLnBrk="1" hangingPunct="1"/>
            <a:r>
              <a:rPr lang="en-US" altLang="en-US" sz="2000" dirty="0"/>
              <a:t>Key Words</a:t>
            </a:r>
          </a:p>
          <a:p>
            <a:pPr lvl="1" eaLnBrk="1" hangingPunct="1"/>
            <a:r>
              <a:rPr lang="en-US" altLang="en-US" sz="2000" dirty="0"/>
              <a:t>Programmer-Defined Identifiers</a:t>
            </a:r>
          </a:p>
          <a:p>
            <a:pPr lvl="1" eaLnBrk="1" hangingPunct="1"/>
            <a:r>
              <a:rPr lang="en-US" altLang="en-US" sz="2000" dirty="0"/>
              <a:t>Operators</a:t>
            </a:r>
          </a:p>
          <a:p>
            <a:pPr lvl="1" eaLnBrk="1" hangingPunct="1"/>
            <a:r>
              <a:rPr lang="en-US" altLang="en-US" sz="2000" dirty="0"/>
              <a:t>Punctuation</a:t>
            </a:r>
          </a:p>
          <a:p>
            <a:pPr lvl="1" eaLnBrk="1" hangingPunct="1"/>
            <a:r>
              <a:rPr lang="en-US" altLang="en-US" sz="2000" dirty="0"/>
              <a:t>Syntax</a:t>
            </a:r>
          </a:p>
          <a:p>
            <a:pPr eaLnBrk="1" hangingPunct="1">
              <a:buFontTx/>
              <a:buNone/>
            </a:pPr>
            <a:endParaRPr lang="en-US" altLang="en-US"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5BB3462F-F23C-44A8-A7F5-A3A26A460628}"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Example Program</a:t>
            </a:r>
          </a:p>
        </p:txBody>
      </p:sp>
      <p:sp>
        <p:nvSpPr>
          <p:cNvPr id="25603" name="Slide Body"/>
          <p:cNvSpPr>
            <a:spLocks noGrp="1" noChangeArrowheads="1"/>
          </p:cNvSpPr>
          <p:nvPr>
            <p:ph type="body" idx="1"/>
          </p:nvPr>
        </p:nvSpPr>
        <p:spPr>
          <a:xfrm>
            <a:off x="685800" y="1295400"/>
            <a:ext cx="8153400" cy="4724400"/>
          </a:xfrm>
        </p:spPr>
        <p:txBody>
          <a:bodyPr/>
          <a:lstStyle/>
          <a:p>
            <a:pPr eaLnBrk="1" hangingPunct="1">
              <a:lnSpc>
                <a:spcPct val="90000"/>
              </a:lnSpc>
              <a:spcBef>
                <a:spcPct val="0"/>
              </a:spcBef>
              <a:buFontTx/>
              <a:buNone/>
            </a:pPr>
            <a:r>
              <a:rPr lang="en-US" altLang="en-US" sz="2600" b="1" dirty="0">
                <a:solidFill>
                  <a:srgbClr val="3D8963"/>
                </a:solidFill>
                <a:latin typeface="Courier New" pitchFamily="49" charset="0"/>
              </a:rPr>
              <a:t>#include &lt;</a:t>
            </a:r>
            <a:r>
              <a:rPr lang="en-US" altLang="en-US" sz="2600" b="1" dirty="0" err="1">
                <a:solidFill>
                  <a:srgbClr val="3D8963"/>
                </a:solidFill>
                <a:latin typeface="Courier New" pitchFamily="49" charset="0"/>
              </a:rPr>
              <a:t>iostream</a:t>
            </a:r>
            <a:r>
              <a:rPr lang="en-US" altLang="en-US" sz="2600" b="1" dirty="0">
                <a:solidFill>
                  <a:srgbClr val="3D8963"/>
                </a:solidFill>
                <a:latin typeface="Courier New" pitchFamily="49" charset="0"/>
              </a:rPr>
              <a:t>&gt;</a:t>
            </a:r>
          </a:p>
          <a:p>
            <a:pPr eaLnBrk="1" hangingPunct="1">
              <a:lnSpc>
                <a:spcPct val="90000"/>
              </a:lnSpc>
              <a:spcBef>
                <a:spcPct val="0"/>
              </a:spcBef>
              <a:buFontTx/>
              <a:buNone/>
            </a:pPr>
            <a:r>
              <a:rPr lang="en-US" altLang="en-US" sz="2600" b="1" dirty="0">
                <a:solidFill>
                  <a:srgbClr val="3D8963"/>
                </a:solidFill>
                <a:latin typeface="Courier New" pitchFamily="49" charset="0"/>
              </a:rPr>
              <a:t>using namespace </a:t>
            </a:r>
            <a:r>
              <a:rPr lang="en-US" altLang="en-US" sz="2600" b="1" dirty="0" err="1">
                <a:solidFill>
                  <a:srgbClr val="3D8963"/>
                </a:solidFill>
                <a:latin typeface="Courier New" pitchFamily="49" charset="0"/>
              </a:rPr>
              <a:t>std</a:t>
            </a:r>
            <a:r>
              <a:rPr lang="en-US" altLang="en-US" sz="2600" b="1" dirty="0">
                <a:solidFill>
                  <a:srgbClr val="3D8963"/>
                </a:solidFill>
                <a:latin typeface="Courier New" pitchFamily="49" charset="0"/>
              </a:rPr>
              <a:t>;</a:t>
            </a:r>
          </a:p>
          <a:p>
            <a:pPr eaLnBrk="1" hangingPunct="1">
              <a:lnSpc>
                <a:spcPct val="90000"/>
              </a:lnSpc>
              <a:spcBef>
                <a:spcPct val="0"/>
              </a:spcBef>
              <a:buFontTx/>
              <a:buNone/>
            </a:pPr>
            <a:endParaRPr lang="en-US" altLang="en-US" sz="2600" b="1" dirty="0">
              <a:solidFill>
                <a:srgbClr val="3D8963"/>
              </a:solidFill>
              <a:latin typeface="Courier New" pitchFamily="49" charset="0"/>
            </a:endParaRPr>
          </a:p>
          <a:p>
            <a:pPr eaLnBrk="1" hangingPunct="1">
              <a:lnSpc>
                <a:spcPct val="90000"/>
              </a:lnSpc>
              <a:spcBef>
                <a:spcPct val="0"/>
              </a:spcBef>
              <a:buFontTx/>
              <a:buNone/>
            </a:pPr>
            <a:r>
              <a:rPr lang="en-US" altLang="en-US" sz="2600" b="1" dirty="0" err="1">
                <a:solidFill>
                  <a:srgbClr val="3D8963"/>
                </a:solidFill>
                <a:latin typeface="Courier New" pitchFamily="49" charset="0"/>
              </a:rPr>
              <a:t>int</a:t>
            </a:r>
            <a:r>
              <a:rPr lang="en-US" altLang="en-US" sz="2600" b="1" dirty="0">
                <a:solidFill>
                  <a:srgbClr val="3D8963"/>
                </a:solidFill>
                <a:latin typeface="Courier New" pitchFamily="49" charset="0"/>
              </a:rPr>
              <a:t> main() </a:t>
            </a:r>
          </a:p>
          <a:p>
            <a:pPr eaLnBrk="1" hangingPunct="1">
              <a:lnSpc>
                <a:spcPct val="90000"/>
              </a:lnSpc>
              <a:spcBef>
                <a:spcPct val="0"/>
              </a:spcBef>
              <a:buFontTx/>
              <a:buNone/>
            </a:pPr>
            <a:r>
              <a:rPr lang="en-US" altLang="en-US" sz="2600" b="1" dirty="0">
                <a:solidFill>
                  <a:srgbClr val="3D8963"/>
                </a:solidFill>
                <a:latin typeface="Courier New" pitchFamily="49" charset="0"/>
              </a:rPr>
              <a:t>{</a:t>
            </a:r>
          </a:p>
          <a:p>
            <a:pPr eaLnBrk="1" hangingPunct="1">
              <a:lnSpc>
                <a:spcPct val="90000"/>
              </a:lnSpc>
              <a:spcBef>
                <a:spcPct val="0"/>
              </a:spcBef>
              <a:buFontTx/>
              <a:buNone/>
            </a:pPr>
            <a:r>
              <a:rPr lang="en-US" altLang="en-US" sz="2600" b="1" dirty="0">
                <a:solidFill>
                  <a:srgbClr val="3D8963"/>
                </a:solidFill>
                <a:latin typeface="Courier New" pitchFamily="49" charset="0"/>
              </a:rPr>
              <a:t>	 double num1 = 5, </a:t>
            </a:r>
          </a:p>
          <a:p>
            <a:pPr eaLnBrk="1" hangingPunct="1">
              <a:lnSpc>
                <a:spcPct val="90000"/>
              </a:lnSpc>
              <a:spcBef>
                <a:spcPct val="0"/>
              </a:spcBef>
              <a:buFontTx/>
              <a:buNone/>
            </a:pPr>
            <a:r>
              <a:rPr lang="en-US" altLang="en-US" sz="2600" b="1" dirty="0">
                <a:solidFill>
                  <a:srgbClr val="3D8963"/>
                </a:solidFill>
                <a:latin typeface="Courier New" pitchFamily="49" charset="0"/>
              </a:rPr>
              <a:t>			num2, sum;</a:t>
            </a:r>
          </a:p>
          <a:p>
            <a:pPr eaLnBrk="1" hangingPunct="1">
              <a:lnSpc>
                <a:spcPct val="90000"/>
              </a:lnSpc>
              <a:spcBef>
                <a:spcPct val="0"/>
              </a:spcBef>
              <a:buFontTx/>
              <a:buNone/>
            </a:pPr>
            <a:r>
              <a:rPr lang="en-US" altLang="en-US" sz="2600" b="1" dirty="0">
                <a:solidFill>
                  <a:srgbClr val="3D8963"/>
                </a:solidFill>
                <a:latin typeface="Courier New" pitchFamily="49" charset="0"/>
              </a:rPr>
              <a:t>   num2 = 12;</a:t>
            </a:r>
          </a:p>
          <a:p>
            <a:pPr eaLnBrk="1" hangingPunct="1">
              <a:lnSpc>
                <a:spcPct val="90000"/>
              </a:lnSpc>
              <a:spcBef>
                <a:spcPct val="0"/>
              </a:spcBef>
              <a:buFontTx/>
              <a:buNone/>
            </a:pPr>
            <a:endParaRPr lang="en-US" altLang="en-US" sz="2600" b="1" dirty="0">
              <a:solidFill>
                <a:srgbClr val="3D8963"/>
              </a:solidFill>
              <a:latin typeface="Courier New" pitchFamily="49" charset="0"/>
            </a:endParaRPr>
          </a:p>
          <a:p>
            <a:pPr eaLnBrk="1" hangingPunct="1">
              <a:lnSpc>
                <a:spcPct val="90000"/>
              </a:lnSpc>
              <a:spcBef>
                <a:spcPct val="0"/>
              </a:spcBef>
              <a:buFontTx/>
              <a:buNone/>
            </a:pPr>
            <a:r>
              <a:rPr lang="en-US" altLang="en-US" sz="2600" b="1" dirty="0">
                <a:solidFill>
                  <a:srgbClr val="3D8963"/>
                </a:solidFill>
                <a:latin typeface="Courier New" pitchFamily="49" charset="0"/>
              </a:rPr>
              <a:t>   sum = num1 + num2;</a:t>
            </a:r>
          </a:p>
          <a:p>
            <a:pPr eaLnBrk="1" hangingPunct="1">
              <a:lnSpc>
                <a:spcPct val="90000"/>
              </a:lnSpc>
              <a:spcBef>
                <a:spcPct val="0"/>
              </a:spcBef>
              <a:buFontTx/>
              <a:buNone/>
            </a:pPr>
            <a:r>
              <a:rPr lang="en-US" altLang="en-US" sz="2600" b="1" dirty="0">
                <a:solidFill>
                  <a:srgbClr val="3D8963"/>
                </a:solidFill>
                <a:latin typeface="Courier New" pitchFamily="49" charset="0"/>
              </a:rPr>
              <a:t>   </a:t>
            </a:r>
            <a:r>
              <a:rPr lang="en-US" altLang="en-US" sz="2600" b="1" dirty="0" err="1">
                <a:solidFill>
                  <a:srgbClr val="3D8963"/>
                </a:solidFill>
                <a:latin typeface="Courier New" pitchFamily="49" charset="0"/>
              </a:rPr>
              <a:t>cout</a:t>
            </a:r>
            <a:r>
              <a:rPr lang="en-US" altLang="en-US" sz="2600" b="1" dirty="0">
                <a:solidFill>
                  <a:srgbClr val="3D8963"/>
                </a:solidFill>
                <a:latin typeface="Courier New" pitchFamily="49" charset="0"/>
              </a:rPr>
              <a:t> &lt;&lt; "The sum is " &lt;&lt; sum;</a:t>
            </a:r>
          </a:p>
          <a:p>
            <a:pPr eaLnBrk="1" hangingPunct="1">
              <a:lnSpc>
                <a:spcPct val="90000"/>
              </a:lnSpc>
              <a:spcBef>
                <a:spcPct val="0"/>
              </a:spcBef>
              <a:buFontTx/>
              <a:buNone/>
            </a:pPr>
            <a:r>
              <a:rPr lang="en-US" altLang="en-US" sz="2600" b="1" dirty="0">
                <a:solidFill>
                  <a:srgbClr val="3D8963"/>
                </a:solidFill>
                <a:latin typeface="Courier New" pitchFamily="49" charset="0"/>
              </a:rPr>
              <a:t>   return 0;</a:t>
            </a:r>
          </a:p>
          <a:p>
            <a:pPr eaLnBrk="1" hangingPunct="1">
              <a:lnSpc>
                <a:spcPct val="90000"/>
              </a:lnSpc>
              <a:spcBef>
                <a:spcPct val="0"/>
              </a:spcBef>
              <a:buFontTx/>
              <a:buNone/>
            </a:pPr>
            <a:r>
              <a:rPr lang="en-US" altLang="en-US" sz="2600" b="1" dirty="0">
                <a:solidFill>
                  <a:srgbClr val="3D8963"/>
                </a:solidFill>
                <a:latin typeface="Courier New" pitchFamily="49" charset="0"/>
              </a:rPr>
              <a:t>}</a:t>
            </a:r>
            <a:endParaRPr lang="en-US" altLang="en-US" sz="2600" dirty="0"/>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39C63A65-FD98-4894-8DF8-EA379495809C}"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Key Words</a:t>
            </a:r>
          </a:p>
        </p:txBody>
      </p:sp>
      <p:sp>
        <p:nvSpPr>
          <p:cNvPr id="26627" name="Slide Body"/>
          <p:cNvSpPr>
            <a:spLocks noGrp="1" noChangeArrowheads="1"/>
          </p:cNvSpPr>
          <p:nvPr>
            <p:ph type="body" idx="1"/>
          </p:nvPr>
        </p:nvSpPr>
        <p:spPr>
          <a:xfrm>
            <a:off x="685800" y="1371600"/>
            <a:ext cx="8153400" cy="4724400"/>
          </a:xfrm>
        </p:spPr>
        <p:txBody>
          <a:bodyPr/>
          <a:lstStyle/>
          <a:p>
            <a:pPr eaLnBrk="1" hangingPunct="1">
              <a:spcBef>
                <a:spcPct val="40000"/>
              </a:spcBef>
            </a:pPr>
            <a:r>
              <a:rPr lang="en-US" altLang="en-US" sz="2800" dirty="0"/>
              <a:t>Also known as </a:t>
            </a:r>
            <a:r>
              <a:rPr lang="en-US" altLang="en-US" sz="2800" dirty="0">
                <a:solidFill>
                  <a:schemeClr val="accent2"/>
                </a:solidFill>
              </a:rPr>
              <a:t>reserved words</a:t>
            </a:r>
          </a:p>
          <a:p>
            <a:pPr eaLnBrk="1" hangingPunct="1">
              <a:spcBef>
                <a:spcPct val="40000"/>
              </a:spcBef>
            </a:pPr>
            <a:r>
              <a:rPr lang="en-US" altLang="en-US" sz="2800" dirty="0"/>
              <a:t>Have a special meaning in C++</a:t>
            </a:r>
          </a:p>
          <a:p>
            <a:pPr eaLnBrk="1" hangingPunct="1">
              <a:spcBef>
                <a:spcPct val="40000"/>
              </a:spcBef>
            </a:pPr>
            <a:r>
              <a:rPr lang="en-US" altLang="en-US" sz="2800" dirty="0"/>
              <a:t>Can not be used for another purpose</a:t>
            </a:r>
          </a:p>
          <a:p>
            <a:pPr eaLnBrk="1" hangingPunct="1">
              <a:spcBef>
                <a:spcPct val="40000"/>
              </a:spcBef>
            </a:pPr>
            <a:r>
              <a:rPr lang="en-US" altLang="en-US" sz="2800" dirty="0"/>
              <a:t>Written using lowercase letters</a:t>
            </a:r>
          </a:p>
          <a:p>
            <a:pPr eaLnBrk="1" hangingPunct="1">
              <a:spcBef>
                <a:spcPct val="40000"/>
              </a:spcBef>
            </a:pPr>
            <a:r>
              <a:rPr lang="en-US" altLang="en-US" sz="2800" dirty="0"/>
              <a:t>Examples in program </a:t>
            </a:r>
            <a:r>
              <a:rPr lang="en-US" altLang="en-US" sz="2400" dirty="0"/>
              <a:t>(shown in green)</a:t>
            </a:r>
            <a:r>
              <a:rPr lang="en-US" altLang="en-US" dirty="0"/>
              <a:t>: </a:t>
            </a:r>
          </a:p>
          <a:p>
            <a:pPr eaLnBrk="1" hangingPunct="1">
              <a:lnSpc>
                <a:spcPct val="90000"/>
              </a:lnSpc>
              <a:spcBef>
                <a:spcPct val="1000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using namespace </a:t>
            </a:r>
            <a:r>
              <a:rPr lang="en-US" altLang="en-US" sz="2400" b="1" dirty="0" err="1">
                <a:latin typeface="Courier New" pitchFamily="49" charset="0"/>
              </a:rPr>
              <a:t>std</a:t>
            </a:r>
            <a:r>
              <a:rPr lang="en-US" altLang="en-US" sz="2400" b="1" dirty="0">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a:latin typeface="Courier New" pitchFamily="49" charset="0"/>
              </a:rPr>
              <a:t>main()</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BDE87465-FD1E-4746-AE97-91D0D6DC5FC7}"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Programmer-Defined Identifiers</a:t>
            </a:r>
          </a:p>
        </p:txBody>
      </p:sp>
      <p:sp>
        <p:nvSpPr>
          <p:cNvPr id="27651" name="Slide Body"/>
          <p:cNvSpPr>
            <a:spLocks noGrp="1" noChangeArrowheads="1"/>
          </p:cNvSpPr>
          <p:nvPr>
            <p:ph type="body" idx="1"/>
          </p:nvPr>
        </p:nvSpPr>
        <p:spPr>
          <a:xfrm>
            <a:off x="685800" y="1371600"/>
            <a:ext cx="8153400" cy="4724400"/>
          </a:xfrm>
        </p:spPr>
        <p:txBody>
          <a:bodyPr/>
          <a:lstStyle/>
          <a:p>
            <a:pPr eaLnBrk="1" hangingPunct="1">
              <a:spcBef>
                <a:spcPct val="40000"/>
              </a:spcBef>
            </a:pPr>
            <a:r>
              <a:rPr lang="en-US" altLang="en-US" sz="2800" dirty="0"/>
              <a:t>Names made up by the programmer</a:t>
            </a:r>
          </a:p>
          <a:p>
            <a:pPr eaLnBrk="1" hangingPunct="1">
              <a:spcBef>
                <a:spcPct val="40000"/>
              </a:spcBef>
            </a:pPr>
            <a:r>
              <a:rPr lang="en-US" altLang="en-US" sz="2800" dirty="0"/>
              <a:t>Not part of the C++ language</a:t>
            </a:r>
          </a:p>
          <a:p>
            <a:pPr eaLnBrk="1" hangingPunct="1">
              <a:spcBef>
                <a:spcPct val="40000"/>
              </a:spcBef>
            </a:pPr>
            <a:r>
              <a:rPr lang="en-US" altLang="en-US" sz="2800" dirty="0"/>
              <a:t>Used to represent various things, such as variables (memory locations)</a:t>
            </a:r>
          </a:p>
          <a:p>
            <a:pPr eaLnBrk="1" hangingPunct="1">
              <a:spcBef>
                <a:spcPct val="40000"/>
              </a:spcBef>
            </a:pPr>
            <a:r>
              <a:rPr lang="en-US" altLang="en-US" sz="2800" dirty="0"/>
              <a:t>Example in program </a:t>
            </a:r>
            <a:r>
              <a:rPr lang="en-US" altLang="en-US" sz="2400" dirty="0"/>
              <a:t>(shown in green)</a:t>
            </a:r>
            <a:r>
              <a:rPr lang="en-US" altLang="en-US" dirty="0"/>
              <a:t>: </a:t>
            </a:r>
          </a:p>
          <a:p>
            <a:pPr eaLnBrk="1" hangingPunct="1">
              <a:spcBef>
                <a:spcPct val="10000"/>
              </a:spcBef>
              <a:buFontTx/>
              <a:buNone/>
            </a:pPr>
            <a:r>
              <a:rPr lang="en-US" altLang="en-US" sz="2400" b="1" dirty="0">
                <a:latin typeface="Courier New" pitchFamily="49" charset="0"/>
              </a:rPr>
              <a:t>  double </a:t>
            </a:r>
            <a:r>
              <a:rPr lang="en-US" altLang="en-US" sz="2400" b="1" dirty="0">
                <a:solidFill>
                  <a:srgbClr val="3D8963"/>
                </a:solidFill>
                <a:latin typeface="Courier New" pitchFamily="49" charset="0"/>
              </a:rPr>
              <a:t>num1</a:t>
            </a:r>
            <a:endParaRPr lang="en-US" altLang="en-US" sz="2400" b="1" dirty="0">
              <a:latin typeface="Courier New" pitchFamily="49" charset="0"/>
            </a:endParaRPr>
          </a:p>
          <a:p>
            <a:pPr eaLnBrk="1" hangingPunct="1">
              <a:buFontTx/>
              <a:buNone/>
            </a:pPr>
            <a:endParaRPr lang="en-US" altLang="en-US"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DE843F1F-CF53-4D73-9627-2A61A4F0F4B2}"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Operators</a:t>
            </a:r>
          </a:p>
        </p:txBody>
      </p:sp>
      <p:sp>
        <p:nvSpPr>
          <p:cNvPr id="28675" name="Slide Body"/>
          <p:cNvSpPr>
            <a:spLocks noGrp="1" noChangeArrowheads="1"/>
          </p:cNvSpPr>
          <p:nvPr>
            <p:ph type="body" idx="1"/>
          </p:nvPr>
        </p:nvSpPr>
        <p:spPr>
          <a:xfrm>
            <a:off x="685800" y="1371600"/>
            <a:ext cx="8153400" cy="4724400"/>
          </a:xfrm>
        </p:spPr>
        <p:txBody>
          <a:bodyPr/>
          <a:lstStyle/>
          <a:p>
            <a:pPr eaLnBrk="1" hangingPunct="1"/>
            <a:r>
              <a:rPr lang="en-US" altLang="en-US" sz="2800" dirty="0"/>
              <a:t>Used to perform operations on data</a:t>
            </a:r>
          </a:p>
          <a:p>
            <a:pPr eaLnBrk="1" hangingPunct="1">
              <a:spcBef>
                <a:spcPct val="40000"/>
              </a:spcBef>
            </a:pPr>
            <a:r>
              <a:rPr lang="en-US" altLang="en-US" sz="2800" dirty="0"/>
              <a:t>Many types of operators </a:t>
            </a:r>
          </a:p>
          <a:p>
            <a:pPr lvl="1" eaLnBrk="1" hangingPunct="1"/>
            <a:r>
              <a:rPr lang="en-US" altLang="en-US" sz="2400" dirty="0"/>
              <a:t>Arithmetic:     </a:t>
            </a:r>
            <a:r>
              <a:rPr lang="en-US" altLang="en-US" sz="2400" b="1" dirty="0">
                <a:latin typeface="Courier New" pitchFamily="49" charset="0"/>
              </a:rPr>
              <a:t>+, -, *, /</a:t>
            </a:r>
          </a:p>
          <a:p>
            <a:pPr lvl="1" eaLnBrk="1" hangingPunct="1"/>
            <a:r>
              <a:rPr lang="en-US" altLang="en-US" sz="2400" dirty="0"/>
              <a:t>Assignment:   </a:t>
            </a:r>
            <a:r>
              <a:rPr lang="en-US" altLang="en-US" sz="2400" b="1" dirty="0">
                <a:latin typeface="Courier New" pitchFamily="49" charset="0"/>
              </a:rPr>
              <a:t>=</a:t>
            </a:r>
            <a:endParaRPr lang="en-US" altLang="en-US" sz="2400" b="1" dirty="0"/>
          </a:p>
          <a:p>
            <a:pPr eaLnBrk="1" hangingPunct="1">
              <a:spcBef>
                <a:spcPct val="40000"/>
              </a:spcBef>
            </a:pPr>
            <a:r>
              <a:rPr lang="en-US" altLang="en-US" sz="2800" dirty="0"/>
              <a:t>Examples in program </a:t>
            </a:r>
            <a:r>
              <a:rPr lang="en-US" altLang="en-US" sz="2400" dirty="0"/>
              <a:t>(shown in green)</a:t>
            </a:r>
            <a:r>
              <a:rPr lang="en-US" altLang="en-US" dirty="0"/>
              <a: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a:latin typeface="Courier New" pitchFamily="49" charset="0"/>
              </a:rPr>
              <a:t>num2 </a:t>
            </a:r>
            <a:r>
              <a:rPr lang="en-US" altLang="en-US" sz="2400" b="1" dirty="0">
                <a:solidFill>
                  <a:srgbClr val="3D8963"/>
                </a:solidFill>
                <a:latin typeface="Courier New" pitchFamily="49" charset="0"/>
              </a:rPr>
              <a:t>= </a:t>
            </a:r>
            <a:r>
              <a:rPr lang="en-US" altLang="en-US" sz="2400" b="1" dirty="0">
                <a:latin typeface="Courier New" pitchFamily="49" charset="0"/>
              </a:rPr>
              <a:t>12;</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a:latin typeface="Courier New" pitchFamily="49" charset="0"/>
              </a:rPr>
              <a:t>sum </a:t>
            </a:r>
            <a:r>
              <a:rPr lang="en-US" altLang="en-US" sz="2400" b="1" dirty="0">
                <a:solidFill>
                  <a:srgbClr val="3D8963"/>
                </a:solidFill>
                <a:latin typeface="Courier New" pitchFamily="49" charset="0"/>
              </a:rPr>
              <a:t>= </a:t>
            </a:r>
            <a:r>
              <a:rPr lang="en-US" altLang="en-US" sz="2400" b="1" dirty="0">
                <a:latin typeface="Courier New" pitchFamily="49" charset="0"/>
              </a:rPr>
              <a:t>num1</a:t>
            </a:r>
            <a:r>
              <a:rPr lang="en-US" altLang="en-US" sz="2400" b="1" dirty="0">
                <a:solidFill>
                  <a:srgbClr val="3D8963"/>
                </a:solidFill>
                <a:latin typeface="Courier New" pitchFamily="49" charset="0"/>
              </a:rPr>
              <a:t> + </a:t>
            </a:r>
            <a:r>
              <a:rPr lang="en-US" altLang="en-US" sz="2400" b="1" dirty="0">
                <a:latin typeface="Courier New" pitchFamily="49" charset="0"/>
              </a:rPr>
              <a:t>num2;</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BAD3DB96-E823-42BD-A081-4B16E9C15310}"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Punctuation</a:t>
            </a:r>
          </a:p>
        </p:txBody>
      </p:sp>
      <p:sp>
        <p:nvSpPr>
          <p:cNvPr id="29699" name="Slide Body"/>
          <p:cNvSpPr>
            <a:spLocks noGrp="1" noChangeArrowheads="1"/>
          </p:cNvSpPr>
          <p:nvPr>
            <p:ph type="body" idx="1"/>
          </p:nvPr>
        </p:nvSpPr>
        <p:spPr>
          <a:xfrm>
            <a:off x="685800" y="1371600"/>
            <a:ext cx="8153400" cy="4724400"/>
          </a:xfrm>
        </p:spPr>
        <p:txBody>
          <a:bodyPr/>
          <a:lstStyle/>
          <a:p>
            <a:pPr eaLnBrk="1" hangingPunct="1">
              <a:spcBef>
                <a:spcPct val="40000"/>
              </a:spcBef>
            </a:pPr>
            <a:r>
              <a:rPr lang="en-US" altLang="en-US" sz="2800" dirty="0"/>
              <a:t>Characters that mark the end of a statement, or that separate items in a list</a:t>
            </a:r>
          </a:p>
          <a:p>
            <a:pPr eaLnBrk="1" hangingPunct="1">
              <a:spcBef>
                <a:spcPct val="40000"/>
              </a:spcBef>
            </a:pPr>
            <a:r>
              <a:rPr lang="en-US" altLang="en-US" sz="2800" dirty="0"/>
              <a:t>Example in program </a:t>
            </a:r>
            <a:r>
              <a:rPr lang="en-US" altLang="en-US" sz="2400" dirty="0"/>
              <a:t>(shown in green)</a:t>
            </a:r>
            <a:r>
              <a:rPr lang="en-US" altLang="en-US" dirty="0"/>
              <a:t>:</a:t>
            </a:r>
          </a:p>
          <a:p>
            <a:pPr marL="101600" indent="0" eaLnBrk="1" hangingPunct="1">
              <a:spcBef>
                <a:spcPct val="40000"/>
              </a:spcBef>
              <a:buNone/>
            </a:pPr>
            <a:r>
              <a:rPr lang="en-US" altLang="en-US" dirty="0">
                <a:latin typeface="Courier New" pitchFamily="49" charset="0"/>
              </a:rPr>
              <a:t> </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a:latin typeface="Courier New" pitchFamily="49" charset="0"/>
              </a:rPr>
              <a:t>double num1 = 5</a:t>
            </a:r>
            <a:r>
              <a:rPr lang="en-US" altLang="en-US" sz="2400" b="1" dirty="0">
                <a:solidFill>
                  <a:srgbClr val="3D8963"/>
                </a:solidFill>
                <a:latin typeface="Courier New" pitchFamily="49" charset="0"/>
              </a:rPr>
              <a:t>, </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a:latin typeface="Courier New" pitchFamily="49" charset="0"/>
              </a:rPr>
              <a:t>num2</a:t>
            </a:r>
            <a:r>
              <a:rPr lang="en-US" altLang="en-US" sz="2400" b="1" dirty="0">
                <a:solidFill>
                  <a:srgbClr val="3D8963"/>
                </a:solidFill>
                <a:latin typeface="Courier New" pitchFamily="49" charset="0"/>
              </a:rPr>
              <a:t>, </a:t>
            </a:r>
            <a:r>
              <a:rPr lang="en-US" altLang="en-US" sz="2400" b="1" dirty="0">
                <a:latin typeface="Courier New" pitchFamily="49" charset="0"/>
              </a:rPr>
              <a:t>sum</a:t>
            </a:r>
            <a:r>
              <a:rPr lang="en-US" altLang="en-US" sz="2400" b="1" dirty="0">
                <a:solidFill>
                  <a:srgbClr val="3D8963"/>
                </a:solidFill>
                <a:latin typeface="Courier New" pitchFamily="49" charset="0"/>
              </a:rPr>
              <a:t>;</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a:latin typeface="Courier New" pitchFamily="49" charset="0"/>
              </a:rPr>
              <a:t>num2 = 12</a:t>
            </a:r>
            <a:r>
              <a:rPr lang="en-US" altLang="en-US" sz="24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E218D250-BA10-4EF8-A4E4-AC93B11877FA}"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Lines vs. Statements 1 of 2</a:t>
            </a:r>
          </a:p>
        </p:txBody>
      </p:sp>
      <p:sp>
        <p:nvSpPr>
          <p:cNvPr id="30723" name="Slide Body"/>
          <p:cNvSpPr>
            <a:spLocks noGrp="1" noChangeArrowheads="1"/>
          </p:cNvSpPr>
          <p:nvPr>
            <p:ph type="body" idx="1"/>
          </p:nvPr>
        </p:nvSpPr>
        <p:spPr>
          <a:xfrm>
            <a:off x="685800" y="1447800"/>
            <a:ext cx="8153400" cy="4648200"/>
          </a:xfrm>
        </p:spPr>
        <p:txBody>
          <a:bodyPr/>
          <a:lstStyle/>
          <a:p>
            <a:pPr eaLnBrk="1" hangingPunct="1">
              <a:buFontTx/>
              <a:buNone/>
            </a:pPr>
            <a:r>
              <a:rPr lang="en-US" altLang="en-US" sz="2800" dirty="0"/>
              <a:t>In a source file,</a:t>
            </a:r>
          </a:p>
          <a:p>
            <a:pPr lvl="1" eaLnBrk="1" hangingPunct="1">
              <a:buFontTx/>
              <a:buNone/>
            </a:pPr>
            <a:r>
              <a:rPr lang="en-US" altLang="en-US" sz="2400" dirty="0">
                <a:solidFill>
                  <a:schemeClr val="accent2"/>
                </a:solidFill>
              </a:rPr>
              <a:t>A line </a:t>
            </a:r>
            <a:r>
              <a:rPr lang="en-US" altLang="en-US" sz="2400" dirty="0"/>
              <a:t>is all of the characters entered before a carriage return.  </a:t>
            </a:r>
          </a:p>
          <a:p>
            <a:pPr lvl="1" eaLnBrk="1" hangingPunct="1">
              <a:buFontTx/>
              <a:buNone/>
            </a:pPr>
            <a:r>
              <a:rPr lang="en-US" altLang="en-US" sz="2400" dirty="0"/>
              <a:t>Blank lines improve the readability of a program.</a:t>
            </a:r>
          </a:p>
          <a:p>
            <a:pPr lvl="1" eaLnBrk="1" hangingPunct="1">
              <a:buFontTx/>
              <a:buNone/>
            </a:pPr>
            <a:r>
              <a:rPr lang="en-US" altLang="en-US" sz="2400" dirty="0"/>
              <a:t>Here are four sample lines.  Line 3 is blank:</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p>
          <a:p>
            <a:pPr lvl="1" eaLnBrk="1" hangingPunct="1">
              <a:lnSpc>
                <a:spcPct val="90000"/>
              </a:lnSpc>
              <a:spcBef>
                <a:spcPct val="0"/>
              </a:spcBef>
              <a:buFontTx/>
              <a:buNone/>
            </a:pPr>
            <a:r>
              <a:rPr lang="en-US" altLang="en-US" sz="2400" b="1" dirty="0">
                <a:solidFill>
                  <a:srgbClr val="3D8963"/>
                </a:solidFill>
                <a:latin typeface="Courier New" pitchFamily="49" charset="0"/>
              </a:rPr>
              <a:t>   1. double num1 = 5, num2, sum;</a:t>
            </a:r>
          </a:p>
          <a:p>
            <a:pPr lvl="1" eaLnBrk="1" hangingPunct="1">
              <a:lnSpc>
                <a:spcPct val="90000"/>
              </a:lnSpc>
              <a:spcBef>
                <a:spcPct val="0"/>
              </a:spcBef>
              <a:buFontTx/>
              <a:buNone/>
            </a:pPr>
            <a:r>
              <a:rPr lang="en-US" altLang="en-US" sz="2400" b="1" dirty="0">
                <a:solidFill>
                  <a:srgbClr val="3D8963"/>
                </a:solidFill>
                <a:latin typeface="Courier New" pitchFamily="49" charset="0"/>
              </a:rPr>
              <a:t>   2. num2 = 12;</a:t>
            </a:r>
          </a:p>
          <a:p>
            <a:pPr lvl="1" eaLnBrk="1" hangingPunct="1">
              <a:lnSpc>
                <a:spcPct val="90000"/>
              </a:lnSpc>
              <a:spcBef>
                <a:spcPct val="0"/>
              </a:spcBef>
              <a:buFontTx/>
              <a:buNone/>
            </a:pPr>
            <a:r>
              <a:rPr lang="en-US" altLang="en-US" sz="2400" b="1" dirty="0">
                <a:solidFill>
                  <a:srgbClr val="3D8963"/>
                </a:solidFill>
                <a:latin typeface="Courier New" pitchFamily="49" charset="0"/>
              </a:rPr>
              <a:t>   3.</a:t>
            </a:r>
          </a:p>
          <a:p>
            <a:pPr lvl="1" eaLnBrk="1" hangingPunct="1">
              <a:lnSpc>
                <a:spcPct val="90000"/>
              </a:lnSpc>
              <a:spcBef>
                <a:spcPct val="0"/>
              </a:spcBef>
              <a:buFontTx/>
              <a:buNone/>
            </a:pPr>
            <a:r>
              <a:rPr lang="en-US" altLang="en-US" sz="2400" b="1" dirty="0">
                <a:solidFill>
                  <a:srgbClr val="3D8963"/>
                </a:solidFill>
                <a:latin typeface="Courier New" pitchFamily="49" charset="0"/>
              </a:rPr>
              <a:t>   4. sum = num1 + num2;</a:t>
            </a:r>
            <a:endParaRPr lang="en-US" altLang="en-US" dirty="0"/>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BA2B3EA7-F46E-4DF8-A87C-DEAE6AB72C04}"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Lines vs. Statements 2 of 2</a:t>
            </a:r>
          </a:p>
        </p:txBody>
      </p:sp>
      <p:sp>
        <p:nvSpPr>
          <p:cNvPr id="31747" name="Slide Body"/>
          <p:cNvSpPr>
            <a:spLocks noGrp="1" noChangeArrowheads="1"/>
          </p:cNvSpPr>
          <p:nvPr>
            <p:ph type="body" idx="1"/>
          </p:nvPr>
        </p:nvSpPr>
        <p:spPr>
          <a:xfrm>
            <a:off x="685800" y="1295400"/>
            <a:ext cx="8153400" cy="4648200"/>
          </a:xfrm>
        </p:spPr>
        <p:txBody>
          <a:bodyPr/>
          <a:lstStyle/>
          <a:p>
            <a:pPr eaLnBrk="1" hangingPunct="1">
              <a:buFontTx/>
              <a:buNone/>
            </a:pPr>
            <a:r>
              <a:rPr lang="en-US" altLang="en-US" sz="2800" dirty="0"/>
              <a:t>In a source file,</a:t>
            </a:r>
          </a:p>
          <a:p>
            <a:pPr lvl="1" eaLnBrk="1" hangingPunct="1">
              <a:buFontTx/>
              <a:buNone/>
            </a:pPr>
            <a:r>
              <a:rPr lang="en-US" altLang="en-US" sz="2400" dirty="0">
                <a:solidFill>
                  <a:schemeClr val="accent2"/>
                </a:solidFill>
              </a:rPr>
              <a:t>A statement </a:t>
            </a:r>
            <a:r>
              <a:rPr lang="en-US" altLang="en-US" sz="2400" dirty="0"/>
              <a:t>is an instruction to the computer to perform an action.  </a:t>
            </a:r>
          </a:p>
          <a:p>
            <a:pPr lvl="1" eaLnBrk="1" hangingPunct="1">
              <a:buFontTx/>
              <a:buNone/>
            </a:pPr>
            <a:r>
              <a:rPr lang="en-US" altLang="en-US" sz="2400" dirty="0"/>
              <a:t>A statement may contain keywords, operators, programmer-defined identifiers, and punctuation.  </a:t>
            </a:r>
          </a:p>
          <a:p>
            <a:pPr lvl="1" eaLnBrk="1" hangingPunct="1">
              <a:buFontTx/>
              <a:buNone/>
            </a:pPr>
            <a:r>
              <a:rPr lang="en-US" altLang="en-US" sz="2400" dirty="0"/>
              <a:t>A statement may fit on one line, or it may occupy multiple lines.</a:t>
            </a:r>
          </a:p>
          <a:p>
            <a:pPr lvl="1" eaLnBrk="1" hangingPunct="1">
              <a:buFontTx/>
              <a:buNone/>
            </a:pPr>
            <a:r>
              <a:rPr lang="en-US" altLang="en-US" sz="2400" dirty="0"/>
              <a:t>Here is a single statement that uses two lines:</a:t>
            </a:r>
          </a:p>
          <a:p>
            <a:pPr lvl="1" eaLnBrk="1" hangingPunct="1">
              <a:buFontTx/>
              <a:buNone/>
            </a:pPr>
            <a:endParaRPr lang="en-US" altLang="en-US" sz="2400" dirty="0"/>
          </a:p>
          <a:p>
            <a:pPr lvl="1" eaLnBrk="1" hangingPunct="1">
              <a:lnSpc>
                <a:spcPct val="90000"/>
              </a:lnSpc>
              <a:spcBef>
                <a:spcPct val="0"/>
              </a:spcBef>
              <a:buFontTx/>
              <a:buNone/>
            </a:pPr>
            <a:r>
              <a:rPr lang="en-US" altLang="en-US" sz="2400" b="1" dirty="0">
                <a:solidFill>
                  <a:srgbClr val="3D8963"/>
                </a:solidFill>
                <a:latin typeface="Courier New" pitchFamily="49" charset="0"/>
              </a:rPr>
              <a:t> double num1 = 5, </a:t>
            </a:r>
          </a:p>
          <a:p>
            <a:pPr lvl="1" eaLnBrk="1" hangingPunct="1">
              <a:lnSpc>
                <a:spcPct val="90000"/>
              </a:lnSpc>
              <a:spcBef>
                <a:spcPct val="0"/>
              </a:spcBef>
              <a:buFontTx/>
              <a:buNone/>
            </a:pPr>
            <a:r>
              <a:rPr lang="en-US" altLang="en-US" sz="2400" b="1" dirty="0">
                <a:solidFill>
                  <a:srgbClr val="3D8963"/>
                </a:solidFill>
                <a:latin typeface="Courier New" pitchFamily="49" charset="0"/>
              </a:rPr>
              <a:t>			num2, sum;</a:t>
            </a:r>
          </a:p>
          <a:p>
            <a:pPr lvl="1" eaLnBrk="1" hangingPunct="1">
              <a:buFontTx/>
              <a:buNone/>
            </a:pPr>
            <a:endParaRPr lang="en-US" altLang="en-US" dirty="0"/>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19FFC448-4040-45F5-9791-C0D0A1AEFDC1}"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1.1 Why Program?</a:t>
            </a:r>
          </a:p>
        </p:txBody>
      </p:sp>
      <p:sp>
        <p:nvSpPr>
          <p:cNvPr id="5123" name="Slide Body"/>
          <p:cNvSpPr>
            <a:spLocks noGrp="1" noChangeArrowheads="1"/>
          </p:cNvSpPr>
          <p:nvPr>
            <p:ph type="body" idx="1"/>
          </p:nvPr>
        </p:nvSpPr>
        <p:spPr>
          <a:xfrm>
            <a:off x="685800" y="1371600"/>
            <a:ext cx="8153400" cy="4724400"/>
          </a:xfrm>
        </p:spPr>
        <p:txBody>
          <a:bodyPr/>
          <a:lstStyle/>
          <a:p>
            <a:pPr eaLnBrk="1" hangingPunct="1">
              <a:buFontTx/>
              <a:buNone/>
            </a:pPr>
            <a:r>
              <a:rPr lang="en-US" altLang="en-US" sz="2800" dirty="0">
                <a:solidFill>
                  <a:schemeClr val="tx1"/>
                </a:solidFill>
              </a:rPr>
              <a:t>Computer</a:t>
            </a:r>
            <a:r>
              <a:rPr lang="en-US" altLang="en-US" sz="2800" dirty="0"/>
              <a:t> – programmable machine designed to follow instructions</a:t>
            </a:r>
          </a:p>
          <a:p>
            <a:pPr eaLnBrk="1" hangingPunct="1">
              <a:buFontTx/>
              <a:buNone/>
            </a:pPr>
            <a:r>
              <a:rPr lang="en-US" altLang="en-US" sz="2800" dirty="0">
                <a:solidFill>
                  <a:schemeClr val="tx1"/>
                </a:solidFill>
              </a:rPr>
              <a:t>Program/Software</a:t>
            </a:r>
            <a:r>
              <a:rPr lang="en-US" altLang="en-US" sz="2800" dirty="0"/>
              <a:t> – instructions that a computer follows to perform a task</a:t>
            </a:r>
          </a:p>
          <a:p>
            <a:pPr eaLnBrk="1" hangingPunct="1">
              <a:buFontTx/>
              <a:buNone/>
            </a:pPr>
            <a:r>
              <a:rPr lang="en-US" altLang="en-US" sz="2800" dirty="0">
                <a:solidFill>
                  <a:schemeClr val="tx1"/>
                </a:solidFill>
              </a:rPr>
              <a:t>Programmer</a:t>
            </a:r>
            <a:r>
              <a:rPr lang="en-US" altLang="en-US" sz="2800" dirty="0"/>
              <a:t> – person with the right skills who designs, creates, and tests programs for computers</a:t>
            </a:r>
          </a:p>
          <a:p>
            <a:pPr eaLnBrk="1" hangingPunct="1">
              <a:spcBef>
                <a:spcPct val="80000"/>
              </a:spcBef>
              <a:buFontTx/>
              <a:buNone/>
            </a:pPr>
            <a:r>
              <a:rPr lang="en-US" altLang="en-US" sz="2800" dirty="0"/>
              <a:t>SO, without programmers, no programs; without programs, the computer cannot do anything</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E7AF9251-F579-4E2C-8B5E-4F46DF789E5A}"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Variables</a:t>
            </a:r>
          </a:p>
        </p:txBody>
      </p:sp>
      <p:sp>
        <p:nvSpPr>
          <p:cNvPr id="32771" name="Slide Body"/>
          <p:cNvSpPr>
            <a:spLocks noGrp="1" noChangeArrowheads="1"/>
          </p:cNvSpPr>
          <p:nvPr>
            <p:ph type="body" idx="1"/>
          </p:nvPr>
        </p:nvSpPr>
        <p:spPr>
          <a:xfrm>
            <a:off x="685800" y="1371600"/>
            <a:ext cx="8153400" cy="4724400"/>
          </a:xfrm>
        </p:spPr>
        <p:txBody>
          <a:bodyPr/>
          <a:lstStyle/>
          <a:p>
            <a:pPr eaLnBrk="1" hangingPunct="1">
              <a:spcBef>
                <a:spcPct val="50000"/>
              </a:spcBef>
            </a:pPr>
            <a:r>
              <a:rPr lang="en-US" altLang="en-US" sz="2400" dirty="0"/>
              <a:t>A variable is a named location in computer memory.</a:t>
            </a:r>
          </a:p>
          <a:p>
            <a:pPr eaLnBrk="1" hangingPunct="1">
              <a:spcBef>
                <a:spcPct val="50000"/>
              </a:spcBef>
            </a:pPr>
            <a:r>
              <a:rPr lang="en-US" altLang="en-US" sz="2400" dirty="0"/>
              <a:t>It holds a piece of data.  The data that it holds may change while the program is running.</a:t>
            </a:r>
          </a:p>
          <a:p>
            <a:pPr eaLnBrk="1" hangingPunct="1">
              <a:spcBef>
                <a:spcPct val="50000"/>
              </a:spcBef>
            </a:pPr>
            <a:r>
              <a:rPr lang="en-US" altLang="en-US" sz="2400" dirty="0"/>
              <a:t>The name of the variable should reflect its purpose</a:t>
            </a:r>
          </a:p>
          <a:p>
            <a:pPr eaLnBrk="1" hangingPunct="1">
              <a:spcBef>
                <a:spcPct val="50000"/>
              </a:spcBef>
            </a:pPr>
            <a:r>
              <a:rPr lang="en-US" altLang="en-US" sz="2400" dirty="0"/>
              <a:t>A variable must be </a:t>
            </a:r>
            <a:r>
              <a:rPr lang="en-US" altLang="en-US" sz="2400" i="1" dirty="0"/>
              <a:t>defined</a:t>
            </a:r>
            <a:r>
              <a:rPr lang="en-US" altLang="en-US" sz="2400" dirty="0"/>
              <a:t> before it can be used.  Variable definitions indicate the variable name and the type of data that it can hold.</a:t>
            </a:r>
          </a:p>
          <a:p>
            <a:pPr eaLnBrk="1" hangingPunct="1">
              <a:spcBef>
                <a:spcPct val="50000"/>
              </a:spcBef>
            </a:pPr>
            <a:r>
              <a:rPr lang="en-US" altLang="en-US" sz="2400" dirty="0"/>
              <a:t>Example variable definition:</a:t>
            </a:r>
          </a:p>
          <a:p>
            <a:pPr lvl="1" eaLnBrk="1" hangingPunct="1">
              <a:spcBef>
                <a:spcPct val="50000"/>
              </a:spcBef>
              <a:buFontTx/>
              <a:buNone/>
            </a:pPr>
            <a:r>
              <a:rPr lang="en-US" altLang="en-US" sz="2400" b="1" dirty="0">
                <a:solidFill>
                  <a:srgbClr val="006600"/>
                </a:solidFill>
                <a:latin typeface="Courier New" pitchFamily="49" charset="0"/>
              </a:rPr>
              <a:t>double num1;</a:t>
            </a:r>
            <a:r>
              <a:rPr lang="en-US" altLang="en-US" sz="2400" b="1" dirty="0">
                <a:latin typeface="Courier New" pitchFamily="49" charset="0"/>
              </a:rPr>
              <a:t> </a:t>
            </a:r>
          </a:p>
          <a:p>
            <a:pPr eaLnBrk="1" hangingPunct="1">
              <a:buFontTx/>
              <a:buNone/>
            </a:pPr>
            <a:endParaRPr lang="en-US" altLang="en-US" dirty="0"/>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8A4D2B43-3D4F-42FC-8BE4-8BBBBCF56E68}"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304800" y="303213"/>
            <a:ext cx="8610600" cy="839787"/>
          </a:xfrm>
        </p:spPr>
        <p:txBody>
          <a:bodyPr/>
          <a:lstStyle/>
          <a:p>
            <a:pPr eaLnBrk="1" hangingPunct="1"/>
            <a:r>
              <a:rPr lang="en-US" altLang="en-US" dirty="0">
                <a:solidFill>
                  <a:schemeClr val="tx1"/>
                </a:solidFill>
              </a:rPr>
              <a:t>1.5 Input, Processing, and Output</a:t>
            </a:r>
          </a:p>
        </p:txBody>
      </p:sp>
      <p:sp>
        <p:nvSpPr>
          <p:cNvPr id="33795" name="Slide Body"/>
          <p:cNvSpPr>
            <a:spLocks noGrp="1" noChangeArrowheads="1"/>
          </p:cNvSpPr>
          <p:nvPr>
            <p:ph type="body" idx="1"/>
          </p:nvPr>
        </p:nvSpPr>
        <p:spPr>
          <a:xfrm>
            <a:off x="685800" y="1371600"/>
            <a:ext cx="8153400" cy="4724400"/>
          </a:xfrm>
        </p:spPr>
        <p:txBody>
          <a:bodyPr/>
          <a:lstStyle/>
          <a:p>
            <a:pPr marL="609600" indent="-609600" eaLnBrk="1" hangingPunct="1">
              <a:buFontTx/>
              <a:buNone/>
            </a:pPr>
            <a:r>
              <a:rPr lang="en-US" altLang="en-US" sz="2800" dirty="0">
                <a:solidFill>
                  <a:schemeClr val="tx1"/>
                </a:solidFill>
              </a:rPr>
              <a:t>Three steps that many programs perform </a:t>
            </a:r>
          </a:p>
          <a:p>
            <a:pPr marL="990600" lvl="1" indent="-533400" eaLnBrk="1" hangingPunct="1">
              <a:spcBef>
                <a:spcPct val="40000"/>
              </a:spcBef>
              <a:buClr>
                <a:schemeClr val="tx1"/>
              </a:buClr>
              <a:buFontTx/>
              <a:buAutoNum type="arabicParenR"/>
            </a:pPr>
            <a:r>
              <a:rPr lang="en-US" altLang="en-US" sz="2400" dirty="0"/>
              <a:t>Gather input data</a:t>
            </a:r>
          </a:p>
          <a:p>
            <a:pPr marL="1371600" lvl="2" indent="-457200" eaLnBrk="1" hangingPunct="1">
              <a:buClr>
                <a:schemeClr val="tx1"/>
              </a:buClr>
              <a:buFontTx/>
              <a:buChar char="-"/>
            </a:pPr>
            <a:r>
              <a:rPr lang="en-US" altLang="en-US" sz="2000" dirty="0"/>
              <a:t>from keyboard or mouse</a:t>
            </a:r>
          </a:p>
          <a:p>
            <a:pPr marL="1371600" lvl="2" indent="-457200" eaLnBrk="1" hangingPunct="1">
              <a:buClr>
                <a:schemeClr val="tx1"/>
              </a:buClr>
              <a:buFontTx/>
              <a:buChar char="-"/>
            </a:pPr>
            <a:r>
              <a:rPr lang="en-US" altLang="en-US" sz="2000" dirty="0"/>
              <a:t>from files on disk drives</a:t>
            </a:r>
          </a:p>
          <a:p>
            <a:pPr marL="914400" lvl="2" indent="0" eaLnBrk="1" hangingPunct="1">
              <a:buClr>
                <a:schemeClr val="tx1"/>
              </a:buClr>
              <a:buNone/>
            </a:pPr>
            <a:endParaRPr lang="en-US" altLang="en-US" sz="2000" dirty="0"/>
          </a:p>
          <a:p>
            <a:pPr marL="990600" lvl="1" indent="-533400" eaLnBrk="1" hangingPunct="1">
              <a:buClr>
                <a:schemeClr val="tx1"/>
              </a:buClr>
              <a:buFontTx/>
              <a:buAutoNum type="arabicParenR"/>
            </a:pPr>
            <a:r>
              <a:rPr lang="en-US" altLang="en-US" sz="2400" dirty="0"/>
              <a:t>Process the input data</a:t>
            </a:r>
          </a:p>
          <a:p>
            <a:pPr marL="457200" lvl="1" indent="0" eaLnBrk="1" hangingPunct="1">
              <a:buClr>
                <a:schemeClr val="tx1"/>
              </a:buClr>
              <a:buNone/>
            </a:pPr>
            <a:endParaRPr lang="en-US" altLang="en-US" sz="2400" dirty="0"/>
          </a:p>
          <a:p>
            <a:pPr marL="990600" lvl="1" indent="-533400" eaLnBrk="1" hangingPunct="1">
              <a:buClr>
                <a:schemeClr val="tx1"/>
              </a:buClr>
              <a:buFontTx/>
              <a:buAutoNum type="arabicParenR"/>
            </a:pPr>
            <a:r>
              <a:rPr lang="en-US" altLang="en-US" sz="2400" dirty="0"/>
              <a:t>Output the results of the processing</a:t>
            </a:r>
          </a:p>
          <a:p>
            <a:pPr marL="1371600" lvl="2" indent="-457200" eaLnBrk="1" hangingPunct="1">
              <a:buClr>
                <a:schemeClr val="tx1"/>
              </a:buClr>
              <a:buFontTx/>
              <a:buChar char="-"/>
            </a:pPr>
            <a:r>
              <a:rPr lang="en-US" altLang="en-US" sz="2000" dirty="0"/>
              <a:t>send it to the screen or a printer</a:t>
            </a:r>
          </a:p>
          <a:p>
            <a:pPr marL="1371600" lvl="2" indent="-457200" eaLnBrk="1" hangingPunct="1">
              <a:buClr>
                <a:schemeClr val="tx1"/>
              </a:buClr>
              <a:buFontTx/>
              <a:buChar char="-"/>
            </a:pPr>
            <a:r>
              <a:rPr lang="en-US" altLang="en-US" sz="2000" dirty="0"/>
              <a:t>write it to a file </a:t>
            </a:r>
          </a:p>
          <a:p>
            <a:pPr marL="609600" indent="-609600" eaLnBrk="1" hangingPunct="1">
              <a:buFontTx/>
              <a:buNone/>
            </a:pPr>
            <a:endParaRPr lang="en-US" altLang="en-US" dirty="0"/>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B45E410B-9F7E-4959-9514-B9934AE624A9}"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304800" y="304800"/>
            <a:ext cx="8610600" cy="838200"/>
          </a:xfrm>
        </p:spPr>
        <p:txBody>
          <a:bodyPr/>
          <a:lstStyle/>
          <a:p>
            <a:pPr eaLnBrk="1" hangingPunct="1"/>
            <a:r>
              <a:rPr lang="en-US" altLang="en-US" dirty="0">
                <a:solidFill>
                  <a:schemeClr val="tx1"/>
                </a:solidFill>
              </a:rPr>
              <a:t>1.6 The Programming Process  1 of 2</a:t>
            </a:r>
          </a:p>
        </p:txBody>
      </p:sp>
      <p:sp>
        <p:nvSpPr>
          <p:cNvPr id="34819" name="Slide Body"/>
          <p:cNvSpPr>
            <a:spLocks noGrp="1" noChangeArrowheads="1"/>
          </p:cNvSpPr>
          <p:nvPr>
            <p:ph type="body" idx="1"/>
          </p:nvPr>
        </p:nvSpPr>
        <p:spPr>
          <a:xfrm>
            <a:off x="685800" y="1524000"/>
            <a:ext cx="8153400" cy="4572000"/>
          </a:xfrm>
        </p:spPr>
        <p:txBody>
          <a:bodyPr/>
          <a:lstStyle/>
          <a:p>
            <a:pPr marL="609600" indent="-609600" eaLnBrk="1" hangingPunct="1">
              <a:lnSpc>
                <a:spcPct val="90000"/>
              </a:lnSpc>
              <a:spcBef>
                <a:spcPct val="40000"/>
              </a:spcBef>
              <a:buClr>
                <a:schemeClr val="tx1"/>
              </a:buClr>
              <a:buFontTx/>
              <a:buAutoNum type="arabicPeriod"/>
            </a:pPr>
            <a:r>
              <a:rPr lang="en-US" altLang="en-US" sz="2800" dirty="0"/>
              <a:t>Define what the program is to do.</a:t>
            </a:r>
          </a:p>
          <a:p>
            <a:pPr marL="609600" indent="-609600" eaLnBrk="1" hangingPunct="1">
              <a:lnSpc>
                <a:spcPct val="90000"/>
              </a:lnSpc>
              <a:spcBef>
                <a:spcPct val="40000"/>
              </a:spcBef>
              <a:buClr>
                <a:schemeClr val="tx1"/>
              </a:buClr>
              <a:buFontTx/>
              <a:buAutoNum type="arabicPeriod"/>
            </a:pPr>
            <a:r>
              <a:rPr lang="en-US" altLang="en-US" sz="2800" dirty="0"/>
              <a:t>Visualize the program running on the computer.</a:t>
            </a:r>
          </a:p>
          <a:p>
            <a:pPr marL="609600" indent="-609600" eaLnBrk="1" hangingPunct="1">
              <a:lnSpc>
                <a:spcPct val="90000"/>
              </a:lnSpc>
              <a:spcBef>
                <a:spcPct val="40000"/>
              </a:spcBef>
              <a:buClr>
                <a:schemeClr val="tx1"/>
              </a:buClr>
              <a:buFontTx/>
              <a:buAutoNum type="arabicPeriod"/>
            </a:pPr>
            <a:r>
              <a:rPr lang="en-US" altLang="en-US" sz="2800" dirty="0"/>
              <a:t>Use design tools to create a model of the program.</a:t>
            </a:r>
          </a:p>
          <a:p>
            <a:pPr marL="1371600" lvl="2" indent="-457200" eaLnBrk="1" hangingPunct="1">
              <a:lnSpc>
                <a:spcPct val="90000"/>
              </a:lnSpc>
              <a:spcBef>
                <a:spcPct val="40000"/>
              </a:spcBef>
              <a:buClr>
                <a:schemeClr val="tx1"/>
              </a:buClr>
              <a:buFontTx/>
              <a:buNone/>
            </a:pPr>
            <a:r>
              <a:rPr lang="en-US" altLang="en-US" sz="2000" dirty="0"/>
              <a:t>Hierarchy charts, flowcharts, pseudocode, etc.</a:t>
            </a:r>
          </a:p>
          <a:p>
            <a:pPr marL="609600" indent="-609600" eaLnBrk="1" hangingPunct="1">
              <a:lnSpc>
                <a:spcPct val="90000"/>
              </a:lnSpc>
              <a:spcBef>
                <a:spcPct val="40000"/>
              </a:spcBef>
              <a:buClr>
                <a:schemeClr val="tx1"/>
              </a:buClr>
              <a:buFontTx/>
              <a:buAutoNum type="arabicPeriod"/>
            </a:pPr>
            <a:r>
              <a:rPr lang="en-US" altLang="en-US" sz="2800" dirty="0"/>
              <a:t>Check the model for logical errors.</a:t>
            </a:r>
          </a:p>
          <a:p>
            <a:pPr marL="609600" indent="-609600" eaLnBrk="1" hangingPunct="1">
              <a:lnSpc>
                <a:spcPct val="90000"/>
              </a:lnSpc>
              <a:spcBef>
                <a:spcPct val="40000"/>
              </a:spcBef>
              <a:buClr>
                <a:schemeClr val="tx1"/>
              </a:buClr>
              <a:buFontTx/>
              <a:buAutoNum type="arabicPeriod"/>
            </a:pPr>
            <a:r>
              <a:rPr lang="en-US" altLang="en-US" sz="2800" dirty="0"/>
              <a:t>Write the program source code.</a:t>
            </a:r>
          </a:p>
          <a:p>
            <a:pPr marL="609600" indent="-609600" eaLnBrk="1" hangingPunct="1">
              <a:lnSpc>
                <a:spcPct val="90000"/>
              </a:lnSpc>
              <a:spcBef>
                <a:spcPct val="40000"/>
              </a:spcBef>
              <a:buClr>
                <a:schemeClr val="tx1"/>
              </a:buClr>
              <a:buFontTx/>
              <a:buAutoNum type="arabicPeriod"/>
            </a:pPr>
            <a:r>
              <a:rPr lang="en-US" altLang="en-US" sz="2800" dirty="0"/>
              <a:t>Compile the source code.</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F7B4D04C-8AAC-4171-A923-AD3CF47D3664}"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The Programming Process  2 of 2</a:t>
            </a:r>
          </a:p>
        </p:txBody>
      </p:sp>
      <p:sp>
        <p:nvSpPr>
          <p:cNvPr id="35843" name="Slide Body"/>
          <p:cNvSpPr>
            <a:spLocks noGrp="1" noChangeArrowheads="1"/>
          </p:cNvSpPr>
          <p:nvPr>
            <p:ph type="body" idx="1"/>
          </p:nvPr>
        </p:nvSpPr>
        <p:spPr>
          <a:xfrm>
            <a:off x="685800" y="1371600"/>
            <a:ext cx="8153400" cy="4724400"/>
          </a:xfrm>
        </p:spPr>
        <p:txBody>
          <a:bodyPr/>
          <a:lstStyle/>
          <a:p>
            <a:pPr eaLnBrk="1" hangingPunct="1">
              <a:spcBef>
                <a:spcPct val="40000"/>
              </a:spcBef>
              <a:buClr>
                <a:schemeClr val="tx1"/>
              </a:buClr>
              <a:buFontTx/>
              <a:buNone/>
            </a:pPr>
            <a:r>
              <a:rPr lang="en-US" altLang="en-US" sz="2800" dirty="0"/>
              <a:t>  7. Correct any errors found during compilation.</a:t>
            </a:r>
          </a:p>
          <a:p>
            <a:pPr eaLnBrk="1" hangingPunct="1">
              <a:spcBef>
                <a:spcPct val="40000"/>
              </a:spcBef>
              <a:buClr>
                <a:schemeClr val="tx1"/>
              </a:buClr>
              <a:buFontTx/>
              <a:buNone/>
            </a:pPr>
            <a:r>
              <a:rPr lang="en-US" altLang="en-US" sz="2800" dirty="0"/>
              <a:t>  8. Link the program to create an executable file.</a:t>
            </a:r>
          </a:p>
          <a:p>
            <a:pPr eaLnBrk="1" hangingPunct="1">
              <a:spcBef>
                <a:spcPct val="40000"/>
              </a:spcBef>
              <a:buClr>
                <a:schemeClr val="tx1"/>
              </a:buClr>
              <a:buFontTx/>
              <a:buNone/>
            </a:pPr>
            <a:r>
              <a:rPr lang="en-US" altLang="en-US" sz="2800" dirty="0"/>
              <a:t>  9. Run the program using test data for input.</a:t>
            </a:r>
          </a:p>
          <a:p>
            <a:pPr eaLnBrk="1" hangingPunct="1">
              <a:spcBef>
                <a:spcPct val="40000"/>
              </a:spcBef>
              <a:buClr>
                <a:schemeClr val="tx1"/>
              </a:buClr>
              <a:buFontTx/>
              <a:buNone/>
            </a:pPr>
            <a:r>
              <a:rPr lang="en-US" altLang="en-US" sz="2800" dirty="0"/>
              <a:t>10. Correct any errors found while running the program.</a:t>
            </a:r>
          </a:p>
          <a:p>
            <a:pPr eaLnBrk="1" hangingPunct="1">
              <a:spcBef>
                <a:spcPct val="40000"/>
              </a:spcBef>
              <a:buClr>
                <a:schemeClr val="tx1"/>
              </a:buClr>
              <a:buFontTx/>
              <a:buNone/>
            </a:pPr>
            <a:r>
              <a:rPr lang="en-US" altLang="en-US" sz="2000" dirty="0"/>
              <a:t>        </a:t>
            </a:r>
            <a:r>
              <a:rPr lang="en-US" altLang="en-US" sz="2400" b="1" dirty="0">
                <a:solidFill>
                  <a:schemeClr val="accent2"/>
                </a:solidFill>
              </a:rPr>
              <a:t>Repeat steps 4 - 10 as many times as necessary.</a:t>
            </a:r>
          </a:p>
          <a:p>
            <a:pPr eaLnBrk="1" hangingPunct="1">
              <a:spcBef>
                <a:spcPct val="40000"/>
              </a:spcBef>
              <a:buClr>
                <a:schemeClr val="tx1"/>
              </a:buClr>
              <a:buFontTx/>
              <a:buNone/>
            </a:pPr>
            <a:r>
              <a:rPr lang="en-US" altLang="en-US" sz="2800" dirty="0"/>
              <a:t>11. Validate the results of the program.</a:t>
            </a:r>
          </a:p>
          <a:p>
            <a:pPr lvl="1" eaLnBrk="1" hangingPunct="1">
              <a:spcBef>
                <a:spcPct val="0"/>
              </a:spcBef>
              <a:buClr>
                <a:schemeClr val="tx1"/>
              </a:buClr>
              <a:buFontTx/>
              <a:buNone/>
            </a:pPr>
            <a:r>
              <a:rPr lang="en-US" altLang="en-US" sz="2400" dirty="0"/>
              <a:t>  Does the program do what was defined in step 1?</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171D7F42-732E-4753-8A37-9BFC64539999}"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171D7F42-732E-4753-8A37-9BFC64539999}" type="slidenum">
              <a:rPr lang="en-US" altLang="en-US" sz="1200" smtClean="0"/>
              <a:pPr eaLnBrk="1" hangingPunct="1">
                <a:spcBef>
                  <a:spcPct val="0"/>
                </a:spcBef>
                <a:buFontTx/>
                <a:buNone/>
              </a:pPr>
              <a:t>34</a:t>
            </a:fld>
            <a:endParaRPr lang="en-US" altLang="en-US" sz="1200"/>
          </a:p>
        </p:txBody>
      </p:sp>
    </p:spTree>
    <p:extLst>
      <p:ext uri="{BB962C8B-B14F-4D97-AF65-F5344CB8AC3E}">
        <p14:creationId xmlns:p14="http://schemas.microsoft.com/office/powerpoint/2010/main" val="22510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Programming – an Art and a Science</a:t>
            </a:r>
          </a:p>
        </p:txBody>
      </p:sp>
      <p:sp>
        <p:nvSpPr>
          <p:cNvPr id="5123" name="Slide Text"/>
          <p:cNvSpPr>
            <a:spLocks noGrp="1" noChangeArrowheads="1"/>
          </p:cNvSpPr>
          <p:nvPr>
            <p:ph type="body" idx="1"/>
          </p:nvPr>
        </p:nvSpPr>
        <p:spPr>
          <a:xfrm>
            <a:off x="685800" y="1371600"/>
            <a:ext cx="8153400" cy="4724400"/>
          </a:xfrm>
        </p:spPr>
        <p:txBody>
          <a:bodyPr/>
          <a:lstStyle/>
          <a:p>
            <a:pPr eaLnBrk="1" hangingPunct="1">
              <a:buFontTx/>
              <a:buNone/>
              <a:defRPr/>
            </a:pPr>
            <a:r>
              <a:rPr lang="en-US" altLang="en-US" sz="2800" dirty="0"/>
              <a:t>Artistry in programming</a:t>
            </a:r>
            <a:r>
              <a:rPr lang="en-US" altLang="en-US" dirty="0"/>
              <a:t>:</a:t>
            </a:r>
          </a:p>
          <a:p>
            <a:pPr lvl="1" eaLnBrk="1" hangingPunct="1">
              <a:buFont typeface="Arial" panose="020B0604020202020204" pitchFamily="34" charset="0"/>
              <a:buChar char="•"/>
              <a:defRPr/>
            </a:pPr>
            <a:r>
              <a:rPr lang="en-US" altLang="en-US" sz="2600" dirty="0"/>
              <a:t>Organization of the tasks that the program performs</a:t>
            </a:r>
          </a:p>
          <a:p>
            <a:pPr lvl="1" eaLnBrk="1" hangingPunct="1">
              <a:buFont typeface="Arial" panose="020B0604020202020204" pitchFamily="34" charset="0"/>
              <a:buChar char="•"/>
              <a:defRPr/>
            </a:pPr>
            <a:r>
              <a:rPr lang="en-US" altLang="en-US" sz="2600" dirty="0"/>
              <a:t>How information is displayed</a:t>
            </a:r>
          </a:p>
          <a:p>
            <a:pPr lvl="1" eaLnBrk="1" hangingPunct="1">
              <a:buFont typeface="Arial" panose="020B0604020202020204" pitchFamily="34" charset="0"/>
              <a:buChar char="•"/>
              <a:defRPr/>
            </a:pPr>
            <a:r>
              <a:rPr lang="en-US" altLang="en-US" sz="2600" dirty="0"/>
              <a:t>How the user interacts with the program</a:t>
            </a:r>
          </a:p>
          <a:p>
            <a:pPr marL="0" indent="0" eaLnBrk="1" hangingPunct="1">
              <a:buFontTx/>
              <a:buNone/>
              <a:defRPr/>
            </a:pPr>
            <a:r>
              <a:rPr lang="en-US" altLang="en-US" sz="2800" dirty="0"/>
              <a:t>Science in programming</a:t>
            </a:r>
            <a:r>
              <a:rPr lang="en-US" altLang="en-US" dirty="0"/>
              <a:t>:</a:t>
            </a:r>
          </a:p>
          <a:p>
            <a:pPr lvl="1" eaLnBrk="1" hangingPunct="1">
              <a:buFont typeface="Arial" panose="020B0604020202020204" pitchFamily="34" charset="0"/>
              <a:buChar char="•"/>
              <a:defRPr/>
            </a:pPr>
            <a:r>
              <a:rPr lang="en-US" altLang="en-US" sz="2600" dirty="0"/>
              <a:t>Understanding of the language used to write the program</a:t>
            </a:r>
          </a:p>
          <a:p>
            <a:pPr lvl="1" eaLnBrk="1" hangingPunct="1">
              <a:buFont typeface="Arial" panose="020B0604020202020204" pitchFamily="34" charset="0"/>
              <a:buChar char="•"/>
              <a:defRPr/>
            </a:pPr>
            <a:r>
              <a:rPr lang="en-US" altLang="en-US" sz="2600" dirty="0"/>
              <a:t>Understanding how to test the program, and to change it if it does not work as intended</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4E283BD8-AE74-40D6-83B1-3677CDC41F0C}"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1.2 Computer Systems: Hardware and Software</a:t>
            </a:r>
          </a:p>
        </p:txBody>
      </p:sp>
      <p:sp>
        <p:nvSpPr>
          <p:cNvPr id="7171" name="Slide Body"/>
          <p:cNvSpPr>
            <a:spLocks noGrp="1" noChangeArrowheads="1"/>
          </p:cNvSpPr>
          <p:nvPr>
            <p:ph type="body" idx="1"/>
          </p:nvPr>
        </p:nvSpPr>
        <p:spPr>
          <a:xfrm>
            <a:off x="685800" y="1371600"/>
            <a:ext cx="8153400" cy="4724400"/>
          </a:xfrm>
        </p:spPr>
        <p:txBody>
          <a:bodyPr/>
          <a:lstStyle/>
          <a:p>
            <a:pPr marL="609600" indent="-609600" eaLnBrk="1" hangingPunct="1">
              <a:buFontTx/>
              <a:buNone/>
            </a:pPr>
            <a:r>
              <a:rPr lang="en-US" altLang="en-US" sz="2400" dirty="0">
                <a:solidFill>
                  <a:schemeClr val="tx1"/>
                </a:solidFill>
              </a:rPr>
              <a:t>Hardware</a:t>
            </a:r>
            <a:r>
              <a:rPr lang="en-US" altLang="en-US" sz="2400" dirty="0"/>
              <a:t> – Physical components of a computer</a:t>
            </a:r>
          </a:p>
          <a:p>
            <a:pPr marL="609600" indent="-609600" eaLnBrk="1" hangingPunct="1">
              <a:buFontTx/>
              <a:buNone/>
            </a:pPr>
            <a:r>
              <a:rPr lang="en-US" altLang="en-US" sz="2400" dirty="0"/>
              <a:t>Main Hardware Component Categories </a:t>
            </a:r>
          </a:p>
          <a:p>
            <a:pPr marL="990600" lvl="1" indent="-533400" eaLnBrk="1" hangingPunct="1">
              <a:spcBef>
                <a:spcPct val="70000"/>
              </a:spcBef>
              <a:buFontTx/>
              <a:buAutoNum type="arabicPeriod"/>
            </a:pPr>
            <a:r>
              <a:rPr lang="en-US" altLang="en-US" sz="2000" dirty="0"/>
              <a:t>Central Processing Unit (CPU)</a:t>
            </a:r>
          </a:p>
          <a:p>
            <a:pPr marL="990600" lvl="1" indent="-533400" eaLnBrk="1" hangingPunct="1">
              <a:buClr>
                <a:schemeClr val="tx1"/>
              </a:buClr>
              <a:buFontTx/>
              <a:buAutoNum type="arabicPeriod"/>
            </a:pPr>
            <a:r>
              <a:rPr lang="en-US" altLang="en-US" sz="2000" dirty="0"/>
              <a:t>Main memory (RAM)</a:t>
            </a:r>
          </a:p>
          <a:p>
            <a:pPr marL="990600" lvl="1" indent="-533400" eaLnBrk="1" hangingPunct="1">
              <a:buClr>
                <a:schemeClr val="tx1"/>
              </a:buClr>
              <a:buFontTx/>
              <a:buAutoNum type="arabicPeriod"/>
            </a:pPr>
            <a:r>
              <a:rPr lang="en-US" altLang="en-US" sz="2000" dirty="0"/>
              <a:t>Secondary storage devices</a:t>
            </a:r>
          </a:p>
          <a:p>
            <a:pPr marL="990600" lvl="1" indent="-533400" eaLnBrk="1" hangingPunct="1">
              <a:buClr>
                <a:schemeClr val="tx1"/>
              </a:buClr>
              <a:buFontTx/>
              <a:buAutoNum type="arabicPeriod"/>
            </a:pPr>
            <a:r>
              <a:rPr lang="en-US" altLang="en-US" sz="2000" dirty="0"/>
              <a:t>Input Devices</a:t>
            </a:r>
          </a:p>
          <a:p>
            <a:pPr marL="990600" lvl="1" indent="-533400" eaLnBrk="1" hangingPunct="1">
              <a:buClr>
                <a:schemeClr val="tx1"/>
              </a:buClr>
              <a:buFontTx/>
              <a:buAutoNum type="arabicPeriod"/>
            </a:pPr>
            <a:r>
              <a:rPr lang="en-US" altLang="en-US" sz="2000" dirty="0"/>
              <a:t>Output Devices</a:t>
            </a:r>
          </a:p>
          <a:p>
            <a:pPr marL="609600" indent="-609600" eaLnBrk="1" hangingPunct="1">
              <a:buFontTx/>
              <a:buNone/>
            </a:pPr>
            <a:endParaRPr lang="en-US" altLang="en-US"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646CB534-F0CB-4F7C-A2DE-BCDE2A74F4F4}"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Main Hardware Component Categories</a:t>
            </a:r>
          </a:p>
        </p:txBody>
      </p:sp>
      <p:pic>
        <p:nvPicPr>
          <p:cNvPr id="5" name="Image of input/output devices" descr="The chart shows a square chip with multiple pins labeled Central Processing Unit and a narrow strip labeled Main Memory (RAM). These two components are boxed. Around it are photographs of devices for Secondary Storage, Input, and Output, as follows.&#10;&#10;Secondary Storage Devices&#10;• Hard disk&#10;• USB Flash drive&#10;&#10;Input Devices&#10;• Computer Camera&#10;• Joystick&#10;• Scanner&#10;• Keyboard&#10;• Mouse&#10;• Digital Camera&#10;• Digital pad&#10;&#10;Output Devices&#10;• Monitors&#10;• Printer&#10;• Sound speakers&#10;" title="A chart illustrates the typical computer system devices."/>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943600" cy="4343400"/>
          </a:xfrm>
          <a:prstGeom prst="rect">
            <a:avLst/>
          </a:prstGeom>
          <a:noFill/>
          <a:ln>
            <a:noFill/>
          </a:ln>
        </p:spPr>
      </p:pic>
      <p:sp>
        <p:nvSpPr>
          <p:cNvPr id="819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60792AEE-04A7-478F-BCDE-BA67720C4E23}"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Central Processing Unit (CPU)</a:t>
            </a:r>
          </a:p>
        </p:txBody>
      </p:sp>
      <p:sp>
        <p:nvSpPr>
          <p:cNvPr id="9219" name="Slide Text"/>
          <p:cNvSpPr>
            <a:spLocks noGrp="1" noChangeArrowheads="1"/>
          </p:cNvSpPr>
          <p:nvPr>
            <p:ph type="body" idx="1"/>
          </p:nvPr>
        </p:nvSpPr>
        <p:spPr>
          <a:xfrm>
            <a:off x="747713" y="1295400"/>
            <a:ext cx="3810000" cy="4724400"/>
          </a:xfrm>
        </p:spPr>
        <p:txBody>
          <a:bodyPr/>
          <a:lstStyle/>
          <a:p>
            <a:pPr eaLnBrk="1" hangingPunct="1">
              <a:buFontTx/>
              <a:buNone/>
            </a:pPr>
            <a:r>
              <a:rPr lang="en-US" altLang="en-US" sz="2000" dirty="0"/>
              <a:t>CPU – Hardware component that runs programs</a:t>
            </a:r>
          </a:p>
          <a:p>
            <a:pPr eaLnBrk="1" hangingPunct="1">
              <a:buFontTx/>
              <a:buNone/>
            </a:pPr>
            <a:r>
              <a:rPr lang="en-US" altLang="en-US" sz="2000" dirty="0"/>
              <a:t>Includes</a:t>
            </a:r>
            <a:r>
              <a:rPr lang="en-US" altLang="en-US" sz="2400" dirty="0"/>
              <a:t> </a:t>
            </a:r>
          </a:p>
          <a:p>
            <a:pPr eaLnBrk="1" hangingPunct="1"/>
            <a:r>
              <a:rPr lang="en-US" altLang="en-US" sz="2000" dirty="0">
                <a:solidFill>
                  <a:schemeClr val="tx1"/>
                </a:solidFill>
              </a:rPr>
              <a:t>Control Unit</a:t>
            </a:r>
          </a:p>
          <a:p>
            <a:pPr lvl="1" eaLnBrk="1" hangingPunct="1"/>
            <a:r>
              <a:rPr lang="en-US" altLang="en-US" sz="1800" dirty="0"/>
              <a:t>Retrieves and decodes program instructions</a:t>
            </a:r>
          </a:p>
          <a:p>
            <a:pPr lvl="1" eaLnBrk="1" hangingPunct="1"/>
            <a:r>
              <a:rPr lang="en-US" altLang="en-US" sz="1800" dirty="0"/>
              <a:t>Coordinates computer operations</a:t>
            </a:r>
          </a:p>
          <a:p>
            <a:pPr eaLnBrk="1" hangingPunct="1">
              <a:spcBef>
                <a:spcPct val="50000"/>
              </a:spcBef>
            </a:pPr>
            <a:r>
              <a:rPr lang="en-US" altLang="en-US" sz="2000" dirty="0">
                <a:solidFill>
                  <a:schemeClr val="tx1"/>
                </a:solidFill>
              </a:rPr>
              <a:t>Arithmetic &amp; Logic Unit (ALU)</a:t>
            </a:r>
          </a:p>
          <a:p>
            <a:pPr lvl="1" eaLnBrk="1" hangingPunct="1"/>
            <a:r>
              <a:rPr lang="en-US" altLang="en-US" dirty="0"/>
              <a:t>Performs mathematical operations</a:t>
            </a:r>
          </a:p>
        </p:txBody>
      </p:sp>
      <p:pic>
        <p:nvPicPr>
          <p:cNvPr id="9222" name="Process Image of CPU" descr="The illustration shows “Instruction Input” going to a rectangle labeled “Central Processing Unit (CPU)” and the output from it labeled “Result output.”&#10;&#10;The Central Processing Unit is shown to comprise “Arithmetic and Logic Unit (ALU)” and “Control Unit” that interact with each other.&#10;" title="An illustration explains the organization of a CPU."/>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3600"/>
            <a:ext cx="38100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DCDAE8A4-3567-4000-9225-3DEA1944295E}"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The CPU's Role in Running a Program</a:t>
            </a:r>
          </a:p>
        </p:txBody>
      </p:sp>
      <p:sp>
        <p:nvSpPr>
          <p:cNvPr id="10243" name="Slide Body"/>
          <p:cNvSpPr>
            <a:spLocks noGrp="1" noChangeArrowheads="1"/>
          </p:cNvSpPr>
          <p:nvPr>
            <p:ph type="body" idx="1"/>
          </p:nvPr>
        </p:nvSpPr>
        <p:spPr>
          <a:xfrm>
            <a:off x="685800" y="1371600"/>
            <a:ext cx="8153400" cy="4724400"/>
          </a:xfrm>
        </p:spPr>
        <p:txBody>
          <a:bodyPr/>
          <a:lstStyle/>
          <a:p>
            <a:pPr eaLnBrk="1" hangingPunct="1">
              <a:buFontTx/>
              <a:buNone/>
            </a:pPr>
            <a:r>
              <a:rPr lang="en-US" altLang="en-US" sz="2800" dirty="0"/>
              <a:t>Cycle through: </a:t>
            </a:r>
          </a:p>
          <a:p>
            <a:pPr eaLnBrk="1" hangingPunct="1"/>
            <a:r>
              <a:rPr lang="en-US" altLang="en-US" sz="2400" dirty="0">
                <a:solidFill>
                  <a:schemeClr val="tx1"/>
                </a:solidFill>
              </a:rPr>
              <a:t>Fetch: </a:t>
            </a:r>
            <a:r>
              <a:rPr lang="en-US" altLang="en-US" sz="2400" dirty="0"/>
              <a:t>get the next program instruction from main memory</a:t>
            </a:r>
          </a:p>
          <a:p>
            <a:pPr eaLnBrk="1" hangingPunct="1">
              <a:spcBef>
                <a:spcPct val="50000"/>
              </a:spcBef>
            </a:pPr>
            <a:r>
              <a:rPr lang="en-US" altLang="en-US" sz="2400" dirty="0">
                <a:solidFill>
                  <a:schemeClr val="tx1"/>
                </a:solidFill>
              </a:rPr>
              <a:t>Decode</a:t>
            </a:r>
            <a:r>
              <a:rPr lang="en-US" altLang="en-US" sz="2400" dirty="0">
                <a:solidFill>
                  <a:schemeClr val="accent2"/>
                </a:solidFill>
              </a:rPr>
              <a:t>: </a:t>
            </a:r>
            <a:r>
              <a:rPr lang="en-US" altLang="en-US" sz="2400" dirty="0"/>
              <a:t>interpret the instruction and generate a signal</a:t>
            </a:r>
          </a:p>
          <a:p>
            <a:pPr eaLnBrk="1" hangingPunct="1">
              <a:spcBef>
                <a:spcPct val="50000"/>
              </a:spcBef>
            </a:pPr>
            <a:r>
              <a:rPr lang="en-US" altLang="en-US" sz="2400" dirty="0">
                <a:solidFill>
                  <a:schemeClr val="tx1"/>
                </a:solidFill>
              </a:rPr>
              <a:t>Execute: </a:t>
            </a:r>
            <a:r>
              <a:rPr lang="en-US" altLang="en-US" sz="2400" dirty="0"/>
              <a:t>route the signal to the appropriate component to perform an operation</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F02C16C8-A37D-4C8F-9C75-273AAB5ED8E8}"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Main Memory</a:t>
            </a:r>
          </a:p>
        </p:txBody>
      </p:sp>
      <p:sp>
        <p:nvSpPr>
          <p:cNvPr id="11267" name="Slide Body"/>
          <p:cNvSpPr>
            <a:spLocks noGrp="1" noChangeArrowheads="1"/>
          </p:cNvSpPr>
          <p:nvPr>
            <p:ph type="body" idx="1"/>
          </p:nvPr>
        </p:nvSpPr>
        <p:spPr>
          <a:xfrm>
            <a:off x="685800" y="1371600"/>
            <a:ext cx="8153400" cy="4724400"/>
          </a:xfrm>
        </p:spPr>
        <p:txBody>
          <a:bodyPr/>
          <a:lstStyle/>
          <a:p>
            <a:pPr eaLnBrk="1" hangingPunct="1">
              <a:spcBef>
                <a:spcPct val="80000"/>
              </a:spcBef>
            </a:pPr>
            <a:r>
              <a:rPr lang="en-US" altLang="en-US" sz="2400" dirty="0"/>
              <a:t>Holds both program instructions and data</a:t>
            </a:r>
          </a:p>
          <a:p>
            <a:pPr eaLnBrk="1" hangingPunct="1">
              <a:lnSpc>
                <a:spcPct val="90000"/>
              </a:lnSpc>
              <a:spcBef>
                <a:spcPct val="80000"/>
              </a:spcBef>
            </a:pPr>
            <a:r>
              <a:rPr lang="en-US" altLang="en-US" sz="2400" dirty="0"/>
              <a:t>Volatile – erased when the program terminates or computer is turned off</a:t>
            </a:r>
          </a:p>
          <a:p>
            <a:pPr eaLnBrk="1" hangingPunct="1">
              <a:spcBef>
                <a:spcPct val="80000"/>
              </a:spcBef>
            </a:pPr>
            <a:r>
              <a:rPr lang="en-US" altLang="en-US" sz="2400" dirty="0"/>
              <a:t>Also called Random Access Memory (RAM), because the CPU can access data and instructions from any memory location.</a:t>
            </a:r>
          </a:p>
          <a:p>
            <a:pPr eaLnBrk="1" hangingPunct="1">
              <a:buFontTx/>
              <a:buNone/>
            </a:pPr>
            <a:endParaRPr lang="en-US" altLang="en-US" sz="2400" dirty="0"/>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a:t>
            </a:r>
            <a:fld id="{00B269FF-C0BE-4325-8599-0E8DE438856E}"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3490</TotalTime>
  <Words>1485</Words>
  <Application>Microsoft Office PowerPoint</Application>
  <PresentationFormat>On-screen Show (4:3)</PresentationFormat>
  <Paragraphs>265</Paragraphs>
  <Slides>34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Courier New</vt:lpstr>
      <vt:lpstr>Noto Sans Symbols</vt:lpstr>
      <vt:lpstr>Times New Roman</vt:lpstr>
      <vt:lpstr>Verdana</vt:lpstr>
      <vt:lpstr>508 Lecture</vt:lpstr>
      <vt:lpstr>Custom Design</vt:lpstr>
      <vt:lpstr>Starting Out with C++ Early Objects </vt:lpstr>
      <vt:lpstr>Topics</vt:lpstr>
      <vt:lpstr>1.1 Why Program?</vt:lpstr>
      <vt:lpstr>Programming – an Art and a Science</vt:lpstr>
      <vt:lpstr>1.2 Computer Systems: Hardware and Software</vt:lpstr>
      <vt:lpstr>Main Hardware Component Categories</vt:lpstr>
      <vt:lpstr>Central Processing Unit (CPU)</vt:lpstr>
      <vt:lpstr>The CPU's Role in Running a Program</vt:lpstr>
      <vt:lpstr>Main Memory</vt:lpstr>
      <vt:lpstr>Main Memory Organization</vt:lpstr>
      <vt:lpstr>Secondary Storage</vt:lpstr>
      <vt:lpstr>Input Devices</vt:lpstr>
      <vt:lpstr>Output Devices</vt:lpstr>
      <vt:lpstr>Software Programs That Run on a Computer</vt:lpstr>
      <vt:lpstr>1.3 Programs and Programming Languages</vt:lpstr>
      <vt:lpstr>Algorithm</vt:lpstr>
      <vt:lpstr>Programs and Programming Languages</vt:lpstr>
      <vt:lpstr>From a High-level Program to an Executable File: 1of 3</vt:lpstr>
      <vt:lpstr>From a High-level Program to an Executable File  2 of 3</vt:lpstr>
      <vt:lpstr>From a High-level Program to an Executable File  3 of 3</vt:lpstr>
      <vt:lpstr>Putting It All Together</vt:lpstr>
      <vt:lpstr>1.4 What Is a Program Made Of?</vt:lpstr>
      <vt:lpstr>Example Program</vt:lpstr>
      <vt:lpstr>Key Words</vt:lpstr>
      <vt:lpstr>Programmer-Defined Identifiers</vt:lpstr>
      <vt:lpstr>Operators</vt:lpstr>
      <vt:lpstr>Punctuation</vt:lpstr>
      <vt:lpstr>Lines vs. Statements 1 of 2</vt:lpstr>
      <vt:lpstr>Lines vs. Statements 2 of 2</vt:lpstr>
      <vt:lpstr>Variables</vt:lpstr>
      <vt:lpstr>1.5 Input, Processing, and Output</vt:lpstr>
      <vt:lpstr>1.6 The Programming Process  1 of 2</vt:lpstr>
      <vt:lpstr>The Programming Process  2 of 2</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Early Objects Tenth Edition</dc:title>
  <dc:creator>Christopher Kardaras</dc:creator>
  <cp:lastModifiedBy>Jacoby, Meghan</cp:lastModifiedBy>
  <cp:revision>76</cp:revision>
  <cp:lastPrinted>2009-04-22T19:24:48Z</cp:lastPrinted>
  <dcterms:created xsi:type="dcterms:W3CDTF">2007-07-29T21:32:00Z</dcterms:created>
  <dcterms:modified xsi:type="dcterms:W3CDTF">2019-05-28T20:07:01Z</dcterms:modified>
</cp:coreProperties>
</file>